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52" r:id="rId12"/>
    <p:sldId id="345" r:id="rId13"/>
    <p:sldId id="346" r:id="rId14"/>
    <p:sldId id="349" r:id="rId15"/>
    <p:sldId id="347" r:id="rId16"/>
    <p:sldId id="348" r:id="rId17"/>
    <p:sldId id="350" r:id="rId18"/>
    <p:sldId id="351" r:id="rId19"/>
    <p:sldId id="359" r:id="rId20"/>
    <p:sldId id="353" r:id="rId21"/>
    <p:sldId id="354" r:id="rId22"/>
    <p:sldId id="355" r:id="rId23"/>
    <p:sldId id="357" r:id="rId24"/>
    <p:sldId id="360" r:id="rId25"/>
    <p:sldId id="364" r:id="rId26"/>
    <p:sldId id="358" r:id="rId27"/>
    <p:sldId id="361" r:id="rId28"/>
    <p:sldId id="363" r:id="rId29"/>
    <p:sldId id="362" r:id="rId30"/>
    <p:sldId id="318" r:id="rId31"/>
    <p:sldId id="304" r:id="rId32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9" autoAdjust="0"/>
    <p:restoredTop sz="94729" autoAdjust="0"/>
  </p:normalViewPr>
  <p:slideViewPr>
    <p:cSldViewPr>
      <p:cViewPr varScale="1">
        <p:scale>
          <a:sx n="105" d="100"/>
          <a:sy n="105" d="100"/>
        </p:scale>
        <p:origin x="18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2017-04-04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39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64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65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923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2017-04-04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2017-04-04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2017-04-04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2017-04-04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6"/>
          <p:cNvSpPr/>
          <p:nvPr userDrawn="1"/>
        </p:nvSpPr>
        <p:spPr>
          <a:xfrm>
            <a:off x="-18580" y="0"/>
            <a:ext cx="9162580" cy="476672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8580" y="0"/>
            <a:ext cx="6084168" cy="476672"/>
          </a:xfrm>
        </p:spPr>
        <p:txBody>
          <a:bodyPr>
            <a:normAutofit/>
          </a:bodyPr>
          <a:lstStyle>
            <a:lvl1pPr>
              <a:defRPr sz="2000" b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19728"/>
            <a:ext cx="1460059" cy="2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4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2017-04-04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71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Conventional Facilities update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Kent Hedin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Head of Conventional Facilities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17-04-04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v-SE" altLang="en-US" dirty="0"/>
              <a:t>Synchro Target </a:t>
            </a:r>
            <a:r>
              <a:rPr lang="sv-SE" altLang="en-US" dirty="0" smtClean="0"/>
              <a:t>1st </a:t>
            </a:r>
            <a:r>
              <a:rPr lang="sv-SE" altLang="en-US" dirty="0" err="1" smtClean="0"/>
              <a:t>January</a:t>
            </a:r>
            <a:r>
              <a:rPr lang="sv-SE" altLang="en-US" dirty="0" smtClean="0"/>
              <a:t> 2018</a:t>
            </a:r>
            <a:endParaRPr lang="en-GB" sz="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ruta 5"/>
          <p:cNvSpPr txBox="1"/>
          <p:nvPr/>
        </p:nvSpPr>
        <p:spPr>
          <a:xfrm>
            <a:off x="1237932" y="4828448"/>
            <a:ext cx="124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>
                <a:solidFill>
                  <a:schemeClr val="bg1"/>
                </a:solidFill>
              </a:rPr>
              <a:t>28th </a:t>
            </a:r>
            <a:r>
              <a:rPr lang="sv-SE" sz="1350" dirty="0" err="1">
                <a:solidFill>
                  <a:schemeClr val="bg1"/>
                </a:solidFill>
              </a:rPr>
              <a:t>February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227632" y="5730080"/>
            <a:ext cx="178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err="1">
                <a:solidFill>
                  <a:srgbClr val="FF0000"/>
                </a:solidFill>
              </a:rPr>
              <a:t>Working</a:t>
            </a:r>
            <a:r>
              <a:rPr lang="sv-SE" sz="900" dirty="0">
                <a:solidFill>
                  <a:srgbClr val="FF0000"/>
                </a:solidFill>
              </a:rPr>
              <a:t> </a:t>
            </a:r>
            <a:r>
              <a:rPr lang="sv-SE" sz="900" dirty="0" err="1">
                <a:solidFill>
                  <a:srgbClr val="FF0000"/>
                </a:solidFill>
              </a:rPr>
              <a:t>Programme</a:t>
            </a:r>
            <a:r>
              <a:rPr lang="sv-SE" sz="900" dirty="0">
                <a:solidFill>
                  <a:srgbClr val="FF0000"/>
                </a:solidFill>
              </a:rPr>
              <a:t> dat 09-Feb-17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59" y="183962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G02 3-Month </a:t>
            </a:r>
            <a:r>
              <a:rPr lang="sv-SE" dirty="0" err="1" smtClean="0"/>
              <a:t>Lookahead</a:t>
            </a:r>
            <a:endParaRPr lang="en-GB" dirty="0"/>
          </a:p>
        </p:txBody>
      </p:sp>
      <p:sp>
        <p:nvSpPr>
          <p:cNvPr id="5" name="Rektangel 4"/>
          <p:cNvSpPr/>
          <p:nvPr/>
        </p:nvSpPr>
        <p:spPr>
          <a:xfrm>
            <a:off x="899592" y="6309320"/>
            <a:ext cx="144016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9002"/>
            <a:ext cx="9144000" cy="55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G02 Gallery &amp; G01 backfill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pic>
        <p:nvPicPr>
          <p:cNvPr id="3" name="Picture 2" descr="DSC_00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5040000" cy="5050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91683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Starting installation of link plates between G02 roof and G01 armed slope on April 3</a:t>
            </a:r>
            <a:r>
              <a:rPr lang="en-US" baseline="30000" dirty="0" smtClean="0"/>
              <a:t>rd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52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G01, HEBT Loading 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09329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Exterior works, preparing for asphalt</a:t>
            </a:r>
            <a:endParaRPr lang="en-US" sz="2400" b="1" dirty="0"/>
          </a:p>
        </p:txBody>
      </p:sp>
      <p:pic>
        <p:nvPicPr>
          <p:cNvPr id="7" name="Picture 6" descr="HEB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9"/>
          <a:stretch/>
        </p:blipFill>
        <p:spPr>
          <a:xfrm>
            <a:off x="-36512" y="1412776"/>
            <a:ext cx="9144000" cy="47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7139136" cy="764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Klystron Gallery – Test Stand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6" name="Picture 5" descr="P10704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" y="1628800"/>
            <a:ext cx="9144000" cy="50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9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G01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3" name="Picture 2" descr="P10704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076"/>
            <a:ext cx="9144000" cy="56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3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704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4470"/>
            <a:ext cx="5256000" cy="3503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G01</a:t>
            </a:r>
            <a:endParaRPr lang="en-US" dirty="0"/>
          </a:p>
        </p:txBody>
      </p:sp>
      <p:pic>
        <p:nvPicPr>
          <p:cNvPr id="5" name="Content Placeholder 4" descr="P107046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1743"/>
          <a:stretch>
            <a:fillRect/>
          </a:stretch>
        </p:blipFill>
        <p:spPr>
          <a:xfrm>
            <a:off x="3907270" y="1196752"/>
            <a:ext cx="5236730" cy="288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19168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Tunnel, view from HEBT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53012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End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2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G04, </a:t>
            </a:r>
            <a:r>
              <a:rPr lang="en-US" dirty="0" err="1" smtClean="0"/>
              <a:t>Cryo</a:t>
            </a:r>
            <a:r>
              <a:rPr lang="en-US" dirty="0" smtClean="0"/>
              <a:t> Compressor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3" name="Picture 2" descr="G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t="24023" r="7380" b="14355"/>
          <a:stretch/>
        </p:blipFill>
        <p:spPr>
          <a:xfrm>
            <a:off x="251520" y="1628800"/>
            <a:ext cx="8640000" cy="4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7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G04 </a:t>
            </a:r>
            <a:r>
              <a:rPr lang="en-US" dirty="0" err="1" smtClean="0"/>
              <a:t>Cryo</a:t>
            </a:r>
            <a:r>
              <a:rPr lang="en-US" dirty="0" smtClean="0"/>
              <a:t> Compressor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3" name="Picture 2" descr="P108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404"/>
            <a:ext cx="9144000" cy="532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0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CTL Gallery, pipe installations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5" name="Picture 4" descr="P10704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/>
          <a:stretch/>
        </p:blipFill>
        <p:spPr>
          <a:xfrm>
            <a:off x="0" y="1412776"/>
            <a:ext cx="4320000" cy="2892000"/>
          </a:xfrm>
          <a:prstGeom prst="rect">
            <a:avLst/>
          </a:prstGeom>
        </p:spPr>
      </p:pic>
      <p:pic>
        <p:nvPicPr>
          <p:cNvPr id="9" name="Picture 8" descr="P107047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7"/>
          <a:stretch/>
        </p:blipFill>
        <p:spPr>
          <a:xfrm>
            <a:off x="-35396" y="4356000"/>
            <a:ext cx="6480000" cy="2502000"/>
          </a:xfrm>
          <a:prstGeom prst="rect">
            <a:avLst/>
          </a:prstGeom>
        </p:spPr>
      </p:pic>
      <p:pic>
        <p:nvPicPr>
          <p:cNvPr id="10" name="Picture 9" descr="P10704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572000" cy="28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3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139136" cy="1143000"/>
          </a:xfrm>
        </p:spPr>
        <p:txBody>
          <a:bodyPr/>
          <a:lstStyle/>
          <a:p>
            <a:r>
              <a:rPr lang="en-US" dirty="0" smtClean="0"/>
              <a:t>November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5" name="Picture 4" descr="_MG_699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/>
          <a:stretch/>
        </p:blipFill>
        <p:spPr>
          <a:xfrm>
            <a:off x="0" y="1041400"/>
            <a:ext cx="9144000" cy="57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D01, D02 &amp; D03 3-Month </a:t>
            </a:r>
            <a:r>
              <a:rPr lang="sv-SE" dirty="0" err="1" smtClean="0"/>
              <a:t>Lookahead</a:t>
            </a:r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37" y="620688"/>
            <a:ext cx="9187938" cy="56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D02 3-Month </a:t>
            </a:r>
            <a:r>
              <a:rPr lang="sv-SE" dirty="0" err="1" smtClean="0"/>
              <a:t>Lookahead</a:t>
            </a:r>
            <a:endParaRPr lang="en-GB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b="1297"/>
          <a:stretch/>
        </p:blipFill>
        <p:spPr>
          <a:xfrm>
            <a:off x="64775" y="540841"/>
            <a:ext cx="9043729" cy="54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00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9348"/>
            <a:ext cx="4906888" cy="1143000"/>
          </a:xfrm>
          <a:solidFill>
            <a:schemeClr val="bg1">
              <a:alpha val="49000"/>
            </a:schemeClr>
          </a:solidFill>
          <a:effectLst>
            <a:glow rad="101600">
              <a:schemeClr val="bg1">
                <a:alpha val="75000"/>
              </a:schemeClr>
            </a:glow>
          </a:effectLst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Target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Monolith &amp; Active Cells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pic>
        <p:nvPicPr>
          <p:cNvPr id="5" name="Picture 4" descr="D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15" y="0"/>
            <a:ext cx="428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7139136" cy="778098"/>
          </a:xfrm>
        </p:spPr>
        <p:txBody>
          <a:bodyPr/>
          <a:lstStyle/>
          <a:p>
            <a:r>
              <a:rPr lang="en-US" dirty="0" smtClean="0"/>
              <a:t>Target Monolith, puck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5" name="Picture 4" descr="DSC_0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" y="1339168"/>
            <a:ext cx="8875776" cy="54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20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604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9348"/>
            <a:ext cx="4906888" cy="1143000"/>
          </a:xfrm>
          <a:solidFill>
            <a:schemeClr val="bg1">
              <a:alpha val="49000"/>
            </a:schemeClr>
          </a:solidFill>
          <a:effectLst>
            <a:glow rad="101600">
              <a:schemeClr val="bg1">
                <a:alpha val="75000"/>
              </a:schemeClr>
            </a:glow>
          </a:effectLst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Beam dump </a:t>
            </a:r>
            <a:r>
              <a:rPr lang="en-US" sz="1600" b="1" dirty="0" smtClean="0">
                <a:solidFill>
                  <a:srgbClr val="000000"/>
                </a:solidFill>
              </a:rPr>
              <a:t>(first in kind delivery to site)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Shielding blocks installation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77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624"/>
            <a:ext cx="7139136" cy="1143000"/>
          </a:xfrm>
        </p:spPr>
        <p:txBody>
          <a:bodyPr/>
          <a:lstStyle/>
          <a:p>
            <a:r>
              <a:rPr lang="en-US" dirty="0" smtClean="0"/>
              <a:t>Installation Galleries (D01)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3" name="Picture 2" descr="P10704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6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6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41682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E02 Beam Line Gallery</a:t>
            </a:r>
            <a:br>
              <a:rPr lang="en-US" dirty="0" smtClean="0"/>
            </a:br>
            <a:r>
              <a:rPr lang="en-US" sz="1800" dirty="0" smtClean="0"/>
              <a:t>8,000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base slab – last casting 14/03/2017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pic>
        <p:nvPicPr>
          <p:cNvPr id="3" name="Picture 2" descr="E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8472" b="10102"/>
          <a:stretch/>
        </p:blipFill>
        <p:spPr>
          <a:xfrm>
            <a:off x="179512" y="1268760"/>
            <a:ext cx="6876000" cy="54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26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H10 Sprinkler Building</a:t>
            </a:r>
            <a:br>
              <a:rPr lang="en-US" dirty="0" smtClean="0"/>
            </a:br>
            <a:r>
              <a:rPr lang="en-US" sz="2000" dirty="0" smtClean="0"/>
              <a:t>Excavation, Building works starts early April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pic>
        <p:nvPicPr>
          <p:cNvPr id="3" name="Picture 2" descr="DSC_0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7812000" cy="436834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620"/>
            <a:ext cx="3600000" cy="293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000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H01 facades</a:t>
            </a:r>
            <a:endParaRPr lang="en-US" dirty="0"/>
          </a:p>
        </p:txBody>
      </p:sp>
      <p:pic>
        <p:nvPicPr>
          <p:cNvPr id="3" name="Picture 2" descr="H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 b="9894"/>
          <a:stretch/>
        </p:blipFill>
        <p:spPr>
          <a:xfrm>
            <a:off x="0" y="1411312"/>
            <a:ext cx="9144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01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139136" cy="1143000"/>
          </a:xfrm>
        </p:spPr>
        <p:txBody>
          <a:bodyPr/>
          <a:lstStyle/>
          <a:p>
            <a:r>
              <a:rPr lang="en-US" dirty="0" smtClean="0"/>
              <a:t>Ha-ha wall construction, north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pic>
        <p:nvPicPr>
          <p:cNvPr id="5" name="Picture 4" descr="P10702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951"/>
            <a:ext cx="9144000" cy="57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2-01_ESS_ortophoto_ge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42"/>
            <a:ext cx="9144000" cy="66812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7504" y="260648"/>
            <a:ext cx="7139136" cy="69269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Aerial view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February 2017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45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and Instrument Hall sequence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pic>
        <p:nvPicPr>
          <p:cNvPr id="3" name="ShortSeque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/>
          </a:p>
        </p:txBody>
      </p:sp>
      <p:pic>
        <p:nvPicPr>
          <p:cNvPr id="6" name="Picture 5" descr="HenningLarsenArchitects.ESS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005064"/>
            <a:ext cx="5544000" cy="2460150"/>
          </a:xfrm>
          <a:prstGeom prst="rect">
            <a:avLst/>
          </a:prstGeom>
        </p:spPr>
      </p:pic>
      <p:pic>
        <p:nvPicPr>
          <p:cNvPr id="9" name="Picture 8" descr="ess vy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482806"/>
            <a:ext cx="4356000" cy="2450250"/>
          </a:xfrm>
          <a:prstGeom prst="rect">
            <a:avLst/>
          </a:prstGeom>
        </p:spPr>
      </p:pic>
      <p:pic>
        <p:nvPicPr>
          <p:cNvPr id="10" name="Picture 9" descr="ess vy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2806"/>
            <a:ext cx="4356000" cy="24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Civils– 3 </a:t>
            </a:r>
            <a:r>
              <a:rPr lang="sv-SE" dirty="0" err="1" smtClean="0"/>
              <a:t>Month</a:t>
            </a:r>
            <a:r>
              <a:rPr lang="sv-SE" dirty="0" smtClean="0"/>
              <a:t> </a:t>
            </a:r>
            <a:r>
              <a:rPr lang="sv-SE" dirty="0" err="1" smtClean="0"/>
              <a:t>Lookahead</a:t>
            </a:r>
            <a:endParaRPr lang="en-GB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00" y="476672"/>
            <a:ext cx="920206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Remaining</a:t>
            </a:r>
            <a:r>
              <a:rPr lang="sv-SE" dirty="0" smtClean="0"/>
              <a:t> Buildings – 3 </a:t>
            </a:r>
            <a:r>
              <a:rPr lang="sv-SE" dirty="0" err="1" smtClean="0"/>
              <a:t>Month</a:t>
            </a:r>
            <a:r>
              <a:rPr lang="sv-SE" dirty="0" smtClean="0"/>
              <a:t> </a:t>
            </a:r>
            <a:r>
              <a:rPr lang="sv-SE" dirty="0" err="1" smtClean="0"/>
              <a:t>Lookahead</a:t>
            </a:r>
            <a:endParaRPr lang="en-GB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8" y="510480"/>
            <a:ext cx="9005945" cy="56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v-SE" altLang="en-US" dirty="0" err="1"/>
              <a:t>Synchro</a:t>
            </a:r>
            <a:r>
              <a:rPr lang="sv-SE" altLang="en-US" dirty="0"/>
              <a:t> Target end </a:t>
            </a:r>
            <a:r>
              <a:rPr lang="sv-SE" altLang="en-US" dirty="0" err="1"/>
              <a:t>March</a:t>
            </a:r>
            <a:endParaRPr lang="en-GB" sz="9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ruta 5"/>
          <p:cNvSpPr txBox="1"/>
          <p:nvPr/>
        </p:nvSpPr>
        <p:spPr>
          <a:xfrm>
            <a:off x="1237932" y="4828448"/>
            <a:ext cx="124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>
                <a:solidFill>
                  <a:schemeClr val="bg1"/>
                </a:solidFill>
              </a:rPr>
              <a:t>28th </a:t>
            </a:r>
            <a:r>
              <a:rPr lang="sv-SE" sz="1350" dirty="0" err="1">
                <a:solidFill>
                  <a:schemeClr val="bg1"/>
                </a:solidFill>
              </a:rPr>
              <a:t>February</a:t>
            </a:r>
            <a:endParaRPr lang="sv-SE" sz="1350" dirty="0">
              <a:solidFill>
                <a:schemeClr val="bg1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/>
          <a:srcRect r="19248" b="6670"/>
          <a:stretch/>
        </p:blipFill>
        <p:spPr>
          <a:xfrm>
            <a:off x="1128712" y="1214755"/>
            <a:ext cx="6872288" cy="4346711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6227632" y="5730080"/>
            <a:ext cx="178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err="1">
                <a:solidFill>
                  <a:srgbClr val="FF0000"/>
                </a:solidFill>
              </a:rPr>
              <a:t>Working</a:t>
            </a:r>
            <a:r>
              <a:rPr lang="sv-SE" sz="900" dirty="0">
                <a:solidFill>
                  <a:srgbClr val="FF0000"/>
                </a:solidFill>
              </a:rPr>
              <a:t> </a:t>
            </a:r>
            <a:r>
              <a:rPr lang="sv-SE" sz="900" dirty="0" err="1">
                <a:solidFill>
                  <a:srgbClr val="FF0000"/>
                </a:solidFill>
              </a:rPr>
              <a:t>Programme</a:t>
            </a:r>
            <a:r>
              <a:rPr lang="sv-SE" sz="900" dirty="0">
                <a:solidFill>
                  <a:srgbClr val="FF0000"/>
                </a:solidFill>
              </a:rPr>
              <a:t> dat 09-Feb-17</a:t>
            </a:r>
          </a:p>
        </p:txBody>
      </p:sp>
    </p:spTree>
    <p:extLst>
      <p:ext uri="{BB962C8B-B14F-4D97-AF65-F5344CB8AC3E}">
        <p14:creationId xmlns:p14="http://schemas.microsoft.com/office/powerpoint/2010/main" val="31287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v-SE" altLang="en-US" dirty="0"/>
              <a:t>Synchro Target </a:t>
            </a:r>
            <a:r>
              <a:rPr lang="sv-SE" altLang="en-US" dirty="0" smtClean="0"/>
              <a:t>1st May</a:t>
            </a:r>
            <a:endParaRPr lang="en-GB" sz="9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ruta 5"/>
          <p:cNvSpPr txBox="1"/>
          <p:nvPr/>
        </p:nvSpPr>
        <p:spPr>
          <a:xfrm>
            <a:off x="1237932" y="4828448"/>
            <a:ext cx="124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>
                <a:solidFill>
                  <a:schemeClr val="bg1"/>
                </a:solidFill>
              </a:rPr>
              <a:t>28th </a:t>
            </a:r>
            <a:r>
              <a:rPr lang="sv-SE" sz="1350" dirty="0" err="1">
                <a:solidFill>
                  <a:schemeClr val="bg1"/>
                </a:solidFill>
              </a:rPr>
              <a:t>February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227632" y="5730080"/>
            <a:ext cx="178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err="1">
                <a:solidFill>
                  <a:srgbClr val="FF0000"/>
                </a:solidFill>
              </a:rPr>
              <a:t>Working</a:t>
            </a:r>
            <a:r>
              <a:rPr lang="sv-SE" sz="900" dirty="0">
                <a:solidFill>
                  <a:srgbClr val="FF0000"/>
                </a:solidFill>
              </a:rPr>
              <a:t> </a:t>
            </a:r>
            <a:r>
              <a:rPr lang="sv-SE" sz="900" dirty="0" err="1">
                <a:solidFill>
                  <a:srgbClr val="FF0000"/>
                </a:solidFill>
              </a:rPr>
              <a:t>Programme</a:t>
            </a:r>
            <a:r>
              <a:rPr lang="sv-SE" sz="900" dirty="0">
                <a:solidFill>
                  <a:srgbClr val="FF0000"/>
                </a:solidFill>
              </a:rPr>
              <a:t> dat 09-Feb-17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3962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v-SE" altLang="en-US" dirty="0"/>
              <a:t>Synchro Target </a:t>
            </a:r>
            <a:r>
              <a:rPr lang="sv-SE" altLang="en-US" dirty="0" smtClean="0"/>
              <a:t>1st </a:t>
            </a:r>
            <a:r>
              <a:rPr lang="sv-SE" altLang="en-US" dirty="0" err="1" smtClean="0"/>
              <a:t>July</a:t>
            </a:r>
            <a:endParaRPr lang="en-GB" sz="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ruta 5"/>
          <p:cNvSpPr txBox="1"/>
          <p:nvPr/>
        </p:nvSpPr>
        <p:spPr>
          <a:xfrm>
            <a:off x="1237932" y="4828448"/>
            <a:ext cx="124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>
                <a:solidFill>
                  <a:schemeClr val="bg1"/>
                </a:solidFill>
              </a:rPr>
              <a:t>28th </a:t>
            </a:r>
            <a:r>
              <a:rPr lang="sv-SE" sz="1350" dirty="0" err="1">
                <a:solidFill>
                  <a:schemeClr val="bg1"/>
                </a:solidFill>
              </a:rPr>
              <a:t>February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227632" y="5730080"/>
            <a:ext cx="178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err="1">
                <a:solidFill>
                  <a:srgbClr val="FF0000"/>
                </a:solidFill>
              </a:rPr>
              <a:t>Working</a:t>
            </a:r>
            <a:r>
              <a:rPr lang="sv-SE" sz="900" dirty="0">
                <a:solidFill>
                  <a:srgbClr val="FF0000"/>
                </a:solidFill>
              </a:rPr>
              <a:t> </a:t>
            </a:r>
            <a:r>
              <a:rPr lang="sv-SE" sz="900" dirty="0" err="1">
                <a:solidFill>
                  <a:srgbClr val="FF0000"/>
                </a:solidFill>
              </a:rPr>
              <a:t>Programme</a:t>
            </a:r>
            <a:r>
              <a:rPr lang="sv-SE" sz="900" dirty="0">
                <a:solidFill>
                  <a:srgbClr val="FF0000"/>
                </a:solidFill>
              </a:rPr>
              <a:t> dat 09-Feb-17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72" y="183962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7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v-SE" altLang="en-US" dirty="0"/>
              <a:t>Synchro Target </a:t>
            </a:r>
            <a:r>
              <a:rPr lang="sv-SE" altLang="en-US" dirty="0" smtClean="0"/>
              <a:t>1st September</a:t>
            </a:r>
            <a:endParaRPr lang="en-GB" sz="9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ruta 5"/>
          <p:cNvSpPr txBox="1"/>
          <p:nvPr/>
        </p:nvSpPr>
        <p:spPr>
          <a:xfrm>
            <a:off x="1237932" y="4828448"/>
            <a:ext cx="124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>
                <a:solidFill>
                  <a:schemeClr val="bg1"/>
                </a:solidFill>
              </a:rPr>
              <a:t>28th </a:t>
            </a:r>
            <a:r>
              <a:rPr lang="sv-SE" sz="1350" dirty="0" err="1">
                <a:solidFill>
                  <a:schemeClr val="bg1"/>
                </a:solidFill>
              </a:rPr>
              <a:t>February</a:t>
            </a:r>
            <a:endParaRPr lang="sv-SE" sz="1350" dirty="0">
              <a:solidFill>
                <a:schemeClr val="bg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227632" y="5730080"/>
            <a:ext cx="178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err="1">
                <a:solidFill>
                  <a:srgbClr val="FF0000"/>
                </a:solidFill>
              </a:rPr>
              <a:t>Working</a:t>
            </a:r>
            <a:r>
              <a:rPr lang="sv-SE" sz="900" dirty="0">
                <a:solidFill>
                  <a:srgbClr val="FF0000"/>
                </a:solidFill>
              </a:rPr>
              <a:t> </a:t>
            </a:r>
            <a:r>
              <a:rPr lang="sv-SE" sz="900" dirty="0" err="1">
                <a:solidFill>
                  <a:srgbClr val="FF0000"/>
                </a:solidFill>
              </a:rPr>
              <a:t>Programme</a:t>
            </a:r>
            <a:r>
              <a:rPr lang="sv-SE" sz="900" dirty="0">
                <a:solidFill>
                  <a:srgbClr val="FF0000"/>
                </a:solidFill>
              </a:rPr>
              <a:t> dat 09-Feb-17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3962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752</TotalTime>
  <Words>218</Words>
  <Application>Microsoft Macintosh PowerPoint</Application>
  <PresentationFormat>On-screen Show (4:3)</PresentationFormat>
  <Paragraphs>72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ESS Core Powerpoint</vt:lpstr>
      <vt:lpstr>Conventional Facilities update</vt:lpstr>
      <vt:lpstr>November 2016</vt:lpstr>
      <vt:lpstr>Aerial view  February 2017</vt:lpstr>
      <vt:lpstr>Civils– 3 Month Lookahead</vt:lpstr>
      <vt:lpstr>Remaining Buildings – 3 Month Lookahead</vt:lpstr>
      <vt:lpstr>Synchro Target end March</vt:lpstr>
      <vt:lpstr>Synchro Target 1st May</vt:lpstr>
      <vt:lpstr>Synchro Target 1st July</vt:lpstr>
      <vt:lpstr>Synchro Target 1st September</vt:lpstr>
      <vt:lpstr>Synchro Target 1st January 2018</vt:lpstr>
      <vt:lpstr>G02 3-Month Lookahead</vt:lpstr>
      <vt:lpstr>G02 Gallery &amp; G01 backfill</vt:lpstr>
      <vt:lpstr>G01, HEBT Loading Bay</vt:lpstr>
      <vt:lpstr>Klystron Gallery – Test Stand </vt:lpstr>
      <vt:lpstr>Inside G01 Linac</vt:lpstr>
      <vt:lpstr>G01</vt:lpstr>
      <vt:lpstr>G04, Cryo Compressor Building</vt:lpstr>
      <vt:lpstr>G04 Cryo Compressor Building</vt:lpstr>
      <vt:lpstr>CTL Gallery, pipe installations</vt:lpstr>
      <vt:lpstr>D01, D02 &amp; D03 3-Month Lookahead</vt:lpstr>
      <vt:lpstr>D02 3-Month Lookahead</vt:lpstr>
      <vt:lpstr>Target Monolith &amp; Active Cells</vt:lpstr>
      <vt:lpstr>Target Monolith, puck</vt:lpstr>
      <vt:lpstr>Beam dump (first in kind delivery to site) Shielding blocks installation</vt:lpstr>
      <vt:lpstr>Installation Galleries (D01)</vt:lpstr>
      <vt:lpstr>E02 Beam Line Gallery 8,000 m2 base slab – last casting 14/03/2017</vt:lpstr>
      <vt:lpstr>H10 Sprinkler Building Excavation, Building works starts early April</vt:lpstr>
      <vt:lpstr>H01 facades</vt:lpstr>
      <vt:lpstr>Ha-ha wall construction, north</vt:lpstr>
      <vt:lpstr>Target Station and Instrument Hall sequence</vt:lpstr>
      <vt:lpstr>ESS vision</vt:lpstr>
    </vt:vector>
  </TitlesOfParts>
  <Company>ESS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69</cp:revision>
  <cp:lastPrinted>2015-10-07T09:12:14Z</cp:lastPrinted>
  <dcterms:created xsi:type="dcterms:W3CDTF">2013-10-29T16:05:10Z</dcterms:created>
  <dcterms:modified xsi:type="dcterms:W3CDTF">2017-04-04T10:50:38Z</dcterms:modified>
</cp:coreProperties>
</file>