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60" r:id="rId3"/>
    <p:sldId id="271" r:id="rId4"/>
    <p:sldId id="272" r:id="rId5"/>
    <p:sldId id="273" r:id="rId6"/>
    <p:sldId id="274" r:id="rId7"/>
    <p:sldId id="275" r:id="rId8"/>
    <p:sldId id="276" r:id="rId9"/>
    <p:sldId id="277" r:id="rId10"/>
    <p:sldId id="278" r:id="rId11"/>
    <p:sldId id="279" r:id="rId12"/>
    <p:sldId id="280" r:id="rId13"/>
    <p:sldId id="286" r:id="rId14"/>
    <p:sldId id="282" r:id="rId15"/>
    <p:sldId id="283" r:id="rId16"/>
    <p:sldId id="284" r:id="rId17"/>
    <p:sldId id="285" r:id="rId1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autoAdjust="0"/>
    <p:restoredTop sz="95000" autoAdjust="0"/>
  </p:normalViewPr>
  <p:slideViewPr>
    <p:cSldViewPr>
      <p:cViewPr varScale="1">
        <p:scale>
          <a:sx n="112" d="100"/>
          <a:sy n="112" d="100"/>
        </p:scale>
        <p:origin x="164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2017-04-05</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sv-SE"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dirty="0"/>
          </a:p>
        </p:txBody>
      </p:sp>
      <p:sp>
        <p:nvSpPr>
          <p:cNvPr id="4" name="Date Placeholder 3"/>
          <p:cNvSpPr>
            <a:spLocks noGrp="1"/>
          </p:cNvSpPr>
          <p:nvPr>
            <p:ph type="dt" sz="half" idx="10"/>
          </p:nvPr>
        </p:nvSpPr>
        <p:spPr/>
        <p:txBody>
          <a:bodyPr/>
          <a:lstStyle/>
          <a:p>
            <a:fld id="{5ED7AC81-318B-4D49-A602-9E30227C87EC}" type="datetime1">
              <a:rPr lang="sv-SE" smtClean="0"/>
              <a:t>2017-04-05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2017-04-05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2017-04-05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a:p>
        </p:txBody>
      </p:sp>
      <p:pic>
        <p:nvPicPr>
          <p:cNvPr id="10"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2017-04-05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pic>
        <p:nvPicPr>
          <p:cNvPr id="11"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
        <p:nvSpPr>
          <p:cNvPr id="14" name="Title 1"/>
          <p:cNvSpPr txBox="1">
            <a:spLocks/>
          </p:cNvSpPr>
          <p:nvPr userDrawn="1"/>
        </p:nvSpPr>
        <p:spPr>
          <a:xfrm>
            <a:off x="467544" y="260648"/>
            <a:ext cx="713913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baseline="0">
                <a:solidFill>
                  <a:schemeClr val="bg1"/>
                </a:solidFill>
                <a:latin typeface="+mj-lt"/>
                <a:ea typeface="+mj-ea"/>
                <a:cs typeface="+mj-cs"/>
              </a:defRPr>
            </a:lvl1pPr>
          </a:lstStyle>
          <a:p>
            <a:r>
              <a:rPr lang="en-US" smtClean="0"/>
              <a:t>Click to edit Master title style</a:t>
            </a:r>
            <a:endParaRPr lang="sv-SE"/>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7103233B-D569-4A6E-878F-CDE152514C47}" type="datetime1">
              <a:rPr lang="sv-SE" smtClean="0"/>
              <a:pPr/>
              <a:t>2017-04-05</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551115BC-487E-4422-894C-CB7CD3E79223}" type="slidenum">
              <a:rPr lang="sv-SE" smtClean="0"/>
              <a:pPr/>
              <a:t>‹#›</a:t>
            </a:fld>
            <a:endParaRPr lang="sv-SE"/>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ts val="6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smtClean="0"/>
              <a:t>Responses to TAC-14 Recommendations</a:t>
            </a:r>
            <a:endParaRPr lang="en-US" sz="4000" dirty="0"/>
          </a:p>
        </p:txBody>
      </p:sp>
      <p:sp>
        <p:nvSpPr>
          <p:cNvPr id="3" name="Subtitle 2"/>
          <p:cNvSpPr>
            <a:spLocks noGrp="1"/>
          </p:cNvSpPr>
          <p:nvPr>
            <p:ph type="subTitle" idx="1"/>
          </p:nvPr>
        </p:nvSpPr>
        <p:spPr/>
        <p:txBody>
          <a:bodyPr>
            <a:noAutofit/>
          </a:bodyPr>
          <a:lstStyle/>
          <a:p>
            <a:r>
              <a:rPr lang="sv-SE" sz="2000" dirty="0" smtClean="0">
                <a:solidFill>
                  <a:schemeClr val="bg1"/>
                </a:solidFill>
              </a:rPr>
              <a:t>Rikard Linander</a:t>
            </a: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err="1" smtClean="0">
                <a:solidFill>
                  <a:srgbClr val="FFFFFF"/>
                </a:solidFill>
              </a:rPr>
              <a:t>www.europeanspallationsource.se</a:t>
            </a:r>
            <a:endParaRPr lang="en-GB" sz="1600" dirty="0" smtClean="0">
              <a:solidFill>
                <a:srgbClr val="FFFFFF"/>
              </a:solidFill>
            </a:endParaRPr>
          </a:p>
          <a:p>
            <a:pPr algn="ctr"/>
            <a:r>
              <a:rPr lang="en-GB" sz="1400" dirty="0" smtClean="0">
                <a:solidFill>
                  <a:srgbClr val="FFFFFF"/>
                </a:solidFill>
              </a:rPr>
              <a:t>April 5, 2017</a:t>
            </a:r>
          </a:p>
        </p:txBody>
      </p:sp>
    </p:spTree>
    <p:extLst>
      <p:ext uri="{BB962C8B-B14F-4D97-AF65-F5344CB8AC3E}">
        <p14:creationId xmlns:p14="http://schemas.microsoft.com/office/powerpoint/2010/main" val="139461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NBPI cooling</a:t>
            </a:r>
            <a:endParaRPr lang="en-U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US" sz="2400" dirty="0" smtClean="0">
                <a:latin typeface="Calibri"/>
                <a:cs typeface="Calibri"/>
              </a:rPr>
              <a:t>Recommendation:</a:t>
            </a:r>
          </a:p>
          <a:p>
            <a:r>
              <a:rPr lang="en-US" sz="2400" dirty="0">
                <a:solidFill>
                  <a:srgbClr val="000000"/>
                </a:solidFill>
                <a:cs typeface="Calibri"/>
              </a:rPr>
              <a:t>Monolith inserts should be designed to be cooled independent of the monolith environment to preserve or consider a vacuum option.</a:t>
            </a:r>
            <a:endParaRPr lang="en-US" sz="2400" dirty="0" smtClean="0">
              <a:solidFill>
                <a:srgbClr val="000000"/>
              </a:solidFill>
              <a:latin typeface="Calibri"/>
              <a:cs typeface="Calibri"/>
            </a:endParaRPr>
          </a:p>
          <a:p>
            <a:pPr marL="0" indent="0">
              <a:buNone/>
            </a:pPr>
            <a:r>
              <a:rPr lang="en-US" sz="2400" dirty="0" smtClean="0">
                <a:latin typeface="Calibri"/>
                <a:cs typeface="Calibri"/>
              </a:rPr>
              <a:t>Response:</a:t>
            </a:r>
          </a:p>
          <a:p>
            <a:r>
              <a:rPr lang="en-US" sz="2400" dirty="0">
                <a:cs typeface="Calibri"/>
              </a:rPr>
              <a:t>The inserts are designed to be individually cooled. Sufficient cooling of optics equipment can, if requested and required, rely on thermal conduction through remaining gas pressure at rough vacuum levels (10 Pa - 100 Pa).</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a:p>
        </p:txBody>
      </p:sp>
    </p:spTree>
    <p:extLst>
      <p:ext uri="{BB962C8B-B14F-4D97-AF65-F5344CB8AC3E}">
        <p14:creationId xmlns:p14="http://schemas.microsoft.com/office/powerpoint/2010/main" val="164886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Tungsten samples testing</a:t>
            </a:r>
            <a:endParaRPr lang="en-U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US" sz="2400" dirty="0" smtClean="0">
                <a:latin typeface="Calibri"/>
                <a:cs typeface="Calibri"/>
              </a:rPr>
              <a:t>Recommendation:</a:t>
            </a:r>
          </a:p>
          <a:p>
            <a:r>
              <a:rPr lang="en-US" sz="2400" dirty="0">
                <a:solidFill>
                  <a:srgbClr val="000000"/>
                </a:solidFill>
                <a:cs typeface="Calibri"/>
              </a:rPr>
              <a:t>Repeat the second stage of the selection process with new samples with refined specifications (especially for the temperature window and the thickness reduction during hot rolling) if this has not already been done.</a:t>
            </a:r>
            <a:endParaRPr lang="en-US" sz="2400" dirty="0" smtClean="0">
              <a:solidFill>
                <a:srgbClr val="000000"/>
              </a:solidFill>
              <a:latin typeface="Calibri"/>
              <a:cs typeface="Calibri"/>
            </a:endParaRPr>
          </a:p>
          <a:p>
            <a:pPr marL="0" indent="0">
              <a:buNone/>
            </a:pPr>
            <a:r>
              <a:rPr lang="en-US" sz="2400" dirty="0" smtClean="0">
                <a:latin typeface="Calibri"/>
                <a:cs typeface="Calibri"/>
              </a:rPr>
              <a:t>Response: </a:t>
            </a:r>
            <a:r>
              <a:rPr lang="en-US" sz="2400" dirty="0" smtClean="0">
                <a:solidFill>
                  <a:srgbClr val="FF0000"/>
                </a:solidFill>
                <a:latin typeface="Calibri"/>
                <a:cs typeface="Calibri"/>
              </a:rPr>
              <a:t>(See also R. </a:t>
            </a:r>
            <a:r>
              <a:rPr lang="en-US" sz="2400" dirty="0" err="1" smtClean="0">
                <a:solidFill>
                  <a:srgbClr val="FF0000"/>
                </a:solidFill>
                <a:latin typeface="Calibri"/>
                <a:cs typeface="Calibri"/>
              </a:rPr>
              <a:t>Linander</a:t>
            </a:r>
            <a:r>
              <a:rPr lang="en-US" sz="2400" dirty="0" smtClean="0">
                <a:solidFill>
                  <a:srgbClr val="FF0000"/>
                </a:solidFill>
                <a:latin typeface="Calibri"/>
                <a:cs typeface="Calibri"/>
              </a:rPr>
              <a:t> talk)</a:t>
            </a:r>
          </a:p>
          <a:p>
            <a:r>
              <a:rPr lang="en-US" sz="2400" dirty="0">
                <a:cs typeface="Calibri"/>
              </a:rPr>
              <a:t>The evaluation of tungsten samples was presented to the CDR team. No additional requirements was identified during this review.</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a:p>
        </p:txBody>
      </p:sp>
    </p:spTree>
    <p:extLst>
      <p:ext uri="{BB962C8B-B14F-4D97-AF65-F5344CB8AC3E}">
        <p14:creationId xmlns:p14="http://schemas.microsoft.com/office/powerpoint/2010/main" val="987736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Tungsten release factors</a:t>
            </a:r>
            <a:endParaRPr lang="en-U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US" sz="2400" dirty="0" smtClean="0">
                <a:latin typeface="Calibri"/>
                <a:cs typeface="Calibri"/>
              </a:rPr>
              <a:t>Recommendation:</a:t>
            </a:r>
          </a:p>
          <a:p>
            <a:r>
              <a:rPr lang="en-US" sz="2400" dirty="0">
                <a:solidFill>
                  <a:srgbClr val="000000"/>
                </a:solidFill>
                <a:cs typeface="Calibri"/>
              </a:rPr>
              <a:t>Experiments on W release factors should be carried out as soon as possible.</a:t>
            </a:r>
            <a:endParaRPr lang="en-US" sz="2400" dirty="0" smtClean="0">
              <a:solidFill>
                <a:srgbClr val="000000"/>
              </a:solidFill>
              <a:latin typeface="Calibri"/>
              <a:cs typeface="Calibri"/>
            </a:endParaRPr>
          </a:p>
          <a:p>
            <a:pPr marL="0" indent="0">
              <a:buNone/>
            </a:pPr>
            <a:r>
              <a:rPr lang="en-US" sz="2400" dirty="0" smtClean="0">
                <a:latin typeface="Calibri"/>
                <a:cs typeface="Calibri"/>
              </a:rPr>
              <a:t>Response:</a:t>
            </a:r>
          </a:p>
          <a:p>
            <a:r>
              <a:rPr lang="en-US" sz="2400" dirty="0" smtClean="0">
                <a:cs typeface="Calibri"/>
              </a:rPr>
              <a:t>Two </a:t>
            </a:r>
            <a:r>
              <a:rPr lang="en-US" sz="2400" dirty="0">
                <a:cs typeface="Calibri"/>
              </a:rPr>
              <a:t>tungsten </a:t>
            </a:r>
            <a:r>
              <a:rPr lang="en-US" sz="2400" dirty="0" smtClean="0">
                <a:cs typeface="Calibri"/>
              </a:rPr>
              <a:t>bricks has </a:t>
            </a:r>
            <a:r>
              <a:rPr lang="en-US" sz="2400" dirty="0">
                <a:cs typeface="Calibri"/>
              </a:rPr>
              <a:t>been irradiated at ISOLDE (CERN). The irradiated tungsten has been transported to DTU (Denmark) and the analysis of the block has started in December 2016. It is expected that the work will be concluded by the end of April 2017.</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a:p>
        </p:txBody>
      </p:sp>
    </p:spTree>
    <p:extLst>
      <p:ext uri="{BB962C8B-B14F-4D97-AF65-F5344CB8AC3E}">
        <p14:creationId xmlns:p14="http://schemas.microsoft.com/office/powerpoint/2010/main" val="831520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ETHEL</a:t>
            </a:r>
            <a:endParaRPr lang="en-US" dirty="0"/>
          </a:p>
        </p:txBody>
      </p:sp>
      <p:sp>
        <p:nvSpPr>
          <p:cNvPr id="3" name="Content Placeholder 2"/>
          <p:cNvSpPr>
            <a:spLocks noGrp="1"/>
          </p:cNvSpPr>
          <p:nvPr>
            <p:ph idx="1"/>
          </p:nvPr>
        </p:nvSpPr>
        <p:spPr>
          <a:xfrm>
            <a:off x="457200" y="1600200"/>
            <a:ext cx="8363272" cy="5069160"/>
          </a:xfrm>
        </p:spPr>
        <p:txBody>
          <a:bodyPr>
            <a:normAutofit/>
          </a:bodyPr>
          <a:lstStyle/>
          <a:p>
            <a:pPr marL="0" indent="0">
              <a:buNone/>
            </a:pPr>
            <a:r>
              <a:rPr lang="en-US" sz="2000" dirty="0" smtClean="0">
                <a:latin typeface="Calibri"/>
                <a:cs typeface="Calibri"/>
              </a:rPr>
              <a:t>Recommendation:</a:t>
            </a:r>
          </a:p>
          <a:p>
            <a:r>
              <a:rPr lang="en-US" sz="2000" dirty="0">
                <a:cs typeface="Calibri"/>
              </a:rPr>
              <a:t>Perform an extended ETHEL test and consider oxidation.</a:t>
            </a:r>
            <a:endParaRPr lang="en-US" sz="2000" dirty="0" smtClean="0">
              <a:latin typeface="Calibri"/>
              <a:cs typeface="Calibri"/>
            </a:endParaRPr>
          </a:p>
          <a:p>
            <a:pPr marL="0" indent="0">
              <a:buNone/>
            </a:pPr>
            <a:r>
              <a:rPr lang="en-US" sz="2000" dirty="0" smtClean="0">
                <a:latin typeface="Calibri"/>
                <a:cs typeface="Calibri"/>
              </a:rPr>
              <a:t>Response:</a:t>
            </a:r>
          </a:p>
          <a:p>
            <a:r>
              <a:rPr lang="en-US" sz="2000" dirty="0"/>
              <a:t>With ETHEL(1) we confirmed that Tungsten does not erode in the helium </a:t>
            </a:r>
            <a:r>
              <a:rPr lang="en-US" sz="2000" dirty="0" smtClean="0"/>
              <a:t>flow. Tungsten </a:t>
            </a:r>
            <a:r>
              <a:rPr lang="en-US" sz="2000" dirty="0"/>
              <a:t>can however be </a:t>
            </a:r>
            <a:r>
              <a:rPr lang="en-US" sz="2000" dirty="0" smtClean="0"/>
              <a:t>oxidized </a:t>
            </a:r>
            <a:r>
              <a:rPr lang="en-US" sz="2000" dirty="0"/>
              <a:t>at high temperatures with oxygen </a:t>
            </a:r>
            <a:r>
              <a:rPr lang="en-US" sz="2000" dirty="0" smtClean="0"/>
              <a:t>access, which </a:t>
            </a:r>
            <a:r>
              <a:rPr lang="en-US" sz="2000" dirty="0"/>
              <a:t>has been studied in detail by LTH Materials </a:t>
            </a:r>
            <a:r>
              <a:rPr lang="en-US" sz="2000" dirty="0" smtClean="0"/>
              <a:t>Engineering. That </a:t>
            </a:r>
            <a:r>
              <a:rPr lang="en-US" sz="2000" dirty="0"/>
              <a:t>is however not a topic for ETHEL, as it does not require the flow</a:t>
            </a:r>
            <a:r>
              <a:rPr lang="en-US" sz="2000" dirty="0" smtClean="0"/>
              <a:t>.</a:t>
            </a:r>
            <a:endParaRPr lang="en-US" sz="2000" dirty="0"/>
          </a:p>
          <a:p>
            <a:r>
              <a:rPr lang="en-US" sz="2000" dirty="0"/>
              <a:t>The setup has now been modified ETHEL(2</a:t>
            </a:r>
            <a:r>
              <a:rPr lang="en-US" sz="2000" dirty="0" smtClean="0"/>
              <a:t>), to </a:t>
            </a:r>
            <a:r>
              <a:rPr lang="en-US" sz="2000" dirty="0"/>
              <a:t>confirm pressure losses and cooling in the block </a:t>
            </a:r>
            <a:r>
              <a:rPr lang="en-US" sz="2000" dirty="0" smtClean="0"/>
              <a:t>configuration. The </a:t>
            </a:r>
            <a:r>
              <a:rPr lang="en-US" sz="2000" dirty="0"/>
              <a:t>laser measurements were troublesome, but LTH Energy Sciences have some data now</a:t>
            </a:r>
            <a:r>
              <a:rPr lang="en-US" sz="2000" dirty="0" smtClean="0"/>
              <a:t>.</a:t>
            </a:r>
            <a:endParaRPr lang="en-US" sz="2000" dirty="0"/>
          </a:p>
          <a:p>
            <a:r>
              <a:rPr lang="en-US" sz="2000" dirty="0" smtClean="0"/>
              <a:t>However, new experiments (TOAST = Tungsten Oxidation </a:t>
            </a:r>
            <a:r>
              <a:rPr lang="en-US" sz="2000" dirty="0" err="1" smtClean="0"/>
              <a:t>AeroSol</a:t>
            </a:r>
            <a:r>
              <a:rPr lang="en-US" sz="2000" dirty="0" smtClean="0"/>
              <a:t> Transport) are planned at </a:t>
            </a:r>
            <a:r>
              <a:rPr lang="en-US" sz="2000" dirty="0"/>
              <a:t>LTH Energy Sciences to confirm that aerosol </a:t>
            </a:r>
            <a:r>
              <a:rPr lang="en-US" sz="2000" dirty="0" smtClean="0"/>
              <a:t>releases, obtained </a:t>
            </a:r>
            <a:r>
              <a:rPr lang="en-US" sz="2000" dirty="0"/>
              <a:t>from experiments and analyses of accidents in other </a:t>
            </a:r>
            <a:r>
              <a:rPr lang="en-US" sz="2000" dirty="0" smtClean="0"/>
              <a:t>facilities, </a:t>
            </a:r>
            <a:br>
              <a:rPr lang="en-US" sz="2000" dirty="0" smtClean="0"/>
            </a:br>
            <a:r>
              <a:rPr lang="en-US" sz="2000" dirty="0" smtClean="0"/>
              <a:t>are also specifically </a:t>
            </a:r>
            <a:r>
              <a:rPr lang="en-US" sz="2000" dirty="0"/>
              <a:t>applicable to accidents postulated in ESS</a:t>
            </a:r>
            <a:r>
              <a:rPr lang="en-US" sz="2000" dirty="0" smtClean="0"/>
              <a:t>. </a:t>
            </a:r>
          </a:p>
        </p:txBody>
      </p:sp>
      <p:sp>
        <p:nvSpPr>
          <p:cNvPr id="4" name="Slide Number Placeholder 3"/>
          <p:cNvSpPr>
            <a:spLocks noGrp="1"/>
          </p:cNvSpPr>
          <p:nvPr>
            <p:ph type="sldNum" sz="quarter" idx="12"/>
          </p:nvPr>
        </p:nvSpPr>
        <p:spPr/>
        <p:txBody>
          <a:bodyPr/>
          <a:lstStyle/>
          <a:p>
            <a:fld id="{551115BC-487E-4422-894C-CB7CD3E79223}" type="slidenum">
              <a:rPr lang="sv-SE" smtClean="0"/>
              <a:t>13</a:t>
            </a:fld>
            <a:endParaRPr lang="sv-SE"/>
          </a:p>
        </p:txBody>
      </p:sp>
    </p:spTree>
    <p:extLst>
      <p:ext uri="{BB962C8B-B14F-4D97-AF65-F5344CB8AC3E}">
        <p14:creationId xmlns:p14="http://schemas.microsoft.com/office/powerpoint/2010/main" val="987494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CMS sapphire window/blind flange</a:t>
            </a:r>
            <a:endParaRPr lang="en-US" dirty="0"/>
          </a:p>
        </p:txBody>
      </p:sp>
      <p:sp>
        <p:nvSpPr>
          <p:cNvPr id="3" name="Content Placeholder 2"/>
          <p:cNvSpPr>
            <a:spLocks noGrp="1"/>
          </p:cNvSpPr>
          <p:nvPr>
            <p:ph idx="1"/>
          </p:nvPr>
        </p:nvSpPr>
        <p:spPr>
          <a:xfrm>
            <a:off x="457200" y="1600200"/>
            <a:ext cx="8229600" cy="5069160"/>
          </a:xfrm>
        </p:spPr>
        <p:txBody>
          <a:bodyPr>
            <a:normAutofit fontScale="92500" lnSpcReduction="10000"/>
          </a:bodyPr>
          <a:lstStyle/>
          <a:p>
            <a:pPr marL="0" indent="0">
              <a:buNone/>
            </a:pPr>
            <a:r>
              <a:rPr lang="en-US" sz="2400" dirty="0" smtClean="0">
                <a:latin typeface="Calibri"/>
                <a:cs typeface="Calibri"/>
              </a:rPr>
              <a:t>Recommendation:</a:t>
            </a:r>
          </a:p>
          <a:p>
            <a:r>
              <a:rPr lang="en-US" sz="2400" dirty="0">
                <a:solidFill>
                  <a:srgbClr val="000000"/>
                </a:solidFill>
                <a:cs typeface="Calibri"/>
              </a:rPr>
              <a:t>Plan to exchange the sapphire window with a blind flange in case of failure to be able to continue operation of the loop.</a:t>
            </a:r>
            <a:endParaRPr lang="en-US" sz="2400" dirty="0" smtClean="0">
              <a:solidFill>
                <a:srgbClr val="000000"/>
              </a:solidFill>
              <a:latin typeface="Calibri"/>
              <a:cs typeface="Calibri"/>
            </a:endParaRPr>
          </a:p>
          <a:p>
            <a:pPr marL="0" indent="0">
              <a:buNone/>
            </a:pPr>
            <a:r>
              <a:rPr lang="en-US" sz="2400" dirty="0" smtClean="0">
                <a:latin typeface="Calibri"/>
                <a:cs typeface="Calibri"/>
              </a:rPr>
              <a:t>Response: </a:t>
            </a:r>
            <a:r>
              <a:rPr lang="en-US" sz="2400" dirty="0" smtClean="0">
                <a:solidFill>
                  <a:srgbClr val="FF0000"/>
                </a:solidFill>
                <a:latin typeface="Calibri"/>
                <a:cs typeface="Calibri"/>
              </a:rPr>
              <a:t>(See also Y. </a:t>
            </a:r>
            <a:r>
              <a:rPr lang="en-US" sz="2400" dirty="0" err="1" smtClean="0">
                <a:solidFill>
                  <a:srgbClr val="FF0000"/>
                </a:solidFill>
                <a:latin typeface="Calibri"/>
                <a:cs typeface="Calibri"/>
              </a:rPr>
              <a:t>Beßler</a:t>
            </a:r>
            <a:r>
              <a:rPr lang="en-US" sz="2400" dirty="0" smtClean="0">
                <a:solidFill>
                  <a:srgbClr val="FF0000"/>
                </a:solidFill>
                <a:latin typeface="Calibri"/>
                <a:cs typeface="Calibri"/>
              </a:rPr>
              <a:t> talk)</a:t>
            </a:r>
          </a:p>
          <a:p>
            <a:r>
              <a:rPr lang="en-US" sz="2400" dirty="0" smtClean="0">
                <a:cs typeface="Calibri"/>
              </a:rPr>
              <a:t>Blind </a:t>
            </a:r>
            <a:r>
              <a:rPr lang="en-US" sz="2400" dirty="0">
                <a:cs typeface="Calibri"/>
              </a:rPr>
              <a:t>flanges already are an option in the original design. We foresee that the Sapphire viewports will be delivered:</a:t>
            </a:r>
          </a:p>
          <a:p>
            <a:pPr lvl="1"/>
            <a:r>
              <a:rPr lang="en-US" sz="2000" dirty="0" smtClean="0">
                <a:cs typeface="Calibri"/>
              </a:rPr>
              <a:t>a</a:t>
            </a:r>
            <a:r>
              <a:rPr lang="en-US" sz="2000" dirty="0">
                <a:cs typeface="Calibri"/>
              </a:rPr>
              <a:t>) From a vendor, certified for our use, mounted in a CF flange of our choice, or</a:t>
            </a:r>
          </a:p>
          <a:p>
            <a:pPr lvl="1"/>
            <a:r>
              <a:rPr lang="en-US" sz="2000" dirty="0" smtClean="0">
                <a:cs typeface="Calibri"/>
              </a:rPr>
              <a:t>b</a:t>
            </a:r>
            <a:r>
              <a:rPr lang="en-US" sz="2000" dirty="0">
                <a:cs typeface="Calibri"/>
              </a:rPr>
              <a:t>) Developed by our in-kind partner/ESS and verified for our use, mounted in a CF flange.</a:t>
            </a:r>
          </a:p>
          <a:p>
            <a:r>
              <a:rPr lang="en-US" sz="2400" dirty="0" smtClean="0">
                <a:cs typeface="Calibri"/>
              </a:rPr>
              <a:t>In </a:t>
            </a:r>
            <a:r>
              <a:rPr lang="en-US" sz="2400" dirty="0">
                <a:cs typeface="Calibri"/>
              </a:rPr>
              <a:t>any case a blind flange will/can be mounted for a safe operation. We also have considered the consequences in case of glass rupture so that the hydrogen will be evacuated in a safe way. Detailed description in the CMS Solution document ESS-0092146.</a:t>
            </a:r>
          </a:p>
          <a:p>
            <a:r>
              <a:rPr lang="en-US" sz="2400" dirty="0" smtClean="0">
                <a:cs typeface="Calibri"/>
              </a:rPr>
              <a:t>A </a:t>
            </a:r>
            <a:r>
              <a:rPr lang="en-US" sz="2400" dirty="0">
                <a:cs typeface="Calibri"/>
              </a:rPr>
              <a:t>replacement of the flange will always lead to a </a:t>
            </a:r>
            <a:r>
              <a:rPr lang="en-US" sz="2400" dirty="0" smtClean="0">
                <a:cs typeface="Calibri"/>
              </a:rPr>
              <a:t>system shutdown.</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14</a:t>
            </a:fld>
            <a:endParaRPr lang="sv-SE"/>
          </a:p>
        </p:txBody>
      </p:sp>
    </p:spTree>
    <p:extLst>
      <p:ext uri="{BB962C8B-B14F-4D97-AF65-F5344CB8AC3E}">
        <p14:creationId xmlns:p14="http://schemas.microsoft.com/office/powerpoint/2010/main" val="1418199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of increased particle deposition in helium cooling loop</a:t>
            </a:r>
            <a:endParaRPr lang="en-U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US" sz="2400" dirty="0" smtClean="0">
                <a:latin typeface="Calibri"/>
                <a:cs typeface="Calibri"/>
              </a:rPr>
              <a:t>Recommendation:</a:t>
            </a:r>
          </a:p>
          <a:p>
            <a:r>
              <a:rPr lang="en-US" sz="2400" dirty="0">
                <a:solidFill>
                  <a:srgbClr val="000000"/>
                </a:solidFill>
                <a:cs typeface="Calibri"/>
              </a:rPr>
              <a:t>The system should be flexible enough to run with higher particle deposition than planned (e.g., space for additional shielding, consider where the filters are placed, etc.). Be careful of the risk.</a:t>
            </a:r>
            <a:endParaRPr lang="en-US" sz="2400" dirty="0" smtClean="0">
              <a:solidFill>
                <a:srgbClr val="000000"/>
              </a:solidFill>
              <a:latin typeface="Calibri"/>
              <a:cs typeface="Calibri"/>
            </a:endParaRPr>
          </a:p>
          <a:p>
            <a:pPr marL="0" indent="0">
              <a:buNone/>
            </a:pPr>
            <a:r>
              <a:rPr lang="en-US" sz="2400" dirty="0" smtClean="0">
                <a:latin typeface="Calibri"/>
                <a:cs typeface="Calibri"/>
              </a:rPr>
              <a:t>Response:</a:t>
            </a:r>
          </a:p>
          <a:p>
            <a:r>
              <a:rPr lang="en-US" sz="2400" dirty="0" smtClean="0">
                <a:cs typeface="Calibri"/>
              </a:rPr>
              <a:t>Filter </a:t>
            </a:r>
            <a:r>
              <a:rPr lang="en-US" sz="2400" dirty="0">
                <a:cs typeface="Calibri"/>
              </a:rPr>
              <a:t>design and filter shielding ongoing. Change of filters during maintenance is under evaluation.</a:t>
            </a:r>
          </a:p>
          <a:p>
            <a:r>
              <a:rPr lang="en-US" sz="2400" dirty="0">
                <a:cs typeface="Calibri"/>
              </a:rPr>
              <a:t>Radiation detection instruments on pipes and filters</a:t>
            </a:r>
            <a:r>
              <a:rPr lang="en-US" sz="2400" dirty="0" smtClean="0">
                <a:cs typeface="Calibri"/>
              </a:rPr>
              <a:t>.</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15</a:t>
            </a:fld>
            <a:endParaRPr lang="sv-SE"/>
          </a:p>
        </p:txBody>
      </p:sp>
    </p:spTree>
    <p:extLst>
      <p:ext uri="{BB962C8B-B14F-4D97-AF65-F5344CB8AC3E}">
        <p14:creationId xmlns:p14="http://schemas.microsoft.com/office/powerpoint/2010/main" val="1629551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Installation management</a:t>
            </a:r>
            <a:endParaRPr lang="en-U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US" sz="2400" dirty="0" smtClean="0">
                <a:latin typeface="Calibri"/>
                <a:cs typeface="Calibri"/>
              </a:rPr>
              <a:t>Recommendation:</a:t>
            </a:r>
          </a:p>
          <a:p>
            <a:r>
              <a:rPr lang="en-US" sz="2400" dirty="0">
                <a:solidFill>
                  <a:srgbClr val="000000"/>
                </a:solidFill>
                <a:cs typeface="Calibri"/>
              </a:rPr>
              <a:t>Identify Installation Managers as soon as possible and start them working together as soon as possible.</a:t>
            </a:r>
            <a:endParaRPr lang="en-US" sz="2400" dirty="0" smtClean="0">
              <a:solidFill>
                <a:srgbClr val="000000"/>
              </a:solidFill>
              <a:latin typeface="Calibri"/>
              <a:cs typeface="Calibri"/>
            </a:endParaRPr>
          </a:p>
          <a:p>
            <a:pPr marL="0" indent="0">
              <a:buNone/>
            </a:pPr>
            <a:r>
              <a:rPr lang="en-US" sz="2400" dirty="0" smtClean="0">
                <a:latin typeface="Calibri"/>
                <a:cs typeface="Calibri"/>
              </a:rPr>
              <a:t>Response:</a:t>
            </a:r>
          </a:p>
          <a:p>
            <a:r>
              <a:rPr lang="en-US" sz="2400" dirty="0">
                <a:cs typeface="Calibri"/>
              </a:rPr>
              <a:t>A Deputy Installation Coordinator is being recruited and plans are in place to hire additional installation support staff as needed.</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16</a:t>
            </a:fld>
            <a:endParaRPr lang="sv-SE"/>
          </a:p>
        </p:txBody>
      </p:sp>
    </p:spTree>
    <p:extLst>
      <p:ext uri="{BB962C8B-B14F-4D97-AF65-F5344CB8AC3E}">
        <p14:creationId xmlns:p14="http://schemas.microsoft.com/office/powerpoint/2010/main" val="1016118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Temporary services for installation</a:t>
            </a:r>
            <a:endParaRPr lang="en-US" dirty="0"/>
          </a:p>
        </p:txBody>
      </p:sp>
      <p:sp>
        <p:nvSpPr>
          <p:cNvPr id="3" name="Content Placeholder 2"/>
          <p:cNvSpPr>
            <a:spLocks noGrp="1"/>
          </p:cNvSpPr>
          <p:nvPr>
            <p:ph idx="1"/>
          </p:nvPr>
        </p:nvSpPr>
        <p:spPr>
          <a:xfrm>
            <a:off x="457200" y="1600200"/>
            <a:ext cx="8229600" cy="5069160"/>
          </a:xfrm>
        </p:spPr>
        <p:txBody>
          <a:bodyPr>
            <a:normAutofit fontScale="85000" lnSpcReduction="10000"/>
          </a:bodyPr>
          <a:lstStyle/>
          <a:p>
            <a:pPr marL="0" indent="0">
              <a:buNone/>
            </a:pPr>
            <a:r>
              <a:rPr lang="en-US" sz="2400" dirty="0" smtClean="0">
                <a:latin typeface="Calibri"/>
                <a:cs typeface="Calibri"/>
              </a:rPr>
              <a:t>Recommendation:</a:t>
            </a:r>
          </a:p>
          <a:p>
            <a:r>
              <a:rPr lang="en-US" sz="2400" dirty="0">
                <a:solidFill>
                  <a:srgbClr val="000000"/>
                </a:solidFill>
                <a:cs typeface="Calibri"/>
              </a:rPr>
              <a:t>Utilize temporary services, target in-kind partners, and/or contracted industry for as much installation work as possible. System engineers and future operations staff should be involved as much as possible.</a:t>
            </a:r>
            <a:endParaRPr lang="en-US" sz="2400" dirty="0" smtClean="0">
              <a:solidFill>
                <a:srgbClr val="000000"/>
              </a:solidFill>
              <a:latin typeface="Calibri"/>
              <a:cs typeface="Calibri"/>
            </a:endParaRPr>
          </a:p>
          <a:p>
            <a:pPr marL="0" indent="0">
              <a:buNone/>
            </a:pPr>
            <a:r>
              <a:rPr lang="en-US" sz="2400" dirty="0" smtClean="0">
                <a:latin typeface="Calibri"/>
                <a:cs typeface="Calibri"/>
              </a:rPr>
              <a:t>Response:</a:t>
            </a:r>
          </a:p>
          <a:p>
            <a:r>
              <a:rPr lang="en-US" sz="2400" dirty="0">
                <a:cs typeface="Calibri"/>
              </a:rPr>
              <a:t>The current situation is in short the following. For installation works during 2017 the current plan is to use temporary </a:t>
            </a:r>
            <a:r>
              <a:rPr lang="en-US" sz="2400" dirty="0" smtClean="0">
                <a:cs typeface="Calibri"/>
              </a:rPr>
              <a:t>services </a:t>
            </a:r>
            <a:r>
              <a:rPr lang="en-US" sz="2400" dirty="0">
                <a:cs typeface="Calibri"/>
              </a:rPr>
              <a:t>provided by Skanska as far as possible. Installation for some work elements is already included in the scope that in-kind partners have taken on, such as the Active Cells, and we are pursuing the same </a:t>
            </a:r>
            <a:r>
              <a:rPr lang="en-US" sz="2400" dirty="0" smtClean="0">
                <a:cs typeface="Calibri"/>
              </a:rPr>
              <a:t>strategy </a:t>
            </a:r>
            <a:r>
              <a:rPr lang="en-US" sz="2400" dirty="0">
                <a:cs typeface="Calibri"/>
              </a:rPr>
              <a:t>for other elements. The plan is still to build up a central Target installation team, consisting of 6-8 people, for overall coordination and execution of the installation. With regards to involvement of future operations staff the plan is to start recruitment of these teams by early 2019, which will give them the opportunity to get involved in the second half of the installation phase, and more importantly in the systems commissioning.</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17</a:t>
            </a:fld>
            <a:endParaRPr lang="sv-SE"/>
          </a:p>
        </p:txBody>
      </p:sp>
    </p:spTree>
    <p:extLst>
      <p:ext uri="{BB962C8B-B14F-4D97-AF65-F5344CB8AC3E}">
        <p14:creationId xmlns:p14="http://schemas.microsoft.com/office/powerpoint/2010/main" val="1118071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ready for beam</a:t>
            </a:r>
            <a:endParaRPr lang="en-U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US" sz="2400" dirty="0" smtClean="0">
                <a:latin typeface="Calibri"/>
                <a:cs typeface="Calibri"/>
              </a:rPr>
              <a:t>Recommendation:</a:t>
            </a:r>
          </a:p>
          <a:p>
            <a:r>
              <a:rPr lang="en-US" sz="2400" dirty="0">
                <a:cs typeface="Calibri"/>
              </a:rPr>
              <a:t>Decide which instrumentation will be used to confirm that the target is ‘ready for beam’ (What is meant by target failure?).</a:t>
            </a:r>
            <a:endParaRPr lang="en-US" sz="2400" dirty="0" smtClean="0">
              <a:latin typeface="Calibri"/>
              <a:cs typeface="Calibri"/>
            </a:endParaRPr>
          </a:p>
          <a:p>
            <a:pPr marL="0" indent="0">
              <a:buNone/>
            </a:pPr>
            <a:r>
              <a:rPr lang="en-US" sz="2400" dirty="0" smtClean="0">
                <a:latin typeface="Calibri"/>
                <a:cs typeface="Calibri"/>
              </a:rPr>
              <a:t>Response:</a:t>
            </a:r>
          </a:p>
          <a:p>
            <a:r>
              <a:rPr lang="en-US" sz="2400" dirty="0" smtClean="0">
                <a:solidFill>
                  <a:srgbClr val="FF0000"/>
                </a:solidFill>
                <a:cs typeface="Calibri"/>
              </a:rPr>
              <a:t>See talk by L. Coney.</a:t>
            </a:r>
            <a:endParaRPr lang="en-US" sz="2400" dirty="0">
              <a:solidFill>
                <a:srgbClr val="FF0000"/>
              </a:solidFill>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a:p>
        </p:txBody>
      </p:sp>
    </p:spTree>
    <p:extLst>
      <p:ext uri="{BB962C8B-B14F-4D97-AF65-F5344CB8AC3E}">
        <p14:creationId xmlns:p14="http://schemas.microsoft.com/office/powerpoint/2010/main" val="3290891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TSS safety functions</a:t>
            </a:r>
            <a:endParaRPr lang="en-US" dirty="0"/>
          </a:p>
        </p:txBody>
      </p:sp>
      <p:sp>
        <p:nvSpPr>
          <p:cNvPr id="3" name="Content Placeholder 2"/>
          <p:cNvSpPr>
            <a:spLocks noGrp="1"/>
          </p:cNvSpPr>
          <p:nvPr>
            <p:ph idx="1"/>
          </p:nvPr>
        </p:nvSpPr>
        <p:spPr>
          <a:xfrm>
            <a:off x="457200" y="1600200"/>
            <a:ext cx="8229600" cy="4997152"/>
          </a:xfrm>
        </p:spPr>
        <p:txBody>
          <a:bodyPr>
            <a:normAutofit fontScale="85000" lnSpcReduction="20000"/>
          </a:bodyPr>
          <a:lstStyle/>
          <a:p>
            <a:pPr marL="0" indent="0">
              <a:buNone/>
            </a:pPr>
            <a:r>
              <a:rPr lang="en-US" sz="2400" dirty="0" smtClean="0">
                <a:latin typeface="Calibri"/>
                <a:cs typeface="Calibri"/>
              </a:rPr>
              <a:t>Recommendation:</a:t>
            </a:r>
          </a:p>
          <a:p>
            <a:r>
              <a:rPr lang="en-US" sz="2400" spc="-100" dirty="0">
                <a:solidFill>
                  <a:srgbClr val="000000"/>
                </a:solidFill>
                <a:latin typeface="+mj-lt"/>
                <a:cs typeface="Calibri"/>
              </a:rPr>
              <a:t>Define which parameters are </a:t>
            </a:r>
            <a:r>
              <a:rPr lang="en-US" sz="2400" spc="-100" dirty="0" smtClean="0">
                <a:solidFill>
                  <a:srgbClr val="000000"/>
                </a:solidFill>
                <a:latin typeface="+mj-lt"/>
                <a:cs typeface="Calibri"/>
              </a:rPr>
              <a:t>in TSS </a:t>
            </a:r>
            <a:r>
              <a:rPr lang="en-US" sz="2400" spc="-100" dirty="0">
                <a:solidFill>
                  <a:srgbClr val="000000"/>
                </a:solidFill>
                <a:latin typeface="+mj-lt"/>
                <a:cs typeface="Calibri"/>
              </a:rPr>
              <a:t>and which </a:t>
            </a:r>
            <a:r>
              <a:rPr lang="en-US" sz="2400" spc="-100" dirty="0" smtClean="0">
                <a:solidFill>
                  <a:srgbClr val="000000"/>
                </a:solidFill>
                <a:latin typeface="+mj-lt"/>
                <a:cs typeface="Calibri"/>
              </a:rPr>
              <a:t>are in MPS </a:t>
            </a:r>
            <a:r>
              <a:rPr lang="en-US" sz="2400" spc="-100" dirty="0">
                <a:solidFill>
                  <a:srgbClr val="000000"/>
                </a:solidFill>
                <a:latin typeface="+mj-lt"/>
                <a:cs typeface="Calibri"/>
              </a:rPr>
              <a:t>(current logic is good</a:t>
            </a:r>
            <a:r>
              <a:rPr lang="en-US" sz="2400" spc="-100" dirty="0" smtClean="0">
                <a:solidFill>
                  <a:srgbClr val="000000"/>
                </a:solidFill>
                <a:latin typeface="+mj-lt"/>
                <a:cs typeface="Calibri"/>
              </a:rPr>
              <a:t>).</a:t>
            </a:r>
          </a:p>
          <a:p>
            <a:pPr marL="0" indent="0">
              <a:buNone/>
            </a:pPr>
            <a:r>
              <a:rPr lang="en-US" sz="2400" dirty="0" smtClean="0">
                <a:latin typeface="Calibri"/>
                <a:cs typeface="Calibri"/>
              </a:rPr>
              <a:t>Response:</a:t>
            </a:r>
          </a:p>
          <a:p>
            <a:r>
              <a:rPr lang="en-US" sz="2400" dirty="0" smtClean="0">
                <a:cs typeface="Calibri"/>
              </a:rPr>
              <a:t>TSS functions are defined as required by the Accident Analyses when there is a need for a monitoring/interlock Safety SSC to prevent or mitigate an event </a:t>
            </a:r>
          </a:p>
          <a:p>
            <a:pPr lvl="1"/>
            <a:r>
              <a:rPr lang="en-US" sz="1600" dirty="0" smtClean="0">
                <a:cs typeface="Calibri"/>
              </a:rPr>
              <a:t>As identified in AA1, AA2 and AA3, the TSS will monitor: He inlet temp, He outlet flow, He pressure, Monolith pressure, and slowing of the target wheel rotation</a:t>
            </a:r>
          </a:p>
          <a:p>
            <a:pPr lvl="1"/>
            <a:r>
              <a:rPr lang="en-US" sz="1600" dirty="0" smtClean="0">
                <a:cs typeface="Calibri"/>
              </a:rPr>
              <a:t>TSS actuation prevents the beam from reaching the target</a:t>
            </a:r>
          </a:p>
          <a:p>
            <a:pPr lvl="1"/>
            <a:r>
              <a:rPr lang="en-US" sz="1600" dirty="0" smtClean="0">
                <a:cs typeface="Calibri"/>
              </a:rPr>
              <a:t>These functions are assigned to L3 in the </a:t>
            </a:r>
            <a:r>
              <a:rPr lang="en-US" sz="1600" dirty="0" err="1" smtClean="0">
                <a:cs typeface="Calibri"/>
              </a:rPr>
              <a:t>DiD</a:t>
            </a:r>
            <a:r>
              <a:rPr lang="en-US" sz="1600" dirty="0" smtClean="0">
                <a:cs typeface="Calibri"/>
              </a:rPr>
              <a:t> analysis</a:t>
            </a:r>
            <a:endParaRPr lang="en-US" sz="1600" dirty="0">
              <a:cs typeface="Calibri"/>
            </a:endParaRPr>
          </a:p>
          <a:p>
            <a:r>
              <a:rPr lang="en-US" sz="2400" dirty="0" smtClean="0">
                <a:cs typeface="Calibri"/>
              </a:rPr>
              <a:t>MP functions which are necessary to protect the equipment and facility availability are identified according to HAZOP analyses for the target station systems. </a:t>
            </a:r>
          </a:p>
          <a:p>
            <a:pPr lvl="1"/>
            <a:r>
              <a:rPr lang="en-US" sz="2000" dirty="0" smtClean="0">
                <a:cs typeface="Calibri"/>
              </a:rPr>
              <a:t>MP will monitor significantly more parameters than TSS and is not necessarily restricted to beam shutdown.</a:t>
            </a:r>
          </a:p>
          <a:p>
            <a:pPr lvl="1"/>
            <a:r>
              <a:rPr lang="en-US" sz="2000" dirty="0" smtClean="0">
                <a:cs typeface="Calibri"/>
              </a:rPr>
              <a:t>In the context of the </a:t>
            </a:r>
            <a:r>
              <a:rPr lang="en-US" sz="2000" dirty="0" err="1" smtClean="0">
                <a:cs typeface="Calibri"/>
              </a:rPr>
              <a:t>DiD</a:t>
            </a:r>
            <a:r>
              <a:rPr lang="en-US" sz="2000" dirty="0" smtClean="0">
                <a:cs typeface="Calibri"/>
              </a:rPr>
              <a:t> analysis for radiation safety, some L2 monitoring/interlock functions have been identified which prevent or mitigate the accidents earlier in the event development. These are safety-related, and it has been determined that MP can fulfill these functions. These functions are listed in each AA.</a:t>
            </a:r>
            <a:endParaRPr lang="en-US" sz="20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a:p>
        </p:txBody>
      </p:sp>
    </p:spTree>
    <p:extLst>
      <p:ext uri="{BB962C8B-B14F-4D97-AF65-F5344CB8AC3E}">
        <p14:creationId xmlns:p14="http://schemas.microsoft.com/office/powerpoint/2010/main" val="1670339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instructions</a:t>
            </a:r>
            <a:endParaRPr lang="en-U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US" sz="2400" dirty="0" smtClean="0">
                <a:latin typeface="Calibri"/>
                <a:cs typeface="Calibri"/>
              </a:rPr>
              <a:t>Recommendation:</a:t>
            </a:r>
          </a:p>
          <a:p>
            <a:r>
              <a:rPr lang="en-US" sz="2400" dirty="0">
                <a:solidFill>
                  <a:srgbClr val="000000"/>
                </a:solidFill>
                <a:cs typeface="Calibri"/>
              </a:rPr>
              <a:t>Define what action would be taken if a critical parameter moves ‘out of range’ (eliminate the need for personnel judgement as far as possible).</a:t>
            </a:r>
            <a:endParaRPr lang="en-US" sz="2400" dirty="0" smtClean="0">
              <a:solidFill>
                <a:srgbClr val="000000"/>
              </a:solidFill>
              <a:latin typeface="Calibri"/>
              <a:cs typeface="Calibri"/>
            </a:endParaRPr>
          </a:p>
          <a:p>
            <a:pPr marL="0" indent="0">
              <a:buNone/>
            </a:pPr>
            <a:r>
              <a:rPr lang="en-US" sz="2400" dirty="0" smtClean="0">
                <a:latin typeface="Calibri"/>
                <a:cs typeface="Calibri"/>
              </a:rPr>
              <a:t>Response:</a:t>
            </a:r>
          </a:p>
          <a:p>
            <a:r>
              <a:rPr lang="en-US" sz="2400" dirty="0">
                <a:cs typeface="Calibri"/>
              </a:rPr>
              <a:t>Operation instruction TBD</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a:p>
        </p:txBody>
      </p:sp>
    </p:spTree>
    <p:extLst>
      <p:ext uri="{BB962C8B-B14F-4D97-AF65-F5344CB8AC3E}">
        <p14:creationId xmlns:p14="http://schemas.microsoft.com/office/powerpoint/2010/main" val="1490062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Off-normal events for the target wheel</a:t>
            </a:r>
            <a:endParaRPr lang="en-US" dirty="0"/>
          </a:p>
        </p:txBody>
      </p:sp>
      <p:sp>
        <p:nvSpPr>
          <p:cNvPr id="3" name="Content Placeholder 2"/>
          <p:cNvSpPr>
            <a:spLocks noGrp="1"/>
          </p:cNvSpPr>
          <p:nvPr>
            <p:ph idx="1"/>
          </p:nvPr>
        </p:nvSpPr>
        <p:spPr>
          <a:xfrm>
            <a:off x="457200" y="1600200"/>
            <a:ext cx="8229600" cy="5069160"/>
          </a:xfrm>
        </p:spPr>
        <p:txBody>
          <a:bodyPr>
            <a:normAutofit lnSpcReduction="10000"/>
          </a:bodyPr>
          <a:lstStyle/>
          <a:p>
            <a:pPr marL="0" indent="0">
              <a:buNone/>
            </a:pPr>
            <a:r>
              <a:rPr lang="en-US" sz="2400" dirty="0" smtClean="0">
                <a:latin typeface="Calibri"/>
                <a:cs typeface="Calibri"/>
              </a:rPr>
              <a:t>Recommendation:</a:t>
            </a:r>
          </a:p>
          <a:p>
            <a:r>
              <a:rPr lang="en-US" sz="2400" dirty="0">
                <a:solidFill>
                  <a:srgbClr val="000000"/>
                </a:solidFill>
                <a:cs typeface="Calibri"/>
              </a:rPr>
              <a:t>Continue the simulation calculations and analyses to establish the effects of off-normal events and their consequences for safe operation of the target. This work is to mitigate the inability to measure target temperatures directly.</a:t>
            </a:r>
            <a:endParaRPr lang="en-US" sz="2400" dirty="0" smtClean="0">
              <a:solidFill>
                <a:srgbClr val="000000"/>
              </a:solidFill>
              <a:latin typeface="Calibri"/>
              <a:cs typeface="Calibri"/>
            </a:endParaRPr>
          </a:p>
          <a:p>
            <a:pPr marL="0" indent="0">
              <a:buNone/>
            </a:pPr>
            <a:r>
              <a:rPr lang="en-US" sz="2400" dirty="0" smtClean="0">
                <a:latin typeface="Calibri"/>
                <a:cs typeface="Calibri"/>
              </a:rPr>
              <a:t>Response:</a:t>
            </a:r>
          </a:p>
          <a:p>
            <a:r>
              <a:rPr lang="en-US" sz="2400" dirty="0" smtClean="0">
                <a:cs typeface="Calibri"/>
              </a:rPr>
              <a:t>A </a:t>
            </a:r>
            <a:r>
              <a:rPr lang="en-US" sz="2400" dirty="0">
                <a:cs typeface="Calibri"/>
              </a:rPr>
              <a:t>number of off-normal events are analyzed. Stop rotation of the target wheel, proton beam outside normal operation, loss of cooling, target vessel rupture, partial loss of cooling and water leakage from intermediate cooling system into the helium cooling system.</a:t>
            </a:r>
          </a:p>
          <a:p>
            <a:r>
              <a:rPr lang="en-US" sz="2400" dirty="0">
                <a:cs typeface="Calibri"/>
              </a:rPr>
              <a:t>The TSS will measure inlet and outlet temp. , outlet flow and wheel rotation and trip the AC if some of these measurements are outside normal operation</a:t>
            </a:r>
            <a:r>
              <a:rPr lang="en-US" sz="2400" dirty="0" smtClean="0">
                <a:cs typeface="Calibri"/>
              </a:rPr>
              <a:t>.</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spTree>
    <p:extLst>
      <p:ext uri="{BB962C8B-B14F-4D97-AF65-F5344CB8AC3E}">
        <p14:creationId xmlns:p14="http://schemas.microsoft.com/office/powerpoint/2010/main" val="166941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Gamma imaging system</a:t>
            </a:r>
            <a:endParaRPr lang="en-U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US" sz="2400" dirty="0" smtClean="0">
                <a:latin typeface="Calibri"/>
                <a:cs typeface="Calibri"/>
              </a:rPr>
              <a:t>Recommendation:</a:t>
            </a:r>
          </a:p>
          <a:p>
            <a:r>
              <a:rPr lang="en-US" sz="2400" dirty="0">
                <a:solidFill>
                  <a:srgbClr val="000000"/>
                </a:solidFill>
                <a:cs typeface="Calibri"/>
              </a:rPr>
              <a:t>Continue the work on the gamma camera, laser distance and vibration measurements, and temperature measurements from outside the wheel.</a:t>
            </a:r>
            <a:endParaRPr lang="en-US" sz="2400" dirty="0" smtClean="0">
              <a:solidFill>
                <a:srgbClr val="000000"/>
              </a:solidFill>
              <a:latin typeface="Calibri"/>
              <a:cs typeface="Calibri"/>
            </a:endParaRPr>
          </a:p>
          <a:p>
            <a:pPr marL="0" indent="0">
              <a:buNone/>
            </a:pPr>
            <a:r>
              <a:rPr lang="en-US" sz="2400" dirty="0" smtClean="0">
                <a:latin typeface="Calibri"/>
                <a:cs typeface="Calibri"/>
              </a:rPr>
              <a:t>Response:</a:t>
            </a:r>
          </a:p>
          <a:p>
            <a:r>
              <a:rPr lang="en-US" sz="2400" dirty="0" smtClean="0">
                <a:cs typeface="Calibri"/>
              </a:rPr>
              <a:t>TIK </a:t>
            </a:r>
            <a:r>
              <a:rPr lang="en-US" sz="2400" dirty="0">
                <a:cs typeface="Calibri"/>
              </a:rPr>
              <a:t>4.1 ready se above.</a:t>
            </a:r>
          </a:p>
          <a:p>
            <a:r>
              <a:rPr lang="en-US" sz="2400" dirty="0">
                <a:cs typeface="Calibri"/>
              </a:rPr>
              <a:t>Tests on going to use gamma from tungsten bricks to verify structural integrity of the spallation material geometry</a:t>
            </a:r>
            <a:r>
              <a:rPr lang="en-US" sz="2400" dirty="0" smtClean="0">
                <a:cs typeface="Calibri"/>
              </a:rPr>
              <a:t>.</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a:p>
        </p:txBody>
      </p:sp>
    </p:spTree>
    <p:extLst>
      <p:ext uri="{BB962C8B-B14F-4D97-AF65-F5344CB8AC3E}">
        <p14:creationId xmlns:p14="http://schemas.microsoft.com/office/powerpoint/2010/main" val="921467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Accelerator – Target interface</a:t>
            </a:r>
            <a:endParaRPr lang="en-U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US" sz="2400" dirty="0" smtClean="0">
                <a:latin typeface="Calibri"/>
                <a:cs typeface="Calibri"/>
              </a:rPr>
              <a:t>Recommendation:</a:t>
            </a:r>
          </a:p>
          <a:p>
            <a:r>
              <a:rPr lang="en-US" sz="2400" dirty="0">
                <a:solidFill>
                  <a:srgbClr val="000000"/>
                </a:solidFill>
                <a:cs typeface="Calibri"/>
              </a:rPr>
              <a:t>Continue to mature the decision, seek concurrence of the Accelerator Division &amp; the project, and present details at TAC15, including a differentially pumped monolith design and the backup PBW design.</a:t>
            </a:r>
            <a:endParaRPr lang="en-US" sz="2400" dirty="0" smtClean="0">
              <a:solidFill>
                <a:srgbClr val="000000"/>
              </a:solidFill>
              <a:latin typeface="Calibri"/>
              <a:cs typeface="Calibri"/>
            </a:endParaRPr>
          </a:p>
          <a:p>
            <a:pPr marL="0" indent="0">
              <a:buNone/>
            </a:pPr>
            <a:r>
              <a:rPr lang="en-US" sz="2400" dirty="0" smtClean="0">
                <a:latin typeface="Calibri"/>
                <a:cs typeface="Calibri"/>
              </a:rPr>
              <a:t>Response:</a:t>
            </a:r>
          </a:p>
          <a:p>
            <a:r>
              <a:rPr lang="en-US" sz="2400" dirty="0" smtClean="0">
                <a:cs typeface="Calibri"/>
              </a:rPr>
              <a:t>See </a:t>
            </a:r>
            <a:r>
              <a:rPr lang="en-US" sz="2400" dirty="0">
                <a:cs typeface="Calibri"/>
              </a:rPr>
              <a:t>presentation by </a:t>
            </a:r>
            <a:r>
              <a:rPr lang="en-US" sz="2400" dirty="0">
                <a:solidFill>
                  <a:srgbClr val="FF0000"/>
                </a:solidFill>
                <a:cs typeface="Calibri"/>
              </a:rPr>
              <a:t>L. </a:t>
            </a:r>
            <a:r>
              <a:rPr lang="en-US" sz="2400" dirty="0" err="1" smtClean="0">
                <a:solidFill>
                  <a:srgbClr val="FF0000"/>
                </a:solidFill>
                <a:cs typeface="Calibri"/>
              </a:rPr>
              <a:t>Emås</a:t>
            </a:r>
            <a:r>
              <a:rPr lang="en-US" sz="2400" dirty="0" smtClean="0">
                <a:solidFill>
                  <a:srgbClr val="FF0000"/>
                </a:solidFill>
                <a:cs typeface="Calibri"/>
              </a:rPr>
              <a:t>.</a:t>
            </a:r>
            <a:endParaRPr lang="en-US" sz="2400" dirty="0">
              <a:solidFill>
                <a:srgbClr val="FF0000"/>
              </a:solidFill>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a:p>
        </p:txBody>
      </p:sp>
    </p:spTree>
    <p:extLst>
      <p:ext uri="{BB962C8B-B14F-4D97-AF65-F5344CB8AC3E}">
        <p14:creationId xmlns:p14="http://schemas.microsoft.com/office/powerpoint/2010/main" val="1602668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Monolith vessel drain</a:t>
            </a:r>
            <a:endParaRPr lang="en-U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US" sz="2400" dirty="0" smtClean="0">
                <a:latin typeface="Calibri"/>
                <a:cs typeface="Calibri"/>
              </a:rPr>
              <a:t>Recommendation:</a:t>
            </a:r>
          </a:p>
          <a:p>
            <a:r>
              <a:rPr lang="en-US" sz="2400" dirty="0">
                <a:solidFill>
                  <a:srgbClr val="000000"/>
                </a:solidFill>
                <a:cs typeface="Calibri"/>
              </a:rPr>
              <a:t>A sloping catch basin for water removal is lacking but would insure maximum liquid removal from the monolith in an off-normal scenario.</a:t>
            </a:r>
            <a:endParaRPr lang="en-US" sz="2400" dirty="0" smtClean="0">
              <a:solidFill>
                <a:srgbClr val="000000"/>
              </a:solidFill>
              <a:latin typeface="Calibri"/>
              <a:cs typeface="Calibri"/>
            </a:endParaRPr>
          </a:p>
          <a:p>
            <a:pPr marL="0" indent="0">
              <a:buNone/>
            </a:pPr>
            <a:r>
              <a:rPr lang="en-US" sz="2400" dirty="0" smtClean="0">
                <a:latin typeface="Calibri"/>
                <a:cs typeface="Calibri"/>
              </a:rPr>
              <a:t>Response:</a:t>
            </a:r>
          </a:p>
          <a:p>
            <a:r>
              <a:rPr lang="en-US" sz="2400" dirty="0">
                <a:cs typeface="Calibri"/>
              </a:rPr>
              <a:t>This is under discussion with ESS-Bilbao. It is in the design, but the location of the slope is not finally set.</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a:p>
        </p:txBody>
      </p:sp>
    </p:spTree>
    <p:extLst>
      <p:ext uri="{BB962C8B-B14F-4D97-AF65-F5344CB8AC3E}">
        <p14:creationId xmlns:p14="http://schemas.microsoft.com/office/powerpoint/2010/main" val="16750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Monolith atmosphere</a:t>
            </a:r>
            <a:endParaRPr lang="en-U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US" sz="2400" dirty="0" smtClean="0">
                <a:latin typeface="Calibri"/>
                <a:cs typeface="Calibri"/>
              </a:rPr>
              <a:t>Recommendation:</a:t>
            </a:r>
          </a:p>
          <a:p>
            <a:r>
              <a:rPr lang="en-US" sz="2400" dirty="0">
                <a:solidFill>
                  <a:srgbClr val="000000"/>
                </a:solidFill>
                <a:cs typeface="Calibri"/>
              </a:rPr>
              <a:t>A full helium system should remain in the baseline.</a:t>
            </a:r>
            <a:endParaRPr lang="en-US" sz="2400" dirty="0" smtClean="0">
              <a:solidFill>
                <a:srgbClr val="000000"/>
              </a:solidFill>
              <a:latin typeface="Calibri"/>
              <a:cs typeface="Calibri"/>
            </a:endParaRPr>
          </a:p>
          <a:p>
            <a:pPr marL="0" indent="0">
              <a:buNone/>
            </a:pPr>
            <a:r>
              <a:rPr lang="en-US" sz="2400" dirty="0" smtClean="0">
                <a:latin typeface="Calibri"/>
                <a:cs typeface="Calibri"/>
              </a:rPr>
              <a:t>Response:</a:t>
            </a:r>
          </a:p>
          <a:p>
            <a:r>
              <a:rPr lang="en-US" sz="2400" dirty="0" smtClean="0">
                <a:latin typeface="Calibri"/>
                <a:cs typeface="Calibri"/>
              </a:rPr>
              <a:t>This is the case. See presentation by </a:t>
            </a:r>
            <a:r>
              <a:rPr lang="en-US" sz="2400" dirty="0" smtClean="0">
                <a:solidFill>
                  <a:srgbClr val="FF0000"/>
                </a:solidFill>
                <a:latin typeface="Calibri"/>
                <a:cs typeface="Calibri"/>
              </a:rPr>
              <a:t>L. </a:t>
            </a:r>
            <a:r>
              <a:rPr lang="en-US" sz="2400" dirty="0" err="1" smtClean="0">
                <a:solidFill>
                  <a:srgbClr val="FF0000"/>
                </a:solidFill>
                <a:latin typeface="Calibri"/>
                <a:cs typeface="Calibri"/>
              </a:rPr>
              <a:t>Emås</a:t>
            </a:r>
            <a:r>
              <a:rPr lang="en-US" sz="2400" dirty="0" smtClean="0">
                <a:latin typeface="Calibri"/>
                <a:cs typeface="Calibri"/>
              </a:rPr>
              <a:t>.</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a:p>
        </p:txBody>
      </p:sp>
    </p:spTree>
    <p:extLst>
      <p:ext uri="{BB962C8B-B14F-4D97-AF65-F5344CB8AC3E}">
        <p14:creationId xmlns:p14="http://schemas.microsoft.com/office/powerpoint/2010/main" val="2087126061"/>
      </p:ext>
    </p:extLst>
  </p:cSld>
  <p:clrMapOvr>
    <a:masterClrMapping/>
  </p:clrMapOvr>
</p:sld>
</file>

<file path=ppt/theme/theme1.xml><?xml version="1.0" encoding="utf-8"?>
<a:theme xmlns:a="http://schemas.openxmlformats.org/drawingml/2006/main" name="2013-11 ES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2013-11 ESS Template.potx</Template>
  <TotalTime>9105</TotalTime>
  <Words>1413</Words>
  <Application>Microsoft Macintosh PowerPoint</Application>
  <PresentationFormat>On-screen Show (4:3)</PresentationFormat>
  <Paragraphs>115</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Calibri</vt:lpstr>
      <vt:lpstr>Arial</vt:lpstr>
      <vt:lpstr>2013-11 ESS Template</vt:lpstr>
      <vt:lpstr>Responses to TAC-14 Recommendations</vt:lpstr>
      <vt:lpstr>Target ready for beam</vt:lpstr>
      <vt:lpstr>TSS safety functions</vt:lpstr>
      <vt:lpstr>Operation instructions</vt:lpstr>
      <vt:lpstr>Off-normal events for the target wheel</vt:lpstr>
      <vt:lpstr>Gamma imaging system</vt:lpstr>
      <vt:lpstr>Accelerator – Target interface</vt:lpstr>
      <vt:lpstr>Monolith vessel drain</vt:lpstr>
      <vt:lpstr>Monolith atmosphere</vt:lpstr>
      <vt:lpstr>NBPI cooling</vt:lpstr>
      <vt:lpstr>Tungsten samples testing</vt:lpstr>
      <vt:lpstr>Tungsten release factors</vt:lpstr>
      <vt:lpstr>ETHEL</vt:lpstr>
      <vt:lpstr>CMS sapphire window/blind flange</vt:lpstr>
      <vt:lpstr>Risk of increased particle deposition in helium cooling loop</vt:lpstr>
      <vt:lpstr>Installation management</vt:lpstr>
      <vt:lpstr>Temporary services for installation</vt:lpstr>
    </vt:vector>
  </TitlesOfParts>
  <Company>ESS</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Microsoft Office User</cp:lastModifiedBy>
  <cp:revision>63</cp:revision>
  <dcterms:created xsi:type="dcterms:W3CDTF">2013-10-29T16:05:10Z</dcterms:created>
  <dcterms:modified xsi:type="dcterms:W3CDTF">2017-04-05T07:13:02Z</dcterms:modified>
</cp:coreProperties>
</file>