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9"/>
  </p:notesMasterIdLst>
  <p:sldIdLst>
    <p:sldId id="256" r:id="rId2"/>
    <p:sldId id="260" r:id="rId3"/>
    <p:sldId id="280" r:id="rId4"/>
    <p:sldId id="281" r:id="rId5"/>
    <p:sldId id="282" r:id="rId6"/>
    <p:sldId id="283" r:id="rId7"/>
    <p:sldId id="284" r:id="rId8"/>
    <p:sldId id="285" r:id="rId9"/>
    <p:sldId id="296" r:id="rId10"/>
    <p:sldId id="297" r:id="rId11"/>
    <p:sldId id="286" r:id="rId12"/>
    <p:sldId id="287" r:id="rId13"/>
    <p:sldId id="288" r:id="rId14"/>
    <p:sldId id="289" r:id="rId15"/>
    <p:sldId id="290" r:id="rId16"/>
    <p:sldId id="291" r:id="rId17"/>
    <p:sldId id="298" r:id="rId18"/>
  </p:sldIdLst>
  <p:sldSz cx="9144000" cy="6858000" type="screen4x3"/>
  <p:notesSz cx="7099300" cy="10234613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 userDrawn="1">
          <p15:clr>
            <a:srgbClr val="A4A3A4"/>
          </p15:clr>
        </p15:guide>
        <p15:guide id="2" pos="2236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98D35"/>
    <a:srgbClr val="9BD1AD"/>
    <a:srgbClr val="9B7D27"/>
    <a:srgbClr val="EBBE81"/>
    <a:srgbClr val="0094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 autoAdjust="0"/>
    <p:restoredTop sz="94729" autoAdjust="0"/>
  </p:normalViewPr>
  <p:slideViewPr>
    <p:cSldViewPr>
      <p:cViewPr varScale="1">
        <p:scale>
          <a:sx n="105" d="100"/>
          <a:sy n="105" d="100"/>
        </p:scale>
        <p:origin x="1840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55" d="100"/>
          <a:sy n="155" d="100"/>
        </p:scale>
        <p:origin x="-6728" y="-104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sv-SE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E09F57FC-B3FF-4DF2-9417-962901C07B3B}" type="datetimeFigureOut">
              <a:rPr lang="sv-SE" smtClean="0"/>
              <a:t>2017-03-31</a:t>
            </a:fld>
            <a:endParaRPr lang="sv-SE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sv-SE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sv-S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161A53A7-64CD-4D0E-AAE8-1AC9C79D7085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84655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412639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B1A0E9-5C3D-4280-9DA7-EDF875669279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324303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B1A0E9-5C3D-4280-9DA7-EDF875669279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288048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B1A0E9-5C3D-4280-9DA7-EDF875669279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288048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B1A0E9-5C3D-4280-9DA7-EDF875669279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288048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B1A0E9-5C3D-4280-9DA7-EDF875669279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288048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B1A0E9-5C3D-4280-9DA7-EDF875669279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288048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B1A0E9-5C3D-4280-9DA7-EDF875669279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860550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B1A0E9-5C3D-4280-9DA7-EDF875669279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324303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B1A0E9-5C3D-4280-9DA7-EDF875669279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324303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smtClean="0"/>
              <a:t>Click to edit Master subtitle style</a:t>
            </a:r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7AC81-318B-4D49-A602-9E30227C87EC}" type="datetime1">
              <a:rPr lang="en-GB" noProof="0" smtClean="0"/>
              <a:t>31/03/2017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  <p:pic>
        <p:nvPicPr>
          <p:cNvPr id="7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260648"/>
            <a:ext cx="1656184" cy="886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884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99CB0-346B-43FA-9EE6-F90C3F3BC0BA}" type="datetime1">
              <a:rPr lang="en-GB" noProof="0" smtClean="0"/>
              <a:t>31/03/2017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  <p:pic>
        <p:nvPicPr>
          <p:cNvPr id="8" name="Bildobjekt 5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008" y="319530"/>
            <a:ext cx="1370480" cy="73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099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66B7F-8271-49DA-A25A-F4BB9F476347}" type="datetime1">
              <a:rPr lang="en-GB" noProof="0" smtClean="0"/>
              <a:t>31/03/2017</a:t>
            </a:fld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  <p:pic>
        <p:nvPicPr>
          <p:cNvPr id="9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662" y="260648"/>
            <a:ext cx="1359826" cy="727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83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D23FA-05C4-4CC1-B281-2F815585BC1C}" type="datetime1">
              <a:rPr lang="en-GB" noProof="0" smtClean="0"/>
              <a:t>31/03/2017</a:t>
            </a:fld>
            <a:endParaRPr lang="en-GB" noProof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10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>
              <a:solidFill>
                <a:srgbClr val="0094C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740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391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03233B-D569-4A6E-878F-CDE152514C47}" type="datetime1">
              <a:rPr lang="en-GB" noProof="0" smtClean="0"/>
              <a:t>31/03/2017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806408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000" dirty="0" err="1"/>
              <a:t>MicroTCA</a:t>
            </a:r>
            <a:r>
              <a:rPr lang="en-GB" sz="4000" dirty="0"/>
              <a:t> </a:t>
            </a:r>
            <a:r>
              <a:rPr lang="en-GB" sz="4000" dirty="0" smtClean="0"/>
              <a:t>infrastructure &amp;</a:t>
            </a:r>
            <a:br>
              <a:rPr lang="en-GB" sz="4000" dirty="0" smtClean="0"/>
            </a:br>
            <a:r>
              <a:rPr lang="en-GB" sz="4000" dirty="0" smtClean="0"/>
              <a:t>digital platform hardware</a:t>
            </a:r>
            <a:endParaRPr lang="en-GB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GB" sz="2000" dirty="0" smtClean="0">
                <a:solidFill>
                  <a:schemeClr val="bg1"/>
                </a:solidFill>
              </a:rPr>
              <a:t>Simone Farina</a:t>
            </a:r>
          </a:p>
          <a:p>
            <a:r>
              <a:rPr lang="en-GB" sz="2000" dirty="0" smtClean="0">
                <a:solidFill>
                  <a:schemeClr val="bg1"/>
                </a:solidFill>
              </a:rPr>
              <a:t>Integrated Control System Division</a:t>
            </a: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0" y="5949280"/>
            <a:ext cx="4572000" cy="60324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GB" sz="1600" dirty="0" smtClean="0">
                <a:solidFill>
                  <a:srgbClr val="FFFFFF"/>
                </a:solidFill>
              </a:rPr>
              <a:t>www.europeanspallationsource.se</a:t>
            </a:r>
          </a:p>
          <a:p>
            <a:pPr algn="ctr"/>
            <a:r>
              <a:rPr lang="en-GB" sz="1400" dirty="0" smtClean="0">
                <a:solidFill>
                  <a:srgbClr val="FFFFFF"/>
                </a:solidFill>
              </a:rPr>
              <a:t>2017-04-06</a:t>
            </a:r>
          </a:p>
        </p:txBody>
      </p:sp>
    </p:spTree>
    <p:extLst>
      <p:ext uri="{BB962C8B-B14F-4D97-AF65-F5344CB8AC3E}">
        <p14:creationId xmlns:p14="http://schemas.microsoft.com/office/powerpoint/2010/main" val="1394613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6211455" cy="575107"/>
          </a:xfrm>
        </p:spPr>
        <p:txBody>
          <a:bodyPr>
            <a:normAutofit fontScale="90000"/>
          </a:bodyPr>
          <a:lstStyle/>
          <a:p>
            <a:pPr algn="l"/>
            <a:r>
              <a:rPr lang="en-GB" dirty="0" err="1" smtClean="0"/>
              <a:t>MicroTCA</a:t>
            </a:r>
            <a:r>
              <a:rPr lang="en-GB" dirty="0" smtClean="0"/>
              <a:t> Chassis (3)</a:t>
            </a:r>
            <a:endParaRPr lang="en-GB" noProof="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211957" y="1744245"/>
            <a:ext cx="4682819" cy="5293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it-IT" sz="2400" dirty="0" smtClean="0"/>
              <a:t>3U backplane interconnections:</a:t>
            </a:r>
            <a:endParaRPr lang="it-IT" sz="20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376523" y="2214053"/>
            <a:ext cx="4682819" cy="4648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it-IT" sz="2000" dirty="0" smtClean="0">
                <a:latin typeface="+mn-lt"/>
              </a:rPr>
              <a:t>2 GbE links</a:t>
            </a:r>
            <a:endParaRPr lang="it-IT" sz="2400" dirty="0">
              <a:latin typeface="+mn-lt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376523" y="3346526"/>
            <a:ext cx="5219129" cy="4581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000" dirty="0" smtClean="0">
                <a:latin typeface="+mn-lt"/>
              </a:rPr>
              <a:t>4x LVDS type AMC to AMC links</a:t>
            </a:r>
            <a:endParaRPr lang="it-IT" sz="2400" dirty="0"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376522" y="2945519"/>
            <a:ext cx="468281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 smtClean="0">
                <a:cs typeface="Arial" panose="020B0604020202020204" pitchFamily="34" charset="0"/>
              </a:rPr>
              <a:t>PCIe 8x and 4x </a:t>
            </a:r>
            <a:endParaRPr lang="it-IT" sz="2000" dirty="0">
              <a:cs typeface="Arial" panose="020B0604020202020204" pitchFamily="34" charset="0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4376523" y="2563386"/>
            <a:ext cx="5040560" cy="4918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it-IT" sz="2000" dirty="0" smtClean="0">
                <a:latin typeface="+mn-lt"/>
              </a:rPr>
              <a:t>2 high speed AMC to AMC links (</a:t>
            </a:r>
            <a:r>
              <a:rPr lang="it-IT" sz="1600" dirty="0" smtClean="0">
                <a:latin typeface="+mn-lt"/>
              </a:rPr>
              <a:t>BP specific</a:t>
            </a:r>
            <a:r>
              <a:rPr lang="it-IT" sz="2000" dirty="0" smtClean="0">
                <a:latin typeface="+mn-lt"/>
              </a:rPr>
              <a:t>)</a:t>
            </a:r>
            <a:endParaRPr lang="it-IT" sz="2000" dirty="0">
              <a:latin typeface="+mn-lt"/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4376523" y="3717513"/>
            <a:ext cx="5219129" cy="5141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000" dirty="0" smtClean="0">
                <a:latin typeface="+mn-lt"/>
              </a:rPr>
              <a:t>8x MLVDS lanes</a:t>
            </a:r>
            <a:endParaRPr lang="it-IT" sz="1600" dirty="0">
              <a:latin typeface="+mn-lt"/>
            </a:endParaRPr>
          </a:p>
          <a:p>
            <a:endParaRPr lang="it-IT" sz="2400" dirty="0">
              <a:latin typeface="+mn-lt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4376522" y="4095932"/>
            <a:ext cx="5219129" cy="5141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000" dirty="0" smtClean="0">
                <a:latin typeface="+mn-lt"/>
              </a:rPr>
              <a:t>2x AMC Clock lines</a:t>
            </a:r>
            <a:endParaRPr lang="it-IT" sz="1600" dirty="0">
              <a:latin typeface="+mn-lt"/>
            </a:endParaRPr>
          </a:p>
          <a:p>
            <a:endParaRPr lang="it-IT" sz="2400" dirty="0">
              <a:latin typeface="+mn-lt"/>
            </a:endParaRP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4376520" y="4499047"/>
            <a:ext cx="4682822" cy="5141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000" dirty="0" smtClean="0">
                <a:latin typeface="+mn-lt"/>
              </a:rPr>
              <a:t>1x FAT Pipe Reference CLK</a:t>
            </a: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4211959" y="5020233"/>
            <a:ext cx="5040561" cy="5293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it-IT" sz="2400" dirty="0" smtClean="0"/>
              <a:t>New backplane design </a:t>
            </a:r>
            <a:r>
              <a:rPr lang="it-IT" sz="1800" dirty="0" smtClean="0"/>
              <a:t>(available week 26)</a:t>
            </a:r>
            <a:r>
              <a:rPr lang="it-IT" sz="2400" dirty="0" smtClean="0"/>
              <a:t>:</a:t>
            </a:r>
            <a:endParaRPr lang="it-IT" sz="2000" dirty="0"/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4359752" y="5429936"/>
            <a:ext cx="5219129" cy="5141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000" dirty="0" smtClean="0">
                <a:latin typeface="+mn-lt"/>
              </a:rPr>
              <a:t>PCIe 8x to all AMCs</a:t>
            </a:r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4359752" y="5762335"/>
            <a:ext cx="5219129" cy="5141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000" dirty="0" smtClean="0">
                <a:latin typeface="+mn-lt"/>
              </a:rPr>
              <a:t>4x LVDS AMC to AMC provided to all slots</a:t>
            </a:r>
          </a:p>
        </p:txBody>
      </p:sp>
      <p:sp>
        <p:nvSpPr>
          <p:cNvPr id="20" name="Content Placeholder 2"/>
          <p:cNvSpPr txBox="1">
            <a:spLocks/>
          </p:cNvSpPr>
          <p:nvPr/>
        </p:nvSpPr>
        <p:spPr>
          <a:xfrm>
            <a:off x="4359752" y="6116892"/>
            <a:ext cx="5219129" cy="5141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000" dirty="0" smtClean="0">
                <a:latin typeface="+mn-lt"/>
              </a:rPr>
              <a:t>8x MLVDS lanes span all AMCs</a:t>
            </a:r>
            <a:endParaRPr lang="it-IT" sz="1600" dirty="0">
              <a:latin typeface="+mn-lt"/>
            </a:endParaRPr>
          </a:p>
          <a:p>
            <a:endParaRPr lang="it-IT" sz="2400" dirty="0">
              <a:latin typeface="+mn-lt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15834"/>
            <a:ext cx="3851920" cy="5342166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4067945" y="1515835"/>
            <a:ext cx="5076056" cy="342533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TextBox 9"/>
          <p:cNvSpPr txBox="1"/>
          <p:nvPr/>
        </p:nvSpPr>
        <p:spPr>
          <a:xfrm>
            <a:off x="4572000" y="1495519"/>
            <a:ext cx="17125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Old COTS design</a:t>
            </a:r>
            <a:endParaRPr lang="sv-SE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69607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03096"/>
            <a:ext cx="7561386" cy="575107"/>
          </a:xfrm>
        </p:spPr>
        <p:txBody>
          <a:bodyPr>
            <a:normAutofit fontScale="90000"/>
          </a:bodyPr>
          <a:lstStyle/>
          <a:p>
            <a:pPr algn="l"/>
            <a:r>
              <a:rPr lang="en-GB" noProof="0" dirty="0" err="1" smtClean="0"/>
              <a:t>MicroTCA</a:t>
            </a:r>
            <a:r>
              <a:rPr lang="en-GB" noProof="0" dirty="0" smtClean="0"/>
              <a:t> </a:t>
            </a:r>
            <a:r>
              <a:rPr lang="en-GB" dirty="0" smtClean="0"/>
              <a:t>MCH &amp; PM</a:t>
            </a:r>
            <a:r>
              <a:rPr lang="en-GB" noProof="0" dirty="0" smtClean="0"/>
              <a:t> 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2555" y="1655576"/>
            <a:ext cx="5618923" cy="4772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400" dirty="0" smtClean="0"/>
              <a:t>MicroTCA Carrier Hub :</a:t>
            </a:r>
            <a:endParaRPr lang="it-IT" sz="2000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3757247" y="2016110"/>
            <a:ext cx="5386753" cy="4047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2200" dirty="0" smtClean="0">
                <a:latin typeface="+mn-lt"/>
              </a:rPr>
              <a:t>N.A.T. , MCMC implementation offers broad compatibility</a:t>
            </a:r>
            <a:endParaRPr lang="it-IT" sz="2200" dirty="0">
              <a:latin typeface="+mn-lt"/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3392555" y="4446491"/>
            <a:ext cx="5219129" cy="4635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it-IT" sz="2400" dirty="0" smtClean="0">
                <a:latin typeface="+mn-lt"/>
              </a:rPr>
              <a:t>Power Modules:</a:t>
            </a:r>
            <a:r>
              <a:rPr lang="it-IT" sz="2000" dirty="0" smtClean="0">
                <a:latin typeface="+mn-lt"/>
              </a:rPr>
              <a:t>	</a:t>
            </a:r>
            <a:endParaRPr lang="it-IT" sz="2000" dirty="0">
              <a:latin typeface="+mn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757247" y="4822162"/>
            <a:ext cx="490024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 smtClean="0">
                <a:cs typeface="Arial" panose="020B0604020202020204" pitchFamily="34" charset="0"/>
              </a:rPr>
              <a:t>Wiener (1KW)</a:t>
            </a:r>
            <a:endParaRPr lang="it-IT" sz="2000" dirty="0"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757247" y="5180512"/>
            <a:ext cx="490024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 smtClean="0">
                <a:cs typeface="Arial" panose="020B0604020202020204" pitchFamily="34" charset="0"/>
              </a:rPr>
              <a:t>N.A.T. (600W)</a:t>
            </a:r>
            <a:endParaRPr lang="it-IT" sz="2000" dirty="0"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757247" y="5539324"/>
            <a:ext cx="50526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 smtClean="0">
                <a:cs typeface="Arial" panose="020B0604020202020204" pitchFamily="34" charset="0"/>
              </a:rPr>
              <a:t>Both will be used. Choice according to:</a:t>
            </a:r>
            <a:endParaRPr lang="it-IT" sz="2400" dirty="0">
              <a:cs typeface="Arial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997567" y="6269250"/>
            <a:ext cx="505264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 smtClean="0">
                <a:cs typeface="Arial" panose="020B0604020202020204" pitchFamily="34" charset="0"/>
              </a:rPr>
              <a:t>Redundancy;</a:t>
            </a:r>
            <a:endParaRPr lang="it-IT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16" descr="http://www.nateurope.com/zoomimg/8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100" y="1662836"/>
            <a:ext cx="3256455" cy="1836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305" y="4637873"/>
            <a:ext cx="1021082" cy="18166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515" y="5443557"/>
            <a:ext cx="2044907" cy="121222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997567" y="5938972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 smtClean="0">
                <a:cs typeface="Arial" panose="020B0604020202020204" pitchFamily="34" charset="0"/>
              </a:rPr>
              <a:t>Noise requirements;</a:t>
            </a:r>
            <a:endParaRPr lang="it-IT" sz="2000" dirty="0">
              <a:cs typeface="Arial" panose="020B0604020202020204" pitchFamily="34" charset="0"/>
            </a:endParaRPr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3757247" y="2726685"/>
            <a:ext cx="5386753" cy="4047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000" dirty="0" smtClean="0">
                <a:latin typeface="+mn-lt"/>
              </a:rPr>
              <a:t>PCIe gen.3 48 port switch;</a:t>
            </a:r>
            <a:endParaRPr lang="it-IT" sz="2000" dirty="0">
              <a:latin typeface="+mn-lt"/>
            </a:endParaRPr>
          </a:p>
        </p:txBody>
      </p:sp>
      <p:sp>
        <p:nvSpPr>
          <p:cNvPr id="21" name="Content Placeholder 2"/>
          <p:cNvSpPr txBox="1">
            <a:spLocks/>
          </p:cNvSpPr>
          <p:nvPr/>
        </p:nvSpPr>
        <p:spPr>
          <a:xfrm>
            <a:off x="3757247" y="3019034"/>
            <a:ext cx="5386753" cy="4047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000" dirty="0" smtClean="0">
                <a:latin typeface="+mn-lt"/>
              </a:rPr>
              <a:t>GbE switch;</a:t>
            </a:r>
            <a:endParaRPr lang="it-IT" sz="2000" dirty="0">
              <a:latin typeface="+mn-lt"/>
            </a:endParaRPr>
          </a:p>
        </p:txBody>
      </p:sp>
      <p:sp>
        <p:nvSpPr>
          <p:cNvPr id="22" name="Content Placeholder 2"/>
          <p:cNvSpPr txBox="1">
            <a:spLocks/>
          </p:cNvSpPr>
          <p:nvPr/>
        </p:nvSpPr>
        <p:spPr>
          <a:xfrm>
            <a:off x="3757246" y="3325007"/>
            <a:ext cx="5386753" cy="4047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000" dirty="0" smtClean="0">
                <a:latin typeface="+mn-lt"/>
              </a:rPr>
              <a:t>Clock input/output on backplane CLK1 and CLK2 plus front panel SMA;</a:t>
            </a:r>
            <a:endParaRPr lang="it-IT" sz="2000" dirty="0">
              <a:latin typeface="+mn-lt"/>
            </a:endParaRPr>
          </a:p>
        </p:txBody>
      </p:sp>
      <p:sp>
        <p:nvSpPr>
          <p:cNvPr id="23" name="Content Placeholder 2"/>
          <p:cNvSpPr txBox="1">
            <a:spLocks/>
          </p:cNvSpPr>
          <p:nvPr/>
        </p:nvSpPr>
        <p:spPr>
          <a:xfrm>
            <a:off x="3757247" y="3960326"/>
            <a:ext cx="5386753" cy="4047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000" dirty="0" smtClean="0">
                <a:latin typeface="+mn-lt"/>
              </a:rPr>
              <a:t>IPMI message forwarding on GbE;</a:t>
            </a:r>
            <a:endParaRPr lang="it-IT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15857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2" grpId="0"/>
      <p:bldP spid="13" grpId="0"/>
      <p:bldP spid="14" grpId="0"/>
      <p:bldP spid="19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77506"/>
            <a:ext cx="7561386" cy="575107"/>
          </a:xfrm>
        </p:spPr>
        <p:txBody>
          <a:bodyPr>
            <a:normAutofit fontScale="90000"/>
          </a:bodyPr>
          <a:lstStyle/>
          <a:p>
            <a:pPr algn="l"/>
            <a:r>
              <a:rPr lang="en-GB" noProof="0" dirty="0" err="1" smtClean="0"/>
              <a:t>MicroTCA</a:t>
            </a:r>
            <a:r>
              <a:rPr lang="en-GB" noProof="0" dirty="0" smtClean="0"/>
              <a:t> AMC boards: EVR 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7864" y="1772816"/>
            <a:ext cx="5618923" cy="65412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v-SE" sz="2400" dirty="0" smtClean="0">
                <a:cs typeface="Arial" panose="020B0604020202020204" pitchFamily="34" charset="0"/>
              </a:rPr>
              <a:t>Timing </a:t>
            </a:r>
            <a:r>
              <a:rPr lang="sv-SE" sz="2400" dirty="0">
                <a:cs typeface="Arial" panose="020B0604020202020204" pitchFamily="34" charset="0"/>
              </a:rPr>
              <a:t>system based on Micro-Research Finland </a:t>
            </a:r>
            <a:r>
              <a:rPr lang="sv-SE" sz="2400" dirty="0" smtClean="0">
                <a:cs typeface="Arial" panose="020B0604020202020204" pitchFamily="34" charset="0"/>
              </a:rPr>
              <a:t>products</a:t>
            </a:r>
            <a:r>
              <a:rPr lang="it-IT" sz="2400" dirty="0" smtClean="0">
                <a:cs typeface="Arial" panose="020B0604020202020204" pitchFamily="34" charset="0"/>
              </a:rPr>
              <a:t>:</a:t>
            </a:r>
            <a:endParaRPr lang="it-IT" sz="2400" dirty="0">
              <a:cs typeface="Arial" panose="020B0604020202020204" pitchFamily="34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3453875" y="2545815"/>
            <a:ext cx="5029971" cy="3975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clocks </a:t>
            </a:r>
            <a:r>
              <a:rPr lang="en-US" sz="2000" dirty="0" smtClean="0">
                <a:latin typeface="+mn-lt"/>
              </a:rPr>
              <a:t>from/to </a:t>
            </a:r>
            <a:r>
              <a:rPr lang="en-US" sz="2000" dirty="0">
                <a:latin typeface="+mn-lt"/>
              </a:rPr>
              <a:t>TCLKA/TCLKB</a:t>
            </a:r>
          </a:p>
        </p:txBody>
      </p:sp>
      <p:sp>
        <p:nvSpPr>
          <p:cNvPr id="4" name="Rectangle 3"/>
          <p:cNvSpPr/>
          <p:nvPr/>
        </p:nvSpPr>
        <p:spPr>
          <a:xfrm>
            <a:off x="3453875" y="3674677"/>
            <a:ext cx="50299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cs typeface="Arial" panose="020B0604020202020204" pitchFamily="34" charset="0"/>
              </a:rPr>
              <a:t>24 differential lanes to RTM (no RTM designed yet)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453876" y="2958382"/>
            <a:ext cx="502997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cs typeface="Arial" panose="020B0604020202020204" pitchFamily="34" charset="0"/>
              </a:rPr>
              <a:t>driving/receiving differential triggers </a:t>
            </a:r>
            <a:r>
              <a:rPr lang="en-US" sz="2000" dirty="0" smtClean="0">
                <a:cs typeface="Arial" panose="020B0604020202020204" pitchFamily="34" charset="0"/>
              </a:rPr>
              <a:t>AMC RX/TX ports 17 to 20 (MLVDS)</a:t>
            </a:r>
            <a:endParaRPr lang="en-US" sz="2000" dirty="0"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453875" y="4382058"/>
            <a:ext cx="502997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cs typeface="Arial" panose="020B0604020202020204" pitchFamily="34" charset="0"/>
              </a:rPr>
              <a:t>front panel 4 x TTL outputs, 2 x TTL inputs </a:t>
            </a:r>
            <a:r>
              <a:rPr lang="en-US" sz="2000" dirty="0" smtClean="0">
                <a:cs typeface="Arial" panose="020B0604020202020204" pitchFamily="34" charset="0"/>
              </a:rPr>
              <a:t>(to be replaced by UIO modules)</a:t>
            </a:r>
            <a:endParaRPr lang="en-US" sz="2000" dirty="0"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453875" y="5197651"/>
            <a:ext cx="55129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 smtClean="0">
                <a:cs typeface="Arial" panose="020B0604020202020204" pitchFamily="34" charset="0"/>
              </a:rPr>
              <a:t>VHDCI front panel connector for IFB-300 interface box</a:t>
            </a:r>
            <a:endParaRPr lang="it-IT" sz="2000" dirty="0"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565" y="2849922"/>
            <a:ext cx="3162304" cy="2450262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453875" y="5884424"/>
            <a:ext cx="539391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>
                <a:cs typeface="Arial" panose="020B0604020202020204" pitchFamily="34" charset="0"/>
              </a:rPr>
              <a:t>Delay compensation and feedback</a:t>
            </a:r>
          </a:p>
        </p:txBody>
      </p:sp>
    </p:spTree>
    <p:extLst>
      <p:ext uri="{BB962C8B-B14F-4D97-AF65-F5344CB8AC3E}">
        <p14:creationId xmlns:p14="http://schemas.microsoft.com/office/powerpoint/2010/main" val="447527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77506"/>
            <a:ext cx="7561386" cy="575107"/>
          </a:xfrm>
        </p:spPr>
        <p:txBody>
          <a:bodyPr>
            <a:normAutofit fontScale="90000"/>
          </a:bodyPr>
          <a:lstStyle/>
          <a:p>
            <a:pPr algn="l"/>
            <a:r>
              <a:rPr lang="en-GB" noProof="0" dirty="0" err="1" smtClean="0"/>
              <a:t>MicroTCA</a:t>
            </a:r>
            <a:r>
              <a:rPr lang="en-GB" noProof="0" dirty="0" smtClean="0"/>
              <a:t> AMC boards: CPU 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7865" y="1772816"/>
            <a:ext cx="5135982" cy="65412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v-SE" sz="2400" dirty="0" smtClean="0">
                <a:cs typeface="Arial" panose="020B0604020202020204" pitchFamily="34" charset="0"/>
              </a:rPr>
              <a:t>Concurrent Technologies AM900</a:t>
            </a:r>
            <a:r>
              <a:rPr lang="it-IT" sz="2400" dirty="0" smtClean="0">
                <a:cs typeface="Arial" panose="020B0604020202020204" pitchFamily="34" charset="0"/>
              </a:rPr>
              <a:t>:</a:t>
            </a:r>
            <a:endParaRPr lang="it-IT" sz="2400" dirty="0">
              <a:cs typeface="Arial" panose="020B0604020202020204" pitchFamily="34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3453874" y="2194326"/>
            <a:ext cx="5029971" cy="3975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+mn-lt"/>
              </a:rPr>
              <a:t>Intel i7 x86-64 architecture</a:t>
            </a:r>
            <a:endParaRPr lang="en-US" sz="2000" dirty="0">
              <a:latin typeface="+mn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453874" y="2924755"/>
            <a:ext cx="50299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 smtClean="0">
                <a:cs typeface="Arial" panose="020B0604020202020204" pitchFamily="34" charset="0"/>
              </a:rPr>
              <a:t>PCIe</a:t>
            </a:r>
            <a:r>
              <a:rPr lang="en-US" sz="2000" dirty="0" smtClean="0">
                <a:cs typeface="Arial" panose="020B0604020202020204" pitchFamily="34" charset="0"/>
              </a:rPr>
              <a:t> upstream </a:t>
            </a:r>
            <a:endParaRPr lang="en-US" sz="2000" dirty="0"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453874" y="2550302"/>
            <a:ext cx="502997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cs typeface="Arial" panose="020B0604020202020204" pitchFamily="34" charset="0"/>
              </a:rPr>
              <a:t>Up to 16GB DDR3 memory</a:t>
            </a:r>
            <a:endParaRPr lang="en-US" sz="2000" dirty="0"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453875" y="4109010"/>
            <a:ext cx="502997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cs typeface="Arial" panose="020B0604020202020204" pitchFamily="34" charset="0"/>
              </a:rPr>
              <a:t>T208x </a:t>
            </a:r>
            <a:r>
              <a:rPr lang="en-US" sz="2000" dirty="0" err="1" smtClean="0">
                <a:cs typeface="Arial" panose="020B0604020202020204" pitchFamily="34" charset="0"/>
              </a:rPr>
              <a:t>Freescale</a:t>
            </a:r>
            <a:r>
              <a:rPr lang="en-US" sz="2000" dirty="0" smtClean="0">
                <a:cs typeface="Arial" panose="020B0604020202020204" pitchFamily="34" charset="0"/>
              </a:rPr>
              <a:t> PPC architecture</a:t>
            </a:r>
            <a:endParaRPr lang="en-US" sz="2000" dirty="0"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453874" y="4469050"/>
            <a:ext cx="55129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>
                <a:cs typeface="Arial" panose="020B0604020202020204" pitchFamily="34" charset="0"/>
              </a:rPr>
              <a:t>2</a:t>
            </a:r>
            <a:r>
              <a:rPr lang="it-IT" sz="2000" dirty="0" smtClean="0">
                <a:cs typeface="Arial" panose="020B0604020202020204" pitchFamily="34" charset="0"/>
              </a:rPr>
              <a:t>GB DDR3 memory</a:t>
            </a:r>
            <a:endParaRPr lang="it-IT" sz="2000" dirty="0"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84" y="1772816"/>
            <a:ext cx="3162304" cy="206766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453874" y="4797152"/>
            <a:ext cx="539391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 smtClean="0">
                <a:cs typeface="Arial" panose="020B0604020202020204" pitchFamily="34" charset="0"/>
              </a:rPr>
              <a:t>PCIe EP </a:t>
            </a:r>
            <a:r>
              <a:rPr lang="it-IT" dirty="0" smtClean="0">
                <a:cs typeface="Arial" panose="020B0604020202020204" pitchFamily="34" charset="0"/>
              </a:rPr>
              <a:t>(upstream capability under development)</a:t>
            </a:r>
            <a:endParaRPr lang="it-IT" dirty="0">
              <a:cs typeface="Arial" panose="020B0604020202020204" pitchFamily="34" charset="0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3347865" y="3645024"/>
            <a:ext cx="5135982" cy="6541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v-SE" sz="2400" dirty="0" smtClean="0">
                <a:cs typeface="Arial" panose="020B0604020202020204" pitchFamily="34" charset="0"/>
              </a:rPr>
              <a:t>IOxOS IFC1410/1411</a:t>
            </a:r>
            <a:r>
              <a:rPr lang="it-IT" sz="2400" dirty="0" smtClean="0">
                <a:cs typeface="Arial" panose="020B0604020202020204" pitchFamily="34" charset="0"/>
              </a:rPr>
              <a:t>:</a:t>
            </a:r>
            <a:endParaRPr lang="it-IT" sz="2400" dirty="0"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453874" y="5517232"/>
            <a:ext cx="539391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 smtClean="0">
                <a:cs typeface="Arial" panose="020B0604020202020204" pitchFamily="34" charset="0"/>
              </a:rPr>
              <a:t>FMC support </a:t>
            </a:r>
            <a:r>
              <a:rPr lang="it-IT" dirty="0" smtClean="0">
                <a:cs typeface="Arial" panose="020B0604020202020204" pitchFamily="34" charset="0"/>
              </a:rPr>
              <a:t>(2 HPC IFC1410 / 1 HPC IFC1411)</a:t>
            </a:r>
            <a:endParaRPr lang="it-IT" dirty="0"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453874" y="5877272"/>
            <a:ext cx="539391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 smtClean="0">
                <a:cs typeface="Arial" panose="020B0604020202020204" pitchFamily="34" charset="0"/>
              </a:rPr>
              <a:t>ADC onboard </a:t>
            </a:r>
            <a:r>
              <a:rPr lang="it-IT" dirty="0" smtClean="0">
                <a:cs typeface="Arial" panose="020B0604020202020204" pitchFamily="34" charset="0"/>
              </a:rPr>
              <a:t>(10ch IFC1420 only)</a:t>
            </a:r>
            <a:endParaRPr lang="it-IT" dirty="0">
              <a:cs typeface="Arial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453874" y="6237312"/>
            <a:ext cx="539391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 smtClean="0">
                <a:cs typeface="Arial" panose="020B0604020202020204" pitchFamily="34" charset="0"/>
              </a:rPr>
              <a:t>RTM support </a:t>
            </a:r>
            <a:r>
              <a:rPr lang="it-IT" dirty="0" smtClean="0">
                <a:cs typeface="Arial" panose="020B0604020202020204" pitchFamily="34" charset="0"/>
              </a:rPr>
              <a:t>(D1.4 IFC1410 / A1.1 IFC1411)</a:t>
            </a:r>
            <a:endParaRPr lang="it-IT" dirty="0"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70" y="4205948"/>
            <a:ext cx="3453875" cy="2391404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3453874" y="5154719"/>
            <a:ext cx="539391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 smtClean="0">
                <a:cs typeface="Arial" panose="020B0604020202020204" pitchFamily="34" charset="0"/>
              </a:rPr>
              <a:t>Xilinx Kintex Ultrascale FPGA</a:t>
            </a:r>
            <a:endParaRPr lang="it-IT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4778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77506"/>
            <a:ext cx="7561386" cy="575107"/>
          </a:xfrm>
        </p:spPr>
        <p:txBody>
          <a:bodyPr>
            <a:normAutofit fontScale="90000"/>
          </a:bodyPr>
          <a:lstStyle/>
          <a:p>
            <a:pPr algn="l"/>
            <a:r>
              <a:rPr lang="en-GB" noProof="0" dirty="0" err="1" smtClean="0"/>
              <a:t>MicroTCA</a:t>
            </a:r>
            <a:r>
              <a:rPr lang="en-GB" noProof="0" dirty="0" smtClean="0"/>
              <a:t> AMC boards: IFC14xx </a:t>
            </a:r>
            <a:endParaRPr lang="en-GB" noProof="0" dirty="0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179512" y="1628800"/>
            <a:ext cx="2592288" cy="8640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v-SE" sz="2400" dirty="0" smtClean="0">
                <a:cs typeface="Arial" panose="020B0604020202020204" pitchFamily="34" charset="0"/>
              </a:rPr>
              <a:t>IFC1410</a:t>
            </a:r>
            <a:br>
              <a:rPr lang="sv-SE" sz="2400" dirty="0" smtClean="0">
                <a:cs typeface="Arial" panose="020B0604020202020204" pitchFamily="34" charset="0"/>
              </a:rPr>
            </a:br>
            <a:r>
              <a:rPr lang="sv-SE" sz="2400" dirty="0" smtClean="0">
                <a:cs typeface="Arial" panose="020B0604020202020204" pitchFamily="34" charset="0"/>
              </a:rPr>
              <a:t>block diagram </a:t>
            </a:r>
            <a:r>
              <a:rPr lang="it-IT" sz="2400" dirty="0" smtClean="0">
                <a:cs typeface="Arial" panose="020B0604020202020204" pitchFamily="34" charset="0"/>
              </a:rPr>
              <a:t>:</a:t>
            </a:r>
            <a:endParaRPr lang="it-IT" sz="2400" dirty="0">
              <a:cs typeface="Arial" panose="020B0604020202020204" pitchFamily="34" charset="0"/>
            </a:endParaRPr>
          </a:p>
        </p:txBody>
      </p:sp>
      <p:pic>
        <p:nvPicPr>
          <p:cNvPr id="19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1484783"/>
            <a:ext cx="5904656" cy="532522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3528" y="2781277"/>
            <a:ext cx="2461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MMC &amp; sensors section;</a:t>
            </a:r>
            <a:endParaRPr lang="sv-SE" dirty="0"/>
          </a:p>
        </p:txBody>
      </p:sp>
      <p:sp>
        <p:nvSpPr>
          <p:cNvPr id="6" name="TextBox 5"/>
          <p:cNvSpPr txBox="1"/>
          <p:nvPr/>
        </p:nvSpPr>
        <p:spPr>
          <a:xfrm>
            <a:off x="325666" y="3381883"/>
            <a:ext cx="1779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PPC CPU section;</a:t>
            </a:r>
            <a:endParaRPr lang="sv-SE" dirty="0"/>
          </a:p>
        </p:txBody>
      </p:sp>
      <p:sp>
        <p:nvSpPr>
          <p:cNvPr id="7" name="TextBox 6"/>
          <p:cNvSpPr txBox="1"/>
          <p:nvPr/>
        </p:nvSpPr>
        <p:spPr>
          <a:xfrm>
            <a:off x="322603" y="4003164"/>
            <a:ext cx="14934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Configuration</a:t>
            </a:r>
            <a:br>
              <a:rPr lang="en-GB" dirty="0" smtClean="0"/>
            </a:br>
            <a:r>
              <a:rPr lang="en-GB" dirty="0" smtClean="0"/>
              <a:t>management;</a:t>
            </a:r>
            <a:endParaRPr lang="sv-SE" dirty="0"/>
          </a:p>
        </p:txBody>
      </p:sp>
      <p:sp>
        <p:nvSpPr>
          <p:cNvPr id="8" name="TextBox 7"/>
          <p:cNvSpPr txBox="1"/>
          <p:nvPr/>
        </p:nvSpPr>
        <p:spPr>
          <a:xfrm>
            <a:off x="325666" y="4726885"/>
            <a:ext cx="23469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Main FPGA/application</a:t>
            </a:r>
          </a:p>
          <a:p>
            <a:r>
              <a:rPr lang="en-GB" dirty="0" smtClean="0"/>
              <a:t>specific section;</a:t>
            </a:r>
            <a:endParaRPr lang="sv-SE" dirty="0"/>
          </a:p>
        </p:txBody>
      </p:sp>
      <p:sp>
        <p:nvSpPr>
          <p:cNvPr id="4" name="Rectangle 3"/>
          <p:cNvSpPr/>
          <p:nvPr/>
        </p:nvSpPr>
        <p:spPr>
          <a:xfrm>
            <a:off x="179512" y="2887119"/>
            <a:ext cx="146154" cy="14401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Rectangle 9"/>
          <p:cNvSpPr/>
          <p:nvPr/>
        </p:nvSpPr>
        <p:spPr>
          <a:xfrm>
            <a:off x="176449" y="3494541"/>
            <a:ext cx="146154" cy="144016"/>
          </a:xfrm>
          <a:prstGeom prst="rect">
            <a:avLst/>
          </a:prstGeom>
          <a:solidFill>
            <a:srgbClr val="EBBE81"/>
          </a:solidFill>
          <a:ln>
            <a:solidFill>
              <a:srgbClr val="9B7D2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Rectangle 10"/>
          <p:cNvSpPr/>
          <p:nvPr/>
        </p:nvSpPr>
        <p:spPr>
          <a:xfrm>
            <a:off x="176449" y="4103742"/>
            <a:ext cx="146154" cy="144016"/>
          </a:xfrm>
          <a:prstGeom prst="rect">
            <a:avLst/>
          </a:prstGeom>
          <a:solidFill>
            <a:srgbClr val="9BD1AD"/>
          </a:solidFill>
          <a:ln>
            <a:solidFill>
              <a:srgbClr val="398D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" name="Rectangle 11"/>
          <p:cNvSpPr/>
          <p:nvPr/>
        </p:nvSpPr>
        <p:spPr>
          <a:xfrm>
            <a:off x="159631" y="4831335"/>
            <a:ext cx="146154" cy="144016"/>
          </a:xfrm>
          <a:prstGeom prst="rect">
            <a:avLst/>
          </a:prstGeom>
          <a:solidFill>
            <a:srgbClr val="FF00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70971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77506"/>
            <a:ext cx="7561386" cy="575107"/>
          </a:xfrm>
        </p:spPr>
        <p:txBody>
          <a:bodyPr>
            <a:normAutofit fontScale="90000"/>
          </a:bodyPr>
          <a:lstStyle/>
          <a:p>
            <a:pPr algn="l"/>
            <a:r>
              <a:rPr lang="en-GB" noProof="0" dirty="0" err="1" smtClean="0"/>
              <a:t>MicroTCA</a:t>
            </a:r>
            <a:r>
              <a:rPr lang="en-GB" noProof="0" dirty="0" smtClean="0"/>
              <a:t> AMC boards: IFC14xx </a:t>
            </a:r>
            <a:endParaRPr lang="en-GB" noProof="0" dirty="0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4139951" y="1576395"/>
            <a:ext cx="4997881" cy="4844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v-SE" sz="2400" dirty="0" smtClean="0">
                <a:cs typeface="Arial" panose="020B0604020202020204" pitchFamily="34" charset="0"/>
              </a:rPr>
              <a:t>IFC1410 Firmware infrastructure</a:t>
            </a:r>
            <a:r>
              <a:rPr lang="it-IT" sz="2400" dirty="0" smtClean="0">
                <a:cs typeface="Arial" panose="020B0604020202020204" pitchFamily="34" charset="0"/>
              </a:rPr>
              <a:t>:</a:t>
            </a:r>
            <a:endParaRPr lang="it-IT" sz="2400" dirty="0"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445003"/>
            <a:ext cx="3816424" cy="541299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44009" y="3441774"/>
            <a:ext cx="44644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Every agent SW has two master and slave interfaces for request and response communications;</a:t>
            </a:r>
            <a:endParaRPr lang="sv-SE" dirty="0"/>
          </a:p>
        </p:txBody>
      </p:sp>
      <p:sp>
        <p:nvSpPr>
          <p:cNvPr id="7" name="TextBox 6"/>
          <p:cNvSpPr txBox="1"/>
          <p:nvPr/>
        </p:nvSpPr>
        <p:spPr>
          <a:xfrm>
            <a:off x="4644009" y="4283804"/>
            <a:ext cx="44644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Communication based on </a:t>
            </a:r>
            <a:r>
              <a:rPr lang="en-GB" dirty="0" err="1" smtClean="0"/>
              <a:t>PCIe</a:t>
            </a:r>
            <a:r>
              <a:rPr lang="en-GB" dirty="0" smtClean="0"/>
              <a:t> TLPs</a:t>
            </a:r>
            <a:endParaRPr lang="sv-SE" dirty="0"/>
          </a:p>
        </p:txBody>
      </p:sp>
      <p:sp>
        <p:nvSpPr>
          <p:cNvPr id="8" name="TextBox 7"/>
          <p:cNvSpPr txBox="1"/>
          <p:nvPr/>
        </p:nvSpPr>
        <p:spPr>
          <a:xfrm>
            <a:off x="4499990" y="2065348"/>
            <a:ext cx="44644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Separate Data and Control interconnect infrastructure;</a:t>
            </a:r>
            <a:endParaRPr lang="sv-SE" dirty="0"/>
          </a:p>
        </p:txBody>
      </p:sp>
      <p:sp>
        <p:nvSpPr>
          <p:cNvPr id="9" name="TextBox 8"/>
          <p:cNvSpPr txBox="1"/>
          <p:nvPr/>
        </p:nvSpPr>
        <p:spPr>
          <a:xfrm>
            <a:off x="4499989" y="2771636"/>
            <a:ext cx="44644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Data:</a:t>
            </a:r>
            <a:endParaRPr lang="sv-SE" dirty="0"/>
          </a:p>
        </p:txBody>
      </p:sp>
      <p:sp>
        <p:nvSpPr>
          <p:cNvPr id="10" name="TextBox 9"/>
          <p:cNvSpPr txBox="1"/>
          <p:nvPr/>
        </p:nvSpPr>
        <p:spPr>
          <a:xfrm>
            <a:off x="4644008" y="3140968"/>
            <a:ext cx="44644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Full mesh switch;</a:t>
            </a:r>
            <a:endParaRPr lang="sv-SE" dirty="0"/>
          </a:p>
        </p:txBody>
      </p:sp>
      <p:sp>
        <p:nvSpPr>
          <p:cNvPr id="11" name="TextBox 10"/>
          <p:cNvSpPr txBox="1"/>
          <p:nvPr/>
        </p:nvSpPr>
        <p:spPr>
          <a:xfrm>
            <a:off x="4644008" y="5485594"/>
            <a:ext cx="44644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M</a:t>
            </a:r>
            <a:r>
              <a:rPr lang="en-GB" dirty="0" smtClean="0"/>
              <a:t>aster and slave interfaces for each agent switch;</a:t>
            </a:r>
            <a:endParaRPr lang="sv-SE" dirty="0"/>
          </a:p>
        </p:txBody>
      </p:sp>
      <p:sp>
        <p:nvSpPr>
          <p:cNvPr id="12" name="TextBox 11"/>
          <p:cNvSpPr txBox="1"/>
          <p:nvPr/>
        </p:nvSpPr>
        <p:spPr>
          <a:xfrm>
            <a:off x="4644008" y="6093296"/>
            <a:ext cx="44644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Round Robin arbiter to assign bus </a:t>
            </a:r>
            <a:r>
              <a:rPr lang="en-GB" dirty="0" err="1" smtClean="0"/>
              <a:t>mastership</a:t>
            </a:r>
            <a:r>
              <a:rPr lang="en-GB" dirty="0" smtClean="0"/>
              <a:t> </a:t>
            </a:r>
            <a:endParaRPr lang="sv-SE" dirty="0"/>
          </a:p>
        </p:txBody>
      </p:sp>
      <p:sp>
        <p:nvSpPr>
          <p:cNvPr id="13" name="TextBox 12"/>
          <p:cNvSpPr txBox="1"/>
          <p:nvPr/>
        </p:nvSpPr>
        <p:spPr>
          <a:xfrm>
            <a:off x="4499988" y="4815456"/>
            <a:ext cx="44644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IO Control:</a:t>
            </a:r>
            <a:endParaRPr lang="sv-SE" dirty="0"/>
          </a:p>
        </p:txBody>
      </p:sp>
      <p:sp>
        <p:nvSpPr>
          <p:cNvPr id="15" name="TextBox 14"/>
          <p:cNvSpPr txBox="1"/>
          <p:nvPr/>
        </p:nvSpPr>
        <p:spPr>
          <a:xfrm>
            <a:off x="4644007" y="5184788"/>
            <a:ext cx="44644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Shared parallel bus;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07563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3142" y="388114"/>
            <a:ext cx="7561386" cy="575107"/>
          </a:xfrm>
        </p:spPr>
        <p:txBody>
          <a:bodyPr>
            <a:normAutofit fontScale="90000"/>
          </a:bodyPr>
          <a:lstStyle/>
          <a:p>
            <a:pPr algn="l"/>
            <a:r>
              <a:rPr lang="en-GB" noProof="0" dirty="0" err="1" smtClean="0"/>
              <a:t>MicroTCA</a:t>
            </a:r>
            <a:r>
              <a:rPr lang="en-GB" noProof="0" dirty="0" smtClean="0"/>
              <a:t> system example 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404" y="1808766"/>
            <a:ext cx="1439837" cy="403999"/>
          </a:xfrm>
        </p:spPr>
        <p:txBody>
          <a:bodyPr>
            <a:noAutofit/>
          </a:bodyPr>
          <a:lstStyle/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Timing:</a:t>
            </a:r>
            <a:endParaRPr lang="it-IT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292874" y="3572315"/>
            <a:ext cx="3328298" cy="38849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MCH:</a:t>
            </a:r>
            <a:endParaRPr lang="en-US" sz="1800" dirty="0"/>
          </a:p>
        </p:txBody>
      </p:sp>
      <p:sp>
        <p:nvSpPr>
          <p:cNvPr id="4" name="Rectangle 3"/>
          <p:cNvSpPr/>
          <p:nvPr/>
        </p:nvSpPr>
        <p:spPr>
          <a:xfrm>
            <a:off x="299565" y="5725705"/>
            <a:ext cx="399413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AMC &amp; RTM: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00759" y="4483089"/>
            <a:ext cx="35631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CPU: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2" name="Group 131"/>
          <p:cNvGrpSpPr/>
          <p:nvPr/>
        </p:nvGrpSpPr>
        <p:grpSpPr>
          <a:xfrm>
            <a:off x="4293704" y="1379530"/>
            <a:ext cx="4896288" cy="5283079"/>
            <a:chOff x="4293704" y="613592"/>
            <a:chExt cx="4896288" cy="5283079"/>
          </a:xfrm>
        </p:grpSpPr>
        <p:sp>
          <p:nvSpPr>
            <p:cNvPr id="116" name="TextBox 115"/>
            <p:cNvSpPr txBox="1"/>
            <p:nvPr/>
          </p:nvSpPr>
          <p:spPr>
            <a:xfrm>
              <a:off x="7253155" y="5467598"/>
              <a:ext cx="16920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smtClean="0">
                  <a:solidFill>
                    <a:schemeClr val="bg1">
                      <a:lumMod val="50000"/>
                    </a:schemeClr>
                  </a:solidFill>
                </a:rPr>
                <a:t>Phase reference</a:t>
              </a:r>
              <a:endParaRPr lang="it-IT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grpSp>
          <p:nvGrpSpPr>
            <p:cNvPr id="131" name="Group 130"/>
            <p:cNvGrpSpPr/>
            <p:nvPr/>
          </p:nvGrpSpPr>
          <p:grpSpPr>
            <a:xfrm>
              <a:off x="4293704" y="613592"/>
              <a:ext cx="4896288" cy="5283079"/>
              <a:chOff x="4293704" y="613592"/>
              <a:chExt cx="4896288" cy="5283079"/>
            </a:xfrm>
          </p:grpSpPr>
          <p:cxnSp>
            <p:nvCxnSpPr>
              <p:cNvPr id="44" name="Straight Connector 43"/>
              <p:cNvCxnSpPr/>
              <p:nvPr/>
            </p:nvCxnSpPr>
            <p:spPr>
              <a:xfrm>
                <a:off x="8549656" y="4227443"/>
                <a:ext cx="276293" cy="0"/>
              </a:xfrm>
              <a:prstGeom prst="line">
                <a:avLst/>
              </a:prstGeom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30" name="Group 129"/>
              <p:cNvGrpSpPr/>
              <p:nvPr/>
            </p:nvGrpSpPr>
            <p:grpSpPr>
              <a:xfrm>
                <a:off x="4293704" y="613592"/>
                <a:ext cx="4896288" cy="5283079"/>
                <a:chOff x="4293704" y="613592"/>
                <a:chExt cx="4896288" cy="5283079"/>
              </a:xfrm>
            </p:grpSpPr>
            <p:pic>
              <p:nvPicPr>
                <p:cNvPr id="6" name="Picture 5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204872" y="663881"/>
                  <a:ext cx="3524615" cy="5232790"/>
                </a:xfrm>
                <a:prstGeom prst="rect">
                  <a:avLst/>
                </a:prstGeom>
              </p:spPr>
            </p:pic>
            <p:cxnSp>
              <p:nvCxnSpPr>
                <p:cNvPr id="10" name="Straight Arrow Connector 9"/>
                <p:cNvCxnSpPr/>
                <p:nvPr/>
              </p:nvCxnSpPr>
              <p:spPr>
                <a:xfrm>
                  <a:off x="4293704" y="2527965"/>
                  <a:ext cx="1035833" cy="0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Arrow Connector 16"/>
                <p:cNvCxnSpPr/>
                <p:nvPr/>
              </p:nvCxnSpPr>
              <p:spPr>
                <a:xfrm>
                  <a:off x="4293704" y="3485322"/>
                  <a:ext cx="1035833" cy="0"/>
                </a:xfrm>
                <a:prstGeom prst="straightConnector1">
                  <a:avLst/>
                </a:prstGeom>
                <a:ln>
                  <a:solidFill>
                    <a:schemeClr val="accent2">
                      <a:lumMod val="75000"/>
                    </a:schemeClr>
                  </a:solidFill>
                  <a:headEnd type="triangle"/>
                  <a:tailEnd type="triangl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Elbow Connector 40"/>
                <p:cNvCxnSpPr/>
                <p:nvPr/>
              </p:nvCxnSpPr>
              <p:spPr>
                <a:xfrm rot="16200000" flipV="1">
                  <a:off x="8289236" y="3690730"/>
                  <a:ext cx="742121" cy="331305"/>
                </a:xfrm>
                <a:prstGeom prst="bentConnector3">
                  <a:avLst>
                    <a:gd name="adj1" fmla="val 100000"/>
                  </a:avLst>
                </a:prstGeom>
                <a:ln>
                  <a:solidFill>
                    <a:schemeClr val="accent6">
                      <a:lumMod val="75000"/>
                    </a:schemeClr>
                  </a:solidFill>
                  <a:tailEnd type="triangl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5" name="TextBox 44"/>
                <p:cNvSpPr txBox="1"/>
                <p:nvPr/>
              </p:nvSpPr>
              <p:spPr>
                <a:xfrm>
                  <a:off x="4386470" y="2178913"/>
                  <a:ext cx="81840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it-IT" dirty="0" smtClean="0">
                      <a:solidFill>
                        <a:schemeClr val="accent1">
                          <a:lumMod val="75000"/>
                        </a:schemeClr>
                      </a:solidFill>
                    </a:rPr>
                    <a:t>Timing</a:t>
                  </a:r>
                  <a:endParaRPr lang="it-IT" dirty="0">
                    <a:solidFill>
                      <a:schemeClr val="accent1">
                        <a:lumMod val="75000"/>
                      </a:schemeClr>
                    </a:solidFill>
                  </a:endParaRPr>
                </a:p>
              </p:txBody>
            </p:sp>
            <p:cxnSp>
              <p:nvCxnSpPr>
                <p:cNvPr id="78" name="Straight Arrow Connector 77"/>
                <p:cNvCxnSpPr/>
                <p:nvPr/>
              </p:nvCxnSpPr>
              <p:spPr>
                <a:xfrm>
                  <a:off x="6391246" y="3185547"/>
                  <a:ext cx="1029971" cy="0"/>
                </a:xfrm>
                <a:prstGeom prst="straightConnector1">
                  <a:avLst/>
                </a:prstGeom>
                <a:ln>
                  <a:solidFill>
                    <a:srgbClr val="FFC000"/>
                  </a:solidFill>
                  <a:headEnd type="triangle"/>
                  <a:tailEnd type="triangl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" name="Straight Arrow Connector 86"/>
                <p:cNvCxnSpPr/>
                <p:nvPr/>
              </p:nvCxnSpPr>
              <p:spPr>
                <a:xfrm>
                  <a:off x="6391246" y="4119825"/>
                  <a:ext cx="1029971" cy="0"/>
                </a:xfrm>
                <a:prstGeom prst="straightConnector1">
                  <a:avLst/>
                </a:prstGeom>
                <a:ln>
                  <a:solidFill>
                    <a:srgbClr val="FFC000"/>
                  </a:solidFill>
                  <a:headEnd type="triangle"/>
                  <a:tailEnd type="triangl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6" name="TextBox 45"/>
                <p:cNvSpPr txBox="1"/>
                <p:nvPr/>
              </p:nvSpPr>
              <p:spPr>
                <a:xfrm>
                  <a:off x="4325544" y="3107254"/>
                  <a:ext cx="100399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it-IT" dirty="0" smtClean="0">
                      <a:solidFill>
                        <a:schemeClr val="accent2">
                          <a:lumMod val="75000"/>
                        </a:schemeClr>
                      </a:solidFill>
                    </a:rPr>
                    <a:t>Interlock</a:t>
                  </a:r>
                  <a:endParaRPr lang="it-IT" dirty="0">
                    <a:solidFill>
                      <a:schemeClr val="accent2">
                        <a:lumMod val="75000"/>
                      </a:schemeClr>
                    </a:solidFill>
                  </a:endParaRPr>
                </a:p>
              </p:txBody>
            </p:sp>
            <p:cxnSp>
              <p:nvCxnSpPr>
                <p:cNvPr id="51" name="Straight Arrow Connector 50"/>
                <p:cNvCxnSpPr/>
                <p:nvPr/>
              </p:nvCxnSpPr>
              <p:spPr>
                <a:xfrm flipH="1" flipV="1">
                  <a:off x="6391246" y="4535270"/>
                  <a:ext cx="613806" cy="2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Arrow Connector 55"/>
                <p:cNvCxnSpPr/>
                <p:nvPr/>
              </p:nvCxnSpPr>
              <p:spPr>
                <a:xfrm flipH="1">
                  <a:off x="6397880" y="3602538"/>
                  <a:ext cx="607172" cy="0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Elbow Connector 57"/>
                <p:cNvCxnSpPr/>
                <p:nvPr/>
              </p:nvCxnSpPr>
              <p:spPr>
                <a:xfrm rot="16200000" flipH="1">
                  <a:off x="5179830" y="2737621"/>
                  <a:ext cx="3151632" cy="656691"/>
                </a:xfrm>
                <a:prstGeom prst="bentConnector3">
                  <a:avLst>
                    <a:gd name="adj1" fmla="val 193"/>
                  </a:avLst>
                </a:prstGeom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Straight Arrow Connector 60"/>
                <p:cNvCxnSpPr/>
                <p:nvPr/>
              </p:nvCxnSpPr>
              <p:spPr>
                <a:xfrm flipH="1">
                  <a:off x="6389396" y="2527965"/>
                  <a:ext cx="676565" cy="0"/>
                </a:xfrm>
                <a:prstGeom prst="straightConnector1">
                  <a:avLst/>
                </a:prstGeom>
                <a:ln>
                  <a:solidFill>
                    <a:srgbClr val="FF0000"/>
                  </a:solidFill>
                  <a:tailEnd type="triangl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Straight Arrow Connector 62"/>
                <p:cNvCxnSpPr/>
                <p:nvPr/>
              </p:nvCxnSpPr>
              <p:spPr>
                <a:xfrm flipH="1">
                  <a:off x="6396836" y="3743182"/>
                  <a:ext cx="676564" cy="0"/>
                </a:xfrm>
                <a:prstGeom prst="straightConnector1">
                  <a:avLst/>
                </a:prstGeom>
                <a:ln>
                  <a:solidFill>
                    <a:srgbClr val="FF0000"/>
                  </a:solidFill>
                  <a:tailEnd type="triangl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Straight Arrow Connector 63"/>
                <p:cNvCxnSpPr/>
                <p:nvPr/>
              </p:nvCxnSpPr>
              <p:spPr>
                <a:xfrm flipH="1" flipV="1">
                  <a:off x="6391247" y="4641781"/>
                  <a:ext cx="692745" cy="2"/>
                </a:xfrm>
                <a:prstGeom prst="straightConnector1">
                  <a:avLst/>
                </a:prstGeom>
                <a:ln>
                  <a:solidFill>
                    <a:srgbClr val="FF0000"/>
                  </a:solidFill>
                  <a:tailEnd type="triangl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Elbow Connector 72"/>
                <p:cNvCxnSpPr/>
                <p:nvPr/>
              </p:nvCxnSpPr>
              <p:spPr>
                <a:xfrm rot="5400000">
                  <a:off x="4686087" y="3088698"/>
                  <a:ext cx="4244936" cy="762500"/>
                </a:xfrm>
                <a:prstGeom prst="bentConnector3">
                  <a:avLst>
                    <a:gd name="adj1" fmla="val 100038"/>
                  </a:avLst>
                </a:prstGeom>
                <a:ln>
                  <a:solidFill>
                    <a:srgbClr val="00B050"/>
                  </a:solidFill>
                  <a:tailEnd type="triangl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Straight Arrow Connector 75"/>
                <p:cNvCxnSpPr/>
                <p:nvPr/>
              </p:nvCxnSpPr>
              <p:spPr>
                <a:xfrm flipH="1">
                  <a:off x="6409274" y="1348510"/>
                  <a:ext cx="791433" cy="0"/>
                </a:xfrm>
                <a:prstGeom prst="straightConnector1">
                  <a:avLst/>
                </a:prstGeom>
                <a:ln>
                  <a:solidFill>
                    <a:srgbClr val="00B050"/>
                  </a:solidFill>
                  <a:tailEnd type="triangl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0" name="TextBox 89"/>
                <p:cNvSpPr txBox="1"/>
                <p:nvPr/>
              </p:nvSpPr>
              <p:spPr>
                <a:xfrm>
                  <a:off x="4640294" y="5223085"/>
                  <a:ext cx="56457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it-IT" dirty="0" smtClean="0">
                      <a:solidFill>
                        <a:srgbClr val="00B050"/>
                      </a:solidFill>
                    </a:rPr>
                    <a:t>LAN</a:t>
                  </a:r>
                  <a:endParaRPr lang="it-IT" dirty="0">
                    <a:solidFill>
                      <a:srgbClr val="00B050"/>
                    </a:solidFill>
                  </a:endParaRPr>
                </a:p>
              </p:txBody>
            </p:sp>
            <p:cxnSp>
              <p:nvCxnSpPr>
                <p:cNvPr id="94" name="Straight Arrow Connector 93"/>
                <p:cNvCxnSpPr/>
                <p:nvPr/>
              </p:nvCxnSpPr>
              <p:spPr>
                <a:xfrm flipH="1">
                  <a:off x="4545496" y="5592417"/>
                  <a:ext cx="784042" cy="0"/>
                </a:xfrm>
                <a:prstGeom prst="straightConnector1">
                  <a:avLst/>
                </a:prstGeom>
                <a:ln>
                  <a:solidFill>
                    <a:srgbClr val="00B050"/>
                  </a:solidFill>
                  <a:headEnd type="triangle"/>
                  <a:tailEnd type="triangl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6" name="Rectangle 95"/>
                <p:cNvSpPr/>
                <p:nvPr/>
              </p:nvSpPr>
              <p:spPr>
                <a:xfrm>
                  <a:off x="7407244" y="730869"/>
                  <a:ext cx="463826" cy="111617"/>
                </a:xfrm>
                <a:prstGeom prst="rect">
                  <a:avLst/>
                </a:pr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>
                    <a:solidFill>
                      <a:srgbClr val="00B050"/>
                    </a:solidFill>
                  </a:endParaRPr>
                </a:p>
              </p:txBody>
            </p:sp>
            <p:sp>
              <p:nvSpPr>
                <p:cNvPr id="97" name="Rectangle 96"/>
                <p:cNvSpPr/>
                <p:nvPr/>
              </p:nvSpPr>
              <p:spPr>
                <a:xfrm>
                  <a:off x="7407244" y="926815"/>
                  <a:ext cx="463826" cy="111617"/>
                </a:xfrm>
                <a:prstGeom prst="rect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>
                    <a:solidFill>
                      <a:srgbClr val="00B050"/>
                    </a:solidFill>
                  </a:endParaRPr>
                </a:p>
              </p:txBody>
            </p:sp>
            <p:sp>
              <p:nvSpPr>
                <p:cNvPr id="98" name="Rectangle 97"/>
                <p:cNvSpPr/>
                <p:nvPr/>
              </p:nvSpPr>
              <p:spPr>
                <a:xfrm>
                  <a:off x="7407244" y="1141935"/>
                  <a:ext cx="463826" cy="111617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>
                    <a:solidFill>
                      <a:srgbClr val="00B050"/>
                    </a:solidFill>
                  </a:endParaRPr>
                </a:p>
              </p:txBody>
            </p:sp>
            <p:sp>
              <p:nvSpPr>
                <p:cNvPr id="99" name="TextBox 98"/>
                <p:cNvSpPr txBox="1"/>
                <p:nvPr/>
              </p:nvSpPr>
              <p:spPr>
                <a:xfrm>
                  <a:off x="7914232" y="613592"/>
                  <a:ext cx="912109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it-IT" sz="1600" dirty="0" smtClean="0">
                      <a:solidFill>
                        <a:srgbClr val="00B050"/>
                      </a:solidFill>
                    </a:rPr>
                    <a:t>Ethernet</a:t>
                  </a:r>
                  <a:endParaRPr lang="it-IT" sz="1600" dirty="0">
                    <a:solidFill>
                      <a:srgbClr val="00B050"/>
                    </a:solidFill>
                  </a:endParaRPr>
                </a:p>
              </p:txBody>
            </p:sp>
            <p:sp>
              <p:nvSpPr>
                <p:cNvPr id="100" name="TextBox 99"/>
                <p:cNvSpPr txBox="1"/>
                <p:nvPr/>
              </p:nvSpPr>
              <p:spPr>
                <a:xfrm>
                  <a:off x="7909320" y="818508"/>
                  <a:ext cx="1280672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it-IT" sz="1600" dirty="0" smtClean="0">
                      <a:solidFill>
                        <a:srgbClr val="FF0000"/>
                      </a:solidFill>
                    </a:rPr>
                    <a:t>Control </a:t>
                  </a:r>
                  <a:r>
                    <a:rPr lang="it-IT" sz="1400" dirty="0" smtClean="0">
                      <a:solidFill>
                        <a:srgbClr val="FF0000"/>
                      </a:solidFill>
                    </a:rPr>
                    <a:t>(PCIe)</a:t>
                  </a:r>
                  <a:endParaRPr lang="it-IT" sz="1400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01" name="TextBox 100"/>
                <p:cNvSpPr txBox="1"/>
                <p:nvPr/>
              </p:nvSpPr>
              <p:spPr>
                <a:xfrm>
                  <a:off x="7921093" y="1029199"/>
                  <a:ext cx="1024128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it-IT" sz="1600" dirty="0" smtClean="0">
                      <a:solidFill>
                        <a:schemeClr val="accent1"/>
                      </a:solidFill>
                    </a:rPr>
                    <a:t>Triggers</a:t>
                  </a:r>
                </a:p>
              </p:txBody>
            </p:sp>
            <p:sp>
              <p:nvSpPr>
                <p:cNvPr id="102" name="TextBox 101"/>
                <p:cNvSpPr txBox="1"/>
                <p:nvPr/>
              </p:nvSpPr>
              <p:spPr>
                <a:xfrm>
                  <a:off x="8486304" y="3914729"/>
                  <a:ext cx="402995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it-IT" sz="1600" dirty="0" smtClean="0">
                      <a:solidFill>
                        <a:schemeClr val="accent6">
                          <a:lumMod val="75000"/>
                        </a:schemeClr>
                      </a:solidFill>
                    </a:rPr>
                    <a:t>LO</a:t>
                  </a:r>
                  <a:endParaRPr lang="it-IT" sz="1600" dirty="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  <p:cxnSp>
              <p:nvCxnSpPr>
                <p:cNvPr id="104" name="Elbow Connector 103"/>
                <p:cNvCxnSpPr/>
                <p:nvPr/>
              </p:nvCxnSpPr>
              <p:spPr>
                <a:xfrm rot="16200000" flipV="1">
                  <a:off x="8079974" y="4933657"/>
                  <a:ext cx="1334931" cy="395562"/>
                </a:xfrm>
                <a:prstGeom prst="bentConnector3">
                  <a:avLst>
                    <a:gd name="adj1" fmla="val 100629"/>
                  </a:avLst>
                </a:prstGeom>
                <a:ln>
                  <a:solidFill>
                    <a:schemeClr val="bg1">
                      <a:lumMod val="65000"/>
                    </a:schemeClr>
                  </a:solidFill>
                  <a:tailEnd type="triangl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7" name="Straight Connector 106"/>
                <p:cNvCxnSpPr/>
                <p:nvPr/>
              </p:nvCxnSpPr>
              <p:spPr>
                <a:xfrm flipH="1" flipV="1">
                  <a:off x="4545496" y="5798902"/>
                  <a:ext cx="4399725" cy="2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8" name="Elbow Connector 117"/>
                <p:cNvCxnSpPr/>
                <p:nvPr/>
              </p:nvCxnSpPr>
              <p:spPr>
                <a:xfrm rot="16200000" flipV="1">
                  <a:off x="8133908" y="3652657"/>
                  <a:ext cx="1172053" cy="450580"/>
                </a:xfrm>
                <a:prstGeom prst="bentConnector3">
                  <a:avLst>
                    <a:gd name="adj1" fmla="val 99750"/>
                  </a:avLst>
                </a:prstGeom>
                <a:ln>
                  <a:solidFill>
                    <a:schemeClr val="bg1">
                      <a:lumMod val="65000"/>
                    </a:schemeClr>
                  </a:solidFill>
                  <a:tailEnd type="triangl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5" name="Elbow Connector 124"/>
                <p:cNvCxnSpPr/>
                <p:nvPr/>
              </p:nvCxnSpPr>
              <p:spPr>
                <a:xfrm rot="5400000">
                  <a:off x="8074293" y="2446798"/>
                  <a:ext cx="1112401" cy="270105"/>
                </a:xfrm>
                <a:prstGeom prst="bentConnector3">
                  <a:avLst>
                    <a:gd name="adj1" fmla="val 100036"/>
                  </a:avLst>
                </a:prstGeom>
                <a:ln w="50800">
                  <a:solidFill>
                    <a:schemeClr val="accent6">
                      <a:lumMod val="50000"/>
                    </a:schemeClr>
                  </a:solidFill>
                  <a:tailEnd type="triangl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29" name="TextBox 128"/>
                <p:cNvSpPr txBox="1"/>
                <p:nvPr/>
              </p:nvSpPr>
              <p:spPr>
                <a:xfrm>
                  <a:off x="7465446" y="1709082"/>
                  <a:ext cx="1609837" cy="95410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it-IT" sz="1600" dirty="0" smtClean="0">
                      <a:solidFill>
                        <a:schemeClr val="accent6">
                          <a:lumMod val="50000"/>
                        </a:schemeClr>
                      </a:solidFill>
                    </a:rPr>
                    <a:t>Signals from:</a:t>
                  </a:r>
                </a:p>
                <a:p>
                  <a:pPr marL="285750" indent="-285750">
                    <a:lnSpc>
                      <a:spcPts val="1200"/>
                    </a:lnSpc>
                    <a:buFont typeface="Arial" panose="020B0604020202020204" pitchFamily="34" charset="0"/>
                    <a:buChar char="•"/>
                  </a:pPr>
                  <a:r>
                    <a:rPr lang="it-IT" sz="1400" dirty="0">
                      <a:solidFill>
                        <a:schemeClr val="accent6">
                          <a:lumMod val="50000"/>
                        </a:schemeClr>
                      </a:solidFill>
                    </a:rPr>
                    <a:t>PowerAmp</a:t>
                  </a:r>
                </a:p>
                <a:p>
                  <a:pPr marL="285750" indent="-285750">
                    <a:lnSpc>
                      <a:spcPts val="1200"/>
                    </a:lnSpc>
                    <a:buFont typeface="Arial" panose="020B0604020202020204" pitchFamily="34" charset="0"/>
                    <a:buChar char="•"/>
                  </a:pPr>
                  <a:r>
                    <a:rPr lang="it-IT" sz="1400" dirty="0" smtClean="0">
                      <a:solidFill>
                        <a:schemeClr val="accent6">
                          <a:lumMod val="50000"/>
                        </a:schemeClr>
                      </a:solidFill>
                    </a:rPr>
                    <a:t>Cavity</a:t>
                  </a:r>
                </a:p>
                <a:p>
                  <a:pPr marL="285750" indent="-285750">
                    <a:lnSpc>
                      <a:spcPts val="1200"/>
                    </a:lnSpc>
                    <a:buFont typeface="Arial" panose="020B0604020202020204" pitchFamily="34" charset="0"/>
                    <a:buChar char="•"/>
                  </a:pPr>
                  <a:r>
                    <a:rPr lang="it-IT" sz="1400" dirty="0" smtClean="0">
                      <a:solidFill>
                        <a:schemeClr val="accent6">
                          <a:lumMod val="50000"/>
                        </a:schemeClr>
                      </a:solidFill>
                    </a:rPr>
                    <a:t>PreAmp</a:t>
                  </a:r>
                </a:p>
                <a:p>
                  <a:pPr marL="285750" indent="-285750">
                    <a:lnSpc>
                      <a:spcPts val="1200"/>
                    </a:lnSpc>
                    <a:buFont typeface="Arial" panose="020B0604020202020204" pitchFamily="34" charset="0"/>
                    <a:buChar char="•"/>
                  </a:pPr>
                  <a:r>
                    <a:rPr lang="it-IT" sz="1400" dirty="0" smtClean="0">
                      <a:solidFill>
                        <a:schemeClr val="accent6">
                          <a:lumMod val="50000"/>
                        </a:schemeClr>
                      </a:solidFill>
                    </a:rPr>
                    <a:t>VM</a:t>
                  </a:r>
                  <a:endParaRPr lang="it-IT" sz="1400" dirty="0">
                    <a:solidFill>
                      <a:schemeClr val="accent6">
                        <a:lumMod val="50000"/>
                      </a:schemeClr>
                    </a:solidFill>
                  </a:endParaRPr>
                </a:p>
              </p:txBody>
            </p:sp>
            <p:cxnSp>
              <p:nvCxnSpPr>
                <p:cNvPr id="95" name="Straight Arrow Connector 94"/>
                <p:cNvCxnSpPr/>
                <p:nvPr/>
              </p:nvCxnSpPr>
              <p:spPr>
                <a:xfrm flipH="1" flipV="1">
                  <a:off x="6409274" y="5381911"/>
                  <a:ext cx="318402" cy="2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1" name="Straight Arrow Connector 110"/>
                <p:cNvCxnSpPr/>
                <p:nvPr/>
              </p:nvCxnSpPr>
              <p:spPr>
                <a:xfrm flipH="1" flipV="1">
                  <a:off x="6389396" y="2409638"/>
                  <a:ext cx="504927" cy="2996"/>
                </a:xfrm>
                <a:prstGeom prst="straightConnector1">
                  <a:avLst/>
                </a:prstGeom>
                <a:ln>
                  <a:solidFill>
                    <a:schemeClr val="tx1">
                      <a:lumMod val="65000"/>
                      <a:lumOff val="35000"/>
                    </a:schemeClr>
                  </a:solidFill>
                  <a:tailEnd type="triangl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3" name="Straight Arrow Connector 112"/>
                <p:cNvCxnSpPr/>
                <p:nvPr/>
              </p:nvCxnSpPr>
              <p:spPr>
                <a:xfrm flipH="1">
                  <a:off x="6396836" y="3498573"/>
                  <a:ext cx="497487" cy="0"/>
                </a:xfrm>
                <a:prstGeom prst="straightConnector1">
                  <a:avLst/>
                </a:prstGeom>
                <a:ln>
                  <a:solidFill>
                    <a:schemeClr val="tx1">
                      <a:lumMod val="65000"/>
                      <a:lumOff val="35000"/>
                    </a:schemeClr>
                  </a:solidFill>
                  <a:tailEnd type="triangl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5" name="Straight Arrow Connector 164"/>
                <p:cNvCxnSpPr/>
                <p:nvPr/>
              </p:nvCxnSpPr>
              <p:spPr>
                <a:xfrm flipH="1">
                  <a:off x="6391242" y="4426782"/>
                  <a:ext cx="514989" cy="0"/>
                </a:xfrm>
                <a:prstGeom prst="straightConnector1">
                  <a:avLst/>
                </a:prstGeom>
                <a:ln>
                  <a:solidFill>
                    <a:schemeClr val="tx1">
                      <a:lumMod val="65000"/>
                      <a:lumOff val="35000"/>
                    </a:schemeClr>
                  </a:solidFill>
                  <a:tailEnd type="triangl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cxnSp>
        <p:nvCxnSpPr>
          <p:cNvPr id="47" name="Elbow Connector 46"/>
          <p:cNvCxnSpPr/>
          <p:nvPr/>
        </p:nvCxnSpPr>
        <p:spPr>
          <a:xfrm rot="16200000" flipH="1">
            <a:off x="5752395" y="4048551"/>
            <a:ext cx="1919540" cy="585777"/>
          </a:xfrm>
          <a:prstGeom prst="bentConnector3">
            <a:avLst>
              <a:gd name="adj1" fmla="val 379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Elbow Connector 74"/>
          <p:cNvCxnSpPr/>
          <p:nvPr/>
        </p:nvCxnSpPr>
        <p:spPr>
          <a:xfrm rot="16200000" flipV="1">
            <a:off x="5240586" y="4660759"/>
            <a:ext cx="2661284" cy="312901"/>
          </a:xfrm>
          <a:prstGeom prst="bentConnector3">
            <a:avLst>
              <a:gd name="adj1" fmla="val 99630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/>
          <p:nvPr/>
        </p:nvCxnSpPr>
        <p:spPr>
          <a:xfrm>
            <a:off x="6898822" y="2414074"/>
            <a:ext cx="7409" cy="3832863"/>
          </a:xfrm>
          <a:prstGeom prst="line">
            <a:avLst/>
          </a:prstGeom>
          <a:ln w="254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Connector 167"/>
          <p:cNvCxnSpPr/>
          <p:nvPr/>
        </p:nvCxnSpPr>
        <p:spPr>
          <a:xfrm flipH="1">
            <a:off x="6427300" y="6233536"/>
            <a:ext cx="476835" cy="0"/>
          </a:xfrm>
          <a:prstGeom prst="line">
            <a:avLst/>
          </a:prstGeom>
          <a:ln w="254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1" name="Rectangle 170"/>
          <p:cNvSpPr/>
          <p:nvPr/>
        </p:nvSpPr>
        <p:spPr>
          <a:xfrm>
            <a:off x="7407244" y="2151664"/>
            <a:ext cx="463826" cy="11161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00B050"/>
              </a:solidFill>
            </a:endParaRPr>
          </a:p>
        </p:txBody>
      </p:sp>
      <p:sp>
        <p:nvSpPr>
          <p:cNvPr id="172" name="Rectangle 171"/>
          <p:cNvSpPr/>
          <p:nvPr/>
        </p:nvSpPr>
        <p:spPr>
          <a:xfrm>
            <a:off x="7407244" y="2322855"/>
            <a:ext cx="463826" cy="111617"/>
          </a:xfrm>
          <a:prstGeom prst="rect">
            <a:avLst/>
          </a:prstGeom>
          <a:solidFill>
            <a:schemeClr val="tx1"/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00B050"/>
              </a:solidFill>
            </a:endParaRPr>
          </a:p>
        </p:txBody>
      </p:sp>
      <p:sp>
        <p:nvSpPr>
          <p:cNvPr id="173" name="TextBox 172"/>
          <p:cNvSpPr txBox="1"/>
          <p:nvPr/>
        </p:nvSpPr>
        <p:spPr>
          <a:xfrm>
            <a:off x="7921093" y="2130066"/>
            <a:ext cx="8960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Clocks</a:t>
            </a:r>
            <a:endParaRPr lang="it-IT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74" name="TextBox 173"/>
          <p:cNvSpPr txBox="1"/>
          <p:nvPr/>
        </p:nvSpPr>
        <p:spPr>
          <a:xfrm>
            <a:off x="658395" y="2131915"/>
            <a:ext cx="45464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Gets synchronization info from external device and provides:</a:t>
            </a:r>
            <a:endParaRPr lang="it-IT" dirty="0"/>
          </a:p>
        </p:txBody>
      </p:sp>
      <p:cxnSp>
        <p:nvCxnSpPr>
          <p:cNvPr id="182" name="Straight Arrow Connector 181"/>
          <p:cNvCxnSpPr/>
          <p:nvPr/>
        </p:nvCxnSpPr>
        <p:spPr>
          <a:xfrm flipH="1" flipV="1">
            <a:off x="6399608" y="2399176"/>
            <a:ext cx="504927" cy="2996"/>
          </a:xfrm>
          <a:prstGeom prst="straightConnector1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831016" y="2685425"/>
            <a:ext cx="341933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it-IT" dirty="0"/>
              <a:t>clock to </a:t>
            </a:r>
            <a:r>
              <a:rPr lang="it-IT" dirty="0" smtClean="0"/>
              <a:t>MCH</a:t>
            </a:r>
          </a:p>
          <a:p>
            <a:pPr marL="342900" indent="-342900">
              <a:buFont typeface="+mj-lt"/>
              <a:buAutoNum type="arabicPeriod"/>
            </a:pPr>
            <a:r>
              <a:rPr lang="it-IT" dirty="0"/>
              <a:t>triggers to all </a:t>
            </a:r>
            <a:r>
              <a:rPr lang="it-IT" dirty="0" smtClean="0"/>
              <a:t>AMCs</a:t>
            </a:r>
          </a:p>
          <a:p>
            <a:pPr marL="342900" indent="-342900">
              <a:buFont typeface="+mj-lt"/>
              <a:buAutoNum type="arabicPeriod"/>
            </a:pPr>
            <a:r>
              <a:rPr lang="it-IT" dirty="0"/>
              <a:t>m</a:t>
            </a:r>
            <a:r>
              <a:rPr lang="it-IT" dirty="0" smtClean="0"/>
              <a:t>achine configuration settings</a:t>
            </a:r>
            <a:endParaRPr lang="it-IT" dirty="0"/>
          </a:p>
        </p:txBody>
      </p:sp>
      <p:sp>
        <p:nvSpPr>
          <p:cNvPr id="57" name="TextBox 56"/>
          <p:cNvSpPr txBox="1"/>
          <p:nvPr/>
        </p:nvSpPr>
        <p:spPr>
          <a:xfrm>
            <a:off x="657255" y="4804909"/>
            <a:ext cx="35563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Manages a subset of AMCs</a:t>
            </a:r>
            <a:endParaRPr lang="it-IT" dirty="0"/>
          </a:p>
        </p:txBody>
      </p:sp>
      <p:sp>
        <p:nvSpPr>
          <p:cNvPr id="59" name="TextBox 58"/>
          <p:cNvSpPr txBox="1"/>
          <p:nvPr/>
        </p:nvSpPr>
        <p:spPr>
          <a:xfrm>
            <a:off x="829876" y="5104781"/>
            <a:ext cx="42394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it-IT" dirty="0" smtClean="0"/>
              <a:t>configures and collects data from AMCs</a:t>
            </a:r>
          </a:p>
          <a:p>
            <a:pPr marL="342900" indent="-342900">
              <a:buFont typeface="+mj-lt"/>
              <a:buAutoNum type="arabicPeriod"/>
            </a:pPr>
            <a:r>
              <a:rPr lang="it-IT" dirty="0"/>
              <a:t>r</a:t>
            </a:r>
            <a:r>
              <a:rPr lang="it-IT" dirty="0" smtClean="0"/>
              <a:t>uns EPICS IOCs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653866" y="3850125"/>
            <a:ext cx="36522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Monitors AMCs status, distributes clocks and provides interconnections </a:t>
            </a:r>
            <a:endParaRPr lang="it-IT" dirty="0"/>
          </a:p>
        </p:txBody>
      </p:sp>
      <p:sp>
        <p:nvSpPr>
          <p:cNvPr id="62" name="TextBox 61"/>
          <p:cNvSpPr txBox="1"/>
          <p:nvPr/>
        </p:nvSpPr>
        <p:spPr>
          <a:xfrm>
            <a:off x="624250" y="6048870"/>
            <a:ext cx="34607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Application specific. May provide interlocks and information to MPS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86487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3142" y="388114"/>
            <a:ext cx="7561386" cy="575107"/>
          </a:xfrm>
        </p:spPr>
        <p:txBody>
          <a:bodyPr>
            <a:normAutofit fontScale="90000"/>
          </a:bodyPr>
          <a:lstStyle/>
          <a:p>
            <a:pPr algn="l"/>
            <a:r>
              <a:rPr lang="en-GB" noProof="0" dirty="0" err="1" smtClean="0"/>
              <a:t>MicroTCA</a:t>
            </a:r>
            <a:r>
              <a:rPr lang="en-GB" noProof="0" dirty="0" smtClean="0"/>
              <a:t> system </a:t>
            </a:r>
            <a:r>
              <a:rPr lang="en-GB" noProof="0" dirty="0" err="1" smtClean="0"/>
              <a:t>testbench</a:t>
            </a:r>
            <a:r>
              <a:rPr lang="en-GB" noProof="0" dirty="0" smtClean="0"/>
              <a:t> </a:t>
            </a:r>
            <a:endParaRPr lang="en-GB" noProof="0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682806"/>
            <a:ext cx="6552728" cy="4914546"/>
          </a:xfrm>
        </p:spPr>
      </p:pic>
    </p:spTree>
    <p:extLst>
      <p:ext uri="{BB962C8B-B14F-4D97-AF65-F5344CB8AC3E}">
        <p14:creationId xmlns:p14="http://schemas.microsoft.com/office/powerpoint/2010/main" val="3354344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6211455" cy="575107"/>
          </a:xfrm>
        </p:spPr>
        <p:txBody>
          <a:bodyPr>
            <a:normAutofit fontScale="90000"/>
          </a:bodyPr>
          <a:lstStyle/>
          <a:p>
            <a:pPr algn="l"/>
            <a:r>
              <a:rPr lang="en-GB" noProof="0" dirty="0" smtClean="0"/>
              <a:t>Outline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0384" y="1772816"/>
            <a:ext cx="8249478" cy="494474"/>
          </a:xfrm>
        </p:spPr>
        <p:txBody>
          <a:bodyPr>
            <a:noAutofit/>
          </a:bodyPr>
          <a:lstStyle/>
          <a:p>
            <a:r>
              <a:rPr lang="en-GB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MicroTCA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overview;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740768" y="3360423"/>
            <a:ext cx="7335078" cy="5126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 smtClean="0"/>
              <a:t>MTCA Carrier Hub;</a:t>
            </a:r>
            <a:endParaRPr lang="en-US" sz="20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74238" y="2377229"/>
            <a:ext cx="8249478" cy="4944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MicroTCA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infrastructure: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740768" y="2924944"/>
            <a:ext cx="8249478" cy="4944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MTCA crates;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740768" y="3789040"/>
            <a:ext cx="7335078" cy="5126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 smtClean="0"/>
              <a:t>Power Modules;</a:t>
            </a:r>
            <a:endParaRPr lang="en-US" sz="2000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374238" y="4247315"/>
            <a:ext cx="8249478" cy="4944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Advanced Mezzanine Cards: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732952" y="4746399"/>
            <a:ext cx="8249478" cy="4944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MRF Event Receiver;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740768" y="5131334"/>
            <a:ext cx="8249478" cy="4944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CPU cards;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740768" y="5523596"/>
            <a:ext cx="8249478" cy="4944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IOxOS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IFC1410/IFC1420;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374238" y="6018070"/>
            <a:ext cx="8249478" cy="4944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smtClean="0">
                <a:latin typeface="Arial" panose="020B0604020202020204" pitchFamily="34" charset="0"/>
                <a:cs typeface="Arial" panose="020B0604020202020204" pitchFamily="34" charset="0"/>
              </a:rPr>
              <a:t>System showcase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4144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6211455" cy="575107"/>
          </a:xfrm>
        </p:spPr>
        <p:txBody>
          <a:bodyPr>
            <a:normAutofit fontScale="90000"/>
          </a:bodyPr>
          <a:lstStyle/>
          <a:p>
            <a:pPr algn="l"/>
            <a:r>
              <a:rPr lang="en-GB" dirty="0" err="1" smtClean="0"/>
              <a:t>MicroTCA</a:t>
            </a:r>
            <a:r>
              <a:rPr lang="en-GB" dirty="0" smtClean="0"/>
              <a:t> Overview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0384" y="1772816"/>
            <a:ext cx="8249478" cy="49447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Glossary: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74238" y="3504351"/>
            <a:ext cx="7335078" cy="5126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PM : Power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Module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74238" y="2348880"/>
            <a:ext cx="8249478" cy="7323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MicroTCA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: Micro Telecommunication Computing Architecture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74238" y="2841510"/>
            <a:ext cx="8249478" cy="4944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MCH :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MicroTCA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Carrier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Hub</a:t>
            </a:r>
          </a:p>
          <a:p>
            <a:pPr lvl="1"/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manages 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the other boards, provides interconnection switch capabilities, clock distribution, </a:t>
            </a:r>
            <a:r>
              <a:rPr lang="en-GB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etc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74238" y="3904708"/>
            <a:ext cx="7335078" cy="5126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/>
              <a:t>CU : Cooling </a:t>
            </a:r>
            <a:r>
              <a:rPr lang="en-GB" sz="2000" dirty="0" smtClean="0"/>
              <a:t>Unit</a:t>
            </a:r>
            <a:endParaRPr lang="en-US" sz="2000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374238" y="4336756"/>
            <a:ext cx="8249478" cy="4944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AMC : Advanced Mezzanine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Card</a:t>
            </a:r>
          </a:p>
          <a:p>
            <a:pPr lvl="1"/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basic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constituent of the MTCA system, can provide support for a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RTM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374238" y="5013176"/>
            <a:ext cx="8249478" cy="4944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RTM : Rear Transition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Module</a:t>
            </a:r>
          </a:p>
          <a:p>
            <a:pPr lvl="1"/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provides 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real estate area for additional 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electronics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374238" y="5679546"/>
            <a:ext cx="8249478" cy="4944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MMC : Module Management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Controller</a:t>
            </a:r>
          </a:p>
          <a:p>
            <a:pPr lvl="1"/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monitors 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the status of the 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AMC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374238" y="6318902"/>
            <a:ext cx="8249478" cy="4944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MCMC :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MicroTCA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Carrier Management Controller;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0077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6211455" cy="575107"/>
          </a:xfrm>
        </p:spPr>
        <p:txBody>
          <a:bodyPr>
            <a:normAutofit fontScale="90000"/>
          </a:bodyPr>
          <a:lstStyle/>
          <a:p>
            <a:pPr algn="l"/>
            <a:r>
              <a:rPr lang="en-GB" dirty="0" err="1" smtClean="0"/>
              <a:t>MicroTCA</a:t>
            </a:r>
            <a:r>
              <a:rPr lang="en-GB" dirty="0" smtClean="0"/>
              <a:t> Overview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0384" y="1772816"/>
            <a:ext cx="8249478" cy="49447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Why </a:t>
            </a:r>
            <a:r>
              <a:rPr lang="en-GB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MicroTCA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?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11560" y="2377228"/>
            <a:ext cx="8012156" cy="27079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2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MicroTCA</a:t>
            </a:r>
            <a:r>
              <a:rPr lang="en-US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is a modular standard.</a:t>
            </a:r>
          </a:p>
          <a:p>
            <a:pPr marL="0" indent="0">
              <a:buNone/>
            </a:pPr>
            <a:endParaRPr lang="en-US" sz="20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By configuring highly diverse collections of </a:t>
            </a:r>
            <a:r>
              <a:rPr lang="en-US" sz="2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AdvancedMCs</a:t>
            </a:r>
            <a:r>
              <a:rPr lang="en-US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in a </a:t>
            </a:r>
            <a:r>
              <a:rPr lang="en-US" sz="2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MicroTCA</a:t>
            </a:r>
            <a:r>
              <a:rPr lang="en-US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Shelf, many different application architectures can be easily realized. </a:t>
            </a:r>
          </a:p>
          <a:p>
            <a:pPr marL="0" indent="0">
              <a:buNone/>
            </a:pPr>
            <a:endParaRPr lang="en-US" sz="20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The common elements defined by </a:t>
            </a:r>
            <a:r>
              <a:rPr lang="en-US" sz="2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MicroTCA</a:t>
            </a:r>
            <a:r>
              <a:rPr lang="en-US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are capable of interconnecting these </a:t>
            </a:r>
            <a:r>
              <a:rPr lang="en-US" sz="2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AdvancedMCs</a:t>
            </a:r>
            <a:r>
              <a:rPr lang="en-US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in many interesting ways—powering and managing them, all at high efficiency and low cost.”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0295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6211455" cy="575107"/>
          </a:xfrm>
        </p:spPr>
        <p:txBody>
          <a:bodyPr>
            <a:normAutofit fontScale="90000"/>
          </a:bodyPr>
          <a:lstStyle/>
          <a:p>
            <a:pPr algn="l"/>
            <a:r>
              <a:rPr lang="en-GB" dirty="0" err="1" smtClean="0"/>
              <a:t>MicroTCA</a:t>
            </a:r>
            <a:r>
              <a:rPr lang="en-GB" dirty="0" smtClean="0"/>
              <a:t> Infrastructure</a:t>
            </a:r>
            <a:endParaRPr lang="en-GB" noProof="0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772816"/>
            <a:ext cx="7784975" cy="4525963"/>
          </a:xfrm>
        </p:spPr>
      </p:pic>
    </p:spTree>
    <p:extLst>
      <p:ext uri="{BB962C8B-B14F-4D97-AF65-F5344CB8AC3E}">
        <p14:creationId xmlns:p14="http://schemas.microsoft.com/office/powerpoint/2010/main" val="631972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6211455" cy="575107"/>
          </a:xfrm>
        </p:spPr>
        <p:txBody>
          <a:bodyPr>
            <a:normAutofit fontScale="90000"/>
          </a:bodyPr>
          <a:lstStyle/>
          <a:p>
            <a:pPr algn="l"/>
            <a:r>
              <a:rPr lang="en-GB" dirty="0" err="1" smtClean="0"/>
              <a:t>MicroTCA</a:t>
            </a:r>
            <a:r>
              <a:rPr lang="en-GB" dirty="0" smtClean="0"/>
              <a:t> Chassis (1)</a:t>
            </a:r>
            <a:endParaRPr lang="en-GB" noProof="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347864" y="1484783"/>
            <a:ext cx="5618923" cy="5293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it-IT" sz="2400" dirty="0" smtClean="0"/>
              <a:t>Need to support 2 different chassis types:</a:t>
            </a:r>
            <a:endParaRPr lang="it-IT" sz="20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453878" y="2036522"/>
            <a:ext cx="5612295" cy="81026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it-IT" sz="2400" dirty="0" smtClean="0"/>
              <a:t>12 slots 9U for systems requiring more than 6 AMCs and/or more than 4 RTMs;	</a:t>
            </a:r>
            <a:endParaRPr lang="it-IT" sz="24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453878" y="3958509"/>
            <a:ext cx="5219129" cy="5141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it-IT" sz="2400" dirty="0" smtClean="0">
                <a:latin typeface="+mn-lt"/>
              </a:rPr>
              <a:t>Tradeoffs:	</a:t>
            </a:r>
            <a:endParaRPr lang="it-IT" sz="2400" dirty="0"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453878" y="3451430"/>
            <a:ext cx="561229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 smtClean="0">
                <a:cs typeface="Arial" panose="020B0604020202020204" pitchFamily="34" charset="0"/>
              </a:rPr>
              <a:t>Front </a:t>
            </a:r>
            <a:r>
              <a:rPr lang="it-IT" sz="2400" dirty="0">
                <a:cs typeface="Arial" panose="020B0604020202020204" pitchFamily="34" charset="0"/>
              </a:rPr>
              <a:t>to rear </a:t>
            </a:r>
            <a:r>
              <a:rPr lang="it-IT" sz="2400" dirty="0" smtClean="0">
                <a:cs typeface="Arial" panose="020B0604020202020204" pitchFamily="34" charset="0"/>
              </a:rPr>
              <a:t>cooling scheme</a:t>
            </a:r>
            <a:endParaRPr lang="it-IT" sz="2400" dirty="0"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130" y="1805421"/>
            <a:ext cx="2947635" cy="2487837"/>
          </a:xfrm>
          <a:prstGeom prst="rect">
            <a:avLst/>
          </a:prstGeom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3453878" y="2720914"/>
            <a:ext cx="5612295" cy="8102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it-IT" sz="2000" dirty="0"/>
              <a:t>6 slots 3U to reduce the number of racks deployed</a:t>
            </a:r>
            <a:r>
              <a:rPr lang="it-IT" sz="2000" dirty="0" smtClean="0"/>
              <a:t>.</a:t>
            </a:r>
            <a:endParaRPr lang="it-IT" sz="20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932" y="4428452"/>
            <a:ext cx="2934033" cy="1564436"/>
          </a:xfrm>
          <a:prstGeom prst="rect">
            <a:avLst/>
          </a:prstGeom>
        </p:spPr>
      </p:pic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5269102"/>
              </p:ext>
            </p:extLst>
          </p:nvPr>
        </p:nvGraphicFramePr>
        <p:xfrm>
          <a:off x="3347864" y="4517735"/>
          <a:ext cx="5618924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2288"/>
                <a:gridCol w="1512168"/>
                <a:gridCol w="1514468"/>
              </a:tblGrid>
              <a:tr h="355697">
                <a:tc>
                  <a:txBody>
                    <a:bodyPr/>
                    <a:lstStyle/>
                    <a:p>
                      <a:r>
                        <a:rPr lang="it-IT" dirty="0" smtClean="0"/>
                        <a:t>Supported</a:t>
                      </a:r>
                      <a:r>
                        <a:rPr lang="it-IT" baseline="0" dirty="0" smtClean="0"/>
                        <a:t> Components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9U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3U</a:t>
                      </a:r>
                      <a:endParaRPr lang="it-IT" dirty="0"/>
                    </a:p>
                  </a:txBody>
                  <a:tcPr/>
                </a:tc>
              </a:tr>
              <a:tr h="355697">
                <a:tc>
                  <a:txBody>
                    <a:bodyPr/>
                    <a:lstStyle/>
                    <a:p>
                      <a:r>
                        <a:rPr lang="it-IT" dirty="0" smtClean="0"/>
                        <a:t>MCH(s)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2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1</a:t>
                      </a:r>
                      <a:endParaRPr lang="it-IT" dirty="0"/>
                    </a:p>
                  </a:txBody>
                  <a:tcPr/>
                </a:tc>
              </a:tr>
              <a:tr h="355697">
                <a:tc>
                  <a:txBody>
                    <a:bodyPr/>
                    <a:lstStyle/>
                    <a:p>
                      <a:r>
                        <a:rPr lang="it-IT" dirty="0" smtClean="0"/>
                        <a:t>PM(s)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4 (3+1)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2</a:t>
                      </a:r>
                      <a:endParaRPr lang="it-IT" dirty="0"/>
                    </a:p>
                  </a:txBody>
                  <a:tcPr/>
                </a:tc>
              </a:tr>
              <a:tr h="355697">
                <a:tc>
                  <a:txBody>
                    <a:bodyPr/>
                    <a:lstStyle/>
                    <a:p>
                      <a:r>
                        <a:rPr lang="it-IT" dirty="0" smtClean="0"/>
                        <a:t>CU(s)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2 (push-pull)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2 (pull only)</a:t>
                      </a:r>
                      <a:endParaRPr lang="it-IT" dirty="0"/>
                    </a:p>
                  </a:txBody>
                  <a:tcPr/>
                </a:tc>
              </a:tr>
              <a:tr h="355697">
                <a:tc>
                  <a:txBody>
                    <a:bodyPr/>
                    <a:lstStyle/>
                    <a:p>
                      <a:r>
                        <a:rPr lang="it-IT" dirty="0" smtClean="0"/>
                        <a:t>AMC(s)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12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6</a:t>
                      </a:r>
                      <a:endParaRPr lang="it-IT" dirty="0"/>
                    </a:p>
                  </a:txBody>
                  <a:tcPr/>
                </a:tc>
              </a:tr>
              <a:tr h="355697">
                <a:tc>
                  <a:txBody>
                    <a:bodyPr/>
                    <a:lstStyle/>
                    <a:p>
                      <a:r>
                        <a:rPr lang="it-IT" dirty="0" smtClean="0"/>
                        <a:t>RTM(s)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12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4</a:t>
                      </a:r>
                      <a:endParaRPr lang="it-IT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03882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6211455" cy="575107"/>
          </a:xfrm>
        </p:spPr>
        <p:txBody>
          <a:bodyPr>
            <a:normAutofit fontScale="90000"/>
          </a:bodyPr>
          <a:lstStyle/>
          <a:p>
            <a:pPr algn="l"/>
            <a:r>
              <a:rPr lang="en-GB" dirty="0" err="1" smtClean="0"/>
              <a:t>MicroTCA</a:t>
            </a:r>
            <a:r>
              <a:rPr lang="en-GB" dirty="0" smtClean="0"/>
              <a:t> Chassis (2)</a:t>
            </a:r>
            <a:endParaRPr lang="en-GB" noProof="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283968" y="1998610"/>
            <a:ext cx="4682819" cy="5293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it-IT" sz="2400" dirty="0" smtClean="0"/>
              <a:t>9U backplane interconnections:</a:t>
            </a:r>
            <a:endParaRPr lang="it-IT" sz="20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283968" y="2708920"/>
            <a:ext cx="4682819" cy="4584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it-IT" sz="2000" dirty="0" smtClean="0">
                <a:latin typeface="+mn-lt"/>
              </a:rPr>
              <a:t>2 GbE links (1 towards each MCH)</a:t>
            </a:r>
            <a:endParaRPr lang="it-IT" sz="2400" dirty="0">
              <a:latin typeface="+mn-lt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283968" y="3873289"/>
            <a:ext cx="5219129" cy="5141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000" dirty="0" smtClean="0">
                <a:latin typeface="+mn-lt"/>
              </a:rPr>
              <a:t>4x LVDS type AMC to AMC links</a:t>
            </a:r>
            <a:r>
              <a:rPr lang="it-IT" sz="2400" dirty="0" smtClean="0">
                <a:latin typeface="+mn-lt"/>
              </a:rPr>
              <a:t>	</a:t>
            </a:r>
            <a:r>
              <a:rPr lang="it-IT" sz="1600" dirty="0">
                <a:latin typeface="+mn-lt"/>
              </a:rPr>
              <a:t>(BP specific)</a:t>
            </a:r>
          </a:p>
          <a:p>
            <a:endParaRPr lang="it-IT" sz="2400" dirty="0"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283968" y="3529176"/>
            <a:ext cx="561229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 smtClean="0">
                <a:cs typeface="Arial" panose="020B0604020202020204" pitchFamily="34" charset="0"/>
              </a:rPr>
              <a:t>Redundant PCIe 4x</a:t>
            </a:r>
            <a:endParaRPr lang="it-IT" sz="2000" dirty="0">
              <a:cs typeface="Arial" panose="020B0604020202020204" pitchFamily="34" charset="0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4283968" y="3111329"/>
            <a:ext cx="5612295" cy="4738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it-IT" sz="2000" dirty="0" smtClean="0">
                <a:latin typeface="+mn-lt"/>
              </a:rPr>
              <a:t>2 high speed AMC to AMC links (</a:t>
            </a:r>
            <a:r>
              <a:rPr lang="it-IT" sz="1600" dirty="0" smtClean="0">
                <a:latin typeface="+mn-lt"/>
              </a:rPr>
              <a:t>BP specific</a:t>
            </a:r>
            <a:r>
              <a:rPr lang="it-IT" sz="2000" dirty="0" smtClean="0">
                <a:latin typeface="+mn-lt"/>
              </a:rPr>
              <a:t>)</a:t>
            </a:r>
            <a:endParaRPr lang="it-IT" sz="2000" dirty="0">
              <a:latin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477932"/>
            <a:ext cx="3963070" cy="5327405"/>
          </a:xfrm>
          <a:prstGeom prst="rect">
            <a:avLst/>
          </a:prstGeom>
        </p:spPr>
      </p:pic>
      <p:sp>
        <p:nvSpPr>
          <p:cNvPr id="13" name="Content Placeholder 2"/>
          <p:cNvSpPr txBox="1">
            <a:spLocks/>
          </p:cNvSpPr>
          <p:nvPr/>
        </p:nvSpPr>
        <p:spPr>
          <a:xfrm>
            <a:off x="4283968" y="4331421"/>
            <a:ext cx="5219129" cy="5141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000" dirty="0" smtClean="0">
                <a:latin typeface="+mn-lt"/>
              </a:rPr>
              <a:t>8x MLVDS lanes</a:t>
            </a:r>
            <a:endParaRPr lang="it-IT" sz="1600" dirty="0">
              <a:latin typeface="+mn-lt"/>
            </a:endParaRPr>
          </a:p>
          <a:p>
            <a:endParaRPr lang="it-IT" sz="2400" dirty="0">
              <a:latin typeface="+mn-lt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4283968" y="4789553"/>
            <a:ext cx="5219129" cy="5141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000" dirty="0" smtClean="0">
                <a:latin typeface="+mn-lt"/>
              </a:rPr>
              <a:t>4x AMC Clock input lines </a:t>
            </a:r>
            <a:r>
              <a:rPr lang="it-IT" sz="1600" dirty="0" smtClean="0">
                <a:latin typeface="+mn-lt"/>
              </a:rPr>
              <a:t>(2 for </a:t>
            </a:r>
            <a:r>
              <a:rPr lang="it-IT" sz="1600" dirty="0">
                <a:latin typeface="+mn-lt"/>
              </a:rPr>
              <a:t>each MCH</a:t>
            </a:r>
            <a:r>
              <a:rPr lang="it-IT" sz="1600" dirty="0" smtClean="0">
                <a:latin typeface="+mn-lt"/>
              </a:rPr>
              <a:t>)</a:t>
            </a:r>
            <a:endParaRPr lang="it-IT" sz="1600" dirty="0">
              <a:latin typeface="+mn-lt"/>
            </a:endParaRPr>
          </a:p>
          <a:p>
            <a:endParaRPr lang="it-IT" sz="2400" dirty="0">
              <a:latin typeface="+mn-lt"/>
            </a:endParaRP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4283967" y="5209944"/>
            <a:ext cx="5219129" cy="5141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000" dirty="0" smtClean="0">
                <a:latin typeface="+mn-lt"/>
              </a:rPr>
              <a:t>1x FAT Pipe Reference CLK</a:t>
            </a:r>
            <a:endParaRPr lang="it-IT" sz="1600" dirty="0">
              <a:latin typeface="+mn-lt"/>
            </a:endParaRPr>
          </a:p>
          <a:p>
            <a:endParaRPr lang="it-IT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42066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497" y="1469144"/>
            <a:ext cx="4393304" cy="53888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6211455" cy="575107"/>
          </a:xfrm>
        </p:spPr>
        <p:txBody>
          <a:bodyPr>
            <a:normAutofit fontScale="90000"/>
          </a:bodyPr>
          <a:lstStyle/>
          <a:p>
            <a:pPr algn="l"/>
            <a:r>
              <a:rPr lang="en-GB" dirty="0" err="1" smtClean="0"/>
              <a:t>MicroTCA</a:t>
            </a:r>
            <a:r>
              <a:rPr lang="en-GB" dirty="0" smtClean="0"/>
              <a:t> Chassis (3)</a:t>
            </a:r>
            <a:endParaRPr lang="en-GB" noProof="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211957" y="1601511"/>
            <a:ext cx="4682819" cy="5293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it-IT" sz="2400" dirty="0" smtClean="0"/>
              <a:t>3U backplane interconnections:</a:t>
            </a:r>
            <a:endParaRPr lang="it-IT" sz="20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376523" y="2071319"/>
            <a:ext cx="4682819" cy="4648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it-IT" sz="2000" dirty="0" smtClean="0">
                <a:latin typeface="+mn-lt"/>
              </a:rPr>
              <a:t>2 GbE links</a:t>
            </a:r>
            <a:endParaRPr lang="it-IT" sz="2400" dirty="0">
              <a:latin typeface="+mn-lt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376523" y="3203792"/>
            <a:ext cx="5219129" cy="4581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000" dirty="0" smtClean="0">
                <a:latin typeface="+mn-lt"/>
              </a:rPr>
              <a:t>4x LVDS type AMC to AMC links</a:t>
            </a:r>
            <a:endParaRPr lang="it-IT" sz="2400" dirty="0"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376522" y="2802785"/>
            <a:ext cx="468281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 smtClean="0">
                <a:cs typeface="Arial" panose="020B0604020202020204" pitchFamily="34" charset="0"/>
              </a:rPr>
              <a:t>PCIe 8x and 4x </a:t>
            </a:r>
            <a:endParaRPr lang="it-IT" sz="2000" dirty="0">
              <a:cs typeface="Arial" panose="020B0604020202020204" pitchFamily="34" charset="0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4376523" y="2420652"/>
            <a:ext cx="5040560" cy="4918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it-IT" sz="2000" dirty="0" smtClean="0">
                <a:latin typeface="+mn-lt"/>
              </a:rPr>
              <a:t>2 high speed AMC to AMC links (</a:t>
            </a:r>
            <a:r>
              <a:rPr lang="it-IT" sz="1600" dirty="0" smtClean="0">
                <a:latin typeface="+mn-lt"/>
              </a:rPr>
              <a:t>BP specific</a:t>
            </a:r>
            <a:r>
              <a:rPr lang="it-IT" sz="2000" dirty="0" smtClean="0">
                <a:latin typeface="+mn-lt"/>
              </a:rPr>
              <a:t>)</a:t>
            </a:r>
            <a:endParaRPr lang="it-IT" sz="2000" dirty="0">
              <a:latin typeface="+mn-lt"/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4376523" y="3574779"/>
            <a:ext cx="5219129" cy="5141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000" dirty="0" smtClean="0">
                <a:latin typeface="+mn-lt"/>
              </a:rPr>
              <a:t>8x MLVDS lanes</a:t>
            </a:r>
            <a:endParaRPr lang="it-IT" sz="1600" dirty="0">
              <a:latin typeface="+mn-lt"/>
            </a:endParaRPr>
          </a:p>
          <a:p>
            <a:endParaRPr lang="it-IT" sz="2400" dirty="0">
              <a:latin typeface="+mn-lt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4376522" y="3953198"/>
            <a:ext cx="5219129" cy="5141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000" dirty="0" smtClean="0">
                <a:latin typeface="+mn-lt"/>
              </a:rPr>
              <a:t>2x AMC Clock lines</a:t>
            </a:r>
            <a:endParaRPr lang="it-IT" sz="1600" dirty="0">
              <a:latin typeface="+mn-lt"/>
            </a:endParaRPr>
          </a:p>
          <a:p>
            <a:endParaRPr lang="it-IT" sz="2400" dirty="0">
              <a:latin typeface="+mn-lt"/>
            </a:endParaRP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4376520" y="4356313"/>
            <a:ext cx="4682822" cy="5141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000" dirty="0" smtClean="0">
                <a:latin typeface="+mn-lt"/>
              </a:rPr>
              <a:t>1x FAT Pipe Reference CLK</a:t>
            </a: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4211959" y="5020233"/>
            <a:ext cx="5040561" cy="5293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it-IT" sz="2400" dirty="0" smtClean="0"/>
              <a:t>New backplane design </a:t>
            </a:r>
            <a:r>
              <a:rPr lang="it-IT" sz="1800" dirty="0" smtClean="0"/>
              <a:t>(available week 26)</a:t>
            </a:r>
            <a:r>
              <a:rPr lang="it-IT" sz="2400" dirty="0" smtClean="0"/>
              <a:t>:</a:t>
            </a:r>
            <a:endParaRPr lang="it-IT" sz="2000" dirty="0"/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4359752" y="5429936"/>
            <a:ext cx="5219129" cy="5141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000" dirty="0" smtClean="0">
                <a:latin typeface="+mn-lt"/>
              </a:rPr>
              <a:t>PCIe 8x to all AMCs</a:t>
            </a:r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4359752" y="5762335"/>
            <a:ext cx="5219129" cy="5141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000" dirty="0" smtClean="0">
                <a:latin typeface="+mn-lt"/>
              </a:rPr>
              <a:t>4x LVDS AMC to AMC provided to all slots</a:t>
            </a:r>
          </a:p>
        </p:txBody>
      </p:sp>
      <p:sp>
        <p:nvSpPr>
          <p:cNvPr id="20" name="Content Placeholder 2"/>
          <p:cNvSpPr txBox="1">
            <a:spLocks/>
          </p:cNvSpPr>
          <p:nvPr/>
        </p:nvSpPr>
        <p:spPr>
          <a:xfrm>
            <a:off x="4359752" y="6116892"/>
            <a:ext cx="5219129" cy="5141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000" dirty="0" smtClean="0">
                <a:latin typeface="+mn-lt"/>
              </a:rPr>
              <a:t>8x MLVDS lanes span all AMCs</a:t>
            </a:r>
            <a:endParaRPr lang="it-IT" sz="1600" dirty="0">
              <a:latin typeface="+mn-lt"/>
            </a:endParaRPr>
          </a:p>
          <a:p>
            <a:endParaRPr lang="it-IT" sz="2400" dirty="0">
              <a:latin typeface="+mn-lt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15834"/>
            <a:ext cx="3851920" cy="5342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030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8" grpId="0"/>
      <p:bldP spid="19" grpId="0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497" y="1469144"/>
            <a:ext cx="4393304" cy="53888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6211455" cy="575107"/>
          </a:xfrm>
        </p:spPr>
        <p:txBody>
          <a:bodyPr>
            <a:normAutofit fontScale="90000"/>
          </a:bodyPr>
          <a:lstStyle/>
          <a:p>
            <a:pPr algn="l"/>
            <a:r>
              <a:rPr lang="en-GB" dirty="0" err="1" smtClean="0"/>
              <a:t>MicroTCA</a:t>
            </a:r>
            <a:r>
              <a:rPr lang="en-GB" dirty="0" smtClean="0"/>
              <a:t> Chassis (3)</a:t>
            </a:r>
            <a:endParaRPr lang="en-GB" noProof="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211957" y="1744245"/>
            <a:ext cx="4682819" cy="5293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it-IT" sz="2400" dirty="0" smtClean="0"/>
              <a:t>3U backplane interconnections:</a:t>
            </a:r>
            <a:endParaRPr lang="it-IT" sz="20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376523" y="2214053"/>
            <a:ext cx="4682819" cy="4648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it-IT" sz="2000" dirty="0" smtClean="0">
                <a:latin typeface="+mn-lt"/>
              </a:rPr>
              <a:t>2 GbE links</a:t>
            </a:r>
            <a:endParaRPr lang="it-IT" sz="2400" dirty="0">
              <a:latin typeface="+mn-lt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376523" y="3346526"/>
            <a:ext cx="5219129" cy="4581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000" dirty="0" smtClean="0">
                <a:latin typeface="+mn-lt"/>
              </a:rPr>
              <a:t>4x LVDS type AMC to AMC links</a:t>
            </a:r>
            <a:endParaRPr lang="it-IT" sz="2400" dirty="0"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376522" y="2945519"/>
            <a:ext cx="468281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 smtClean="0">
                <a:cs typeface="Arial" panose="020B0604020202020204" pitchFamily="34" charset="0"/>
              </a:rPr>
              <a:t>PCIe 8x and 4x </a:t>
            </a:r>
            <a:endParaRPr lang="it-IT" sz="2000" dirty="0">
              <a:cs typeface="Arial" panose="020B0604020202020204" pitchFamily="34" charset="0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4376523" y="2563386"/>
            <a:ext cx="5040560" cy="4918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it-IT" sz="2000" dirty="0" smtClean="0">
                <a:latin typeface="+mn-lt"/>
              </a:rPr>
              <a:t>2 high speed AMC to AMC links (</a:t>
            </a:r>
            <a:r>
              <a:rPr lang="it-IT" sz="1600" dirty="0" smtClean="0">
                <a:latin typeface="+mn-lt"/>
              </a:rPr>
              <a:t>BP specific</a:t>
            </a:r>
            <a:r>
              <a:rPr lang="it-IT" sz="2000" dirty="0" smtClean="0">
                <a:latin typeface="+mn-lt"/>
              </a:rPr>
              <a:t>)</a:t>
            </a:r>
            <a:endParaRPr lang="it-IT" sz="2000" dirty="0">
              <a:latin typeface="+mn-lt"/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4376523" y="3717513"/>
            <a:ext cx="5219129" cy="5141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000" dirty="0" smtClean="0">
                <a:latin typeface="+mn-lt"/>
              </a:rPr>
              <a:t>8x MLVDS lanes</a:t>
            </a:r>
            <a:endParaRPr lang="it-IT" sz="1600" dirty="0">
              <a:latin typeface="+mn-lt"/>
            </a:endParaRPr>
          </a:p>
          <a:p>
            <a:endParaRPr lang="it-IT" sz="2400" dirty="0">
              <a:latin typeface="+mn-lt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4376522" y="4095932"/>
            <a:ext cx="5219129" cy="5141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000" dirty="0" smtClean="0">
                <a:latin typeface="+mn-lt"/>
              </a:rPr>
              <a:t>2x AMC Clock lines</a:t>
            </a:r>
            <a:endParaRPr lang="it-IT" sz="1600" dirty="0">
              <a:latin typeface="+mn-lt"/>
            </a:endParaRPr>
          </a:p>
          <a:p>
            <a:endParaRPr lang="it-IT" sz="2400" dirty="0">
              <a:latin typeface="+mn-lt"/>
            </a:endParaRP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4376520" y="4499047"/>
            <a:ext cx="4682822" cy="5141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000" dirty="0" smtClean="0">
                <a:latin typeface="+mn-lt"/>
              </a:rPr>
              <a:t>1x FAT Pipe Reference CLK</a:t>
            </a:r>
          </a:p>
        </p:txBody>
      </p:sp>
    </p:spTree>
    <p:extLst>
      <p:ext uri="{BB962C8B-B14F-4D97-AF65-F5344CB8AC3E}">
        <p14:creationId xmlns:p14="http://schemas.microsoft.com/office/powerpoint/2010/main" val="32099647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B44B2280-2390-4D03-8D38-6C24B0BAA245}" vid="{0B7C071A-F5F7-47CF-A93A-F42DBF6073E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DESY_MTCA_Workshop_PA2</Template>
  <TotalTime>2383</TotalTime>
  <Words>920</Words>
  <Application>Microsoft Macintosh PowerPoint</Application>
  <PresentationFormat>On-screen Show (4:3)</PresentationFormat>
  <Paragraphs>198</Paragraphs>
  <Slides>17</Slides>
  <Notes>10</Notes>
  <HiddenSlides>2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Calibri</vt:lpstr>
      <vt:lpstr>Arial</vt:lpstr>
      <vt:lpstr>Office Theme</vt:lpstr>
      <vt:lpstr>MicroTCA infrastructure &amp; digital platform hardware</vt:lpstr>
      <vt:lpstr>Outline</vt:lpstr>
      <vt:lpstr>MicroTCA Overview</vt:lpstr>
      <vt:lpstr>MicroTCA Overview</vt:lpstr>
      <vt:lpstr>MicroTCA Infrastructure</vt:lpstr>
      <vt:lpstr>MicroTCA Chassis (1)</vt:lpstr>
      <vt:lpstr>MicroTCA Chassis (2)</vt:lpstr>
      <vt:lpstr>MicroTCA Chassis (3)</vt:lpstr>
      <vt:lpstr>MicroTCA Chassis (3)</vt:lpstr>
      <vt:lpstr>MicroTCA Chassis (3)</vt:lpstr>
      <vt:lpstr>MicroTCA MCH &amp; PM </vt:lpstr>
      <vt:lpstr>MicroTCA AMC boards: EVR </vt:lpstr>
      <vt:lpstr>MicroTCA AMC boards: CPU </vt:lpstr>
      <vt:lpstr>MicroTCA AMC boards: IFC14xx </vt:lpstr>
      <vt:lpstr>MicroTCA AMC boards: IFC14xx </vt:lpstr>
      <vt:lpstr>MicroTCA system example </vt:lpstr>
      <vt:lpstr>MicroTCA system testbench </vt:lpstr>
    </vt:vector>
  </TitlesOfParts>
  <LinksUpToDate>false</LinksUpToDate>
  <SharedDoc>false</SharedDoc>
  <HyperlinksChanged>false</HyperlinksChanged>
  <AppVersion>15.0031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MicroTCA systems at ESS</dc:title>
  <dc:creator>Simone</dc:creator>
  <cp:lastModifiedBy>Microsoft Office User</cp:lastModifiedBy>
  <cp:revision>110</cp:revision>
  <cp:lastPrinted>2016-12-06T23:24:51Z</cp:lastPrinted>
  <dcterms:created xsi:type="dcterms:W3CDTF">2016-12-05T17:11:56Z</dcterms:created>
  <dcterms:modified xsi:type="dcterms:W3CDTF">2017-03-31T06:59:13Z</dcterms:modified>
</cp:coreProperties>
</file>