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29" autoAdjust="0"/>
  </p:normalViewPr>
  <p:slideViewPr>
    <p:cSldViewPr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2017-03-31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43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1265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22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31/03/2017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31/03/2017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31/03/2017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31/03/2017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31/03/2017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4" Type="http://schemas.openxmlformats.org/officeDocument/2006/relationships/image" Target="../media/image12.tm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tm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4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4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4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4" Type="http://schemas.openxmlformats.org/officeDocument/2006/relationships/image" Target="../media/image6.tmp"/><Relationship Id="rId5" Type="http://schemas.openxmlformats.org/officeDocument/2006/relationships/image" Target="../media/image7.tmp"/><Relationship Id="rId6" Type="http://schemas.openxmlformats.org/officeDocument/2006/relationships/image" Target="../media/image8.tmp"/><Relationship Id="rId7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Digital Platform Interfaces to FBIS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Annika Nordt</a:t>
            </a:r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Integrated Control System Division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2017-04-06</a:t>
            </a:r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32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FBIS Interface - Sensor Side</a:t>
            </a:r>
            <a:br>
              <a:rPr lang="en-US" dirty="0"/>
            </a:br>
            <a:r>
              <a:rPr lang="en-US" dirty="0"/>
              <a:t>Requirements Analysis – Link Faults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Additonal Requirements from Facility Operations point of view:</a:t>
            </a:r>
          </a:p>
          <a:p>
            <a:pPr lvl="1"/>
            <a:r>
              <a:rPr lang="de-CH" dirty="0"/>
              <a:t>System shall allow to detect disconnected or degraded links directly and explicitly.</a:t>
            </a:r>
          </a:p>
          <a:p>
            <a:pPr lvl="1"/>
            <a:r>
              <a:rPr lang="de-CH" dirty="0"/>
              <a:t>Rationale: allow for efficient system test, fast problem diagnostics and troubleshooting.</a:t>
            </a:r>
          </a:p>
          <a:p>
            <a:pPr lvl="1"/>
            <a:endParaRPr lang="de-CH" dirty="0"/>
          </a:p>
          <a:p>
            <a:pPr marL="0" indent="0">
              <a:buNone/>
              <a:tabLst>
                <a:tab pos="461963" algn="l"/>
              </a:tabLst>
            </a:pPr>
            <a:r>
              <a:rPr lang="de-CH" dirty="0">
                <a:sym typeface="Wingdings" panose="05000000000000000000" pitchFamily="2" charset="2"/>
              </a:rPr>
              <a:t> 	</a:t>
            </a:r>
            <a:r>
              <a:rPr lang="de-CH" dirty="0"/>
              <a:t>Link to FBIS needs to support direct detection of 	connection loss and degraded connection.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10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7936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FBIS Interface - Sensor Side</a:t>
            </a:r>
            <a:br>
              <a:rPr lang="en-US" dirty="0"/>
            </a:br>
            <a:r>
              <a:rPr lang="en-US" dirty="0"/>
              <a:t>Requirements Analysis –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de-CH" dirty="0"/>
              <a:t>Speed Optimization - Consequences</a:t>
            </a:r>
          </a:p>
          <a:p>
            <a:pPr lvl="1"/>
            <a:r>
              <a:rPr lang="de-CH" dirty="0"/>
              <a:t>Signal type must support «high-density» logic</a:t>
            </a:r>
          </a:p>
          <a:p>
            <a:pPr lvl="2"/>
            <a:r>
              <a:rPr lang="de-CH" dirty="0"/>
              <a:t>Manage as many signals a possible on one FBIS logic board to minimize FBIS «tree»-depth</a:t>
            </a:r>
          </a:p>
          <a:p>
            <a:pPr lvl="1"/>
            <a:r>
              <a:rPr lang="de-CH" dirty="0">
                <a:sym typeface="Wingdings" panose="05000000000000000000" pitchFamily="2" charset="2"/>
              </a:rPr>
              <a:t>Minimize BEAM-PERMIT transmission latency</a:t>
            </a:r>
          </a:p>
          <a:p>
            <a:pPr lvl="2"/>
            <a:r>
              <a:rPr lang="de-CH" dirty="0">
                <a:sym typeface="Wingdings" panose="05000000000000000000" pitchFamily="2" charset="2"/>
              </a:rPr>
              <a:t>Transmission over «dynamic» signal, like a constant frequency (e.g. frequency-present = OK and frequency-absent = NOK) or a data-link, introduces additional latency</a:t>
            </a:r>
          </a:p>
          <a:p>
            <a:pPr lvl="3"/>
            <a:r>
              <a:rPr lang="de-CH" dirty="0">
                <a:sym typeface="Wingdings" panose="05000000000000000000" pitchFamily="2" charset="2"/>
              </a:rPr>
              <a:t>Increasing the link frequency to lower the latency increases complexity of the signal handling; e.g. proper management of spurious packet-loss or pulse-loss would again increase latency.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de-CH" sz="2400" dirty="0">
                <a:sym typeface="Wingdings" panose="05000000000000000000" pitchFamily="2" charset="2"/>
              </a:rPr>
              <a:t> 	BEAM-PERMIT Transmission through «dynamic» signals 	would compromise optimizatzion for speed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12668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FBIS Interface - Sensor Side</a:t>
            </a:r>
            <a:br>
              <a:rPr lang="en-US" dirty="0"/>
            </a:br>
            <a:r>
              <a:rPr lang="en-US" dirty="0"/>
              <a:t>Satisfy all Requirements – Current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e-CH" dirty="0"/>
              <a:t>Discrete, static link for BEAM-PERMIT transmission</a:t>
            </a:r>
          </a:p>
          <a:p>
            <a:pPr lvl="1"/>
            <a:r>
              <a:rPr lang="de-CH" dirty="0">
                <a:sym typeface="Wingdings" panose="05000000000000000000" pitchFamily="2" charset="2"/>
              </a:rPr>
              <a:t>Minimize Latency</a:t>
            </a:r>
          </a:p>
          <a:p>
            <a:pPr lvl="1"/>
            <a:r>
              <a:rPr lang="de-CH" dirty="0">
                <a:sym typeface="Wingdings" panose="05000000000000000000" pitchFamily="2" charset="2"/>
              </a:rPr>
              <a:t>Support «high-density» logic</a:t>
            </a:r>
            <a:endParaRPr lang="de-CH" dirty="0"/>
          </a:p>
          <a:p>
            <a:r>
              <a:rPr lang="de-CH" dirty="0"/>
              <a:t>Additional data-link</a:t>
            </a:r>
          </a:p>
          <a:p>
            <a:pPr lvl="1"/>
            <a:r>
              <a:rPr lang="de-CH" dirty="0"/>
              <a:t>Transmission of «mode» information</a:t>
            </a:r>
          </a:p>
          <a:p>
            <a:pPr lvl="1"/>
            <a:r>
              <a:rPr lang="de-CH" dirty="0"/>
              <a:t>Transmission of «heartbeat»</a:t>
            </a:r>
          </a:p>
          <a:p>
            <a:pPr lvl="1"/>
            <a:r>
              <a:rPr lang="de-CH" dirty="0"/>
              <a:t>Redundant and diverse transmission</a:t>
            </a:r>
            <a:br>
              <a:rPr lang="de-CH" dirty="0"/>
            </a:br>
            <a:r>
              <a:rPr lang="de-CH" dirty="0"/>
              <a:t>of BEAM-PERMIT states</a:t>
            </a:r>
          </a:p>
          <a:p>
            <a:pPr lvl="1"/>
            <a:r>
              <a:rPr lang="de-CH" dirty="0"/>
              <a:t>Bonus: full Handshake Capability</a:t>
            </a:r>
            <a:br>
              <a:rPr lang="de-CH" dirty="0"/>
            </a:br>
            <a:r>
              <a:rPr lang="de-CH" dirty="0"/>
              <a:t>(e.g. for BCM Calibration Support)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12</a:t>
            </a:fld>
            <a:endParaRPr lang="en-GB" noProof="0"/>
          </a:p>
        </p:txBody>
      </p:sp>
      <p:sp>
        <p:nvSpPr>
          <p:cNvPr id="5" name="Rectangle 4"/>
          <p:cNvSpPr/>
          <p:nvPr/>
        </p:nvSpPr>
        <p:spPr>
          <a:xfrm>
            <a:off x="5508104" y="2096853"/>
            <a:ext cx="2520280" cy="6480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Primary Requirement: Speed</a:t>
            </a:r>
            <a:endParaRPr lang="en-US" dirty="0"/>
          </a:p>
        </p:txBody>
      </p:sp>
      <p:sp>
        <p:nvSpPr>
          <p:cNvPr id="6" name="Arrow: Right 5"/>
          <p:cNvSpPr/>
          <p:nvPr/>
        </p:nvSpPr>
        <p:spPr>
          <a:xfrm rot="10800000">
            <a:off x="3556382" y="2278536"/>
            <a:ext cx="1879713" cy="1423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/>
          <p:cNvSpPr/>
          <p:nvPr/>
        </p:nvSpPr>
        <p:spPr>
          <a:xfrm rot="9385850">
            <a:off x="4919597" y="2608481"/>
            <a:ext cx="468051" cy="13306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0152" y="3140968"/>
            <a:ext cx="2520280" cy="4696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Mode Confusion Check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40152" y="3944097"/>
            <a:ext cx="2520280" cy="4696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Sensor «Alive» Check</a:t>
            </a:r>
            <a:endParaRPr lang="en-US" dirty="0"/>
          </a:p>
        </p:txBody>
      </p:sp>
      <p:sp>
        <p:nvSpPr>
          <p:cNvPr id="10" name="Arrow: Right 9"/>
          <p:cNvSpPr/>
          <p:nvPr/>
        </p:nvSpPr>
        <p:spPr>
          <a:xfrm rot="9385850">
            <a:off x="5401808" y="3360694"/>
            <a:ext cx="468051" cy="13306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/>
          <p:cNvSpPr/>
          <p:nvPr/>
        </p:nvSpPr>
        <p:spPr>
          <a:xfrm rot="10800000" flipV="1">
            <a:off x="4912516" y="4052792"/>
            <a:ext cx="956723" cy="14339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786" y="4884726"/>
            <a:ext cx="2520280" cy="97573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Allows Input comparison/voting (Table A.7 IEC 61508-2)</a:t>
            </a:r>
            <a:endParaRPr lang="en-US" dirty="0"/>
          </a:p>
        </p:txBody>
      </p:sp>
      <p:sp>
        <p:nvSpPr>
          <p:cNvPr id="13" name="Arrow: Right 12"/>
          <p:cNvSpPr/>
          <p:nvPr/>
        </p:nvSpPr>
        <p:spPr>
          <a:xfrm rot="11324506" flipV="1">
            <a:off x="4356754" y="4882859"/>
            <a:ext cx="1302959" cy="12273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9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FBIS Interface - Sensor Side</a:t>
            </a:r>
            <a:br>
              <a:rPr lang="en-US" dirty="0"/>
            </a:br>
            <a:r>
              <a:rPr lang="en-US" dirty="0"/>
              <a:t>Discrete Link  - Current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de-CH" dirty="0"/>
              <a:t>Discrete Link: two options under detailed investigation</a:t>
            </a:r>
          </a:p>
          <a:p>
            <a:pPr lvl="1"/>
            <a:r>
              <a:rPr lang="de-CH" dirty="0"/>
              <a:t>3-wire current loop</a:t>
            </a:r>
          </a:p>
          <a:p>
            <a:pPr lvl="2"/>
            <a:r>
              <a:rPr lang="de-CH" dirty="0"/>
              <a:t>Separate current loop for OK and NOK transmission. Current through both loops or no current indicate link failures.</a:t>
            </a:r>
          </a:p>
          <a:p>
            <a:pPr lvl="1"/>
            <a:r>
              <a:rPr lang="de-CH" dirty="0"/>
              <a:t>RS-485 with additional link-fault circuit</a:t>
            </a:r>
          </a:p>
          <a:p>
            <a:pPr lvl="2"/>
            <a:r>
              <a:rPr lang="de-CH" dirty="0"/>
              <a:t>Fast off-the-shelf components available (with data-sheet latencies &lt; 20ns).</a:t>
            </a:r>
          </a:p>
          <a:p>
            <a:r>
              <a:rPr lang="de-CH" dirty="0"/>
              <a:t>A few more discussions and investigations are needed. 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872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FBIS Interface - Sensor Side</a:t>
            </a:r>
            <a:br>
              <a:rPr lang="en-US" dirty="0"/>
            </a:br>
            <a:r>
              <a:rPr lang="en-US" dirty="0"/>
              <a:t>Data Link - Current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de-CH" dirty="0"/>
              <a:t>Data Link: current proposal is to use standard Ethernet (100 Mb, Layer-2) for data communications</a:t>
            </a:r>
            <a:endParaRPr lang="en-US" dirty="0"/>
          </a:p>
          <a:p>
            <a:pPr lvl="1"/>
            <a:r>
              <a:rPr lang="de-CH" dirty="0"/>
              <a:t>Proven in use, Easy to integrate, «Networkeable», Still allows low latency data transmission</a:t>
            </a:r>
          </a:p>
          <a:p>
            <a:pPr lvl="1"/>
            <a:r>
              <a:rPr lang="de-CH" dirty="0"/>
              <a:t>Upgreadable from simple ethernet to realtime and/or safety profiles on same hardware</a:t>
            </a:r>
          </a:p>
          <a:p>
            <a:r>
              <a:rPr lang="de-CH" dirty="0"/>
              <a:t>Current activities: investigate options for network topology</a:t>
            </a:r>
          </a:p>
          <a:p>
            <a:r>
              <a:rPr lang="de-CH" dirty="0"/>
              <a:t>Identify additional requirements from IEC 61508-2:2010 for «black-channel» implementation: general rules from IEC 61784-3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87300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«Black-channel» communication in the scope of IEC 61508 </a:t>
            </a:r>
            <a:r>
              <a:rPr lang="de-CH" dirty="0">
                <a:sym typeface="Wingdings" panose="05000000000000000000" pitchFamily="2" charset="2"/>
              </a:rPr>
              <a:t> IEC61784-3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8229600" cy="309512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15</a:t>
            </a:fld>
            <a:endParaRPr lang="en-GB" noProof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904707"/>
            <a:ext cx="5444672" cy="90514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877272"/>
            <a:ext cx="5220072" cy="54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7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Realization Options for Ioxos IFC 14x0 based boards -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4809851" cy="5069160"/>
          </a:xfrm>
        </p:spPr>
        <p:txBody>
          <a:bodyPr>
            <a:normAutofit lnSpcReduction="10000"/>
          </a:bodyPr>
          <a:lstStyle/>
          <a:p>
            <a:r>
              <a:rPr lang="de-CH" sz="2400" dirty="0"/>
              <a:t>Three connection options</a:t>
            </a:r>
          </a:p>
          <a:p>
            <a:pPr lvl="1"/>
            <a:r>
              <a:rPr lang="de-CH" sz="2200" dirty="0"/>
              <a:t>Dedicated Interlock Piggy-Back (top picture shows mock-up)</a:t>
            </a:r>
          </a:p>
          <a:p>
            <a:pPr lvl="1"/>
            <a:r>
              <a:rPr lang="de-CH" sz="2200" dirty="0"/>
              <a:t>Dedicated Interlock FMC Card</a:t>
            </a:r>
          </a:p>
          <a:p>
            <a:pPr lvl="1"/>
            <a:r>
              <a:rPr lang="de-CH" sz="2200" dirty="0"/>
              <a:t>Interlock Connectivity on uRTM</a:t>
            </a:r>
          </a:p>
          <a:p>
            <a:r>
              <a:rPr lang="de-CH" sz="2600" dirty="0"/>
              <a:t>Connector options under investigation</a:t>
            </a:r>
          </a:p>
          <a:p>
            <a:pPr lvl="1"/>
            <a:r>
              <a:rPr lang="de-CH" sz="2200" dirty="0"/>
              <a:t>3M-SDR 26 pin</a:t>
            </a:r>
          </a:p>
          <a:p>
            <a:pPr lvl="2"/>
            <a:r>
              <a:rPr lang="de-CH" sz="1800" dirty="0"/>
              <a:t>mixed data-link and multiple discrete signal connection (bottom picture shows connector example; courtesy of Ioxos)</a:t>
            </a:r>
          </a:p>
          <a:p>
            <a:pPr lvl="2"/>
            <a:r>
              <a:rPr lang="de-CH" sz="1800" dirty="0"/>
              <a:t>Support for redundant interface</a:t>
            </a:r>
          </a:p>
          <a:p>
            <a:pPr lvl="1"/>
            <a:r>
              <a:rPr lang="de-CH" sz="2000" dirty="0"/>
              <a:t>3M-SDR for discrete signals and RJ-45 for data link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16</a:t>
            </a:fld>
            <a:endParaRPr lang="en-GB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051" y="1755712"/>
            <a:ext cx="3635896" cy="17505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124" y="3791812"/>
            <a:ext cx="3419749" cy="25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4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Realization Options for Ioxos IFC 14x0 based boards - Firmware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Direct Integration of interlock interface management into TOSCA framework:</a:t>
            </a:r>
          </a:p>
          <a:p>
            <a:pPr lvl="1"/>
            <a:r>
              <a:rPr lang="de-CH" dirty="0"/>
              <a:t>User does not need to cope with data-link protocol details or concrete discrete link implementation</a:t>
            </a:r>
          </a:p>
          <a:p>
            <a:r>
              <a:rPr lang="de-CH" dirty="0"/>
              <a:t>Include «heartbeat» generation into MP-related protection function processing</a:t>
            </a:r>
          </a:p>
          <a:p>
            <a:pPr marL="0" indent="0">
              <a:buNone/>
            </a:pPr>
            <a:endParaRPr lang="de-CH" dirty="0"/>
          </a:p>
          <a:p>
            <a:pPr lvl="1"/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pPr/>
              <a:t>17</a:t>
            </a:fld>
            <a:endParaRPr lang="en-GB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904" y="4490725"/>
            <a:ext cx="3635896" cy="175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136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Realization Constraints for other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dirty="0"/>
              <a:t>Hardware-side</a:t>
            </a:r>
          </a:p>
          <a:p>
            <a:pPr lvl="1"/>
            <a:r>
              <a:rPr lang="de-CH" dirty="0"/>
              <a:t>Foresee enough space and «FPGA-Pins» to drive both the discrete links (at least one) and data-links (at least one).</a:t>
            </a:r>
          </a:p>
          <a:p>
            <a:pPr lvl="2"/>
            <a:r>
              <a:rPr lang="de-CH" dirty="0"/>
              <a:t>«Enough» will be fixed, once the final decision for the interface has been made.</a:t>
            </a:r>
          </a:p>
          <a:p>
            <a:pPr lvl="2"/>
            <a:r>
              <a:rPr lang="de-CH" dirty="0"/>
              <a:t>Be ready to support redundant connectivity if part of «fast» protection function with PIL 2 requirement</a:t>
            </a:r>
            <a:endParaRPr lang="en-US" dirty="0"/>
          </a:p>
          <a:p>
            <a:r>
              <a:rPr lang="de-CH" dirty="0"/>
              <a:t>F</a:t>
            </a:r>
            <a:r>
              <a:rPr lang="en-US" dirty="0" err="1"/>
              <a:t>irmware</a:t>
            </a:r>
            <a:r>
              <a:rPr lang="en-US" dirty="0"/>
              <a:t>-side</a:t>
            </a:r>
          </a:p>
          <a:p>
            <a:pPr lvl="1"/>
            <a:r>
              <a:rPr lang="de-CH" dirty="0"/>
              <a:t>Implement control (and monitoring) of discrete signal outputs</a:t>
            </a:r>
          </a:p>
          <a:p>
            <a:pPr lvl="1"/>
            <a:r>
              <a:rPr lang="de-CH" dirty="0"/>
              <a:t>Include «heartbeat» generation into MP-related protection function processing</a:t>
            </a:r>
          </a:p>
          <a:p>
            <a:pPr lvl="1"/>
            <a:r>
              <a:rPr lang="de-CH" dirty="0"/>
              <a:t>Be ready to implement Ethernet communication to send «mode» and «heartbeat» information (if applicable)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01387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84492" y="1916832"/>
            <a:ext cx="1925081" cy="3456384"/>
          </a:xfrm>
          <a:prstGeom prst="rect">
            <a:avLst/>
          </a:prstGeom>
          <a:solidFill>
            <a:schemeClr val="accent1">
              <a:alpha val="33000"/>
            </a:schemeClr>
          </a:solidFill>
          <a:ln>
            <a:solidFill>
              <a:schemeClr val="accent1">
                <a:shade val="5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CH" dirty="0"/>
              <a:t>BIS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FBIS Interface - Sensor Side</a:t>
            </a:r>
            <a:br>
              <a:rPr lang="en-US" dirty="0"/>
            </a:br>
            <a:r>
              <a:rPr lang="en-US" dirty="0"/>
              <a:t>Scope (Partial View)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  <p:sp>
        <p:nvSpPr>
          <p:cNvPr id="5" name="Rectangle 4"/>
          <p:cNvSpPr/>
          <p:nvPr/>
        </p:nvSpPr>
        <p:spPr>
          <a:xfrm>
            <a:off x="4615630" y="2420888"/>
            <a:ext cx="862803" cy="2448272"/>
          </a:xfrm>
          <a:prstGeom prst="rect">
            <a:avLst/>
          </a:prstGeom>
          <a:solidFill>
            <a:schemeClr val="accent2">
              <a:alpha val="51000"/>
            </a:schemeClr>
          </a:solidFill>
          <a:ln>
            <a:solidFill>
              <a:schemeClr val="accent2">
                <a:shade val="50000"/>
                <a:alpha val="51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FBIS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93274" y="1721063"/>
            <a:ext cx="1656184" cy="7200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/>
              <a:t>ESS Timing System</a:t>
            </a:r>
          </a:p>
        </p:txBody>
      </p:sp>
      <p:sp>
        <p:nvSpPr>
          <p:cNvPr id="8" name="Rectangle 7"/>
          <p:cNvSpPr/>
          <p:nvPr/>
        </p:nvSpPr>
        <p:spPr>
          <a:xfrm>
            <a:off x="6993274" y="3598471"/>
            <a:ext cx="1656184" cy="7200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/>
              <a:t>Ion Source</a:t>
            </a:r>
          </a:p>
          <a:p>
            <a:pPr algn="ctr"/>
            <a:r>
              <a:rPr lang="de-CH" sz="1400" dirty="0"/>
              <a:t>System</a:t>
            </a:r>
          </a:p>
        </p:txBody>
      </p:sp>
      <p:sp>
        <p:nvSpPr>
          <p:cNvPr id="9" name="Rectangle 8"/>
          <p:cNvSpPr/>
          <p:nvPr/>
        </p:nvSpPr>
        <p:spPr>
          <a:xfrm>
            <a:off x="394481" y="2447686"/>
            <a:ext cx="2130485" cy="720080"/>
          </a:xfrm>
          <a:prstGeom prst="rect">
            <a:avLst/>
          </a:prstGeom>
          <a:solidFill>
            <a:schemeClr val="accent2">
              <a:alpha val="51000"/>
            </a:schemeClr>
          </a:solidFill>
          <a:ln>
            <a:solidFill>
              <a:schemeClr val="accent2">
                <a:shade val="50000"/>
                <a:alpha val="51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/>
              <a:t>MP-related Beam Monitoring Systems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4480" y="3379847"/>
            <a:ext cx="2130485" cy="720080"/>
          </a:xfrm>
          <a:prstGeom prst="rect">
            <a:avLst/>
          </a:prstGeom>
          <a:solidFill>
            <a:schemeClr val="accent2">
              <a:alpha val="51000"/>
            </a:schemeClr>
          </a:solidFill>
          <a:ln>
            <a:solidFill>
              <a:schemeClr val="accent2">
                <a:shade val="50000"/>
                <a:alpha val="51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/>
              <a:t>MP-related RF Systems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93274" y="4537175"/>
            <a:ext cx="1656184" cy="7200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/>
              <a:t>LEBT Chopper System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93274" y="5475878"/>
            <a:ext cx="1656184" cy="7200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/>
              <a:t>MEBT Chopper</a:t>
            </a:r>
          </a:p>
          <a:p>
            <a:pPr algn="ctr"/>
            <a:r>
              <a:rPr lang="de-CH" sz="1400" dirty="0"/>
              <a:t>System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93599" y="2659767"/>
            <a:ext cx="1655534" cy="7200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/>
              <a:t>Ion Source Plasma + Extraction Power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4479" y="4312008"/>
            <a:ext cx="2130485" cy="720080"/>
          </a:xfrm>
          <a:prstGeom prst="rect">
            <a:avLst/>
          </a:prstGeom>
          <a:solidFill>
            <a:schemeClr val="accent2">
              <a:alpha val="51000"/>
            </a:schemeClr>
          </a:solidFill>
          <a:ln>
            <a:solidFill>
              <a:schemeClr val="accent2">
                <a:shade val="50000"/>
                <a:alpha val="51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/>
              <a:t>Other MP-related Systems for «Fast» Protection Functions</a:t>
            </a:r>
          </a:p>
        </p:txBody>
      </p:sp>
      <p:cxnSp>
        <p:nvCxnSpPr>
          <p:cNvPr id="19" name="Straight Arrow Connector 18"/>
          <p:cNvCxnSpPr>
            <a:stCxn id="9" idx="3"/>
          </p:cNvCxnSpPr>
          <p:nvPr/>
        </p:nvCxnSpPr>
        <p:spPr>
          <a:xfrm>
            <a:off x="2524966" y="2807726"/>
            <a:ext cx="2090664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24966" y="3739887"/>
            <a:ext cx="2090664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524964" y="4672048"/>
            <a:ext cx="2090664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/>
          <p:cNvCxnSpPr>
            <a:cxnSpLocks/>
            <a:stCxn id="5" idx="3"/>
            <a:endCxn id="7" idx="1"/>
          </p:cNvCxnSpPr>
          <p:nvPr/>
        </p:nvCxnSpPr>
        <p:spPr>
          <a:xfrm flipV="1">
            <a:off x="5478433" y="2081103"/>
            <a:ext cx="1514841" cy="156392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/>
          <p:cNvCxnSpPr>
            <a:cxnSpLocks/>
            <a:stCxn id="5" idx="3"/>
            <a:endCxn id="13" idx="1"/>
          </p:cNvCxnSpPr>
          <p:nvPr/>
        </p:nvCxnSpPr>
        <p:spPr>
          <a:xfrm flipV="1">
            <a:off x="5478433" y="3019807"/>
            <a:ext cx="1515166" cy="625217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/>
          <p:cNvCxnSpPr>
            <a:cxnSpLocks/>
            <a:stCxn id="5" idx="3"/>
            <a:endCxn id="8" idx="1"/>
          </p:cNvCxnSpPr>
          <p:nvPr/>
        </p:nvCxnSpPr>
        <p:spPr>
          <a:xfrm>
            <a:off x="5478433" y="3645024"/>
            <a:ext cx="1514841" cy="313487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/>
          <p:cNvCxnSpPr>
            <a:cxnSpLocks/>
            <a:stCxn id="5" idx="3"/>
            <a:endCxn id="11" idx="1"/>
          </p:cNvCxnSpPr>
          <p:nvPr/>
        </p:nvCxnSpPr>
        <p:spPr>
          <a:xfrm>
            <a:off x="5478433" y="3645024"/>
            <a:ext cx="1514841" cy="125219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/>
          <p:cNvCxnSpPr>
            <a:cxnSpLocks/>
            <a:stCxn id="5" idx="3"/>
            <a:endCxn id="12" idx="1"/>
          </p:cNvCxnSpPr>
          <p:nvPr/>
        </p:nvCxnSpPr>
        <p:spPr>
          <a:xfrm>
            <a:off x="5478433" y="3645024"/>
            <a:ext cx="1514841" cy="219089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1979712" y="2204864"/>
            <a:ext cx="3312368" cy="3052391"/>
          </a:xfrm>
          <a:prstGeom prst="ellipse">
            <a:avLst/>
          </a:prstGeom>
          <a:noFill/>
          <a:ln w="762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07504" y="6115527"/>
            <a:ext cx="6217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BIS: Set of all «Logic Systems» being part of Protection Functions</a:t>
            </a:r>
          </a:p>
          <a:p>
            <a:r>
              <a:rPr lang="de-CH" dirty="0"/>
              <a:t>FBIS: Subset of the BIS dealing with «Fast» Protection Functions</a:t>
            </a:r>
            <a:endParaRPr lang="en-US" dirty="0"/>
          </a:p>
        </p:txBody>
      </p:sp>
      <p:sp>
        <p:nvSpPr>
          <p:cNvPr id="44" name="Arrow: Right 43"/>
          <p:cNvSpPr/>
          <p:nvPr/>
        </p:nvSpPr>
        <p:spPr>
          <a:xfrm rot="3865802">
            <a:off x="2469316" y="2116954"/>
            <a:ext cx="994241" cy="27432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017227" y="1491437"/>
            <a:ext cx="1924970" cy="68887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We talk about those 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2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FBIS Interface - Sensor Side</a:t>
            </a:r>
            <a:br>
              <a:rPr lang="en-US" dirty="0"/>
            </a:br>
            <a:r>
              <a:rPr lang="en-US" dirty="0"/>
              <a:t>Requirements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/>
          </a:bodyPr>
          <a:lstStyle/>
          <a:p>
            <a:r>
              <a:rPr lang="en-GB" dirty="0"/>
              <a:t>Primary Functional Requirement</a:t>
            </a:r>
          </a:p>
          <a:p>
            <a:pPr lvl="1"/>
            <a:r>
              <a:rPr lang="en-GB" dirty="0"/>
              <a:t>Transmit </a:t>
            </a:r>
            <a:r>
              <a:rPr lang="en-GB" dirty="0" err="1"/>
              <a:t>boolean</a:t>
            </a:r>
            <a:r>
              <a:rPr lang="en-GB" dirty="0"/>
              <a:t> BEAM-PERMIT signal.</a:t>
            </a:r>
          </a:p>
          <a:p>
            <a:r>
              <a:rPr lang="en-GB" dirty="0"/>
              <a:t>Primary Performance Requirements</a:t>
            </a:r>
          </a:p>
          <a:p>
            <a:pPr lvl="1"/>
            <a:r>
              <a:rPr lang="en-GB" dirty="0"/>
              <a:t>Optimize for speed.</a:t>
            </a:r>
          </a:p>
          <a:p>
            <a:pPr lvl="2"/>
            <a:r>
              <a:rPr lang="en-GB" dirty="0"/>
              <a:t>Derived from Requirement for “Fast” Protection Functions</a:t>
            </a:r>
          </a:p>
          <a:p>
            <a:pPr lvl="3"/>
            <a:r>
              <a:rPr lang="en-GB" dirty="0"/>
              <a:t>Processing time from input of FBIS to output to actuation systems shall be &lt; 3µs</a:t>
            </a:r>
          </a:p>
          <a:p>
            <a:pPr lvl="1"/>
            <a:r>
              <a:rPr lang="en-GB" dirty="0" smtClean="0"/>
              <a:t>PIL </a:t>
            </a:r>
            <a:r>
              <a:rPr lang="en-GB" dirty="0"/>
              <a:t>2 capability</a:t>
            </a:r>
          </a:p>
          <a:p>
            <a:pPr lvl="1"/>
            <a:r>
              <a:rPr lang="en-GB" dirty="0"/>
              <a:t>Minimize “spurious trip” probability</a:t>
            </a:r>
          </a:p>
          <a:p>
            <a:r>
              <a:rPr lang="en-GB" dirty="0"/>
              <a:t>On the next slides: additional Requirements from Protection Function Failure Analysis according to IEC 61508-2:2010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FBIS Interface - Sensor Side</a:t>
            </a:r>
            <a:br>
              <a:rPr lang="en-US" dirty="0"/>
            </a:br>
            <a:r>
              <a:rPr lang="en-US" dirty="0"/>
              <a:t>Requirements Analysis – Mode Confusion</a:t>
            </a: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25"/>
          <a:stretch/>
        </p:blipFill>
        <p:spPr>
          <a:xfrm>
            <a:off x="457200" y="2420888"/>
            <a:ext cx="8229600" cy="64910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5"/>
          <a:stretch/>
        </p:blipFill>
        <p:spPr>
          <a:xfrm>
            <a:off x="457200" y="3096520"/>
            <a:ext cx="8229600" cy="112009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51520" y="1648589"/>
            <a:ext cx="8434630" cy="682939"/>
            <a:chOff x="251520" y="1648589"/>
            <a:chExt cx="8434630" cy="682939"/>
          </a:xfrm>
        </p:grpSpPr>
        <p:pic>
          <p:nvPicPr>
            <p:cNvPr id="10" name="Picture 9" descr="Screen Clippi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825"/>
            <a:stretch/>
          </p:blipFill>
          <p:spPr>
            <a:xfrm>
              <a:off x="4468835" y="1648589"/>
              <a:ext cx="4217315" cy="682939"/>
            </a:xfrm>
            <a:prstGeom prst="rect">
              <a:avLst/>
            </a:prstGeom>
          </p:spPr>
        </p:pic>
        <p:pic>
          <p:nvPicPr>
            <p:cNvPr id="11" name="Picture 10" descr="Screen Clippi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386"/>
            <a:stretch/>
          </p:blipFill>
          <p:spPr>
            <a:xfrm>
              <a:off x="251520" y="1648589"/>
              <a:ext cx="4217315" cy="632606"/>
            </a:xfrm>
            <a:prstGeom prst="rect">
              <a:avLst/>
            </a:prstGeom>
          </p:spPr>
        </p:pic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4293096"/>
            <a:ext cx="8229600" cy="2063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Foreseeable Failures with Impact on Interface Design</a:t>
            </a:r>
          </a:p>
          <a:p>
            <a:pPr lvl="1"/>
            <a:r>
              <a:rPr lang="en-US" dirty="0"/>
              <a:t>Mode Confusion: subset of sensor systems assume wrong mode, i.e. wrong reference values for off-nominal state detection </a:t>
            </a:r>
            <a:r>
              <a:rPr lang="en-US" dirty="0">
                <a:sym typeface="Wingdings" panose="05000000000000000000" pitchFamily="2" charset="2"/>
              </a:rPr>
              <a:t> Loss of protection function</a:t>
            </a:r>
          </a:p>
        </p:txBody>
      </p:sp>
    </p:spTree>
    <p:extLst>
      <p:ext uri="{BB962C8B-B14F-4D97-AF65-F5344CB8AC3E}">
        <p14:creationId xmlns:p14="http://schemas.microsoft.com/office/powerpoint/2010/main" val="344520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FBIS Interface - Sensor Side</a:t>
            </a:r>
            <a:br>
              <a:rPr lang="en-US" dirty="0"/>
            </a:br>
            <a:r>
              <a:rPr lang="en-US" dirty="0"/>
              <a:t>Requirements Analysis – Mode Confusion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/>
          </a:bodyPr>
          <a:lstStyle/>
          <a:p>
            <a:r>
              <a:rPr lang="de-CH" dirty="0"/>
              <a:t>Mode Confusion - Current Concept of Operations</a:t>
            </a:r>
          </a:p>
          <a:p>
            <a:pPr lvl="1"/>
            <a:r>
              <a:rPr lang="de-CH" dirty="0"/>
              <a:t>MP-related Systems for which the following conditions apply</a:t>
            </a:r>
          </a:p>
          <a:p>
            <a:pPr lvl="2"/>
            <a:r>
              <a:rPr lang="de-CH" dirty="0"/>
              <a:t>they are part of a «fast» protection function;</a:t>
            </a:r>
          </a:p>
          <a:p>
            <a:pPr lvl="2"/>
            <a:r>
              <a:rPr lang="de-CH" dirty="0"/>
              <a:t>their MP-related function depends on a «mode» setting;</a:t>
            </a:r>
          </a:p>
          <a:p>
            <a:pPr marL="457200" lvl="1" indent="0">
              <a:buNone/>
              <a:tabLst>
                <a:tab pos="739775" algn="l"/>
              </a:tabLst>
            </a:pPr>
            <a:r>
              <a:rPr lang="de-CH" dirty="0"/>
              <a:t>	transmit the «mode» they are using to the FBIS.</a:t>
            </a:r>
          </a:p>
          <a:p>
            <a:pPr lvl="1"/>
            <a:r>
              <a:rPr lang="de-CH" dirty="0"/>
              <a:t>The FBIS checks whether all received «mode» information is consistent and compliant with the «intended mode» distributed through the timing system.</a:t>
            </a:r>
          </a:p>
          <a:p>
            <a:pPr lvl="1"/>
            <a:r>
              <a:rPr lang="de-CH" dirty="0"/>
              <a:t>If this is not the case, the FBIS inhibits beam.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de-CH" dirty="0">
                <a:sym typeface="Wingdings" panose="05000000000000000000" pitchFamily="2" charset="2"/>
              </a:rPr>
              <a:t> 	</a:t>
            </a:r>
            <a:r>
              <a:rPr lang="de-CH" dirty="0"/>
              <a:t>Link to FBIS needs to support transfer of «mode» 	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3957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FBIS Interface - Sensor Side</a:t>
            </a:r>
            <a:br>
              <a:rPr lang="en-US" dirty="0"/>
            </a:br>
            <a:r>
              <a:rPr lang="en-US" dirty="0"/>
              <a:t>Requirements Analysis – Sensor “death”</a:t>
            </a: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25"/>
          <a:stretch/>
        </p:blipFill>
        <p:spPr>
          <a:xfrm>
            <a:off x="457200" y="2420888"/>
            <a:ext cx="8229600" cy="64910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5"/>
          <a:stretch/>
        </p:blipFill>
        <p:spPr>
          <a:xfrm>
            <a:off x="457200" y="3096520"/>
            <a:ext cx="8229600" cy="112009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51520" y="1648589"/>
            <a:ext cx="8434630" cy="682939"/>
            <a:chOff x="251520" y="1648589"/>
            <a:chExt cx="8434630" cy="682939"/>
          </a:xfrm>
        </p:grpSpPr>
        <p:pic>
          <p:nvPicPr>
            <p:cNvPr id="10" name="Picture 9" descr="Screen Clippi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825"/>
            <a:stretch/>
          </p:blipFill>
          <p:spPr>
            <a:xfrm>
              <a:off x="4468835" y="1648589"/>
              <a:ext cx="4217315" cy="682939"/>
            </a:xfrm>
            <a:prstGeom prst="rect">
              <a:avLst/>
            </a:prstGeom>
          </p:spPr>
        </p:pic>
        <p:pic>
          <p:nvPicPr>
            <p:cNvPr id="11" name="Picture 10" descr="Screen Clippi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386"/>
            <a:stretch/>
          </p:blipFill>
          <p:spPr>
            <a:xfrm>
              <a:off x="251520" y="1648589"/>
              <a:ext cx="4217315" cy="632606"/>
            </a:xfrm>
            <a:prstGeom prst="rect">
              <a:avLst/>
            </a:prstGeom>
          </p:spPr>
        </p:pic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4293096"/>
            <a:ext cx="8229600" cy="2063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Foreseeable Failures with Impact on Interface Design</a:t>
            </a:r>
          </a:p>
          <a:p>
            <a:pPr lvl="1"/>
            <a:r>
              <a:rPr lang="en-US" dirty="0"/>
              <a:t>Sensor System “dies” with stuck-at OK </a:t>
            </a:r>
            <a:r>
              <a:rPr lang="en-US" dirty="0">
                <a:sym typeface="Wingdings" panose="05000000000000000000" pitchFamily="2" charset="2"/>
              </a:rPr>
              <a:t> Loss of Protection Function</a:t>
            </a:r>
          </a:p>
        </p:txBody>
      </p:sp>
    </p:spTree>
    <p:extLst>
      <p:ext uri="{BB962C8B-B14F-4D97-AF65-F5344CB8AC3E}">
        <p14:creationId xmlns:p14="http://schemas.microsoft.com/office/powerpoint/2010/main" val="427844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FBIS Interface - Sensor Side</a:t>
            </a:r>
            <a:br>
              <a:rPr lang="en-US" dirty="0"/>
            </a:br>
            <a:r>
              <a:rPr lang="en-US" dirty="0"/>
              <a:t>Requirements Analysis – Sensor “death”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e-CH" dirty="0"/>
              <a:t>Sensor System «death» - Current Concept of Operations</a:t>
            </a:r>
          </a:p>
          <a:p>
            <a:pPr lvl="1"/>
            <a:r>
              <a:rPr lang="de-CH" dirty="0"/>
              <a:t>MP-related systems that are part of a «fast» protection function send a regular «heartbeat» signal to the FBIS</a:t>
            </a:r>
          </a:p>
          <a:p>
            <a:pPr lvl="2"/>
            <a:r>
              <a:rPr lang="de-CH" dirty="0"/>
              <a:t>can be timestamp, incrementing counter, ..., but it must confirm the proper functioning of the MP-related functions running on that system.</a:t>
            </a:r>
          </a:p>
          <a:p>
            <a:pPr lvl="1"/>
            <a:r>
              <a:rPr lang="de-CH" dirty="0"/>
              <a:t>The FBIS inhibits beam if the «death» of an MP-related system is detected.</a:t>
            </a:r>
          </a:p>
          <a:p>
            <a:pPr marL="0" indent="0">
              <a:buNone/>
              <a:tabLst>
                <a:tab pos="517525" algn="l"/>
              </a:tabLst>
            </a:pPr>
            <a:r>
              <a:rPr lang="de-CH" dirty="0">
                <a:sym typeface="Wingdings" panose="05000000000000000000" pitchFamily="2" charset="2"/>
              </a:rPr>
              <a:t> 	</a:t>
            </a:r>
            <a:r>
              <a:rPr lang="de-CH" dirty="0"/>
              <a:t>Link to FBIS needs to support transfer of 	«heartbeat».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10000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FBIS Interface - Sensor Side</a:t>
            </a:r>
            <a:br>
              <a:rPr lang="en-US" dirty="0"/>
            </a:br>
            <a:r>
              <a:rPr lang="en-US" dirty="0"/>
              <a:t>Requirements Analysis – Link Faults</a:t>
            </a: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25"/>
          <a:stretch/>
        </p:blipFill>
        <p:spPr>
          <a:xfrm>
            <a:off x="457200" y="2420888"/>
            <a:ext cx="8229600" cy="64910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5"/>
          <a:stretch/>
        </p:blipFill>
        <p:spPr>
          <a:xfrm>
            <a:off x="457200" y="3096520"/>
            <a:ext cx="8229600" cy="112009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51520" y="1648589"/>
            <a:ext cx="8434630" cy="682939"/>
            <a:chOff x="251520" y="1648589"/>
            <a:chExt cx="8434630" cy="682939"/>
          </a:xfrm>
        </p:grpSpPr>
        <p:pic>
          <p:nvPicPr>
            <p:cNvPr id="10" name="Picture 9" descr="Screen Clippi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825"/>
            <a:stretch/>
          </p:blipFill>
          <p:spPr>
            <a:xfrm>
              <a:off x="4468835" y="1648589"/>
              <a:ext cx="4217315" cy="682939"/>
            </a:xfrm>
            <a:prstGeom prst="rect">
              <a:avLst/>
            </a:prstGeom>
          </p:spPr>
        </p:pic>
        <p:pic>
          <p:nvPicPr>
            <p:cNvPr id="11" name="Picture 10" descr="Screen Clippi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386"/>
            <a:stretch/>
          </p:blipFill>
          <p:spPr>
            <a:xfrm>
              <a:off x="251520" y="1648589"/>
              <a:ext cx="4217315" cy="632606"/>
            </a:xfrm>
            <a:prstGeom prst="rect">
              <a:avLst/>
            </a:prstGeom>
          </p:spPr>
        </p:pic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4293095"/>
            <a:ext cx="8229600" cy="2428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Foreseeable Failures with Impact on Interface Design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Link Faults: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Stuck-At OK  Loss of Protection Function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Stuck-At NOK, Glitches  Loss of Availability (Spurious Trips)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Degraded Connection, Connection Loss  Both Consequences possible 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74128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FBIS Interface - Sensor Side</a:t>
            </a:r>
            <a:br>
              <a:rPr lang="en-US" dirty="0"/>
            </a:br>
            <a:r>
              <a:rPr lang="en-US" dirty="0"/>
              <a:t>Requirements Analysis – Link Faults</a:t>
            </a:r>
            <a:endParaRPr lang="en-GB" dirty="0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82259" y="3553739"/>
            <a:ext cx="4803370" cy="121573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9</a:t>
            </a:fld>
            <a:endParaRPr lang="en-GB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959" y="1474838"/>
            <a:ext cx="5486400" cy="79748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945" y="2272323"/>
            <a:ext cx="5376270" cy="55794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877" y="2899831"/>
            <a:ext cx="5362964" cy="324804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02163"/>
            <a:ext cx="5472608" cy="316112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4200" y="1636896"/>
            <a:ext cx="1747520" cy="14320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2000" dirty="0"/>
              <a:t>Options given in IEC 61508 for Diagnostic Measures</a:t>
            </a:r>
            <a:endParaRPr lang="en-US" sz="2000" dirty="0"/>
          </a:p>
        </p:txBody>
      </p:sp>
      <p:sp>
        <p:nvSpPr>
          <p:cNvPr id="17" name="Arrow: Right 16"/>
          <p:cNvSpPr/>
          <p:nvPr/>
        </p:nvSpPr>
        <p:spPr>
          <a:xfrm rot="9385850">
            <a:off x="6202358" y="2254833"/>
            <a:ext cx="468051" cy="328649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/>
          <p:cNvSpPr/>
          <p:nvPr/>
        </p:nvSpPr>
        <p:spPr>
          <a:xfrm rot="592106">
            <a:off x="2048207" y="5266876"/>
            <a:ext cx="468051" cy="328649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1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0</TotalTime>
  <Words>983</Words>
  <Application>Microsoft Macintosh PowerPoint</Application>
  <PresentationFormat>On-screen Show (4:3)</PresentationFormat>
  <Paragraphs>144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Wingdings</vt:lpstr>
      <vt:lpstr>Arial</vt:lpstr>
      <vt:lpstr>Office Theme</vt:lpstr>
      <vt:lpstr>Digital Platform Interfaces to FBIS</vt:lpstr>
      <vt:lpstr>FBIS Interface - Sensor Side Scope (Partial View)</vt:lpstr>
      <vt:lpstr>FBIS Interface - Sensor Side Requirements Analysis</vt:lpstr>
      <vt:lpstr>FBIS Interface - Sensor Side Requirements Analysis – Mode Confusion</vt:lpstr>
      <vt:lpstr>FBIS Interface - Sensor Side Requirements Analysis – Mode Confusion</vt:lpstr>
      <vt:lpstr>FBIS Interface - Sensor Side Requirements Analysis – Sensor “death”</vt:lpstr>
      <vt:lpstr>FBIS Interface - Sensor Side Requirements Analysis – Sensor “death”</vt:lpstr>
      <vt:lpstr>FBIS Interface - Sensor Side Requirements Analysis – Link Faults</vt:lpstr>
      <vt:lpstr>FBIS Interface - Sensor Side Requirements Analysis – Link Faults</vt:lpstr>
      <vt:lpstr>FBIS Interface - Sensor Side Requirements Analysis – Link Faults</vt:lpstr>
      <vt:lpstr>FBIS Interface - Sensor Side Requirements Analysis – Speed</vt:lpstr>
      <vt:lpstr>FBIS Interface - Sensor Side Satisfy all Requirements – Current Proposal</vt:lpstr>
      <vt:lpstr>FBIS Interface - Sensor Side Discrete Link  - Current Status</vt:lpstr>
      <vt:lpstr>FBIS Interface - Sensor Side Data Link - Current Status</vt:lpstr>
      <vt:lpstr>«Black-channel» communication in the scope of IEC 61508  IEC61784-3</vt:lpstr>
      <vt:lpstr>Realization Options for Ioxos IFC 14x0 based boards - Connectivity</vt:lpstr>
      <vt:lpstr>Realization Options for Ioxos IFC 14x0 based boards - Firmware</vt:lpstr>
      <vt:lpstr>Realization Constraints for other boards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Platform Interfaces to FBIS</dc:title>
  <dc:creator>Microsoft Office User</dc:creator>
  <cp:lastModifiedBy>Microsoft Office User</cp:lastModifiedBy>
  <cp:revision>1</cp:revision>
  <dcterms:created xsi:type="dcterms:W3CDTF">2017-03-31T06:58:04Z</dcterms:created>
  <dcterms:modified xsi:type="dcterms:W3CDTF">2017-03-31T06:58:37Z</dcterms:modified>
</cp:coreProperties>
</file>