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66" r:id="rId3"/>
    <p:sldId id="267" r:id="rId4"/>
    <p:sldId id="268" r:id="rId5"/>
    <p:sldId id="269" r:id="rId6"/>
    <p:sldId id="270" r:id="rId7"/>
    <p:sldId id="271" r:id="rId8"/>
    <p:sldId id="272" r:id="rId9"/>
    <p:sldId id="279" r:id="rId10"/>
    <p:sldId id="273" r:id="rId11"/>
    <p:sldId id="280" r:id="rId12"/>
    <p:sldId id="285" r:id="rId13"/>
    <p:sldId id="281" r:id="rId14"/>
    <p:sldId id="277" r:id="rId15"/>
    <p:sldId id="276" r:id="rId16"/>
    <p:sldId id="282" r:id="rId17"/>
    <p:sldId id="283" r:id="rId18"/>
    <p:sldId id="275" r:id="rId19"/>
    <p:sldId id="257" r:id="rId20"/>
    <p:sldId id="259" r:id="rId21"/>
    <p:sldId id="284" r:id="rId22"/>
    <p:sldId id="286" r:id="rId23"/>
    <p:sldId id="260" r:id="rId24"/>
    <p:sldId id="261" r:id="rId25"/>
    <p:sldId id="262" r:id="rId26"/>
    <p:sldId id="287" r:id="rId27"/>
    <p:sldId id="258" r:id="rId28"/>
    <p:sldId id="288" r:id="rId29"/>
    <p:sldId id="263" r:id="rId30"/>
    <p:sldId id="289" r:id="rId31"/>
    <p:sldId id="290" r:id="rId3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92" autoAdjust="0"/>
    <p:restoredTop sz="95564" autoAdjust="0"/>
  </p:normalViewPr>
  <p:slideViewPr>
    <p:cSldViewPr>
      <p:cViewPr>
        <p:scale>
          <a:sx n="116" d="100"/>
          <a:sy n="116" d="100"/>
        </p:scale>
        <p:origin x="-824" y="9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5FF50A-AD1C-5D44-80D8-3114D0BA6536}" type="datetimeFigureOut">
              <a:rPr lang="en-US" smtClean="0"/>
              <a:t>01/04/17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A64AF7-5E3A-064D-A7F5-7EAC3056EEC7}" type="slidenum">
              <a:rPr lang="en-US" smtClean="0"/>
              <a:t>‹#›</a:t>
            </a:fld>
            <a:endParaRPr lang="en-US"/>
          </a:p>
        </p:txBody>
      </p:sp>
    </p:spTree>
    <p:extLst>
      <p:ext uri="{BB962C8B-B14F-4D97-AF65-F5344CB8AC3E}">
        <p14:creationId xmlns:p14="http://schemas.microsoft.com/office/powerpoint/2010/main" val="4254147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30/03/17</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bottom line:</a:t>
            </a:r>
          </a:p>
          <a:p>
            <a:r>
              <a:rPr lang="en-US" baseline="0" dirty="0" smtClean="0"/>
              <a:t>-prepare for future, avoid building in bottlenecks that are hard to remove later</a:t>
            </a:r>
          </a:p>
          <a:p>
            <a:r>
              <a:rPr lang="en-US" baseline="0" dirty="0" smtClean="0"/>
              <a:t>-no existing infrastructure in production to replace </a:t>
            </a:r>
          </a:p>
          <a:p>
            <a:r>
              <a:rPr lang="en-US" baseline="0" dirty="0" smtClean="0"/>
              <a:t>Version upgrade. Like moving from Gopher to http.</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13</a:t>
            </a:fld>
            <a:endParaRPr lang="sv-SE" dirty="0"/>
          </a:p>
        </p:txBody>
      </p:sp>
    </p:spTree>
    <p:extLst>
      <p:ext uri="{BB962C8B-B14F-4D97-AF65-F5344CB8AC3E}">
        <p14:creationId xmlns:p14="http://schemas.microsoft.com/office/powerpoint/2010/main" val="123977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19</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27</a:t>
            </a:fld>
            <a:endParaRPr lang="sv-SE" dirty="0"/>
          </a:p>
        </p:txBody>
      </p:sp>
    </p:spTree>
    <p:extLst>
      <p:ext uri="{BB962C8B-B14F-4D97-AF65-F5344CB8AC3E}">
        <p14:creationId xmlns:p14="http://schemas.microsoft.com/office/powerpoint/2010/main" val="2625516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28</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30/03/17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30/03/17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30/03/17</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30/03/17</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30/03/17</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smtClean="0"/>
              <a:t>Plans for EPICS 7 at ESS</a:t>
            </a:r>
            <a:br>
              <a:rPr lang="en-GB" sz="4000" dirty="0" smtClean="0"/>
            </a:br>
            <a:r>
              <a:rPr lang="en-GB" sz="4000" dirty="0" smtClean="0"/>
              <a:t>TAC 15</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Timo Korhonen</a:t>
            </a:r>
            <a:endParaRPr lang="en-GB" sz="2000" dirty="0" smtClean="0">
              <a:solidFill>
                <a:schemeClr val="bg1"/>
              </a:solidFill>
            </a:endParaRPr>
          </a:p>
          <a:p>
            <a:r>
              <a:rPr lang="en-GB" sz="2000" dirty="0" smtClean="0">
                <a:solidFill>
                  <a:schemeClr val="bg1"/>
                </a:solidFill>
              </a:rPr>
              <a:t>ICS Chief Engineer</a:t>
            </a:r>
          </a:p>
          <a:p>
            <a:r>
              <a:rPr lang="en-GB" sz="2000" dirty="0" smtClean="0">
                <a:solidFill>
                  <a:schemeClr val="bg1"/>
                </a:solidFill>
              </a:rPr>
              <a:t>Susanne </a:t>
            </a:r>
            <a:r>
              <a:rPr lang="en-GB" sz="2000" dirty="0" err="1" smtClean="0">
                <a:solidFill>
                  <a:schemeClr val="bg1"/>
                </a:solidFill>
              </a:rPr>
              <a:t>Regnell</a:t>
            </a:r>
            <a:endParaRPr lang="en-GB" sz="2000" dirty="0" smtClean="0">
              <a:solidFill>
                <a:schemeClr val="bg1"/>
              </a:solidFill>
            </a:endParaRPr>
          </a:p>
          <a:p>
            <a:r>
              <a:rPr lang="en-GB" sz="2000" dirty="0" smtClean="0">
                <a:solidFill>
                  <a:schemeClr val="bg1"/>
                </a:solidFill>
              </a:rPr>
              <a:t>ICS Software Group Leader</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hlinkClick r:id="rId3"/>
              </a:rPr>
              <a:t>www.europeanspallationsource.se</a:t>
            </a:r>
            <a:endParaRPr lang="en-GB" sz="1600" dirty="0" smtClean="0">
              <a:solidFill>
                <a:srgbClr val="FFFFFF"/>
              </a:solidFill>
            </a:endParaRPr>
          </a:p>
          <a:p>
            <a:pPr algn="ctr"/>
            <a:r>
              <a:rPr lang="en-US" sz="1400" dirty="0" smtClean="0">
                <a:solidFill>
                  <a:srgbClr val="FFFFFF"/>
                </a:solidFill>
              </a:rPr>
              <a:t>2017-04-04</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660232" y="4869160"/>
            <a:ext cx="1130300" cy="622300"/>
          </a:xfrm>
          <a:prstGeom prst="rect">
            <a:avLst/>
          </a:prstGeom>
        </p:spPr>
      </p:pic>
      <p:sp>
        <p:nvSpPr>
          <p:cNvPr id="2" name="Title 1"/>
          <p:cNvSpPr>
            <a:spLocks noGrp="1"/>
          </p:cNvSpPr>
          <p:nvPr>
            <p:ph type="title"/>
          </p:nvPr>
        </p:nvSpPr>
        <p:spPr/>
        <p:txBody>
          <a:bodyPr/>
          <a:lstStyle/>
          <a:p>
            <a:r>
              <a:rPr lang="en-US" dirty="0" smtClean="0"/>
              <a:t>After transition to EPICS 7</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10</a:t>
            </a:fld>
            <a:endParaRPr lang="sv-SE" dirty="0"/>
          </a:p>
        </p:txBody>
      </p:sp>
      <p:pic>
        <p:nvPicPr>
          <p:cNvPr id="7" name="Picture 7" descr="http://www.fel.duke.edu/images/epics_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608881" y="3889094"/>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5486400" y="3889094"/>
            <a:ext cx="0" cy="4629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4806387" y="4352082"/>
            <a:ext cx="1360026" cy="1307939"/>
          </a:xfrm>
          <a:prstGeom prst="rect">
            <a:avLst/>
          </a:prstGeom>
          <a:solidFill>
            <a:srgbClr val="00E1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5" name="Straight Connector 14"/>
          <p:cNvCxnSpPr>
            <a:endCxn id="16" idx="0"/>
          </p:cNvCxnSpPr>
          <p:nvPr/>
        </p:nvCxnSpPr>
        <p:spPr>
          <a:xfrm>
            <a:off x="7233213" y="3889093"/>
            <a:ext cx="0" cy="4629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553200" y="4352081"/>
            <a:ext cx="1360026" cy="1307939"/>
          </a:xfrm>
          <a:prstGeom prst="rect">
            <a:avLst/>
          </a:prstGeom>
          <a:solidFill>
            <a:srgbClr val="FF00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7" name="Straight Connector 16"/>
          <p:cNvCxnSpPr>
            <a:stCxn id="18" idx="2"/>
          </p:cNvCxnSpPr>
          <p:nvPr/>
        </p:nvCxnSpPr>
        <p:spPr>
          <a:xfrm>
            <a:off x="2590800" y="3497484"/>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1910787" y="2189545"/>
            <a:ext cx="1360026" cy="1307939"/>
          </a:xfrm>
          <a:prstGeom prst="rect">
            <a:avLst/>
          </a:prstGeom>
          <a:solidFill>
            <a:srgbClr val="0303BD"/>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1" name="Straight Connector 20"/>
          <p:cNvCxnSpPr>
            <a:stCxn id="22" idx="2"/>
          </p:cNvCxnSpPr>
          <p:nvPr/>
        </p:nvCxnSpPr>
        <p:spPr>
          <a:xfrm>
            <a:off x="4294208" y="3497483"/>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614195" y="2189544"/>
            <a:ext cx="1360026" cy="1307939"/>
          </a:xfrm>
          <a:prstGeom prst="rect">
            <a:avLst/>
          </a:prstGeom>
          <a:solidFill>
            <a:srgbClr val="FFFF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2" name="AutoShape 87"/>
          <p:cNvSpPr>
            <a:spLocks noChangeArrowheads="1"/>
          </p:cNvSpPr>
          <p:nvPr/>
        </p:nvSpPr>
        <p:spPr bwMode="auto">
          <a:xfrm flipH="1">
            <a:off x="755576" y="5733256"/>
            <a:ext cx="3271656" cy="735998"/>
          </a:xfrm>
          <a:prstGeom prst="wedgeRoundRectCallout">
            <a:avLst>
              <a:gd name="adj1" fmla="val -65041"/>
              <a:gd name="adj2" fmla="val -84696"/>
              <a:gd name="adj3" fmla="val 16667"/>
            </a:avLst>
          </a:prstGeom>
          <a:solidFill>
            <a:schemeClr val="bg1"/>
          </a:solidFill>
          <a:ln w="9525">
            <a:solidFill>
              <a:schemeClr val="tx1"/>
            </a:solidFill>
            <a:miter lim="800000"/>
            <a:headEnd/>
            <a:tailEnd/>
          </a:ln>
          <a:effectLst/>
          <a:extLst/>
        </p:spPr>
        <p:txBody>
          <a:bodyPr/>
          <a:lstStyle>
            <a:defPPr>
              <a:defRPr lang="en-US"/>
            </a:defPPr>
            <a:lvl1pPr algn="ctr" rtl="0" eaLnBrk="0" fontAlgn="base" hangingPunct="0">
              <a:spcBef>
                <a:spcPct val="50000"/>
              </a:spcBef>
              <a:spcAft>
                <a:spcPct val="0"/>
              </a:spcAft>
              <a:defRPr sz="1000" kern="1200">
                <a:solidFill>
                  <a:schemeClr val="tx1"/>
                </a:solidFill>
                <a:latin typeface="Arial" charset="0"/>
                <a:ea typeface="+mn-ea"/>
                <a:cs typeface="+mn-cs"/>
              </a:defRPr>
            </a:lvl1pPr>
            <a:lvl2pPr marL="457200" algn="ctr" rtl="0" eaLnBrk="0" fontAlgn="base" hangingPunct="0">
              <a:spcBef>
                <a:spcPct val="50000"/>
              </a:spcBef>
              <a:spcAft>
                <a:spcPct val="0"/>
              </a:spcAft>
              <a:defRPr sz="1000" kern="1200">
                <a:solidFill>
                  <a:schemeClr val="tx1"/>
                </a:solidFill>
                <a:latin typeface="Arial" charset="0"/>
                <a:ea typeface="+mn-ea"/>
                <a:cs typeface="+mn-cs"/>
              </a:defRPr>
            </a:lvl2pPr>
            <a:lvl3pPr marL="914400" algn="ctr" rtl="0" eaLnBrk="0" fontAlgn="base" hangingPunct="0">
              <a:spcBef>
                <a:spcPct val="50000"/>
              </a:spcBef>
              <a:spcAft>
                <a:spcPct val="0"/>
              </a:spcAft>
              <a:defRPr sz="1000" kern="1200">
                <a:solidFill>
                  <a:schemeClr val="tx1"/>
                </a:solidFill>
                <a:latin typeface="Arial" charset="0"/>
                <a:ea typeface="+mn-ea"/>
                <a:cs typeface="+mn-cs"/>
              </a:defRPr>
            </a:lvl3pPr>
            <a:lvl4pPr marL="1371600" algn="ctr" rtl="0" eaLnBrk="0" fontAlgn="base" hangingPunct="0">
              <a:spcBef>
                <a:spcPct val="50000"/>
              </a:spcBef>
              <a:spcAft>
                <a:spcPct val="0"/>
              </a:spcAft>
              <a:defRPr sz="1000" kern="1200">
                <a:solidFill>
                  <a:schemeClr val="tx1"/>
                </a:solidFill>
                <a:latin typeface="Arial" charset="0"/>
                <a:ea typeface="+mn-ea"/>
                <a:cs typeface="+mn-cs"/>
              </a:defRPr>
            </a:lvl4pPr>
            <a:lvl5pPr marL="1828800" algn="ctr" rtl="0" eaLnBrk="0" fontAlgn="base" hangingPunct="0">
              <a:spcBef>
                <a:spcPct val="5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a:lstStyle>
          <a:p>
            <a:pPr eaLnBrk="1" hangingPunct="1">
              <a:spcBef>
                <a:spcPct val="20000"/>
              </a:spcBef>
            </a:pPr>
            <a:r>
              <a:rPr lang="en-US" altLang="sv-SE" sz="1600" dirty="0" smtClean="0">
                <a:solidFill>
                  <a:srgbClr val="FF0000"/>
                </a:solidFill>
                <a:latin typeface="Times New Roman" pitchFamily="18" charset="0"/>
              </a:rPr>
              <a:t>IOC</a:t>
            </a:r>
            <a:r>
              <a:rPr lang="en-US" altLang="sv-SE" sz="1600" dirty="0" smtClean="0">
                <a:latin typeface="Times New Roman" pitchFamily="18" charset="0"/>
              </a:rPr>
              <a:t> (Input Output Controller)</a:t>
            </a:r>
            <a:endParaRPr lang="en-US" altLang="sv-SE" sz="1600" dirty="0" smtClean="0">
              <a:solidFill>
                <a:srgbClr val="FF0000"/>
              </a:solidFill>
              <a:latin typeface="Times New Roman" pitchFamily="18" charset="0"/>
            </a:endParaRPr>
          </a:p>
          <a:p>
            <a:pPr eaLnBrk="1" hangingPunct="1">
              <a:spcBef>
                <a:spcPct val="20000"/>
              </a:spcBef>
            </a:pPr>
            <a:r>
              <a:rPr lang="en-US" altLang="sv-SE" sz="1400" dirty="0" smtClean="0">
                <a:latin typeface="Times New Roman" pitchFamily="18" charset="0"/>
              </a:rPr>
              <a:t>Handles  </a:t>
            </a:r>
            <a:r>
              <a:rPr lang="en-US" altLang="sv-SE" sz="1400" dirty="0" smtClean="0">
                <a:solidFill>
                  <a:srgbClr val="FF0000"/>
                </a:solidFill>
                <a:latin typeface="Times New Roman" pitchFamily="18" charset="0"/>
              </a:rPr>
              <a:t>Process Variables</a:t>
            </a:r>
            <a:endParaRPr lang="en-US" altLang="sv-SE" sz="1400" dirty="0">
              <a:latin typeface="Times New Roman" pitchFamily="18" charset="0"/>
            </a:endParaRPr>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26" name="Oval Callout 25"/>
          <p:cNvSpPr/>
          <p:nvPr/>
        </p:nvSpPr>
        <p:spPr>
          <a:xfrm>
            <a:off x="6012160" y="2420888"/>
            <a:ext cx="2664296" cy="1008112"/>
          </a:xfrm>
          <a:prstGeom prst="wedgeEllipseCallout">
            <a:avLst>
              <a:gd name="adj1" fmla="val -63373"/>
              <a:gd name="adj2" fmla="val -3282"/>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 Clients</a:t>
            </a:r>
          </a:p>
          <a:p>
            <a:pPr algn="ctr"/>
            <a:r>
              <a:rPr lang="en-US" dirty="0" smtClean="0">
                <a:solidFill>
                  <a:schemeClr val="tx1"/>
                </a:solidFill>
              </a:rPr>
              <a:t>(</a:t>
            </a:r>
            <a:r>
              <a:rPr lang="en-US" dirty="0" err="1" smtClean="0">
                <a:solidFill>
                  <a:srgbClr val="FF0000"/>
                </a:solidFill>
              </a:rPr>
              <a:t>pva</a:t>
            </a:r>
            <a:r>
              <a:rPr lang="en-US" dirty="0" smtClean="0">
                <a:solidFill>
                  <a:srgbClr val="FF0000"/>
                </a:solidFill>
              </a:rPr>
              <a:t> Client</a:t>
            </a:r>
            <a:r>
              <a:rPr lang="en-US" dirty="0" smtClean="0">
                <a:solidFill>
                  <a:schemeClr val="tx1"/>
                </a:solidFill>
              </a:rPr>
              <a:t>)</a:t>
            </a:r>
            <a:endParaRPr lang="sv-SE" dirty="0">
              <a:solidFill>
                <a:schemeClr val="tx1"/>
              </a:solidFill>
            </a:endParaRPr>
          </a:p>
        </p:txBody>
      </p:sp>
      <p:sp>
        <p:nvSpPr>
          <p:cNvPr id="31" name="Oval Callout 30"/>
          <p:cNvSpPr/>
          <p:nvPr/>
        </p:nvSpPr>
        <p:spPr>
          <a:xfrm>
            <a:off x="1403648" y="4365104"/>
            <a:ext cx="2316608" cy="1152128"/>
          </a:xfrm>
          <a:prstGeom prst="wedgeEllipseCallout">
            <a:avLst>
              <a:gd name="adj1" fmla="val 85312"/>
              <a:gd name="adj2" fmla="val -10075"/>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 Servers</a:t>
            </a:r>
          </a:p>
          <a:p>
            <a:pPr algn="ctr"/>
            <a:r>
              <a:rPr lang="en-US" dirty="0" smtClean="0">
                <a:solidFill>
                  <a:schemeClr val="tx1"/>
                </a:solidFill>
              </a:rPr>
              <a:t>(</a:t>
            </a:r>
            <a:r>
              <a:rPr lang="en-US" dirty="0" err="1" smtClean="0">
                <a:solidFill>
                  <a:srgbClr val="FF0000"/>
                </a:solidFill>
              </a:rPr>
              <a:t>pva</a:t>
            </a:r>
            <a:r>
              <a:rPr lang="en-US" dirty="0" smtClean="0">
                <a:solidFill>
                  <a:srgbClr val="FF0000"/>
                </a:solidFill>
              </a:rPr>
              <a:t> Server</a:t>
            </a:r>
            <a:r>
              <a:rPr lang="en-US" dirty="0" smtClean="0">
                <a:solidFill>
                  <a:schemeClr val="tx1"/>
                </a:solidFill>
              </a:rPr>
              <a:t>)</a:t>
            </a:r>
            <a:endParaRPr lang="sv-SE" dirty="0">
              <a:solidFill>
                <a:schemeClr val="tx1"/>
              </a:solidFill>
            </a:endParaRPr>
          </a:p>
        </p:txBody>
      </p:sp>
      <p:sp>
        <p:nvSpPr>
          <p:cNvPr id="3" name="Rounded Rectangle 2"/>
          <p:cNvSpPr/>
          <p:nvPr/>
        </p:nvSpPr>
        <p:spPr>
          <a:xfrm>
            <a:off x="1403648" y="1844824"/>
            <a:ext cx="4248472" cy="1872208"/>
          </a:xfrm>
          <a:prstGeom prst="round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4572000" y="4149080"/>
            <a:ext cx="3600400" cy="1656184"/>
          </a:xfrm>
          <a:prstGeom prst="round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95491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a:t>
            </a:r>
            <a:r>
              <a:rPr lang="en-US" dirty="0" smtClean="0"/>
              <a:t> </a:t>
            </a:r>
            <a:r>
              <a:rPr lang="en-US" dirty="0" smtClean="0"/>
              <a:t>7</a:t>
            </a:r>
            <a:r>
              <a:rPr lang="en-US" dirty="0"/>
              <a:t> </a:t>
            </a:r>
            <a:r>
              <a:rPr lang="en-US" dirty="0" smtClean="0"/>
              <a:t>features</a:t>
            </a:r>
            <a:endParaRPr lang="en-US" dirty="0"/>
          </a:p>
        </p:txBody>
      </p:sp>
      <p:sp>
        <p:nvSpPr>
          <p:cNvPr id="3" name="Content Placeholder 2"/>
          <p:cNvSpPr>
            <a:spLocks noGrp="1"/>
          </p:cNvSpPr>
          <p:nvPr>
            <p:ph idx="1"/>
          </p:nvPr>
        </p:nvSpPr>
        <p:spPr>
          <a:xfrm>
            <a:off x="457200" y="1600200"/>
            <a:ext cx="8229600" cy="4997152"/>
          </a:xfrm>
        </p:spPr>
        <p:txBody>
          <a:bodyPr>
            <a:normAutofit/>
          </a:bodyPr>
          <a:lstStyle/>
          <a:p>
            <a:r>
              <a:rPr lang="en-US" sz="2400" dirty="0" smtClean="0"/>
              <a:t>Keep the process database, device support and processing</a:t>
            </a:r>
            <a:endParaRPr lang="en-US" sz="1400" dirty="0" smtClean="0"/>
          </a:p>
          <a:p>
            <a:pPr lvl="1"/>
            <a:r>
              <a:rPr lang="en-US" sz="1400" dirty="0" smtClean="0"/>
              <a:t>Not much changes in the IOC layer (in this stage)</a:t>
            </a:r>
          </a:p>
          <a:p>
            <a:pPr lvl="1"/>
            <a:r>
              <a:rPr lang="en-US" sz="1400" dirty="0" smtClean="0"/>
              <a:t>Data aggregation possibilities (from V3 records) are added </a:t>
            </a:r>
          </a:p>
          <a:p>
            <a:pPr lvl="1"/>
            <a:r>
              <a:rPr lang="en-US" sz="1400" dirty="0" smtClean="0"/>
              <a:t>Pur</a:t>
            </a:r>
            <a:r>
              <a:rPr lang="en-US" sz="1400" dirty="0" smtClean="0"/>
              <a:t>e </a:t>
            </a:r>
            <a:r>
              <a:rPr lang="en-US" sz="1400" dirty="0" err="1" smtClean="0"/>
              <a:t>pvRecords</a:t>
            </a:r>
            <a:r>
              <a:rPr lang="en-US" sz="1400" dirty="0" smtClean="0"/>
              <a:t> (structured) </a:t>
            </a:r>
            <a:r>
              <a:rPr lang="en-US" sz="1400" u="sng" dirty="0" smtClean="0"/>
              <a:t>can be </a:t>
            </a:r>
            <a:r>
              <a:rPr lang="en-US" sz="1400" dirty="0" smtClean="0"/>
              <a:t>added on top (like SNS Neutron Instruments)</a:t>
            </a:r>
          </a:p>
          <a:p>
            <a:pPr lvl="1"/>
            <a:r>
              <a:rPr lang="en-US" sz="1400" dirty="0" smtClean="0"/>
              <a:t>Non-invasive change, but opens possibilities for future expansion</a:t>
            </a:r>
          </a:p>
          <a:p>
            <a:r>
              <a:rPr lang="en-US" sz="1800" dirty="0" smtClean="0"/>
              <a:t>Data transport changes</a:t>
            </a:r>
          </a:p>
          <a:p>
            <a:pPr lvl="1"/>
            <a:r>
              <a:rPr lang="en-US" sz="1400" dirty="0" smtClean="0"/>
              <a:t>Structured data</a:t>
            </a:r>
            <a:endParaRPr lang="en-US" sz="1400" dirty="0" smtClean="0"/>
          </a:p>
          <a:p>
            <a:pPr lvl="1"/>
            <a:r>
              <a:rPr lang="en-US" sz="1400" dirty="0" smtClean="0"/>
              <a:t>Introspection added</a:t>
            </a:r>
          </a:p>
          <a:p>
            <a:pPr lvl="1"/>
            <a:r>
              <a:rPr lang="en-US" sz="1400" dirty="0" smtClean="0"/>
              <a:t>Many speed optimizations</a:t>
            </a:r>
          </a:p>
          <a:p>
            <a:pPr lvl="1"/>
            <a:r>
              <a:rPr lang="en-US" sz="1400" dirty="0" smtClean="0"/>
              <a:t>New operations in addition to get, put, monitor: </a:t>
            </a:r>
            <a:r>
              <a:rPr lang="en-US" sz="1400" dirty="0" err="1" smtClean="0"/>
              <a:t>parametrized</a:t>
            </a:r>
            <a:r>
              <a:rPr lang="en-US" sz="1400" dirty="0" smtClean="0"/>
              <a:t> query (RPC), </a:t>
            </a:r>
            <a:r>
              <a:rPr lang="en-US" sz="1400" dirty="0" err="1" smtClean="0"/>
              <a:t>putGet</a:t>
            </a:r>
            <a:endParaRPr lang="en-US" sz="1400" dirty="0" smtClean="0"/>
          </a:p>
          <a:p>
            <a:pPr lvl="1"/>
            <a:r>
              <a:rPr lang="en-US" sz="1400" dirty="0" smtClean="0"/>
              <a:t>Search and connection same as with Channel Access</a:t>
            </a:r>
          </a:p>
          <a:p>
            <a:r>
              <a:rPr lang="en-US" sz="1800" dirty="0" smtClean="0"/>
              <a:t>Uniform API for IOCs, applications and services</a:t>
            </a:r>
          </a:p>
          <a:p>
            <a:pPr lvl="1"/>
            <a:r>
              <a:rPr lang="en-US" sz="1400" dirty="0" smtClean="0"/>
              <a:t>Java, C++ implementations, binding to Python (</a:t>
            </a:r>
            <a:r>
              <a:rPr lang="en-US" sz="1400" dirty="0" err="1" smtClean="0"/>
              <a:t>pvaPy</a:t>
            </a:r>
            <a:r>
              <a:rPr lang="en-US" sz="1400" dirty="0" smtClean="0"/>
              <a:t>)</a:t>
            </a:r>
          </a:p>
          <a:p>
            <a:r>
              <a:rPr lang="en-US" sz="1800" dirty="0" smtClean="0"/>
              <a:t>Normative types</a:t>
            </a:r>
          </a:p>
          <a:p>
            <a:pPr lvl="1"/>
            <a:r>
              <a:rPr lang="en-US" sz="1400" dirty="0" smtClean="0"/>
              <a:t>Standard data formats to enable interoperation of applications</a:t>
            </a:r>
          </a:p>
          <a:p>
            <a:pPr lvl="1"/>
            <a:r>
              <a:rPr lang="en-US" sz="1400" dirty="0" smtClean="0"/>
              <a:t>For instance, a GUI application knows how to render normative types on screen</a:t>
            </a:r>
          </a:p>
          <a:p>
            <a:pPr lvl="1"/>
            <a:r>
              <a:rPr lang="en-US" sz="1400" dirty="0" smtClean="0"/>
              <a:t>Next slide</a:t>
            </a:r>
            <a:endParaRPr lang="en-US" sz="1400"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17798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Types – standard data formats</a:t>
            </a:r>
            <a:endParaRPr lang="en-US" dirty="0"/>
          </a:p>
        </p:txBody>
      </p:sp>
      <p:sp>
        <p:nvSpPr>
          <p:cNvPr id="3" name="Content Placeholder 2"/>
          <p:cNvSpPr>
            <a:spLocks noGrp="1"/>
          </p:cNvSpPr>
          <p:nvPr>
            <p:ph idx="1"/>
          </p:nvPr>
        </p:nvSpPr>
        <p:spPr>
          <a:xfrm>
            <a:off x="457200" y="1600200"/>
            <a:ext cx="5554960" cy="4525963"/>
          </a:xfrm>
        </p:spPr>
        <p:txBody>
          <a:bodyPr>
            <a:normAutofit/>
          </a:bodyPr>
          <a:lstStyle/>
          <a:p>
            <a:r>
              <a:rPr lang="en-US" dirty="0"/>
              <a:t>A</a:t>
            </a:r>
            <a:r>
              <a:rPr lang="en-US" dirty="0" smtClean="0"/>
              <a:t> </a:t>
            </a:r>
            <a:r>
              <a:rPr lang="en-US" dirty="0"/>
              <a:t>set of standard high-level data types to aid interoperability of peers at the application level of an EPICS V4 network.</a:t>
            </a:r>
          </a:p>
          <a:p>
            <a:r>
              <a:rPr lang="en-US" dirty="0" smtClean="0"/>
              <a:t>General types</a:t>
            </a:r>
          </a:p>
          <a:p>
            <a:pPr lvl="1"/>
            <a:r>
              <a:rPr lang="en-US" dirty="0"/>
              <a:t>encapsulating data of any kind of application or use case</a:t>
            </a:r>
            <a:r>
              <a:rPr lang="en-US" dirty="0" smtClean="0"/>
              <a:t>.</a:t>
            </a:r>
          </a:p>
          <a:p>
            <a:r>
              <a:rPr lang="en-US" dirty="0" smtClean="0"/>
              <a:t>Specific types</a:t>
            </a:r>
          </a:p>
          <a:p>
            <a:pPr lvl="1"/>
            <a:r>
              <a:rPr lang="en-US" dirty="0"/>
              <a:t>oriented towards application-level scientific and engineering use cases.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12</a:t>
            </a:fld>
            <a:endParaRPr lang="en-GB" noProof="0"/>
          </a:p>
        </p:txBody>
      </p:sp>
      <p:pic>
        <p:nvPicPr>
          <p:cNvPr id="5" name="Content Placeholder 5"/>
          <p:cNvPicPr>
            <a:picLocks noChangeAspect="1"/>
          </p:cNvPicPr>
          <p:nvPr/>
        </p:nvPicPr>
        <p:blipFill rotWithShape="1">
          <a:blip r:embed="rId2"/>
          <a:srcRect l="2088" t="226" b="-877"/>
          <a:stretch/>
        </p:blipFill>
        <p:spPr>
          <a:xfrm>
            <a:off x="5868144" y="1556792"/>
            <a:ext cx="2757456" cy="4693272"/>
          </a:xfrm>
          <a:prstGeom prst="rect">
            <a:avLst/>
          </a:prstGeom>
        </p:spPr>
      </p:pic>
    </p:spTree>
    <p:extLst>
      <p:ext uri="{BB962C8B-B14F-4D97-AF65-F5344CB8AC3E}">
        <p14:creationId xmlns:p14="http://schemas.microsoft.com/office/powerpoint/2010/main" val="35398343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EPICS 7 introduction</a:t>
            </a:r>
            <a:endParaRPr lang="en-US" dirty="0"/>
          </a:p>
        </p:txBody>
      </p:sp>
      <p:sp>
        <p:nvSpPr>
          <p:cNvPr id="3" name="Content Placeholder 2"/>
          <p:cNvSpPr>
            <a:spLocks noGrp="1"/>
          </p:cNvSpPr>
          <p:nvPr>
            <p:ph idx="1"/>
          </p:nvPr>
        </p:nvSpPr>
        <p:spPr>
          <a:xfrm>
            <a:off x="457200" y="1600200"/>
            <a:ext cx="8229600" cy="4925144"/>
          </a:xfrm>
        </p:spPr>
        <p:txBody>
          <a:bodyPr>
            <a:normAutofit/>
          </a:bodyPr>
          <a:lstStyle/>
          <a:p>
            <a:r>
              <a:rPr lang="en-US" dirty="0" smtClean="0"/>
              <a:t>Very little impact on the IOC side to begin with</a:t>
            </a:r>
          </a:p>
          <a:p>
            <a:pPr lvl="1"/>
            <a:r>
              <a:rPr lang="en-US" dirty="0" smtClean="0"/>
              <a:t>Requires some work to take advantage of new features</a:t>
            </a:r>
          </a:p>
          <a:p>
            <a:pPr lvl="1"/>
            <a:r>
              <a:rPr lang="en-US" dirty="0" smtClean="0"/>
              <a:t>Can be done incrementally on top of existing applications</a:t>
            </a:r>
          </a:p>
          <a:p>
            <a:r>
              <a:rPr lang="en-US" dirty="0" smtClean="0"/>
              <a:t>Client applications must all support pvAccess</a:t>
            </a:r>
          </a:p>
          <a:p>
            <a:pPr lvl="1"/>
            <a:r>
              <a:rPr lang="en-US" dirty="0" smtClean="0"/>
              <a:t>Most of the generic tools do that already</a:t>
            </a:r>
          </a:p>
          <a:p>
            <a:r>
              <a:rPr lang="en-US" dirty="0" smtClean="0"/>
              <a:t>Channel publish &amp; search is similar to CA</a:t>
            </a:r>
          </a:p>
          <a:p>
            <a:pPr lvl="1"/>
            <a:r>
              <a:rPr lang="en-US" dirty="0" smtClean="0"/>
              <a:t>Little impact to network infrastructure</a:t>
            </a:r>
          </a:p>
          <a:p>
            <a:r>
              <a:rPr lang="en-US" dirty="0" smtClean="0"/>
              <a:t>Naming of composite PVs has to be thought of</a:t>
            </a:r>
          </a:p>
          <a:p>
            <a:pPr lvl="1"/>
            <a:r>
              <a:rPr lang="en-US" dirty="0" smtClean="0"/>
              <a:t>Names for service-type  PVs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13</a:t>
            </a:fld>
            <a:endParaRPr lang="en-GB" noProof="0"/>
          </a:p>
        </p:txBody>
      </p:sp>
    </p:spTree>
    <p:extLst>
      <p:ext uri="{BB962C8B-B14F-4D97-AF65-F5344CB8AC3E}">
        <p14:creationId xmlns:p14="http://schemas.microsoft.com/office/powerpoint/2010/main" val="40392687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then EPICS 7 (and Version 4)?</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10000"/>
          </a:bodyPr>
          <a:lstStyle/>
          <a:p>
            <a:r>
              <a:rPr lang="en-US" sz="2100" dirty="0" smtClean="0"/>
              <a:t>EPICS Version 3 is targeted towards </a:t>
            </a:r>
            <a:r>
              <a:rPr lang="en-US" sz="2100" b="1" dirty="0" smtClean="0"/>
              <a:t>control</a:t>
            </a:r>
            <a:r>
              <a:rPr lang="en-US" sz="2100" dirty="0" smtClean="0"/>
              <a:t> applications</a:t>
            </a:r>
          </a:p>
          <a:p>
            <a:pPr lvl="1"/>
            <a:r>
              <a:rPr lang="en-US" sz="1900" dirty="0" smtClean="0"/>
              <a:t>Process database, flat structure</a:t>
            </a:r>
          </a:p>
          <a:p>
            <a:pPr lvl="1"/>
            <a:r>
              <a:rPr lang="en-US" sz="1900" dirty="0" smtClean="0"/>
              <a:t>Simple </a:t>
            </a:r>
            <a:r>
              <a:rPr lang="en-US" sz="1900" dirty="0" smtClean="0"/>
              <a:t>data types, essentially scalar values with (very) limited </a:t>
            </a:r>
            <a:r>
              <a:rPr lang="en-US" sz="1900" dirty="0" smtClean="0"/>
              <a:t>metadat</a:t>
            </a:r>
            <a:r>
              <a:rPr lang="en-US" sz="1900" dirty="0" smtClean="0"/>
              <a:t>a are</a:t>
            </a:r>
            <a:r>
              <a:rPr lang="en-US" sz="1900" dirty="0" smtClean="0"/>
              <a:t> transported via Channel Access</a:t>
            </a:r>
            <a:endParaRPr lang="en-US" sz="1900" dirty="0" smtClean="0"/>
          </a:p>
          <a:p>
            <a:pPr lvl="2"/>
            <a:r>
              <a:rPr lang="en-US" sz="1900" dirty="0" smtClean="0"/>
              <a:t>Timestamp, alarm, engineering units, etc.</a:t>
            </a:r>
          </a:p>
          <a:p>
            <a:pPr lvl="2"/>
            <a:r>
              <a:rPr lang="en-US" sz="1900" dirty="0" smtClean="0"/>
              <a:t>Almost non-existent support for arrays. Waveform is just an array of </a:t>
            </a:r>
            <a:r>
              <a:rPr lang="en-US" sz="1900" dirty="0" smtClean="0"/>
              <a:t>numbers</a:t>
            </a:r>
          </a:p>
          <a:p>
            <a:r>
              <a:rPr lang="en-US" sz="2100" b="1" dirty="0"/>
              <a:t>Scientific</a:t>
            </a:r>
            <a:r>
              <a:rPr lang="en-US" sz="2100" dirty="0"/>
              <a:t> applications require more:</a:t>
            </a:r>
          </a:p>
          <a:p>
            <a:pPr lvl="1"/>
            <a:r>
              <a:rPr lang="en-US" sz="1900" b="1" dirty="0"/>
              <a:t>Abstraction</a:t>
            </a:r>
            <a:r>
              <a:rPr lang="en-US" sz="1900" dirty="0"/>
              <a:t> </a:t>
            </a:r>
            <a:endParaRPr lang="en-US" sz="1900" dirty="0" smtClean="0"/>
          </a:p>
          <a:p>
            <a:pPr lvl="2"/>
            <a:r>
              <a:rPr lang="en-US" sz="1900" dirty="0"/>
              <a:t>Several site-specific </a:t>
            </a:r>
            <a:r>
              <a:rPr lang="en-US" sz="1900" dirty="0" smtClean="0"/>
              <a:t>layers </a:t>
            </a:r>
            <a:r>
              <a:rPr lang="en-US" sz="1900" dirty="0"/>
              <a:t>have been built on top of the simple EPICS  </a:t>
            </a:r>
            <a:r>
              <a:rPr lang="en-US" sz="1900" dirty="0" smtClean="0"/>
              <a:t>structures to achieve a higher level of abstraction</a:t>
            </a:r>
            <a:endParaRPr lang="en-US" sz="1900" dirty="0"/>
          </a:p>
          <a:p>
            <a:pPr lvl="1"/>
            <a:r>
              <a:rPr lang="en-US" sz="1900" b="1" dirty="0" smtClean="0"/>
              <a:t>Data aggregation</a:t>
            </a:r>
          </a:p>
          <a:p>
            <a:pPr lvl="2"/>
            <a:r>
              <a:rPr lang="en-US" sz="1900" b="1" dirty="0" smtClean="0"/>
              <a:t> </a:t>
            </a:r>
            <a:r>
              <a:rPr lang="en-US" sz="1900" dirty="0" smtClean="0"/>
              <a:t>cumbersome in version 3; synchronicity is hard or even impossible to achieve</a:t>
            </a:r>
          </a:p>
          <a:p>
            <a:pPr lvl="2"/>
            <a:r>
              <a:rPr lang="en-US" sz="1900" dirty="0" smtClean="0"/>
              <a:t>E.g., set three parameters for an acquisition: needs minimum of three “ca_put”s.</a:t>
            </a:r>
            <a:endParaRPr lang="en-US" dirty="0" smtClean="0"/>
          </a:p>
          <a:p>
            <a:pPr lvl="1"/>
            <a:r>
              <a:rPr lang="en-US" sz="1900" b="1" dirty="0" smtClean="0"/>
              <a:t>Large </a:t>
            </a:r>
            <a:r>
              <a:rPr lang="en-US" sz="1900" b="1" dirty="0"/>
              <a:t>data transport</a:t>
            </a:r>
          </a:p>
          <a:p>
            <a:pPr lvl="2"/>
            <a:r>
              <a:rPr lang="en-US" sz="1900" dirty="0"/>
              <a:t>Use of C</a:t>
            </a:r>
            <a:r>
              <a:rPr lang="en-US" sz="1900" dirty="0" smtClean="0"/>
              <a:t>hannel Access </a:t>
            </a:r>
            <a:r>
              <a:rPr lang="en-US" sz="1900" dirty="0"/>
              <a:t>for large data transfer is not practical </a:t>
            </a:r>
            <a:endParaRPr lang="en-US" sz="1900" dirty="0" smtClean="0"/>
          </a:p>
          <a:p>
            <a:pPr lvl="3"/>
            <a:r>
              <a:rPr lang="en-US" sz="1700" dirty="0" smtClean="0"/>
              <a:t>Leads to bypassing EPICS (ad-hoc solutions)</a:t>
            </a: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Tree>
    <p:extLst>
      <p:ext uri="{BB962C8B-B14F-4D97-AF65-F5344CB8AC3E}">
        <p14:creationId xmlns:p14="http://schemas.microsoft.com/office/powerpoint/2010/main" val="35585626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EPICS</a:t>
            </a:r>
            <a:r>
              <a:rPr lang="en-US" dirty="0" smtClean="0"/>
              <a:t> </a:t>
            </a:r>
            <a:r>
              <a:rPr lang="en-US" dirty="0" smtClean="0"/>
              <a:t>7</a:t>
            </a:r>
            <a:r>
              <a:rPr lang="en-US" dirty="0" smtClean="0"/>
              <a:t>?</a:t>
            </a:r>
            <a:endParaRPr lang="en-US"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US" sz="2400" dirty="0" smtClean="0"/>
              <a:t>Simple V3 </a:t>
            </a:r>
            <a:r>
              <a:rPr lang="en-US" sz="2400" dirty="0"/>
              <a:t>example: array of sampled values from an ADC.</a:t>
            </a:r>
          </a:p>
          <a:p>
            <a:pPr lvl="1"/>
            <a:r>
              <a:rPr lang="en-US" sz="2000" dirty="0" smtClean="0"/>
              <a:t>Array of numbers, most </a:t>
            </a:r>
            <a:r>
              <a:rPr lang="en-US" sz="2000" dirty="0"/>
              <a:t>of </a:t>
            </a:r>
            <a:r>
              <a:rPr lang="en-US" sz="2000" dirty="0" smtClean="0"/>
              <a:t>the</a:t>
            </a:r>
            <a:r>
              <a:rPr lang="en-US" sz="2000" dirty="0"/>
              <a:t> </a:t>
            </a:r>
            <a:r>
              <a:rPr lang="en-US" sz="2000" dirty="0" smtClean="0"/>
              <a:t>metadata </a:t>
            </a:r>
            <a:r>
              <a:rPr lang="en-US" sz="2000" dirty="0"/>
              <a:t>is separated</a:t>
            </a:r>
          </a:p>
          <a:p>
            <a:pPr lvl="2"/>
            <a:r>
              <a:rPr lang="en-US" sz="1600" dirty="0"/>
              <a:t>What was the sampling rate?  Number of ADC bits?</a:t>
            </a:r>
          </a:p>
          <a:p>
            <a:pPr lvl="1"/>
            <a:r>
              <a:rPr lang="en-US" sz="2000" dirty="0"/>
              <a:t>Applications have to know </a:t>
            </a:r>
            <a:r>
              <a:rPr lang="en-US" sz="2000" dirty="0" smtClean="0"/>
              <a:t>the metadata</a:t>
            </a:r>
          </a:p>
          <a:p>
            <a:pPr lvl="2"/>
            <a:r>
              <a:rPr lang="en-US" sz="1600" dirty="0" smtClean="0"/>
              <a:t>Hard-code metadata in applications (separately)</a:t>
            </a:r>
            <a:endParaRPr lang="en-US" sz="1600" dirty="0"/>
          </a:p>
          <a:p>
            <a:pPr lvl="2"/>
            <a:r>
              <a:rPr lang="en-US" sz="1600" dirty="0"/>
              <a:t>Or, create lots of extra channels to hold the metadata</a:t>
            </a:r>
          </a:p>
          <a:p>
            <a:pPr lvl="3"/>
            <a:r>
              <a:rPr lang="en-US" sz="1500" dirty="0"/>
              <a:t>Applications have to stitch the information together from different channels </a:t>
            </a:r>
            <a:r>
              <a:rPr lang="en-US" sz="1500" dirty="0" smtClean="0"/>
              <a:t>over </a:t>
            </a:r>
            <a:r>
              <a:rPr lang="en-US" sz="1500" dirty="0"/>
              <a:t>the network – no guarantee of </a:t>
            </a:r>
            <a:r>
              <a:rPr lang="en-US" sz="1500" dirty="0" smtClean="0"/>
              <a:t>synchronicity</a:t>
            </a:r>
            <a:endParaRPr lang="en-US" sz="1700" dirty="0"/>
          </a:p>
          <a:p>
            <a:pPr marL="0" indent="0">
              <a:buNone/>
            </a:pPr>
            <a:r>
              <a:rPr lang="en-US" sz="2000" b="1" dirty="0" smtClean="0"/>
              <a:t>However</a:t>
            </a:r>
            <a:r>
              <a:rPr lang="en-US" sz="2000" dirty="0" smtClean="0"/>
              <a:t>:</a:t>
            </a:r>
          </a:p>
          <a:p>
            <a:r>
              <a:rPr lang="en-US" sz="2400" dirty="0" smtClean="0"/>
              <a:t>Narrow </a:t>
            </a:r>
            <a:r>
              <a:rPr lang="en-US" sz="2400" dirty="0" smtClean="0"/>
              <a:t>data interfaces (like reading a single value) can be very efficient</a:t>
            </a:r>
          </a:p>
          <a:p>
            <a:pPr lvl="1"/>
            <a:r>
              <a:rPr lang="en-US" sz="1800" dirty="0" smtClean="0"/>
              <a:t>Passing data between </a:t>
            </a:r>
            <a:r>
              <a:rPr lang="en-US" sz="1800" dirty="0" smtClean="0"/>
              <a:t>records is simple and efficient</a:t>
            </a:r>
          </a:p>
          <a:p>
            <a:pPr lvl="1"/>
            <a:r>
              <a:rPr lang="en-US" sz="1800" dirty="0" smtClean="0"/>
              <a:t>Records are easy to create, with little dependencies (cf. object modeling)</a:t>
            </a:r>
            <a:endParaRPr lang="en-US" sz="1800" dirty="0" smtClean="0"/>
          </a:p>
          <a:p>
            <a:pPr lvl="1"/>
            <a:r>
              <a:rPr lang="en-US" sz="1800" dirty="0" smtClean="0"/>
              <a:t>Simple and few data types enable interoperability (to a high degree</a:t>
            </a:r>
            <a:r>
              <a:rPr lang="en-US" sz="1800" dirty="0" smtClean="0"/>
              <a:t>)</a:t>
            </a:r>
          </a:p>
          <a:p>
            <a:r>
              <a:rPr lang="en-US" sz="2200" dirty="0" smtClean="0"/>
              <a:t>Thus: no reason to abandon this model that works well</a:t>
            </a:r>
          </a:p>
          <a:p>
            <a:pPr lvl="1"/>
            <a:r>
              <a:rPr lang="en-US" sz="1800" dirty="0" smtClean="0"/>
              <a:t>Combine EPICS 3 and 4. Provide means to support new structures</a:t>
            </a:r>
          </a:p>
          <a:p>
            <a:pPr lvl="1"/>
            <a:r>
              <a:rPr lang="en-US" sz="1800" dirty="0" smtClean="0"/>
              <a:t>Channel Finder can provide different views to data</a:t>
            </a:r>
          </a:p>
          <a:p>
            <a:pPr lvl="2"/>
            <a:r>
              <a:rPr lang="en-US" sz="1400" dirty="0" smtClean="0"/>
              <a:t>Engineer: device view. Physicist: machine view, e.g., beam orbit, accelerator optics </a:t>
            </a:r>
          </a:p>
          <a:p>
            <a:pPr lvl="2"/>
            <a:endParaRPr lang="en-US" sz="1400" dirty="0" smtClean="0"/>
          </a:p>
          <a:p>
            <a:pPr lvl="1"/>
            <a:endParaRPr lang="en-US" sz="1800"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Tree>
    <p:extLst>
      <p:ext uri="{BB962C8B-B14F-4D97-AF65-F5344CB8AC3E}">
        <p14:creationId xmlns:p14="http://schemas.microsoft.com/office/powerpoint/2010/main" val="38441213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pvAccess methods</a:t>
            </a:r>
            <a:endParaRPr lang="en-US" dirty="0"/>
          </a:p>
        </p:txBody>
      </p:sp>
      <p:sp>
        <p:nvSpPr>
          <p:cNvPr id="3" name="Content Placeholder 2"/>
          <p:cNvSpPr>
            <a:spLocks noGrp="1"/>
          </p:cNvSpPr>
          <p:nvPr>
            <p:ph idx="1"/>
          </p:nvPr>
        </p:nvSpPr>
        <p:spPr/>
        <p:txBody>
          <a:bodyPr/>
          <a:lstStyle/>
          <a:p>
            <a:r>
              <a:rPr lang="en-US" dirty="0" smtClean="0"/>
              <a:t>Well-known get, put, monitor</a:t>
            </a:r>
          </a:p>
          <a:p>
            <a:pPr lvl="1"/>
            <a:r>
              <a:rPr lang="en-US" dirty="0" smtClean="0"/>
              <a:t>Almost like channel access counterparts</a:t>
            </a:r>
          </a:p>
          <a:p>
            <a:pPr lvl="1"/>
            <a:r>
              <a:rPr lang="en-US" dirty="0" smtClean="0"/>
              <a:t>Connection in two steps: introspection and data connection</a:t>
            </a:r>
          </a:p>
          <a:p>
            <a:pPr lvl="2"/>
            <a:r>
              <a:rPr lang="en-US" dirty="0" smtClean="0"/>
              <a:t>Introspection: client asks for the description of the data</a:t>
            </a:r>
          </a:p>
          <a:p>
            <a:r>
              <a:rPr lang="en-US" dirty="0" err="1" smtClean="0"/>
              <a:t>channelRPC</a:t>
            </a:r>
            <a:endParaRPr lang="en-US" dirty="0" smtClean="0"/>
          </a:p>
          <a:p>
            <a:pPr lvl="1"/>
            <a:r>
              <a:rPr lang="en-US" dirty="0" smtClean="0"/>
              <a:t>Get a PV subject to parameters</a:t>
            </a:r>
          </a:p>
          <a:p>
            <a:r>
              <a:rPr lang="en-US" sz="1100" dirty="0">
                <a:latin typeface="Courier"/>
                <a:cs typeface="Courier"/>
              </a:rPr>
              <a:t># The names of PVs, by device name pattern:</a:t>
            </a:r>
          </a:p>
          <a:p>
            <a:r>
              <a:rPr lang="en-US" sz="1100" dirty="0">
                <a:latin typeface="Courier"/>
                <a:cs typeface="Courier"/>
              </a:rPr>
              <a:t>$ </a:t>
            </a:r>
            <a:r>
              <a:rPr lang="en-US" sz="1100" dirty="0" err="1">
                <a:latin typeface="Courier"/>
                <a:cs typeface="Courier"/>
              </a:rPr>
              <a:t>eget</a:t>
            </a:r>
            <a:r>
              <a:rPr lang="en-US" sz="1100" dirty="0">
                <a:latin typeface="Courier"/>
                <a:cs typeface="Courier"/>
              </a:rPr>
              <a:t> -s ds -a name=XCOR:LI21:135:% </a:t>
            </a:r>
            <a:endParaRPr lang="en-US" sz="1100" dirty="0" smtClean="0">
              <a:latin typeface="Courier"/>
              <a:cs typeface="Courier"/>
            </a:endParaRPr>
          </a:p>
          <a:p>
            <a:r>
              <a:rPr lang="en-US" dirty="0" err="1" smtClean="0">
                <a:latin typeface="+mj-lt"/>
                <a:cs typeface="Courier"/>
              </a:rPr>
              <a:t>channelPutGet</a:t>
            </a:r>
            <a:endParaRPr lang="en-US" dirty="0" smtClean="0">
              <a:latin typeface="+mj-lt"/>
              <a:cs typeface="Courier"/>
            </a:endParaRPr>
          </a:p>
          <a:p>
            <a:pPr lvl="1"/>
            <a:r>
              <a:rPr lang="en-US" dirty="0" smtClean="0">
                <a:latin typeface="+mj-lt"/>
                <a:cs typeface="Courier"/>
              </a:rPr>
              <a:t>Write, process and verify in one operation</a:t>
            </a:r>
            <a:endParaRPr lang="en-US" dirty="0">
              <a:latin typeface="+mj-lt"/>
              <a:cs typeface="Courier"/>
            </a:endParaRPr>
          </a:p>
        </p:txBody>
      </p:sp>
      <p:sp>
        <p:nvSpPr>
          <p:cNvPr id="4" name="Slide Number Placeholder 3"/>
          <p:cNvSpPr>
            <a:spLocks noGrp="1"/>
          </p:cNvSpPr>
          <p:nvPr>
            <p:ph type="sldNum" sz="quarter" idx="12"/>
          </p:nvPr>
        </p:nvSpPr>
        <p:spPr/>
        <p:txBody>
          <a:bodyPr/>
          <a:lstStyle/>
          <a:p>
            <a:fld id="{551115BC-487E-4422-894C-CB7CD3E79223}" type="slidenum">
              <a:rPr lang="en-GB" noProof="0" smtClean="0"/>
              <a:t>16</a:t>
            </a:fld>
            <a:endParaRPr lang="en-GB" noProof="0"/>
          </a:p>
        </p:txBody>
      </p:sp>
    </p:spTree>
    <p:extLst>
      <p:ext uri="{BB962C8B-B14F-4D97-AF65-F5344CB8AC3E}">
        <p14:creationId xmlns:p14="http://schemas.microsoft.com/office/powerpoint/2010/main" val="2463968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developments in EPICS Core</a:t>
            </a:r>
            <a:endParaRPr lang="en-US"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dirty="0" smtClean="0"/>
              <a:t>A number of developments are necessary to complete the EPICS 7 infrastructure. These developments have been contracted to an external company:</a:t>
            </a:r>
            <a:endParaRPr lang="en-US" dirty="0"/>
          </a:p>
          <a:p>
            <a:r>
              <a:rPr lang="en-US" b="1" dirty="0" err="1" smtClean="0"/>
              <a:t>pvaPy</a:t>
            </a:r>
            <a:r>
              <a:rPr lang="en-US" b="1" dirty="0" smtClean="0"/>
              <a:t> enhancements</a:t>
            </a:r>
          </a:p>
          <a:p>
            <a:pPr lvl="1"/>
            <a:r>
              <a:rPr lang="en-US" sz="2300" dirty="0" smtClean="0"/>
              <a:t>Python </a:t>
            </a:r>
            <a:r>
              <a:rPr lang="en-US" sz="2300" dirty="0"/>
              <a:t>bindings to allow application developers to write scripts using the middle layer services and pvAccess. A number of things required to improve performance and usability</a:t>
            </a:r>
            <a:r>
              <a:rPr lang="en-US" sz="2300" dirty="0" smtClean="0"/>
              <a:t>.</a:t>
            </a:r>
            <a:endParaRPr lang="en-US" sz="2300" dirty="0"/>
          </a:p>
          <a:p>
            <a:r>
              <a:rPr lang="en-US" b="1" dirty="0" smtClean="0"/>
              <a:t>pvAccess connection to the Process Database</a:t>
            </a:r>
          </a:p>
          <a:p>
            <a:pPr lvl="1"/>
            <a:r>
              <a:rPr lang="en-US" sz="2300" dirty="0" smtClean="0"/>
              <a:t>The primary service in an EPICS control network is the process database. The current release is built on top of the Channel Access interface. To take advantage of the new abilities, a more direct interface is required.</a:t>
            </a:r>
          </a:p>
          <a:p>
            <a:r>
              <a:rPr lang="en-US" b="1" dirty="0" err="1" smtClean="0"/>
              <a:t>pvaGateway</a:t>
            </a:r>
            <a:endParaRPr lang="en-US" dirty="0"/>
          </a:p>
          <a:p>
            <a:pPr lvl="1"/>
            <a:r>
              <a:rPr lang="en-US" sz="2300" dirty="0"/>
              <a:t>The </a:t>
            </a:r>
            <a:r>
              <a:rPr lang="en-US" sz="2300" dirty="0" err="1"/>
              <a:t>pvaGateway</a:t>
            </a:r>
            <a:r>
              <a:rPr lang="en-US" sz="2300" dirty="0"/>
              <a:t> provides an architectural separation between the control network and other less critical clients. </a:t>
            </a:r>
          </a:p>
          <a:p>
            <a:r>
              <a:rPr lang="en-US" b="1" dirty="0" smtClean="0"/>
              <a:t>pvAccess </a:t>
            </a:r>
            <a:r>
              <a:rPr lang="en-US" b="1" dirty="0"/>
              <a:t>Links</a:t>
            </a:r>
            <a:endParaRPr lang="en-US" dirty="0"/>
          </a:p>
          <a:p>
            <a:pPr lvl="1"/>
            <a:r>
              <a:rPr lang="en-US" sz="2300" dirty="0"/>
              <a:t>The process database allows records to reference other PVs, either local or on the network. </a:t>
            </a:r>
            <a:r>
              <a:rPr lang="en-US" sz="2300" dirty="0" smtClean="0"/>
              <a:t>The </a:t>
            </a:r>
            <a:r>
              <a:rPr lang="en-US" sz="2300" dirty="0"/>
              <a:t>database links must be converted to use pvAccess to be able to provide a path to fully replace Channel Access</a:t>
            </a:r>
            <a:r>
              <a:rPr lang="en-US" sz="2300" dirty="0" smtClean="0"/>
              <a:t>.</a:t>
            </a:r>
            <a:endParaRPr lang="en-US" sz="2300"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17</a:t>
            </a:fld>
            <a:endParaRPr lang="en-GB" noProof="0"/>
          </a:p>
        </p:txBody>
      </p:sp>
    </p:spTree>
    <p:extLst>
      <p:ext uri="{BB962C8B-B14F-4D97-AF65-F5344CB8AC3E}">
        <p14:creationId xmlns:p14="http://schemas.microsoft.com/office/powerpoint/2010/main" val="13445212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System Software Architecture</a:t>
            </a:r>
            <a:endParaRPr lang="sv-SE" dirty="0"/>
          </a:p>
        </p:txBody>
      </p:sp>
      <p:sp>
        <p:nvSpPr>
          <p:cNvPr id="4" name="Date Placeholder 3"/>
          <p:cNvSpPr>
            <a:spLocks noGrp="1"/>
          </p:cNvSpPr>
          <p:nvPr>
            <p:ph type="dt" sz="half" idx="10"/>
          </p:nvPr>
        </p:nvSpPr>
        <p:spPr/>
        <p:txBody>
          <a:bodyPr/>
          <a:lstStyle/>
          <a:p>
            <a:r>
              <a:rPr lang="sv-SE" dirty="0" smtClean="0"/>
              <a:t>2017-01-11</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18</a:t>
            </a:fld>
            <a:endParaRPr lang="sv-SE" dirty="0"/>
          </a:p>
        </p:txBody>
      </p:sp>
      <p:cxnSp>
        <p:nvCxnSpPr>
          <p:cNvPr id="9" name="Straight Connector 8"/>
          <p:cNvCxnSpPr/>
          <p:nvPr/>
        </p:nvCxnSpPr>
        <p:spPr>
          <a:xfrm>
            <a:off x="467544" y="5114455"/>
            <a:ext cx="6768752" cy="43962"/>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4665454" y="5114455"/>
            <a:ext cx="0" cy="4629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985441" y="5577444"/>
            <a:ext cx="1360026" cy="803884"/>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5" name="Straight Connector 14"/>
          <p:cNvCxnSpPr>
            <a:endCxn id="16" idx="0"/>
          </p:cNvCxnSpPr>
          <p:nvPr/>
        </p:nvCxnSpPr>
        <p:spPr>
          <a:xfrm>
            <a:off x="6412267" y="5114454"/>
            <a:ext cx="0" cy="4629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732254" y="5577443"/>
            <a:ext cx="1360026" cy="803884"/>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7" name="Straight Connector 16"/>
          <p:cNvCxnSpPr>
            <a:stCxn id="18" idx="2"/>
          </p:cNvCxnSpPr>
          <p:nvPr/>
        </p:nvCxnSpPr>
        <p:spPr>
          <a:xfrm>
            <a:off x="931533" y="4736937"/>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251520" y="3933054"/>
            <a:ext cx="1360026" cy="80388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1" name="Straight Connector 20"/>
          <p:cNvCxnSpPr>
            <a:stCxn id="22" idx="2"/>
          </p:cNvCxnSpPr>
          <p:nvPr/>
        </p:nvCxnSpPr>
        <p:spPr>
          <a:xfrm>
            <a:off x="2634941" y="4722844"/>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1954928" y="3861046"/>
            <a:ext cx="1360026" cy="861798"/>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35" name="5-Point Star 34"/>
          <p:cNvSpPr/>
          <p:nvPr/>
        </p:nvSpPr>
        <p:spPr>
          <a:xfrm>
            <a:off x="8707809" y="160333"/>
            <a:ext cx="205632" cy="22861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3" name="Rectangle 22"/>
          <p:cNvSpPr/>
          <p:nvPr/>
        </p:nvSpPr>
        <p:spPr>
          <a:xfrm>
            <a:off x="3665723" y="3861046"/>
            <a:ext cx="1360026" cy="877119"/>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5" name="Straight Connector 24"/>
          <p:cNvCxnSpPr/>
          <p:nvPr/>
        </p:nvCxnSpPr>
        <p:spPr>
          <a:xfrm>
            <a:off x="4486118" y="4694799"/>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070294" y="4726369"/>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endCxn id="30" idx="0"/>
          </p:cNvCxnSpPr>
          <p:nvPr/>
        </p:nvCxnSpPr>
        <p:spPr>
          <a:xfrm>
            <a:off x="1179916" y="5086410"/>
            <a:ext cx="0" cy="4629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499903" y="5549399"/>
            <a:ext cx="1360026" cy="803884"/>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34" name="Straight Connector 33"/>
          <p:cNvCxnSpPr>
            <a:endCxn id="36" idx="0"/>
          </p:cNvCxnSpPr>
          <p:nvPr/>
        </p:nvCxnSpPr>
        <p:spPr>
          <a:xfrm>
            <a:off x="2926729" y="5086409"/>
            <a:ext cx="0" cy="4629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246716" y="5549398"/>
            <a:ext cx="1360026" cy="803884"/>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TextBox 9"/>
          <p:cNvSpPr txBox="1"/>
          <p:nvPr/>
        </p:nvSpPr>
        <p:spPr>
          <a:xfrm>
            <a:off x="899592" y="5589238"/>
            <a:ext cx="518742" cy="646331"/>
          </a:xfrm>
          <a:prstGeom prst="rect">
            <a:avLst/>
          </a:prstGeom>
          <a:noFill/>
        </p:spPr>
        <p:txBody>
          <a:bodyPr wrap="none" rtlCol="0">
            <a:spAutoFit/>
          </a:bodyPr>
          <a:lstStyle/>
          <a:p>
            <a:pPr algn="ctr"/>
            <a:r>
              <a:rPr lang="en-US" dirty="0" smtClean="0"/>
              <a:t>IOC</a:t>
            </a:r>
          </a:p>
          <a:p>
            <a:pPr algn="ctr"/>
            <a:r>
              <a:rPr lang="en-US" dirty="0" smtClean="0"/>
              <a:t>RF</a:t>
            </a:r>
            <a:endParaRPr lang="en-US" dirty="0"/>
          </a:p>
        </p:txBody>
      </p:sp>
      <p:sp>
        <p:nvSpPr>
          <p:cNvPr id="13" name="TextBox 12"/>
          <p:cNvSpPr txBox="1"/>
          <p:nvPr/>
        </p:nvSpPr>
        <p:spPr>
          <a:xfrm>
            <a:off x="453670" y="4005062"/>
            <a:ext cx="970150" cy="369332"/>
          </a:xfrm>
          <a:prstGeom prst="rect">
            <a:avLst/>
          </a:prstGeom>
          <a:noFill/>
        </p:spPr>
        <p:txBody>
          <a:bodyPr wrap="none" rtlCol="0">
            <a:spAutoFit/>
          </a:bodyPr>
          <a:lstStyle/>
          <a:p>
            <a:r>
              <a:rPr lang="en-US" dirty="0" smtClean="0"/>
              <a:t>Archiver</a:t>
            </a:r>
            <a:endParaRPr lang="en-US" dirty="0"/>
          </a:p>
        </p:txBody>
      </p:sp>
      <p:sp>
        <p:nvSpPr>
          <p:cNvPr id="37" name="TextBox 36"/>
          <p:cNvSpPr txBox="1"/>
          <p:nvPr/>
        </p:nvSpPr>
        <p:spPr>
          <a:xfrm>
            <a:off x="2685106" y="5589238"/>
            <a:ext cx="518742" cy="646331"/>
          </a:xfrm>
          <a:prstGeom prst="rect">
            <a:avLst/>
          </a:prstGeom>
          <a:noFill/>
        </p:spPr>
        <p:txBody>
          <a:bodyPr wrap="none" rtlCol="0">
            <a:spAutoFit/>
          </a:bodyPr>
          <a:lstStyle/>
          <a:p>
            <a:pPr algn="ctr"/>
            <a:r>
              <a:rPr lang="en-US" dirty="0" smtClean="0"/>
              <a:t>IOC</a:t>
            </a:r>
          </a:p>
          <a:p>
            <a:pPr algn="ctr"/>
            <a:r>
              <a:rPr lang="en-US" dirty="0" smtClean="0"/>
              <a:t>BI</a:t>
            </a:r>
            <a:endParaRPr lang="en-US" dirty="0"/>
          </a:p>
        </p:txBody>
      </p:sp>
      <p:sp>
        <p:nvSpPr>
          <p:cNvPr id="38" name="TextBox 37"/>
          <p:cNvSpPr txBox="1"/>
          <p:nvPr/>
        </p:nvSpPr>
        <p:spPr>
          <a:xfrm>
            <a:off x="4139952" y="5589238"/>
            <a:ext cx="1005403" cy="646331"/>
          </a:xfrm>
          <a:prstGeom prst="rect">
            <a:avLst/>
          </a:prstGeom>
          <a:noFill/>
        </p:spPr>
        <p:txBody>
          <a:bodyPr wrap="none" rtlCol="0">
            <a:spAutoFit/>
          </a:bodyPr>
          <a:lstStyle/>
          <a:p>
            <a:pPr algn="ctr"/>
            <a:r>
              <a:rPr lang="en-US" dirty="0" smtClean="0"/>
              <a:t>IOC</a:t>
            </a:r>
          </a:p>
          <a:p>
            <a:pPr algn="ctr"/>
            <a:r>
              <a:rPr lang="en-US" dirty="0" smtClean="0"/>
              <a:t>Magnets</a:t>
            </a:r>
            <a:endParaRPr lang="en-US" dirty="0"/>
          </a:p>
        </p:txBody>
      </p:sp>
      <p:sp>
        <p:nvSpPr>
          <p:cNvPr id="39" name="TextBox 38"/>
          <p:cNvSpPr txBox="1"/>
          <p:nvPr/>
        </p:nvSpPr>
        <p:spPr>
          <a:xfrm>
            <a:off x="5997500" y="5589238"/>
            <a:ext cx="950764" cy="646331"/>
          </a:xfrm>
          <a:prstGeom prst="rect">
            <a:avLst/>
          </a:prstGeom>
          <a:noFill/>
        </p:spPr>
        <p:txBody>
          <a:bodyPr wrap="none" rtlCol="0">
            <a:spAutoFit/>
          </a:bodyPr>
          <a:lstStyle/>
          <a:p>
            <a:pPr algn="ctr"/>
            <a:r>
              <a:rPr lang="en-US" dirty="0" smtClean="0"/>
              <a:t>IOC</a:t>
            </a:r>
          </a:p>
          <a:p>
            <a:pPr algn="ctr"/>
            <a:r>
              <a:rPr lang="en-US" dirty="0" smtClean="0"/>
              <a:t>Vacuum</a:t>
            </a:r>
            <a:endParaRPr lang="en-US" dirty="0"/>
          </a:p>
        </p:txBody>
      </p:sp>
      <p:sp>
        <p:nvSpPr>
          <p:cNvPr id="3" name="Magnetic Disk 2"/>
          <p:cNvSpPr/>
          <p:nvPr/>
        </p:nvSpPr>
        <p:spPr>
          <a:xfrm>
            <a:off x="467544" y="2924944"/>
            <a:ext cx="936104" cy="720080"/>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5364088" y="3861046"/>
            <a:ext cx="1360026" cy="877119"/>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41" name="Magnetic Disk 40"/>
          <p:cNvSpPr/>
          <p:nvPr/>
        </p:nvSpPr>
        <p:spPr>
          <a:xfrm>
            <a:off x="2123728" y="2924944"/>
            <a:ext cx="1008112" cy="720080"/>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2123728" y="4005062"/>
            <a:ext cx="1125579" cy="646331"/>
          </a:xfrm>
          <a:prstGeom prst="rect">
            <a:avLst/>
          </a:prstGeom>
          <a:noFill/>
        </p:spPr>
        <p:txBody>
          <a:bodyPr wrap="none" rtlCol="0">
            <a:spAutoFit/>
          </a:bodyPr>
          <a:lstStyle/>
          <a:p>
            <a:pPr algn="ctr"/>
            <a:r>
              <a:rPr lang="en-US" dirty="0" err="1" smtClean="0"/>
              <a:t>DataStore</a:t>
            </a:r>
            <a:endParaRPr lang="en-US" dirty="0" smtClean="0"/>
          </a:p>
          <a:p>
            <a:pPr algn="ctr"/>
            <a:r>
              <a:rPr lang="en-US" dirty="0" smtClean="0"/>
              <a:t>(HDF5)</a:t>
            </a:r>
            <a:endParaRPr lang="en-US" dirty="0"/>
          </a:p>
        </p:txBody>
      </p:sp>
      <p:sp>
        <p:nvSpPr>
          <p:cNvPr id="43" name="TextBox 42"/>
          <p:cNvSpPr txBox="1"/>
          <p:nvPr/>
        </p:nvSpPr>
        <p:spPr>
          <a:xfrm>
            <a:off x="3889882" y="4005062"/>
            <a:ext cx="949975" cy="646331"/>
          </a:xfrm>
          <a:prstGeom prst="rect">
            <a:avLst/>
          </a:prstGeom>
          <a:noFill/>
        </p:spPr>
        <p:txBody>
          <a:bodyPr wrap="none" rtlCol="0">
            <a:spAutoFit/>
          </a:bodyPr>
          <a:lstStyle/>
          <a:p>
            <a:pPr algn="ctr"/>
            <a:r>
              <a:rPr lang="en-US" dirty="0" smtClean="0"/>
              <a:t>Channel</a:t>
            </a:r>
          </a:p>
          <a:p>
            <a:r>
              <a:rPr lang="en-US" dirty="0" smtClean="0"/>
              <a:t>Finder</a:t>
            </a:r>
            <a:endParaRPr lang="en-US" dirty="0"/>
          </a:p>
        </p:txBody>
      </p:sp>
      <p:sp>
        <p:nvSpPr>
          <p:cNvPr id="44" name="Magnetic Disk 43"/>
          <p:cNvSpPr/>
          <p:nvPr/>
        </p:nvSpPr>
        <p:spPr>
          <a:xfrm>
            <a:off x="3851920" y="2924944"/>
            <a:ext cx="1008112" cy="720080"/>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Magnetic Disk 44"/>
          <p:cNvSpPr/>
          <p:nvPr/>
        </p:nvSpPr>
        <p:spPr>
          <a:xfrm>
            <a:off x="5580112" y="2924944"/>
            <a:ext cx="936104" cy="720080"/>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5364088" y="4005062"/>
            <a:ext cx="1512168" cy="646331"/>
          </a:xfrm>
          <a:prstGeom prst="rect">
            <a:avLst/>
          </a:prstGeom>
          <a:noFill/>
        </p:spPr>
        <p:txBody>
          <a:bodyPr wrap="square" rtlCol="0">
            <a:spAutoFit/>
          </a:bodyPr>
          <a:lstStyle/>
          <a:p>
            <a:r>
              <a:rPr lang="en-US" dirty="0" smtClean="0"/>
              <a:t>Configuration Data Broker</a:t>
            </a:r>
            <a:endParaRPr lang="en-US" dirty="0"/>
          </a:p>
        </p:txBody>
      </p:sp>
      <p:cxnSp>
        <p:nvCxnSpPr>
          <p:cNvPr id="46" name="Straight Connector 45"/>
          <p:cNvCxnSpPr>
            <a:stCxn id="3" idx="3"/>
            <a:endCxn id="18" idx="0"/>
          </p:cNvCxnSpPr>
          <p:nvPr/>
        </p:nvCxnSpPr>
        <p:spPr>
          <a:xfrm flipH="1">
            <a:off x="931533" y="3645024"/>
            <a:ext cx="4063" cy="2880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41" idx="3"/>
            <a:endCxn id="22" idx="0"/>
          </p:cNvCxnSpPr>
          <p:nvPr/>
        </p:nvCxnSpPr>
        <p:spPr>
          <a:xfrm>
            <a:off x="2627784" y="3645024"/>
            <a:ext cx="7157" cy="21602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4" idx="3"/>
            <a:endCxn id="23" idx="0"/>
          </p:cNvCxnSpPr>
          <p:nvPr/>
        </p:nvCxnSpPr>
        <p:spPr>
          <a:xfrm flipH="1">
            <a:off x="4345736" y="3645024"/>
            <a:ext cx="10240" cy="21602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5" idx="3"/>
            <a:endCxn id="40" idx="0"/>
          </p:cNvCxnSpPr>
          <p:nvPr/>
        </p:nvCxnSpPr>
        <p:spPr>
          <a:xfrm flipH="1">
            <a:off x="6044101" y="3645024"/>
            <a:ext cx="4063" cy="21602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539552" y="3068960"/>
            <a:ext cx="801296" cy="523220"/>
          </a:xfrm>
          <a:prstGeom prst="rect">
            <a:avLst/>
          </a:prstGeom>
          <a:noFill/>
        </p:spPr>
        <p:txBody>
          <a:bodyPr wrap="none" rtlCol="0">
            <a:spAutoFit/>
          </a:bodyPr>
          <a:lstStyle/>
          <a:p>
            <a:r>
              <a:rPr lang="en-US" sz="1400" dirty="0" smtClean="0"/>
              <a:t>Protocol</a:t>
            </a:r>
          </a:p>
          <a:p>
            <a:r>
              <a:rPr lang="en-US" sz="1400" dirty="0" smtClean="0"/>
              <a:t>Buffers</a:t>
            </a:r>
            <a:endParaRPr lang="en-US" sz="1400" dirty="0"/>
          </a:p>
        </p:txBody>
      </p:sp>
      <p:sp>
        <p:nvSpPr>
          <p:cNvPr id="56" name="TextBox 55"/>
          <p:cNvSpPr txBox="1"/>
          <p:nvPr/>
        </p:nvSpPr>
        <p:spPr>
          <a:xfrm>
            <a:off x="2294758" y="3176682"/>
            <a:ext cx="621058" cy="307777"/>
          </a:xfrm>
          <a:prstGeom prst="rect">
            <a:avLst/>
          </a:prstGeom>
          <a:noFill/>
        </p:spPr>
        <p:txBody>
          <a:bodyPr wrap="none" rtlCol="0">
            <a:spAutoFit/>
          </a:bodyPr>
          <a:lstStyle/>
          <a:p>
            <a:r>
              <a:rPr lang="en-US" sz="1400" dirty="0" smtClean="0"/>
              <a:t>HDF 5</a:t>
            </a:r>
          </a:p>
        </p:txBody>
      </p:sp>
      <p:sp>
        <p:nvSpPr>
          <p:cNvPr id="57" name="TextBox 56"/>
          <p:cNvSpPr txBox="1"/>
          <p:nvPr/>
        </p:nvSpPr>
        <p:spPr>
          <a:xfrm>
            <a:off x="3873553" y="3176682"/>
            <a:ext cx="914471" cy="307777"/>
          </a:xfrm>
          <a:prstGeom prst="rect">
            <a:avLst/>
          </a:prstGeom>
          <a:noFill/>
        </p:spPr>
        <p:txBody>
          <a:bodyPr wrap="none" rtlCol="0">
            <a:spAutoFit/>
          </a:bodyPr>
          <a:lstStyle/>
          <a:p>
            <a:r>
              <a:rPr lang="en-US" sz="1400" dirty="0" err="1" smtClean="0"/>
              <a:t>MongoDB</a:t>
            </a:r>
            <a:endParaRPr lang="en-US" sz="1400" dirty="0"/>
          </a:p>
        </p:txBody>
      </p:sp>
      <p:sp>
        <p:nvSpPr>
          <p:cNvPr id="58" name="TextBox 57"/>
          <p:cNvSpPr txBox="1"/>
          <p:nvPr/>
        </p:nvSpPr>
        <p:spPr>
          <a:xfrm>
            <a:off x="7380312" y="1628800"/>
            <a:ext cx="1512168" cy="5078313"/>
          </a:xfrm>
          <a:prstGeom prst="rect">
            <a:avLst/>
          </a:prstGeom>
          <a:noFill/>
        </p:spPr>
        <p:txBody>
          <a:bodyPr wrap="square" rtlCol="0">
            <a:spAutoFit/>
          </a:bodyPr>
          <a:lstStyle/>
          <a:p>
            <a:r>
              <a:rPr lang="en-US" dirty="0" smtClean="0"/>
              <a:t>pvAccess as “data bus”</a:t>
            </a:r>
          </a:p>
          <a:p>
            <a:endParaRPr lang="en-US" sz="1400" dirty="0"/>
          </a:p>
          <a:p>
            <a:pPr marL="285750" indent="-285750">
              <a:buFont typeface="Arial"/>
              <a:buChar char="•"/>
            </a:pPr>
            <a:r>
              <a:rPr lang="en-US" sz="1400" dirty="0" smtClean="0"/>
              <a:t>All data accessible through a single API</a:t>
            </a:r>
          </a:p>
          <a:p>
            <a:pPr marL="285750" indent="-285750">
              <a:buFont typeface="Arial"/>
              <a:buChar char="•"/>
            </a:pPr>
            <a:r>
              <a:rPr lang="en-US" sz="1400" dirty="0" smtClean="0"/>
              <a:t>Applications and IOCs isolated from internal changes in services.</a:t>
            </a:r>
          </a:p>
          <a:p>
            <a:pPr marL="285750" indent="-285750">
              <a:buFont typeface="Arial"/>
              <a:buChar char="•"/>
            </a:pPr>
            <a:r>
              <a:rPr lang="en-US" sz="1400" dirty="0" smtClean="0"/>
              <a:t>Offline access via different methods, e.g. WEB/</a:t>
            </a:r>
            <a:r>
              <a:rPr lang="en-US" sz="1400" dirty="0" err="1" smtClean="0"/>
              <a:t>RESTful</a:t>
            </a:r>
            <a:r>
              <a:rPr lang="en-US" sz="1400" dirty="0" smtClean="0"/>
              <a:t> services, HDF5 access APIs, etc.</a:t>
            </a:r>
          </a:p>
          <a:p>
            <a:endParaRPr lang="en-US" dirty="0"/>
          </a:p>
          <a:p>
            <a:endParaRPr lang="en-US" dirty="0"/>
          </a:p>
        </p:txBody>
      </p:sp>
      <p:sp>
        <p:nvSpPr>
          <p:cNvPr id="69" name="TextBox 68"/>
          <p:cNvSpPr txBox="1"/>
          <p:nvPr/>
        </p:nvSpPr>
        <p:spPr>
          <a:xfrm>
            <a:off x="5787961" y="3176682"/>
            <a:ext cx="584239" cy="307777"/>
          </a:xfrm>
          <a:prstGeom prst="rect">
            <a:avLst/>
          </a:prstGeom>
          <a:noFill/>
        </p:spPr>
        <p:txBody>
          <a:bodyPr wrap="none" rtlCol="0">
            <a:spAutoFit/>
          </a:bodyPr>
          <a:lstStyle/>
          <a:p>
            <a:r>
              <a:rPr lang="en-US" sz="1400" dirty="0" smtClean="0"/>
              <a:t>CCDB</a:t>
            </a:r>
            <a:endParaRPr lang="en-US" sz="1400" dirty="0"/>
          </a:p>
        </p:txBody>
      </p:sp>
      <p:cxnSp>
        <p:nvCxnSpPr>
          <p:cNvPr id="70" name="Straight Connector 69"/>
          <p:cNvCxnSpPr/>
          <p:nvPr/>
        </p:nvCxnSpPr>
        <p:spPr>
          <a:xfrm>
            <a:off x="7164288" y="2636912"/>
            <a:ext cx="8384" cy="2529889"/>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67544" y="2636912"/>
            <a:ext cx="6768752" cy="43962"/>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77" idx="2"/>
          </p:cNvCxnSpPr>
          <p:nvPr/>
        </p:nvCxnSpPr>
        <p:spPr>
          <a:xfrm>
            <a:off x="1083933" y="2288667"/>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403920" y="1556792"/>
            <a:ext cx="1360026" cy="731875"/>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8" name="Straight Connector 77"/>
          <p:cNvCxnSpPr>
            <a:stCxn id="79" idx="2"/>
          </p:cNvCxnSpPr>
          <p:nvPr/>
        </p:nvCxnSpPr>
        <p:spPr>
          <a:xfrm>
            <a:off x="2787341" y="2274574"/>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9" name="Rectangle 78"/>
          <p:cNvSpPr/>
          <p:nvPr/>
        </p:nvSpPr>
        <p:spPr>
          <a:xfrm>
            <a:off x="2107328" y="1556792"/>
            <a:ext cx="1360026" cy="717782"/>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0" name="Rectangle 79"/>
          <p:cNvSpPr/>
          <p:nvPr/>
        </p:nvSpPr>
        <p:spPr>
          <a:xfrm>
            <a:off x="3818123" y="1556792"/>
            <a:ext cx="1360026" cy="73310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81" name="Straight Connector 80"/>
          <p:cNvCxnSpPr/>
          <p:nvPr/>
        </p:nvCxnSpPr>
        <p:spPr>
          <a:xfrm>
            <a:off x="4638518" y="2246529"/>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6222694" y="2278099"/>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606070" y="1695291"/>
            <a:ext cx="1001596" cy="369332"/>
          </a:xfrm>
          <a:prstGeom prst="rect">
            <a:avLst/>
          </a:prstGeom>
          <a:noFill/>
        </p:spPr>
        <p:txBody>
          <a:bodyPr wrap="none" rtlCol="0">
            <a:spAutoFit/>
          </a:bodyPr>
          <a:lstStyle/>
          <a:p>
            <a:r>
              <a:rPr lang="en-US" dirty="0" smtClean="0"/>
              <a:t>Scripting</a:t>
            </a:r>
            <a:endParaRPr lang="en-US" dirty="0"/>
          </a:p>
        </p:txBody>
      </p:sp>
      <p:sp>
        <p:nvSpPr>
          <p:cNvPr id="84" name="Rectangle 83"/>
          <p:cNvSpPr/>
          <p:nvPr/>
        </p:nvSpPr>
        <p:spPr>
          <a:xfrm>
            <a:off x="5516488" y="1556792"/>
            <a:ext cx="1360026" cy="73310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5" name="TextBox 84"/>
          <p:cNvSpPr txBox="1"/>
          <p:nvPr/>
        </p:nvSpPr>
        <p:spPr>
          <a:xfrm>
            <a:off x="2310567" y="1695291"/>
            <a:ext cx="1056700" cy="369332"/>
          </a:xfrm>
          <a:prstGeom prst="rect">
            <a:avLst/>
          </a:prstGeom>
          <a:noFill/>
        </p:spPr>
        <p:txBody>
          <a:bodyPr wrap="none" rtlCol="0">
            <a:spAutoFit/>
          </a:bodyPr>
          <a:lstStyle/>
          <a:p>
            <a:pPr algn="ctr"/>
            <a:r>
              <a:rPr lang="en-US" dirty="0" err="1" smtClean="0"/>
              <a:t>OpenXAL</a:t>
            </a:r>
            <a:endParaRPr lang="en-US" dirty="0" smtClean="0"/>
          </a:p>
        </p:txBody>
      </p:sp>
      <p:sp>
        <p:nvSpPr>
          <p:cNvPr id="86" name="TextBox 85"/>
          <p:cNvSpPr txBox="1"/>
          <p:nvPr/>
        </p:nvSpPr>
        <p:spPr>
          <a:xfrm>
            <a:off x="3974712" y="1695291"/>
            <a:ext cx="1085115" cy="369332"/>
          </a:xfrm>
          <a:prstGeom prst="rect">
            <a:avLst/>
          </a:prstGeom>
          <a:noFill/>
        </p:spPr>
        <p:txBody>
          <a:bodyPr wrap="none" rtlCol="0">
            <a:spAutoFit/>
          </a:bodyPr>
          <a:lstStyle/>
          <a:p>
            <a:pPr algn="ctr"/>
            <a:r>
              <a:rPr lang="en-US" dirty="0" smtClean="0"/>
              <a:t>CS-Studio</a:t>
            </a:r>
          </a:p>
        </p:txBody>
      </p:sp>
      <p:sp>
        <p:nvSpPr>
          <p:cNvPr id="87" name="TextBox 86"/>
          <p:cNvSpPr txBox="1"/>
          <p:nvPr/>
        </p:nvSpPr>
        <p:spPr>
          <a:xfrm>
            <a:off x="5436096" y="1556792"/>
            <a:ext cx="1512168" cy="646331"/>
          </a:xfrm>
          <a:prstGeom prst="rect">
            <a:avLst/>
          </a:prstGeom>
          <a:noFill/>
        </p:spPr>
        <p:txBody>
          <a:bodyPr wrap="square" rtlCol="0">
            <a:spAutoFit/>
          </a:bodyPr>
          <a:lstStyle/>
          <a:p>
            <a:pPr algn="ctr"/>
            <a:r>
              <a:rPr lang="en-US" dirty="0" smtClean="0"/>
              <a:t>CR Applications </a:t>
            </a:r>
            <a:endParaRPr lang="en-US" dirty="0"/>
          </a:p>
        </p:txBody>
      </p:sp>
    </p:spTree>
    <p:extLst>
      <p:ext uri="{BB962C8B-B14F-4D97-AF65-F5344CB8AC3E}">
        <p14:creationId xmlns:p14="http://schemas.microsoft.com/office/powerpoint/2010/main" val="4023170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 </a:t>
            </a:r>
            <a:r>
              <a:rPr lang="en-GB" dirty="0" smtClean="0"/>
              <a:t>Client tools and services summary</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GB" dirty="0" smtClean="0"/>
              <a:t>CS</a:t>
            </a:r>
            <a:r>
              <a:rPr lang="en-GB" dirty="0" smtClean="0"/>
              <a:t>-Studio (Java</a:t>
            </a:r>
            <a:r>
              <a:rPr lang="en-GB" dirty="0" smtClean="0"/>
              <a:t>) – pvAccess compliant, enhancements underway</a:t>
            </a:r>
            <a:endParaRPr lang="en-GB" dirty="0" smtClean="0"/>
          </a:p>
          <a:p>
            <a:r>
              <a:rPr lang="en-GB" dirty="0" err="1" smtClean="0"/>
              <a:t>OpenXAL</a:t>
            </a:r>
            <a:r>
              <a:rPr lang="en-GB" dirty="0" smtClean="0"/>
              <a:t> </a:t>
            </a:r>
            <a:r>
              <a:rPr lang="en-GB" dirty="0"/>
              <a:t>(</a:t>
            </a:r>
            <a:r>
              <a:rPr lang="en-GB" dirty="0" smtClean="0"/>
              <a:t>Java, Python</a:t>
            </a:r>
            <a:r>
              <a:rPr lang="en-GB" dirty="0"/>
              <a:t>) – pvAccess </a:t>
            </a:r>
            <a:r>
              <a:rPr lang="en-GB" dirty="0" smtClean="0"/>
              <a:t>initial work done</a:t>
            </a:r>
            <a:endParaRPr lang="en-GB" dirty="0" smtClean="0"/>
          </a:p>
          <a:p>
            <a:r>
              <a:rPr lang="en-GB" dirty="0" smtClean="0"/>
              <a:t>Archiver Appliance (Java</a:t>
            </a:r>
            <a:r>
              <a:rPr lang="en-GB" dirty="0" smtClean="0"/>
              <a:t>) –pvAccess compliant, enhancements underway</a:t>
            </a:r>
            <a:endParaRPr lang="en-GB" dirty="0" smtClean="0"/>
          </a:p>
          <a:p>
            <a:r>
              <a:rPr lang="en-GB" dirty="0" smtClean="0"/>
              <a:t>Channel Finder </a:t>
            </a:r>
            <a:r>
              <a:rPr lang="en-GB" dirty="0" smtClean="0"/>
              <a:t>(Java) – pvAccess interface in development</a:t>
            </a:r>
            <a:endParaRPr lang="en-GB" dirty="0" smtClean="0"/>
          </a:p>
          <a:p>
            <a:r>
              <a:rPr lang="en-GB" dirty="0" smtClean="0"/>
              <a:t>MASAR </a:t>
            </a:r>
            <a:r>
              <a:rPr lang="en-GB" dirty="0" smtClean="0"/>
              <a:t>(Python</a:t>
            </a:r>
            <a:r>
              <a:rPr lang="en-GB" dirty="0" smtClean="0"/>
              <a:t>) – partially pvAccess compliant, IOC interfaces to be completed</a:t>
            </a:r>
            <a:endParaRPr lang="en-GB" dirty="0" smtClean="0"/>
          </a:p>
          <a:p>
            <a:r>
              <a:rPr lang="en-GB" dirty="0" smtClean="0"/>
              <a:t>NICOS-2 (Python</a:t>
            </a:r>
            <a:r>
              <a:rPr lang="en-GB" dirty="0" smtClean="0"/>
              <a:t>) – pvAccess to be implemented</a:t>
            </a:r>
            <a:endParaRPr lang="en-GB" dirty="0" smtClean="0"/>
          </a:p>
          <a:p>
            <a:pPr lvl="1"/>
            <a:r>
              <a:rPr lang="en-GB" dirty="0" smtClean="0"/>
              <a:t>DMSC</a:t>
            </a:r>
            <a:r>
              <a:rPr lang="en-GB" dirty="0" smtClean="0"/>
              <a:t>, experiment </a:t>
            </a:r>
            <a:r>
              <a:rPr lang="en-GB" dirty="0" smtClean="0"/>
              <a:t>control</a:t>
            </a:r>
            <a:r>
              <a:rPr lang="en-GB" dirty="0" smtClean="0"/>
              <a:t>. ICS/DMSC collaboration required </a:t>
            </a:r>
          </a:p>
          <a:p>
            <a:pPr lvl="1"/>
            <a:r>
              <a:rPr lang="en-GB" dirty="0" smtClean="0"/>
              <a:t>not in ICS scope</a:t>
            </a:r>
            <a:endParaRPr lang="en-GB" dirty="0" smtClean="0"/>
          </a:p>
        </p:txBody>
      </p:sp>
      <p:sp>
        <p:nvSpPr>
          <p:cNvPr id="4" name="Slide Number Placeholder 3"/>
          <p:cNvSpPr>
            <a:spLocks noGrp="1"/>
          </p:cNvSpPr>
          <p:nvPr>
            <p:ph type="sldNum" sz="quarter" idx="12"/>
          </p:nvPr>
        </p:nvSpPr>
        <p:spPr/>
        <p:txBody>
          <a:bodyPr/>
          <a:lstStyle/>
          <a:p>
            <a:fld id="{551115BC-487E-4422-894C-CB7CD3E79223}" type="slidenum">
              <a:rPr lang="en-GB" smtClean="0"/>
              <a:t>19</a:t>
            </a:fld>
            <a:endParaRPr lang="en-GB"/>
          </a:p>
        </p:txBody>
      </p:sp>
    </p:spTree>
    <p:extLst>
      <p:ext uri="{BB962C8B-B14F-4D97-AF65-F5344CB8AC3E}">
        <p14:creationId xmlns:p14="http://schemas.microsoft.com/office/powerpoint/2010/main" val="14890285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What is EPICS 7?</a:t>
            </a:r>
          </a:p>
          <a:p>
            <a:r>
              <a:rPr lang="en-US" dirty="0" smtClean="0"/>
              <a:t>ESS Controls software overview</a:t>
            </a:r>
          </a:p>
          <a:p>
            <a:r>
              <a:rPr lang="en-US" dirty="0" smtClean="0"/>
              <a:t>Roadmap and development plan</a:t>
            </a:r>
          </a:p>
          <a:p>
            <a:r>
              <a:rPr lang="en-US" dirty="0" smtClean="0"/>
              <a:t>Risk assessment</a:t>
            </a:r>
          </a:p>
          <a:p>
            <a:r>
              <a:rPr lang="en-US" dirty="0" smtClean="0"/>
              <a:t>Summary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a:t>
            </a:fld>
            <a:endParaRPr lang="en-GB" noProof="0"/>
          </a:p>
        </p:txBody>
      </p:sp>
    </p:spTree>
    <p:extLst>
      <p:ext uri="{BB962C8B-B14F-4D97-AF65-F5344CB8AC3E}">
        <p14:creationId xmlns:p14="http://schemas.microsoft.com/office/powerpoint/2010/main" val="29462022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Interoperation of services</a:t>
            </a:r>
            <a:endParaRPr lang="en-US" dirty="0"/>
          </a:p>
        </p:txBody>
      </p:sp>
      <p:sp>
        <p:nvSpPr>
          <p:cNvPr id="3" name="Content Placeholder 2"/>
          <p:cNvSpPr>
            <a:spLocks noGrp="1"/>
          </p:cNvSpPr>
          <p:nvPr>
            <p:ph idx="1"/>
          </p:nvPr>
        </p:nvSpPr>
        <p:spPr/>
        <p:txBody>
          <a:bodyPr/>
          <a:lstStyle/>
          <a:p>
            <a:r>
              <a:rPr lang="en-US" dirty="0" smtClean="0"/>
              <a:t>Most of our service and application software come from the EPICS community</a:t>
            </a:r>
          </a:p>
          <a:p>
            <a:r>
              <a:rPr lang="en-US" dirty="0" smtClean="0"/>
              <a:t>Developed by individual sites</a:t>
            </a:r>
          </a:p>
          <a:p>
            <a:r>
              <a:rPr lang="en-US" dirty="0" smtClean="0"/>
              <a:t>Interoperability and level of EPICS 7 integration has to be thoroughly tested</a:t>
            </a:r>
          </a:p>
          <a:p>
            <a:pPr lvl="1"/>
            <a:r>
              <a:rPr lang="en-US" dirty="0" smtClean="0"/>
              <a:t>Testing and development contract placed to Observatory Sciences (Osprey DCS)</a:t>
            </a:r>
          </a:p>
          <a:p>
            <a:pPr lvl="1"/>
            <a:r>
              <a:rPr lang="en-US" dirty="0" smtClean="0"/>
              <a:t>Includes development to complete missing features, when needed</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20</a:t>
            </a:fld>
            <a:endParaRPr lang="en-GB" noProof="0"/>
          </a:p>
        </p:txBody>
      </p:sp>
    </p:spTree>
    <p:extLst>
      <p:ext uri="{BB962C8B-B14F-4D97-AF65-F5344CB8AC3E}">
        <p14:creationId xmlns:p14="http://schemas.microsoft.com/office/powerpoint/2010/main" val="29492535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development (contracted)</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7200" b="1" dirty="0" smtClean="0"/>
              <a:t>Mandatory for ESS:</a:t>
            </a:r>
          </a:p>
          <a:p>
            <a:r>
              <a:rPr lang="en-US" sz="6400" b="1" dirty="0" smtClean="0"/>
              <a:t>V4</a:t>
            </a:r>
            <a:r>
              <a:rPr lang="en-US" sz="6400" b="1" dirty="0"/>
              <a:t>-compliant Archive Appliance setup (pvAccess Client and Server).</a:t>
            </a:r>
            <a:endParaRPr lang="en-US" sz="6400" dirty="0"/>
          </a:p>
          <a:p>
            <a:pPr lvl="1"/>
            <a:r>
              <a:rPr lang="en-US" sz="6400" dirty="0" smtClean="0"/>
              <a:t>Archive </a:t>
            </a:r>
            <a:r>
              <a:rPr lang="en-US" sz="6400" dirty="0"/>
              <a:t>Appliance </a:t>
            </a:r>
            <a:r>
              <a:rPr lang="en-US" sz="6400" dirty="0" smtClean="0"/>
              <a:t>will be </a:t>
            </a:r>
            <a:r>
              <a:rPr lang="en-US" sz="6400" dirty="0"/>
              <a:t>upgraded to archive all </a:t>
            </a:r>
            <a:r>
              <a:rPr lang="en-US" sz="6400" dirty="0" err="1" smtClean="0"/>
              <a:t>Ntypes</a:t>
            </a:r>
            <a:r>
              <a:rPr lang="en-US" sz="6400" dirty="0" smtClean="0"/>
              <a:t>, including </a:t>
            </a:r>
            <a:r>
              <a:rPr lang="en-US" sz="6400" dirty="0"/>
              <a:t>support for multi-dimensional arrays. It is being updated to also provide </a:t>
            </a:r>
            <a:r>
              <a:rPr lang="en-US" sz="6400" dirty="0" err="1" smtClean="0"/>
              <a:t>NType</a:t>
            </a:r>
            <a:r>
              <a:rPr lang="en-US" sz="6400" dirty="0" smtClean="0"/>
              <a:t> </a:t>
            </a:r>
            <a:r>
              <a:rPr lang="en-US" sz="6400" dirty="0"/>
              <a:t>data over pvAccess</a:t>
            </a:r>
            <a:r>
              <a:rPr lang="en-US" sz="6400" dirty="0" smtClean="0"/>
              <a:t>.</a:t>
            </a:r>
            <a:endParaRPr lang="en-US" sz="6400" dirty="0"/>
          </a:p>
          <a:p>
            <a:r>
              <a:rPr lang="en-US" sz="6400" b="1" dirty="0" smtClean="0"/>
              <a:t>Save/Restore (MASAR) (pvAccess Client and Server)</a:t>
            </a:r>
            <a:endParaRPr lang="en-US" sz="6400" dirty="0" smtClean="0"/>
          </a:p>
          <a:p>
            <a:pPr lvl="1"/>
            <a:r>
              <a:rPr lang="en-US" sz="6400" dirty="0" smtClean="0"/>
              <a:t>The save/restore service allows applications to define groups of Process Variables (PVs), and store and retrieve them as named, tagged, and described sets. ICS-Studio and Python applications make use of it to compare, scale, and manage these settings. Take advantage of more up to date libraries along with some functional improvements. </a:t>
            </a:r>
          </a:p>
          <a:p>
            <a:r>
              <a:rPr lang="en-US" sz="6400" b="1" dirty="0" smtClean="0"/>
              <a:t>Channel </a:t>
            </a:r>
            <a:r>
              <a:rPr lang="en-US" sz="6400" b="1" dirty="0"/>
              <a:t>Finder (CF) V4 compliance</a:t>
            </a:r>
            <a:endParaRPr lang="en-US" sz="6400" dirty="0"/>
          </a:p>
          <a:p>
            <a:pPr lvl="1"/>
            <a:r>
              <a:rPr lang="en-US" sz="6400" dirty="0"/>
              <a:t>The Channel Finder Service provides </a:t>
            </a:r>
            <a:r>
              <a:rPr lang="en-US" sz="6400" dirty="0" smtClean="0"/>
              <a:t>the </a:t>
            </a:r>
            <a:r>
              <a:rPr lang="en-US" sz="6400" dirty="0"/>
              <a:t>ability to map the millions of Process Variable (PV) names to devices or geography or function. </a:t>
            </a:r>
            <a:r>
              <a:rPr lang="en-US" sz="6400" dirty="0" smtClean="0"/>
              <a:t>pvAccess interfaces need to be added.</a:t>
            </a:r>
            <a:endParaRPr lang="en-US" sz="6400" dirty="0"/>
          </a:p>
          <a:p>
            <a:r>
              <a:rPr lang="en-US" sz="6400" b="1" dirty="0" err="1" smtClean="0"/>
              <a:t>Olog</a:t>
            </a:r>
            <a:r>
              <a:rPr lang="en-US" sz="6400" b="1" dirty="0" smtClean="0"/>
              <a:t> (logbook)</a:t>
            </a:r>
            <a:endParaRPr lang="en-US" sz="6400" dirty="0"/>
          </a:p>
          <a:p>
            <a:pPr lvl="1"/>
            <a:r>
              <a:rPr lang="en-US" sz="6400" dirty="0" err="1" smtClean="0"/>
              <a:t>OLog</a:t>
            </a:r>
            <a:r>
              <a:rPr lang="en-US" sz="6400" dirty="0" smtClean="0"/>
              <a:t> </a:t>
            </a:r>
            <a:r>
              <a:rPr lang="en-US" sz="6400" dirty="0"/>
              <a:t>provides a service to manage operator log entries</a:t>
            </a:r>
            <a:r>
              <a:rPr lang="en-US" sz="6400" dirty="0" smtClean="0"/>
              <a:t>. </a:t>
            </a:r>
            <a:r>
              <a:rPr lang="en-US" sz="6400" dirty="0"/>
              <a:t>It has features to connect images, signal lists, tags</a:t>
            </a:r>
            <a:r>
              <a:rPr lang="en-US" sz="6400" dirty="0" smtClean="0"/>
              <a:t>, and </a:t>
            </a:r>
            <a:r>
              <a:rPr lang="en-US" sz="6400" dirty="0"/>
              <a:t>other </a:t>
            </a:r>
            <a:r>
              <a:rPr lang="en-US" sz="6400" dirty="0" smtClean="0"/>
              <a:t>metadata. A number of enhancements are required.</a:t>
            </a:r>
            <a:endParaRPr lang="en-US" sz="6400" dirty="0"/>
          </a:p>
          <a:p>
            <a:r>
              <a:rPr lang="en-US" sz="6400" b="1" dirty="0"/>
              <a:t>CS-Studio V4 compliance demonstration</a:t>
            </a:r>
            <a:endParaRPr lang="en-US" sz="6400" dirty="0"/>
          </a:p>
          <a:p>
            <a:pPr lvl="1"/>
            <a:r>
              <a:rPr lang="en-US" sz="6400" dirty="0"/>
              <a:t>CS-Studio has many </a:t>
            </a:r>
            <a:r>
              <a:rPr lang="en-US" sz="6400" dirty="0" smtClean="0"/>
              <a:t>components for which the </a:t>
            </a:r>
            <a:r>
              <a:rPr lang="en-US" sz="6400" dirty="0"/>
              <a:t>ability to handle pvAccess is provided primarily from the data layer below CS-Studio (DIIRT</a:t>
            </a:r>
            <a:r>
              <a:rPr lang="en-US" sz="6400" dirty="0" smtClean="0"/>
              <a:t>), This will be updated to use the recent features of pvAccess.</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21</a:t>
            </a:fld>
            <a:endParaRPr lang="en-GB" noProof="0"/>
          </a:p>
        </p:txBody>
      </p:sp>
    </p:spTree>
    <p:extLst>
      <p:ext uri="{BB962C8B-B14F-4D97-AF65-F5344CB8AC3E}">
        <p14:creationId xmlns:p14="http://schemas.microsoft.com/office/powerpoint/2010/main" val="11868938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development (contracted)</a:t>
            </a:r>
            <a:endParaRPr lang="en-US" dirty="0"/>
          </a:p>
        </p:txBody>
      </p:sp>
      <p:sp>
        <p:nvSpPr>
          <p:cNvPr id="3" name="Content Placeholder 2"/>
          <p:cNvSpPr>
            <a:spLocks noGrp="1"/>
          </p:cNvSpPr>
          <p:nvPr>
            <p:ph idx="1"/>
          </p:nvPr>
        </p:nvSpPr>
        <p:spPr>
          <a:xfrm>
            <a:off x="457200" y="1600200"/>
            <a:ext cx="8229600" cy="5069160"/>
          </a:xfrm>
        </p:spPr>
        <p:txBody>
          <a:bodyPr>
            <a:normAutofit fontScale="55000" lnSpcReduction="20000"/>
          </a:bodyPr>
          <a:lstStyle/>
          <a:p>
            <a:pPr marL="57150" indent="0">
              <a:buNone/>
            </a:pPr>
            <a:r>
              <a:rPr lang="en-US" sz="3300" b="1" dirty="0" smtClean="0"/>
              <a:t>Optional for ESS, but under study:</a:t>
            </a:r>
            <a:endParaRPr lang="en-US" sz="3300" b="1" dirty="0"/>
          </a:p>
          <a:p>
            <a:r>
              <a:rPr lang="en-US" sz="2900" b="1" dirty="0" smtClean="0"/>
              <a:t>Synchronous </a:t>
            </a:r>
            <a:r>
              <a:rPr lang="en-US" sz="2900" b="1" dirty="0"/>
              <a:t>Acquisition Services</a:t>
            </a:r>
            <a:endParaRPr lang="en-US" sz="2900" dirty="0"/>
          </a:p>
          <a:p>
            <a:pPr lvl="1"/>
            <a:r>
              <a:rPr lang="en-US" sz="2900" dirty="0"/>
              <a:t>There is a growing use of FPGA-based devices to collect high speed, time stamped data. This type of acquisition provides operators, engineers, physicists and scientists with an ability to collect vectors and scalars of high speed, time synchronized data. This application requires a timing system, embedded hardware buffers, data collection, and display and analysis tools. Several prototypes exist.</a:t>
            </a:r>
          </a:p>
          <a:p>
            <a:pPr lvl="1"/>
            <a:r>
              <a:rPr lang="en-US" sz="2900" dirty="0"/>
              <a:t>There has been little to no work done in the community to create a synchronous acquisition service. </a:t>
            </a:r>
            <a:r>
              <a:rPr lang="en-US" sz="2900" dirty="0"/>
              <a:t>W</a:t>
            </a:r>
            <a:r>
              <a:rPr lang="en-US" sz="2900" dirty="0" smtClean="0"/>
              <a:t>rite </a:t>
            </a:r>
            <a:r>
              <a:rPr lang="en-US" sz="2900" dirty="0"/>
              <a:t>a Preliminary Requirements document and have it reviewed</a:t>
            </a:r>
            <a:r>
              <a:rPr lang="en-US" sz="2900" dirty="0" smtClean="0"/>
              <a:t>.</a:t>
            </a:r>
          </a:p>
          <a:p>
            <a:r>
              <a:rPr lang="en-US" sz="2900" b="1" dirty="0" smtClean="0"/>
              <a:t>Alarm Server</a:t>
            </a:r>
            <a:endParaRPr lang="en-US" sz="2900" dirty="0" smtClean="0"/>
          </a:p>
          <a:p>
            <a:pPr lvl="1"/>
            <a:r>
              <a:rPr lang="en-US" sz="2900" dirty="0" smtClean="0"/>
              <a:t>An alarm server will collect PVs on a change of their alarm status or severity. The ability to create hierarchies and groups has been demonstrated. </a:t>
            </a:r>
          </a:p>
          <a:p>
            <a:pPr lvl="1"/>
            <a:r>
              <a:rPr lang="en-US" sz="2900" dirty="0" smtClean="0"/>
              <a:t>There has been little to no work done in the community to create an alarm service. Write a Preliminary Requirements document and have it reviewed. </a:t>
            </a:r>
          </a:p>
          <a:p>
            <a:r>
              <a:rPr lang="en-US" sz="2900" b="1" dirty="0" err="1" smtClean="0"/>
              <a:t>MetaDataStore</a:t>
            </a:r>
            <a:endParaRPr lang="en-US" sz="2900" dirty="0" smtClean="0"/>
          </a:p>
          <a:p>
            <a:pPr lvl="1"/>
            <a:r>
              <a:rPr lang="en-US" sz="2900" dirty="0" err="1" smtClean="0"/>
              <a:t>MetaDataStore</a:t>
            </a:r>
            <a:r>
              <a:rPr lang="en-US" sz="2900" dirty="0" smtClean="0"/>
              <a:t> is an indexing service to locate data files. can be used for experimental data sets, fault data sets, or randomly stored files. </a:t>
            </a:r>
          </a:p>
          <a:p>
            <a:pPr lvl="1"/>
            <a:r>
              <a:rPr lang="en-US" sz="2900" dirty="0" smtClean="0"/>
              <a:t>Evaluate </a:t>
            </a:r>
            <a:r>
              <a:rPr lang="en-US" sz="2900" dirty="0"/>
              <a:t>the capability to save and retrieve data from </a:t>
            </a:r>
            <a:r>
              <a:rPr lang="en-US" sz="2900" dirty="0" err="1"/>
              <a:t>MetaDataStore</a:t>
            </a:r>
            <a:r>
              <a:rPr lang="en-US" sz="2900" dirty="0"/>
              <a:t> as NTypes using pvAccess.</a:t>
            </a:r>
          </a:p>
          <a:p>
            <a:pPr lvl="1"/>
            <a:r>
              <a:rPr lang="en-US" sz="2900" dirty="0"/>
              <a:t>Demonstrate client capability to index large data sets using this service</a:t>
            </a:r>
            <a:r>
              <a:rPr lang="en-US" sz="2900" dirty="0" smtClean="0"/>
              <a:t>.</a:t>
            </a:r>
            <a:endParaRPr lang="en-US" sz="2900"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22</a:t>
            </a:fld>
            <a:endParaRPr lang="en-GB" noProof="0"/>
          </a:p>
        </p:txBody>
      </p:sp>
    </p:spTree>
    <p:extLst>
      <p:ext uri="{BB962C8B-B14F-4D97-AF65-F5344CB8AC3E}">
        <p14:creationId xmlns:p14="http://schemas.microsoft.com/office/powerpoint/2010/main" val="33959628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Archiver data</a:t>
            </a:r>
            <a:endParaRPr lang="en-US" dirty="0"/>
          </a:p>
        </p:txBody>
      </p:sp>
      <p:sp>
        <p:nvSpPr>
          <p:cNvPr id="3" name="Content Placeholder 2"/>
          <p:cNvSpPr>
            <a:spLocks noGrp="1"/>
          </p:cNvSpPr>
          <p:nvPr>
            <p:ph idx="1"/>
          </p:nvPr>
        </p:nvSpPr>
        <p:spPr/>
        <p:txBody>
          <a:bodyPr/>
          <a:lstStyle/>
          <a:p>
            <a:r>
              <a:rPr lang="en-US" dirty="0" smtClean="0"/>
              <a:t>Google PB vs. pvData</a:t>
            </a:r>
          </a:p>
          <a:p>
            <a:r>
              <a:rPr lang="en-US" dirty="0" err="1" smtClean="0"/>
              <a:t>Pvdata</a:t>
            </a:r>
            <a:r>
              <a:rPr lang="en-US" dirty="0" smtClean="0"/>
              <a:t> archiving as of now</a:t>
            </a:r>
          </a:p>
          <a:p>
            <a:pPr lvl="1"/>
            <a:r>
              <a:rPr lang="en-US" dirty="0" smtClean="0"/>
              <a:t>What we would like to have (NTypes)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23</a:t>
            </a:fld>
            <a:endParaRPr lang="en-GB" noProof="0"/>
          </a:p>
        </p:txBody>
      </p:sp>
    </p:spTree>
    <p:extLst>
      <p:ext uri="{BB962C8B-B14F-4D97-AF65-F5344CB8AC3E}">
        <p14:creationId xmlns:p14="http://schemas.microsoft.com/office/powerpoint/2010/main" val="1521814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Finder use – initial and future</a:t>
            </a:r>
            <a:endParaRPr lang="en-US" dirty="0"/>
          </a:p>
        </p:txBody>
      </p:sp>
      <p:sp>
        <p:nvSpPr>
          <p:cNvPr id="3" name="Content Placeholder 2"/>
          <p:cNvSpPr>
            <a:spLocks noGrp="1"/>
          </p:cNvSpPr>
          <p:nvPr>
            <p:ph idx="1"/>
          </p:nvPr>
        </p:nvSpPr>
        <p:spPr/>
        <p:txBody>
          <a:bodyPr>
            <a:normAutofit lnSpcReduction="10000"/>
          </a:bodyPr>
          <a:lstStyle/>
          <a:p>
            <a:r>
              <a:rPr lang="en-US" dirty="0" smtClean="0"/>
              <a:t>Essential part of the EPICS 7 ecosystem</a:t>
            </a:r>
          </a:p>
          <a:p>
            <a:r>
              <a:rPr lang="en-US" dirty="0" smtClean="0"/>
              <a:t>Turn </a:t>
            </a:r>
            <a:r>
              <a:rPr lang="en-US" dirty="0"/>
              <a:t>the flat name space from a disadvantage to a big advantage!</a:t>
            </a:r>
          </a:p>
          <a:p>
            <a:pPr lvl="1"/>
            <a:r>
              <a:rPr lang="en-US" dirty="0"/>
              <a:t>Data aggregates can be defined on the fly</a:t>
            </a:r>
          </a:p>
          <a:p>
            <a:r>
              <a:rPr lang="en-US" dirty="0" smtClean="0"/>
              <a:t>Views with tags &amp; properties provide abstractions</a:t>
            </a:r>
          </a:p>
          <a:p>
            <a:pPr lvl="1"/>
            <a:r>
              <a:rPr lang="en-US" dirty="0" smtClean="0"/>
              <a:t>Example: BPM </a:t>
            </a:r>
            <a:r>
              <a:rPr lang="en-US" dirty="0"/>
              <a:t>engineer vs. beam physicist interests</a:t>
            </a:r>
          </a:p>
          <a:p>
            <a:pPr lvl="2"/>
            <a:r>
              <a:rPr lang="en-US" dirty="0"/>
              <a:t>“BPM object</a:t>
            </a:r>
            <a:r>
              <a:rPr lang="en-US" dirty="0" smtClean="0"/>
              <a:t>” (component control, ADC gain, timing, etc.)</a:t>
            </a:r>
            <a:endParaRPr lang="en-US" dirty="0"/>
          </a:p>
          <a:p>
            <a:pPr lvl="2"/>
            <a:r>
              <a:rPr lang="en-US" dirty="0"/>
              <a:t>“Beam orbit</a:t>
            </a:r>
            <a:r>
              <a:rPr lang="en-US" dirty="0" smtClean="0"/>
              <a:t>” (aggregate of BPM locations and measurements)</a:t>
            </a:r>
            <a:endParaRPr lang="en-US" dirty="0"/>
          </a:p>
          <a:p>
            <a:pPr lvl="2"/>
            <a:r>
              <a:rPr lang="en-US" dirty="0"/>
              <a:t>“Beam phases</a:t>
            </a:r>
            <a:r>
              <a:rPr lang="en-US" dirty="0" smtClean="0"/>
              <a:t>” (as above)</a:t>
            </a:r>
            <a:endParaRPr lang="en-US" dirty="0"/>
          </a:p>
          <a:p>
            <a:pPr lvl="1"/>
            <a:r>
              <a:rPr lang="en-US" dirty="0"/>
              <a:t>Combination of static (infrastructure) data and live </a:t>
            </a:r>
            <a:r>
              <a:rPr lang="en-US" dirty="0" smtClean="0"/>
              <a:t>data</a:t>
            </a:r>
          </a:p>
          <a:p>
            <a:pPr lvl="2"/>
            <a:r>
              <a:rPr lang="en-US" dirty="0" smtClean="0"/>
              <a:t>Physical location of device, live data values</a:t>
            </a:r>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24</a:t>
            </a:fld>
            <a:endParaRPr lang="en-GB" noProof="0"/>
          </a:p>
        </p:txBody>
      </p:sp>
    </p:spTree>
    <p:extLst>
      <p:ext uri="{BB962C8B-B14F-4D97-AF65-F5344CB8AC3E}">
        <p14:creationId xmlns:p14="http://schemas.microsoft.com/office/powerpoint/2010/main" val="32124666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D</a:t>
            </a:r>
            <a:r>
              <a:rPr lang="en-US" dirty="0" smtClean="0"/>
              <a:t>ata </a:t>
            </a:r>
            <a:r>
              <a:rPr lang="en-US" dirty="0" smtClean="0"/>
              <a:t>Management</a:t>
            </a:r>
            <a:endParaRPr lang="en-US"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r>
              <a:rPr lang="en-US" dirty="0" smtClean="0"/>
              <a:t>Use case: provide a coherent access to many kinds of data</a:t>
            </a:r>
          </a:p>
          <a:p>
            <a:pPr lvl="1"/>
            <a:r>
              <a:rPr lang="en-US" dirty="0" smtClean="0"/>
              <a:t>Avoid different file formats scattered around </a:t>
            </a:r>
            <a:r>
              <a:rPr lang="en-US" dirty="0" err="1" smtClean="0"/>
              <a:t>filesystems</a:t>
            </a:r>
            <a:endParaRPr lang="en-US" dirty="0" smtClean="0"/>
          </a:p>
          <a:p>
            <a:r>
              <a:rPr lang="en-US" dirty="0" smtClean="0"/>
              <a:t>Use HDF5 as standard data format,</a:t>
            </a:r>
            <a:r>
              <a:rPr lang="en-US" dirty="0" smtClean="0"/>
              <a:t> neutron data but also:</a:t>
            </a:r>
          </a:p>
          <a:p>
            <a:pPr lvl="1"/>
            <a:r>
              <a:rPr lang="en-US" dirty="0" smtClean="0"/>
              <a:t>Beam measurement results</a:t>
            </a:r>
          </a:p>
          <a:p>
            <a:pPr lvl="2"/>
            <a:r>
              <a:rPr lang="en-US" dirty="0" smtClean="0"/>
              <a:t>Beam instrumentation data, machine settings</a:t>
            </a:r>
          </a:p>
          <a:p>
            <a:pPr lvl="1"/>
            <a:r>
              <a:rPr lang="en-US" dirty="0" smtClean="0"/>
              <a:t>Instrument and device calibration</a:t>
            </a:r>
          </a:p>
          <a:p>
            <a:pPr lvl="2"/>
            <a:r>
              <a:rPr lang="en-US" dirty="0" smtClean="0"/>
              <a:t>Current to field conversion parameterization, etc.</a:t>
            </a:r>
          </a:p>
          <a:p>
            <a:pPr lvl="2"/>
            <a:r>
              <a:rPr lang="en-US" dirty="0" smtClean="0"/>
              <a:t>Online access to device data</a:t>
            </a:r>
          </a:p>
          <a:p>
            <a:pPr lvl="3"/>
            <a:r>
              <a:rPr lang="en-US" dirty="0" smtClean="0"/>
              <a:t>from supplier or on-site measurements </a:t>
            </a:r>
          </a:p>
          <a:p>
            <a:r>
              <a:rPr lang="en-US" dirty="0" smtClean="0"/>
              <a:t>Build a</a:t>
            </a:r>
            <a:r>
              <a:rPr lang="en-US" dirty="0" smtClean="0"/>
              <a:t> set of services to handle HDF5 files</a:t>
            </a:r>
          </a:p>
          <a:p>
            <a:pPr lvl="1"/>
            <a:r>
              <a:rPr lang="en-US" dirty="0" smtClean="0"/>
              <a:t>De/serialization to/from pvAccess/pvData is straightforward</a:t>
            </a:r>
          </a:p>
          <a:p>
            <a:pPr lvl="2"/>
            <a:r>
              <a:rPr lang="en-US" dirty="0" smtClean="0"/>
              <a:t>Hierarchical data structures, similar composition</a:t>
            </a:r>
          </a:p>
          <a:p>
            <a:pPr lvl="2"/>
            <a:r>
              <a:rPr lang="en-US" dirty="0" smtClean="0"/>
              <a:t>Some constraints for HDF5 necessary</a:t>
            </a:r>
            <a:endParaRPr lang="en-US" dirty="0" smtClean="0"/>
          </a:p>
          <a:p>
            <a:r>
              <a:rPr lang="en-US" dirty="0" smtClean="0"/>
              <a:t>Early stages of development</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25</a:t>
            </a:fld>
            <a:endParaRPr lang="en-GB" noProof="0"/>
          </a:p>
        </p:txBody>
      </p:sp>
    </p:spTree>
    <p:extLst>
      <p:ext uri="{BB962C8B-B14F-4D97-AF65-F5344CB8AC3E}">
        <p14:creationId xmlns:p14="http://schemas.microsoft.com/office/powerpoint/2010/main" val="2345143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D</a:t>
            </a:r>
            <a:r>
              <a:rPr lang="en-US" dirty="0" smtClean="0"/>
              <a:t>ata Access</a:t>
            </a:r>
            <a:endParaRPr lang="en-US"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US" dirty="0" smtClean="0"/>
              <a:t>Configuration data in SQL databases (</a:t>
            </a:r>
            <a:r>
              <a:rPr lang="en-US" dirty="0" err="1" smtClean="0"/>
              <a:t>postgreSQL</a:t>
            </a:r>
            <a:r>
              <a:rPr lang="en-US" dirty="0" smtClean="0"/>
              <a:t>)</a:t>
            </a:r>
          </a:p>
          <a:p>
            <a:pPr lvl="1"/>
            <a:r>
              <a:rPr lang="en-US" dirty="0" smtClean="0"/>
              <a:t>With </a:t>
            </a:r>
            <a:r>
              <a:rPr lang="en-US" dirty="0" err="1" smtClean="0"/>
              <a:t>RESTful</a:t>
            </a:r>
            <a:r>
              <a:rPr lang="en-US" dirty="0" smtClean="0"/>
              <a:t> interfaces</a:t>
            </a:r>
          </a:p>
          <a:p>
            <a:r>
              <a:rPr lang="en-US" dirty="0" err="1" smtClean="0"/>
              <a:t>RESTful</a:t>
            </a:r>
            <a:r>
              <a:rPr lang="en-US" dirty="0" smtClean="0"/>
              <a:t> is good for web deployment and offline use</a:t>
            </a:r>
          </a:p>
          <a:p>
            <a:pPr lvl="1"/>
            <a:r>
              <a:rPr lang="en-US" dirty="0" smtClean="0"/>
              <a:t>But not so for IOC access (e.g., management of BLM limits)</a:t>
            </a:r>
          </a:p>
          <a:p>
            <a:r>
              <a:rPr lang="en-US" dirty="0" smtClean="0"/>
              <a:t>Build a “Data Broker”</a:t>
            </a:r>
          </a:p>
          <a:p>
            <a:pPr lvl="1"/>
            <a:r>
              <a:rPr lang="en-US" dirty="0" smtClean="0"/>
              <a:t>Translate from DB/REST to pvAccess</a:t>
            </a:r>
          </a:p>
          <a:p>
            <a:pPr lvl="1"/>
            <a:r>
              <a:rPr lang="en-US" dirty="0" smtClean="0"/>
              <a:t>EPICS 7 service </a:t>
            </a:r>
          </a:p>
          <a:p>
            <a:r>
              <a:rPr lang="en-US" dirty="0" smtClean="0"/>
              <a:t>Conceptual stage</a:t>
            </a:r>
          </a:p>
          <a:p>
            <a:pPr lvl="1"/>
            <a:r>
              <a:rPr lang="en-US" dirty="0" smtClean="0"/>
              <a:t>Implementation is fairly straightforward (depending on availability requirements)</a:t>
            </a:r>
          </a:p>
          <a:p>
            <a:pPr lvl="1"/>
            <a:r>
              <a:rPr lang="en-US" dirty="0" smtClean="0"/>
              <a:t>Use cases not yet well developed (</a:t>
            </a:r>
            <a:r>
              <a:rPr lang="en-US" dirty="0" err="1" smtClean="0"/>
              <a:t>OpenXAL</a:t>
            </a:r>
            <a:r>
              <a:rPr lang="en-US" dirty="0" smtClean="0"/>
              <a:t> has its own access methods, via XML)</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26</a:t>
            </a:fld>
            <a:endParaRPr lang="en-GB" noProof="0"/>
          </a:p>
        </p:txBody>
      </p:sp>
    </p:spTree>
    <p:extLst>
      <p:ext uri="{BB962C8B-B14F-4D97-AF65-F5344CB8AC3E}">
        <p14:creationId xmlns:p14="http://schemas.microsoft.com/office/powerpoint/2010/main" val="39154732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Deployment plan</a:t>
            </a:r>
            <a:endParaRPr lang="en-GB"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GB" dirty="0" smtClean="0"/>
              <a:t>V4 modules in standard </a:t>
            </a:r>
            <a:r>
              <a:rPr lang="en-GB" dirty="0" smtClean="0"/>
              <a:t>distribution since &gt; 1 year</a:t>
            </a:r>
            <a:endParaRPr lang="en-GB" dirty="0" smtClean="0"/>
          </a:p>
          <a:p>
            <a:pPr lvl="1"/>
            <a:r>
              <a:rPr lang="en-US" dirty="0"/>
              <a:t>Replacement of Channel Access</a:t>
            </a:r>
          </a:p>
          <a:p>
            <a:pPr lvl="2"/>
            <a:r>
              <a:rPr lang="en-US" dirty="0"/>
              <a:t>Can be used immediately</a:t>
            </a:r>
          </a:p>
          <a:p>
            <a:pPr lvl="2"/>
            <a:r>
              <a:rPr lang="en-US" dirty="0"/>
              <a:t>Stress testing required to </a:t>
            </a:r>
            <a:r>
              <a:rPr lang="en-US" dirty="0" smtClean="0"/>
              <a:t>find &amp; fix </a:t>
            </a:r>
            <a:r>
              <a:rPr lang="en-US" dirty="0"/>
              <a:t>bugs and missing </a:t>
            </a:r>
            <a:r>
              <a:rPr lang="en-US" dirty="0" smtClean="0"/>
              <a:t>features</a:t>
            </a:r>
            <a:endParaRPr lang="en-GB" dirty="0" smtClean="0"/>
          </a:p>
          <a:p>
            <a:r>
              <a:rPr lang="en-GB" dirty="0" smtClean="0"/>
              <a:t>Services to take into </a:t>
            </a:r>
            <a:r>
              <a:rPr lang="en-GB" dirty="0" smtClean="0"/>
              <a:t>operation </a:t>
            </a:r>
          </a:p>
          <a:p>
            <a:pPr lvl="1"/>
            <a:r>
              <a:rPr lang="en-GB" dirty="0" smtClean="0"/>
              <a:t>Archive Appliance, storing V4 types</a:t>
            </a:r>
          </a:p>
          <a:p>
            <a:pPr lvl="2"/>
            <a:r>
              <a:rPr lang="en-GB" dirty="0" smtClean="0"/>
              <a:t>Test in Catania (PS &amp; LEBT), as soon as possible </a:t>
            </a:r>
          </a:p>
          <a:p>
            <a:pPr lvl="1"/>
            <a:r>
              <a:rPr lang="en-GB" dirty="0" smtClean="0"/>
              <a:t>CS-Studio</a:t>
            </a:r>
            <a:r>
              <a:rPr lang="en-GB" dirty="0"/>
              <a:t>:</a:t>
            </a:r>
            <a:r>
              <a:rPr lang="en-GB" dirty="0" smtClean="0"/>
              <a:t> (Display Builder, BEAST, Data Browser, etc.)</a:t>
            </a:r>
          </a:p>
          <a:p>
            <a:pPr lvl="2"/>
            <a:r>
              <a:rPr lang="en-GB" dirty="0" smtClean="0"/>
              <a:t>Active development going on</a:t>
            </a:r>
            <a:endParaRPr lang="en-GB" dirty="0" smtClean="0"/>
          </a:p>
          <a:p>
            <a:pPr lvl="1"/>
            <a:r>
              <a:rPr lang="en-GB" dirty="0" smtClean="0"/>
              <a:t>Channel Finder</a:t>
            </a:r>
          </a:p>
          <a:p>
            <a:pPr lvl="2"/>
            <a:r>
              <a:rPr lang="en-GB" dirty="0" smtClean="0"/>
              <a:t>installed, needs to be populated and exercised, pvAccess WIP  </a:t>
            </a:r>
            <a:endParaRPr lang="en-GB" dirty="0" smtClean="0"/>
          </a:p>
          <a:p>
            <a:pPr lvl="1"/>
            <a:r>
              <a:rPr lang="en-GB" dirty="0" smtClean="0"/>
              <a:t>MASAR: to be introduced in ESS (2018+)</a:t>
            </a:r>
          </a:p>
          <a:p>
            <a:pPr lvl="2"/>
            <a:r>
              <a:rPr lang="en-GB" dirty="0" smtClean="0"/>
              <a:t>Currently using CS-Studio </a:t>
            </a:r>
            <a:r>
              <a:rPr lang="en-GB" dirty="0" err="1" smtClean="0"/>
              <a:t>save&amp;restore</a:t>
            </a:r>
            <a:r>
              <a:rPr lang="en-GB" dirty="0" smtClean="0"/>
              <a:t> utility</a:t>
            </a:r>
          </a:p>
          <a:p>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27</a:t>
            </a:fld>
            <a:endParaRPr lang="en-GB"/>
          </a:p>
        </p:txBody>
      </p:sp>
    </p:spTree>
    <p:extLst>
      <p:ext uri="{BB962C8B-B14F-4D97-AF65-F5344CB8AC3E}">
        <p14:creationId xmlns:p14="http://schemas.microsoft.com/office/powerpoint/2010/main" val="20248156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Deployment plan</a:t>
            </a:r>
            <a:endParaRPr lang="en-GB" dirty="0"/>
          </a:p>
        </p:txBody>
      </p:sp>
      <p:sp>
        <p:nvSpPr>
          <p:cNvPr id="3" name="Content Placeholder 2"/>
          <p:cNvSpPr>
            <a:spLocks noGrp="1"/>
          </p:cNvSpPr>
          <p:nvPr>
            <p:ph idx="1"/>
          </p:nvPr>
        </p:nvSpPr>
        <p:spPr>
          <a:xfrm>
            <a:off x="457200" y="1600200"/>
            <a:ext cx="8229600" cy="4709120"/>
          </a:xfrm>
        </p:spPr>
        <p:txBody>
          <a:bodyPr>
            <a:normAutofit/>
          </a:bodyPr>
          <a:lstStyle/>
          <a:p>
            <a:r>
              <a:rPr lang="en-GB" dirty="0" smtClean="0"/>
              <a:t>Services </a:t>
            </a:r>
            <a:r>
              <a:rPr lang="en-GB" dirty="0" smtClean="0"/>
              <a:t>to </a:t>
            </a:r>
            <a:r>
              <a:rPr lang="en-GB" dirty="0" smtClean="0"/>
              <a:t>be developed</a:t>
            </a:r>
            <a:r>
              <a:rPr lang="en-GB" dirty="0" smtClean="0"/>
              <a:t> </a:t>
            </a:r>
          </a:p>
          <a:p>
            <a:pPr lvl="1"/>
            <a:r>
              <a:rPr lang="en-GB" dirty="0" smtClean="0"/>
              <a:t>Online Data Service</a:t>
            </a:r>
          </a:p>
          <a:p>
            <a:pPr lvl="2"/>
            <a:r>
              <a:rPr lang="en-GB" dirty="0" smtClean="0"/>
              <a:t>For Calibration data management and access</a:t>
            </a:r>
          </a:p>
          <a:p>
            <a:pPr lvl="2"/>
            <a:r>
              <a:rPr lang="en-GB" dirty="0" smtClean="0"/>
              <a:t>For measurement data handling</a:t>
            </a:r>
          </a:p>
          <a:p>
            <a:pPr lvl="2"/>
            <a:r>
              <a:rPr lang="en-GB" dirty="0" smtClean="0"/>
              <a:t>Scheduled for 2018 deployment</a:t>
            </a:r>
          </a:p>
          <a:p>
            <a:pPr lvl="1"/>
            <a:r>
              <a:rPr lang="en-GB" dirty="0" smtClean="0"/>
              <a:t>Configuration Data Broker</a:t>
            </a:r>
          </a:p>
          <a:p>
            <a:pPr lvl="2"/>
            <a:r>
              <a:rPr lang="en-GB" dirty="0" smtClean="0"/>
              <a:t>Early stages</a:t>
            </a:r>
          </a:p>
          <a:p>
            <a:pPr lvl="2"/>
            <a:r>
              <a:rPr lang="en-GB" dirty="0" smtClean="0"/>
              <a:t>Not crucial in early commissioning</a:t>
            </a:r>
          </a:p>
          <a:p>
            <a:pPr lvl="2"/>
            <a:r>
              <a:rPr lang="en-GB" dirty="0" smtClean="0"/>
              <a:t>Scheduled for 2019 deployment</a:t>
            </a:r>
          </a:p>
          <a:p>
            <a:pPr lvl="2"/>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28</a:t>
            </a:fld>
            <a:endParaRPr lang="en-GB"/>
          </a:p>
        </p:txBody>
      </p:sp>
    </p:spTree>
    <p:extLst>
      <p:ext uri="{BB962C8B-B14F-4D97-AF65-F5344CB8AC3E}">
        <p14:creationId xmlns:p14="http://schemas.microsoft.com/office/powerpoint/2010/main" val="26083429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Risks of using EPICS </a:t>
            </a:r>
            <a:r>
              <a:rPr lang="en-US" dirty="0" smtClean="0"/>
              <a:t>7</a:t>
            </a:r>
          </a:p>
          <a:p>
            <a:pPr lvl="1"/>
            <a:r>
              <a:rPr lang="en-US" dirty="0" smtClean="0"/>
              <a:t>(unforeseen) Problems in performance of pvAccess</a:t>
            </a:r>
          </a:p>
          <a:p>
            <a:pPr lvl="1"/>
            <a:r>
              <a:rPr lang="en-US" dirty="0" smtClean="0"/>
              <a:t>Non-complete implementation (missing features, bugs)</a:t>
            </a:r>
          </a:p>
          <a:p>
            <a:pPr lvl="1"/>
            <a:r>
              <a:rPr lang="en-US" dirty="0" smtClean="0"/>
              <a:t>(Not yet discovered) dependency on non-conformant tools</a:t>
            </a:r>
          </a:p>
          <a:p>
            <a:r>
              <a:rPr lang="en-US" dirty="0" smtClean="0"/>
              <a:t>Mitigation</a:t>
            </a:r>
          </a:p>
          <a:p>
            <a:pPr lvl="1"/>
            <a:r>
              <a:rPr lang="en-US" dirty="0" smtClean="0"/>
              <a:t>Integration testing (part of development contract)</a:t>
            </a:r>
          </a:p>
          <a:p>
            <a:pPr lvl="2"/>
            <a:r>
              <a:rPr lang="en-US" dirty="0" smtClean="0"/>
              <a:t>Also in-house testing required</a:t>
            </a:r>
          </a:p>
          <a:p>
            <a:pPr lvl="1"/>
            <a:r>
              <a:rPr lang="en-US" dirty="0" smtClean="0"/>
              <a:t>Ensure support availability during commissioning</a:t>
            </a:r>
          </a:p>
          <a:p>
            <a:pPr lvl="2"/>
            <a:r>
              <a:rPr lang="en-US" dirty="0" smtClean="0"/>
              <a:t>To fix i</a:t>
            </a:r>
            <a:r>
              <a:rPr lang="en-US" dirty="0" smtClean="0"/>
              <a:t>ssues that come up in operation </a:t>
            </a:r>
          </a:p>
          <a:p>
            <a:pPr lvl="1"/>
            <a:r>
              <a:rPr lang="en-US" dirty="0" smtClean="0"/>
              <a:t>Fall back to Channel Access (very unlikely)</a:t>
            </a:r>
          </a:p>
          <a:p>
            <a:pPr lvl="2"/>
            <a:r>
              <a:rPr lang="en-US" dirty="0" smtClean="0"/>
              <a:t>All central tools still support Channel Access in parallel</a:t>
            </a:r>
          </a:p>
          <a:p>
            <a:pPr lvl="2"/>
            <a:r>
              <a:rPr lang="en-US" dirty="0" smtClean="0"/>
              <a:t>Software developed for EPICS 7 /pvAccess would have to be redone</a:t>
            </a:r>
            <a:endParaRPr lang="en-US" dirty="0" smtClean="0"/>
          </a:p>
        </p:txBody>
      </p:sp>
      <p:sp>
        <p:nvSpPr>
          <p:cNvPr id="4" name="Slide Number Placeholder 3"/>
          <p:cNvSpPr>
            <a:spLocks noGrp="1"/>
          </p:cNvSpPr>
          <p:nvPr>
            <p:ph type="sldNum" sz="quarter" idx="12"/>
          </p:nvPr>
        </p:nvSpPr>
        <p:spPr/>
        <p:txBody>
          <a:bodyPr/>
          <a:lstStyle/>
          <a:p>
            <a:fld id="{551115BC-487E-4422-894C-CB7CD3E79223}" type="slidenum">
              <a:rPr lang="en-GB" noProof="0" smtClean="0"/>
              <a:t>29</a:t>
            </a:fld>
            <a:endParaRPr lang="en-GB" noProof="0"/>
          </a:p>
        </p:txBody>
      </p:sp>
    </p:spTree>
    <p:extLst>
      <p:ext uri="{BB962C8B-B14F-4D97-AF65-F5344CB8AC3E}">
        <p14:creationId xmlns:p14="http://schemas.microsoft.com/office/powerpoint/2010/main" val="41305662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ESS plans to be fully EPICS 7-compatible by the start of machine operation in 2019</a:t>
            </a:r>
          </a:p>
          <a:p>
            <a:r>
              <a:rPr lang="en-US" dirty="0" smtClean="0"/>
              <a:t>What does this mean for ESS?</a:t>
            </a:r>
          </a:p>
          <a:p>
            <a:pPr lvl="1"/>
            <a:r>
              <a:rPr lang="en-US" dirty="0" smtClean="0"/>
              <a:t>Is this going to be a big revolution?</a:t>
            </a:r>
          </a:p>
          <a:p>
            <a:r>
              <a:rPr lang="en-US" dirty="0" smtClean="0"/>
              <a:t>What is EPICS 7? Why that number?</a:t>
            </a:r>
          </a:p>
          <a:p>
            <a:pPr lvl="1"/>
            <a:r>
              <a:rPr lang="en-US" dirty="0" smtClean="0"/>
              <a:t>What do we get from this?</a:t>
            </a:r>
          </a:p>
          <a:p>
            <a:r>
              <a:rPr lang="en-US" dirty="0" smtClean="0"/>
              <a:t>What are the implications?</a:t>
            </a:r>
          </a:p>
          <a:p>
            <a:pPr lvl="1"/>
            <a:r>
              <a:rPr lang="en-US" dirty="0" smtClean="0"/>
              <a:t>For ICS</a:t>
            </a:r>
          </a:p>
          <a:p>
            <a:pPr lvl="1"/>
            <a:r>
              <a:rPr lang="en-US" dirty="0" smtClean="0"/>
              <a:t>For our stakeholders (ESS facility, users)</a:t>
            </a:r>
          </a:p>
          <a:p>
            <a:r>
              <a:rPr lang="en-US" dirty="0" smtClean="0"/>
              <a:t>What are the risks?</a:t>
            </a:r>
          </a:p>
          <a:p>
            <a:pPr lvl="1"/>
            <a:r>
              <a:rPr lang="en-US" dirty="0" smtClean="0"/>
              <a:t>of using – and of not using EPICS 7</a:t>
            </a:r>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3</a:t>
            </a:fld>
            <a:endParaRPr lang="en-GB" noProof="0"/>
          </a:p>
        </p:txBody>
      </p:sp>
    </p:spTree>
    <p:extLst>
      <p:ext uri="{BB962C8B-B14F-4D97-AF65-F5344CB8AC3E}">
        <p14:creationId xmlns:p14="http://schemas.microsoft.com/office/powerpoint/2010/main" val="224066494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Risks </a:t>
            </a:r>
            <a:r>
              <a:rPr lang="en-US" dirty="0" smtClean="0"/>
              <a:t>of </a:t>
            </a:r>
            <a:r>
              <a:rPr lang="en-US" b="1" dirty="0" smtClean="0"/>
              <a:t>not</a:t>
            </a:r>
            <a:r>
              <a:rPr lang="en-US" dirty="0" smtClean="0"/>
              <a:t> using EPICS 7</a:t>
            </a:r>
          </a:p>
          <a:p>
            <a:pPr lvl="1"/>
            <a:r>
              <a:rPr lang="en-US" dirty="0" smtClean="0"/>
              <a:t>Limited functionality</a:t>
            </a:r>
          </a:p>
          <a:p>
            <a:pPr lvl="2"/>
            <a:r>
              <a:rPr lang="en-US" dirty="0" smtClean="0"/>
              <a:t>Potential of ESS not utilized</a:t>
            </a:r>
            <a:endParaRPr lang="en-US" dirty="0" smtClean="0"/>
          </a:p>
          <a:p>
            <a:pPr lvl="2"/>
            <a:r>
              <a:rPr lang="en-US" dirty="0" smtClean="0"/>
              <a:t>Ad-hoc workarounds, increased maintenance load</a:t>
            </a:r>
          </a:p>
          <a:p>
            <a:pPr lvl="1"/>
            <a:r>
              <a:rPr lang="en-US" dirty="0" smtClean="0"/>
              <a:t>Long</a:t>
            </a:r>
            <a:r>
              <a:rPr lang="en-US" dirty="0" smtClean="0"/>
              <a:t>-term maintenance </a:t>
            </a:r>
            <a:r>
              <a:rPr lang="en-US" dirty="0" smtClean="0"/>
              <a:t>of Channel Access</a:t>
            </a:r>
          </a:p>
          <a:p>
            <a:pPr lvl="2"/>
            <a:r>
              <a:rPr lang="en-US" dirty="0" smtClean="0"/>
              <a:t>No evolution in sight</a:t>
            </a:r>
            <a:endParaRPr lang="en-US" dirty="0" smtClean="0"/>
          </a:p>
          <a:p>
            <a:pPr lvl="1"/>
            <a:r>
              <a:rPr lang="en-US" dirty="0" smtClean="0"/>
              <a:t>Loss of </a:t>
            </a:r>
            <a:r>
              <a:rPr lang="en-US" dirty="0" err="1" smtClean="0"/>
              <a:t>attractivity</a:t>
            </a:r>
            <a:r>
              <a:rPr lang="en-US" dirty="0" smtClean="0"/>
              <a:t> </a:t>
            </a:r>
            <a:r>
              <a:rPr lang="en-US" dirty="0" smtClean="0"/>
              <a:t>of EPICS (ability to cope with rich data)</a:t>
            </a:r>
          </a:p>
          <a:p>
            <a:pPr lvl="2"/>
            <a:r>
              <a:rPr lang="en-US" dirty="0" smtClean="0"/>
              <a:t>Some signs </a:t>
            </a:r>
            <a:r>
              <a:rPr lang="en-US" dirty="0" smtClean="0"/>
              <a:t>are visible </a:t>
            </a:r>
            <a:r>
              <a:rPr lang="en-US" dirty="0" smtClean="0"/>
              <a:t>already</a:t>
            </a:r>
          </a:p>
          <a:p>
            <a:pPr lvl="2"/>
            <a:r>
              <a:rPr lang="en-US" dirty="0" smtClean="0"/>
              <a:t>Can lead to loss of credibility towards stakeholders</a:t>
            </a:r>
          </a:p>
          <a:p>
            <a:pPr lvl="2"/>
            <a:r>
              <a:rPr lang="en-US" dirty="0" smtClean="0"/>
              <a:t>Could lead to obsolescence (loss of driving force)</a:t>
            </a:r>
            <a:endParaRPr lang="en-US" dirty="0" smtClean="0"/>
          </a:p>
          <a:p>
            <a:r>
              <a:rPr lang="en-US" dirty="0" smtClean="0"/>
              <a:t>Do it later??</a:t>
            </a:r>
          </a:p>
          <a:p>
            <a:pPr lvl="1"/>
            <a:r>
              <a:rPr lang="en-US" dirty="0" smtClean="0"/>
              <a:t>Requires a lot of </a:t>
            </a:r>
            <a:r>
              <a:rPr lang="en-US" dirty="0"/>
              <a:t>effort (may never be done</a:t>
            </a:r>
            <a:r>
              <a:rPr lang="en-US" dirty="0" smtClean="0"/>
              <a:t>)</a:t>
            </a:r>
            <a:endParaRPr lang="en-US" dirty="0" smtClean="0"/>
          </a:p>
          <a:p>
            <a:pPr lvl="1"/>
            <a:r>
              <a:rPr lang="en-US" dirty="0" smtClean="0"/>
              <a:t>Risks timely development of EPICS </a:t>
            </a:r>
            <a:r>
              <a:rPr lang="en-US" dirty="0" smtClean="0"/>
              <a:t>7</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30</a:t>
            </a:fld>
            <a:endParaRPr lang="en-GB" noProof="0"/>
          </a:p>
        </p:txBody>
      </p:sp>
    </p:spTree>
    <p:extLst>
      <p:ext uri="{BB962C8B-B14F-4D97-AF65-F5344CB8AC3E}">
        <p14:creationId xmlns:p14="http://schemas.microsoft.com/office/powerpoint/2010/main" val="18108445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EPICS 7 is a combination of EPICS 3 and EPICS 4</a:t>
            </a:r>
          </a:p>
          <a:p>
            <a:pPr lvl="1"/>
            <a:r>
              <a:rPr lang="en-US" dirty="0" smtClean="0"/>
              <a:t>Addresses issues of scientific applications</a:t>
            </a:r>
          </a:p>
          <a:p>
            <a:pPr lvl="2"/>
            <a:r>
              <a:rPr lang="en-US" dirty="0" smtClean="0"/>
              <a:t>Abstraction, data aggregation, efficiency of data transport</a:t>
            </a:r>
          </a:p>
          <a:p>
            <a:r>
              <a:rPr lang="en-US" dirty="0" smtClean="0"/>
              <a:t>Fairly low impact on IOC development, large impact on client applications and data integration</a:t>
            </a:r>
          </a:p>
          <a:p>
            <a:pPr lvl="1"/>
            <a:r>
              <a:rPr lang="en-US" dirty="0" smtClean="0"/>
              <a:t>Provides a base for future growth and new ideas</a:t>
            </a:r>
          </a:p>
          <a:p>
            <a:pPr lvl="1"/>
            <a:r>
              <a:rPr lang="en-US" dirty="0" smtClean="0"/>
              <a:t>Use pvAccess as a unified data exchange method</a:t>
            </a:r>
          </a:p>
          <a:p>
            <a:r>
              <a:rPr lang="en-US" dirty="0" smtClean="0"/>
              <a:t>Several application packages and services  already support EPICS 7</a:t>
            </a:r>
          </a:p>
          <a:p>
            <a:pPr lvl="1"/>
            <a:r>
              <a:rPr lang="en-US" dirty="0" smtClean="0"/>
              <a:t>Take advantage of community resources (aka stealing</a:t>
            </a:r>
            <a:r>
              <a:rPr lang="is-IS" dirty="0" smtClean="0"/>
              <a:t>…)</a:t>
            </a:r>
          </a:p>
          <a:p>
            <a:pPr lvl="1"/>
            <a:r>
              <a:rPr lang="en-US" dirty="0" smtClean="0"/>
              <a:t>A</a:t>
            </a:r>
            <a:r>
              <a:rPr lang="is-IS" dirty="0" smtClean="0"/>
              <a:t>daptation to ESS required, plus some new developments</a:t>
            </a:r>
          </a:p>
          <a:p>
            <a:r>
              <a:rPr lang="is-IS" dirty="0" smtClean="0"/>
              <a:t>In our opinion, advantages outweigh risks</a:t>
            </a:r>
          </a:p>
          <a:p>
            <a:pPr lvl="1"/>
            <a:r>
              <a:rPr lang="en-US" dirty="0" smtClean="0"/>
              <a:t>B</a:t>
            </a:r>
            <a:r>
              <a:rPr lang="is-IS" dirty="0" smtClean="0"/>
              <a:t>y a big margin.</a:t>
            </a:r>
            <a:endParaRPr lang="en-US" dirty="0" smtClean="0"/>
          </a:p>
          <a:p>
            <a:pPr lvl="1"/>
            <a:r>
              <a:rPr lang="en-US" dirty="0" smtClean="0"/>
              <a:t>Being a green field site is a big advantage </a:t>
            </a:r>
            <a:endParaRPr lang="is-IS" dirty="0" smtClean="0"/>
          </a:p>
        </p:txBody>
      </p:sp>
      <p:sp>
        <p:nvSpPr>
          <p:cNvPr id="4" name="Slide Number Placeholder 3"/>
          <p:cNvSpPr>
            <a:spLocks noGrp="1"/>
          </p:cNvSpPr>
          <p:nvPr>
            <p:ph type="sldNum" sz="quarter" idx="12"/>
          </p:nvPr>
        </p:nvSpPr>
        <p:spPr/>
        <p:txBody>
          <a:bodyPr/>
          <a:lstStyle/>
          <a:p>
            <a:fld id="{551115BC-487E-4422-894C-CB7CD3E79223}" type="slidenum">
              <a:rPr lang="en-GB" noProof="0" smtClean="0"/>
              <a:t>31</a:t>
            </a:fld>
            <a:endParaRPr lang="en-GB" noProof="0"/>
          </a:p>
        </p:txBody>
      </p:sp>
    </p:spTree>
    <p:extLst>
      <p:ext uri="{BB962C8B-B14F-4D97-AF65-F5344CB8AC3E}">
        <p14:creationId xmlns:p14="http://schemas.microsoft.com/office/powerpoint/2010/main" val="6233030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7 – why the number?</a:t>
            </a:r>
            <a:endParaRPr lang="en-US" dirty="0"/>
          </a:p>
        </p:txBody>
      </p:sp>
      <p:sp>
        <p:nvSpPr>
          <p:cNvPr id="3" name="Content Placeholder 2"/>
          <p:cNvSpPr>
            <a:spLocks noGrp="1"/>
          </p:cNvSpPr>
          <p:nvPr>
            <p:ph idx="1"/>
          </p:nvPr>
        </p:nvSpPr>
        <p:spPr/>
        <p:txBody>
          <a:bodyPr/>
          <a:lstStyle/>
          <a:p>
            <a:r>
              <a:rPr lang="en-US" dirty="0" smtClean="0"/>
              <a:t>Current EPICS version in use is 3.15</a:t>
            </a:r>
          </a:p>
          <a:p>
            <a:r>
              <a:rPr lang="en-US" dirty="0" smtClean="0"/>
              <a:t>For several years, EPICS 4 has been in development</a:t>
            </a:r>
          </a:p>
          <a:p>
            <a:pPr lvl="1"/>
            <a:r>
              <a:rPr lang="en-US" dirty="0" smtClean="0"/>
              <a:t>EPICS 4 is a set of components on top of EPICS 3</a:t>
            </a:r>
          </a:p>
          <a:p>
            <a:pPr lvl="2"/>
            <a:r>
              <a:rPr lang="en-US" dirty="0" smtClean="0"/>
              <a:t>“separate” thread of development</a:t>
            </a:r>
          </a:p>
          <a:p>
            <a:pPr lvl="2"/>
            <a:r>
              <a:rPr lang="en-US" dirty="0" smtClean="0"/>
              <a:t>EPICS 3 has a big base of device drivers and low-level applications</a:t>
            </a:r>
          </a:p>
          <a:p>
            <a:r>
              <a:rPr lang="en-US" dirty="0" smtClean="0"/>
              <a:t>Time has come to merge the EPICS 4 components into the EPICS mainline</a:t>
            </a:r>
          </a:p>
          <a:p>
            <a:pPr lvl="1"/>
            <a:r>
              <a:rPr lang="en-US" dirty="0" smtClean="0"/>
              <a:t>What should the version number be?</a:t>
            </a:r>
          </a:p>
          <a:p>
            <a:pPr lvl="1"/>
            <a:r>
              <a:rPr lang="en-US" dirty="0" smtClean="0"/>
              <a:t>A </a:t>
            </a:r>
            <a:r>
              <a:rPr lang="en-US" b="1" dirty="0" smtClean="0"/>
              <a:t>combination</a:t>
            </a:r>
            <a:r>
              <a:rPr lang="en-US" dirty="0" smtClean="0"/>
              <a:t> of Version 3 and EPICS 4: </a:t>
            </a:r>
            <a:r>
              <a:rPr lang="en-US" b="1" dirty="0" smtClean="0"/>
              <a:t>3+4 = 7</a:t>
            </a:r>
            <a:r>
              <a:rPr lang="en-US" dirty="0" smtClean="0"/>
              <a:t>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4</a:t>
            </a:fld>
            <a:endParaRPr lang="en-GB" noProof="0"/>
          </a:p>
        </p:txBody>
      </p:sp>
    </p:spTree>
    <p:extLst>
      <p:ext uri="{BB962C8B-B14F-4D97-AF65-F5344CB8AC3E}">
        <p14:creationId xmlns:p14="http://schemas.microsoft.com/office/powerpoint/2010/main" val="20847228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quick overview of EPICS </a:t>
            </a:r>
            <a:r>
              <a:rPr lang="en-US" dirty="0" smtClean="0"/>
              <a:t>(</a:t>
            </a:r>
            <a:r>
              <a:rPr lang="en-US" dirty="0"/>
              <a:t>3</a:t>
            </a:r>
            <a:r>
              <a:rPr lang="en-US" dirty="0" smtClean="0"/>
              <a:t>)</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dirty="0"/>
          </a:p>
        </p:txBody>
      </p:sp>
      <p:pic>
        <p:nvPicPr>
          <p:cNvPr id="7" name="Picture 7" descr="http://www.fel.duke.edu/images/epics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608881" y="3889094"/>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5486400" y="3889094"/>
            <a:ext cx="0" cy="4629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4806387" y="4352082"/>
            <a:ext cx="1360026" cy="1307939"/>
          </a:xfrm>
          <a:prstGeom prst="rect">
            <a:avLst/>
          </a:prstGeom>
          <a:solidFill>
            <a:srgbClr val="00E1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5" name="Straight Connector 14"/>
          <p:cNvCxnSpPr>
            <a:endCxn id="16" idx="0"/>
          </p:cNvCxnSpPr>
          <p:nvPr/>
        </p:nvCxnSpPr>
        <p:spPr>
          <a:xfrm>
            <a:off x="7233213" y="3889093"/>
            <a:ext cx="0" cy="4629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553200" y="4352081"/>
            <a:ext cx="1360026" cy="1307939"/>
          </a:xfrm>
          <a:prstGeom prst="rect">
            <a:avLst/>
          </a:prstGeom>
          <a:solidFill>
            <a:srgbClr val="FF00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17" name="Straight Connector 16"/>
          <p:cNvCxnSpPr>
            <a:stCxn id="18" idx="2"/>
          </p:cNvCxnSpPr>
          <p:nvPr/>
        </p:nvCxnSpPr>
        <p:spPr>
          <a:xfrm>
            <a:off x="2590800" y="3497484"/>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1910787" y="2189545"/>
            <a:ext cx="1360026" cy="1307939"/>
          </a:xfrm>
          <a:prstGeom prst="rect">
            <a:avLst/>
          </a:prstGeom>
          <a:solidFill>
            <a:srgbClr val="0303BD"/>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21" name="Straight Connector 20"/>
          <p:cNvCxnSpPr>
            <a:stCxn id="22" idx="2"/>
          </p:cNvCxnSpPr>
          <p:nvPr/>
        </p:nvCxnSpPr>
        <p:spPr>
          <a:xfrm>
            <a:off x="4294208" y="3497483"/>
            <a:ext cx="0" cy="39161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614195" y="2189544"/>
            <a:ext cx="1360026" cy="1307939"/>
          </a:xfrm>
          <a:prstGeom prst="rect">
            <a:avLst/>
          </a:prstGeom>
          <a:solidFill>
            <a:srgbClr val="FFFF00"/>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2" name="AutoShape 87"/>
          <p:cNvSpPr>
            <a:spLocks noChangeArrowheads="1"/>
          </p:cNvSpPr>
          <p:nvPr/>
        </p:nvSpPr>
        <p:spPr bwMode="auto">
          <a:xfrm flipH="1">
            <a:off x="755576" y="5733256"/>
            <a:ext cx="3271656" cy="735998"/>
          </a:xfrm>
          <a:prstGeom prst="wedgeRoundRectCallout">
            <a:avLst>
              <a:gd name="adj1" fmla="val -65041"/>
              <a:gd name="adj2" fmla="val -84696"/>
              <a:gd name="adj3" fmla="val 16667"/>
            </a:avLst>
          </a:prstGeom>
          <a:solidFill>
            <a:schemeClr val="bg1"/>
          </a:solidFill>
          <a:ln w="9525">
            <a:solidFill>
              <a:schemeClr val="tx1"/>
            </a:solidFill>
            <a:miter lim="800000"/>
            <a:headEnd/>
            <a:tailEnd/>
          </a:ln>
          <a:effectLst/>
          <a:extLst/>
        </p:spPr>
        <p:txBody>
          <a:bodyPr/>
          <a:lstStyle>
            <a:defPPr>
              <a:defRPr lang="en-US"/>
            </a:defPPr>
            <a:lvl1pPr algn="ctr" rtl="0" eaLnBrk="0" fontAlgn="base" hangingPunct="0">
              <a:spcBef>
                <a:spcPct val="50000"/>
              </a:spcBef>
              <a:spcAft>
                <a:spcPct val="0"/>
              </a:spcAft>
              <a:defRPr sz="1000" kern="1200">
                <a:solidFill>
                  <a:schemeClr val="tx1"/>
                </a:solidFill>
                <a:latin typeface="Arial" charset="0"/>
                <a:ea typeface="+mn-ea"/>
                <a:cs typeface="+mn-cs"/>
              </a:defRPr>
            </a:lvl1pPr>
            <a:lvl2pPr marL="457200" algn="ctr" rtl="0" eaLnBrk="0" fontAlgn="base" hangingPunct="0">
              <a:spcBef>
                <a:spcPct val="50000"/>
              </a:spcBef>
              <a:spcAft>
                <a:spcPct val="0"/>
              </a:spcAft>
              <a:defRPr sz="1000" kern="1200">
                <a:solidFill>
                  <a:schemeClr val="tx1"/>
                </a:solidFill>
                <a:latin typeface="Arial" charset="0"/>
                <a:ea typeface="+mn-ea"/>
                <a:cs typeface="+mn-cs"/>
              </a:defRPr>
            </a:lvl2pPr>
            <a:lvl3pPr marL="914400" algn="ctr" rtl="0" eaLnBrk="0" fontAlgn="base" hangingPunct="0">
              <a:spcBef>
                <a:spcPct val="50000"/>
              </a:spcBef>
              <a:spcAft>
                <a:spcPct val="0"/>
              </a:spcAft>
              <a:defRPr sz="1000" kern="1200">
                <a:solidFill>
                  <a:schemeClr val="tx1"/>
                </a:solidFill>
                <a:latin typeface="Arial" charset="0"/>
                <a:ea typeface="+mn-ea"/>
                <a:cs typeface="+mn-cs"/>
              </a:defRPr>
            </a:lvl3pPr>
            <a:lvl4pPr marL="1371600" algn="ctr" rtl="0" eaLnBrk="0" fontAlgn="base" hangingPunct="0">
              <a:spcBef>
                <a:spcPct val="50000"/>
              </a:spcBef>
              <a:spcAft>
                <a:spcPct val="0"/>
              </a:spcAft>
              <a:defRPr sz="1000" kern="1200">
                <a:solidFill>
                  <a:schemeClr val="tx1"/>
                </a:solidFill>
                <a:latin typeface="Arial" charset="0"/>
                <a:ea typeface="+mn-ea"/>
                <a:cs typeface="+mn-cs"/>
              </a:defRPr>
            </a:lvl4pPr>
            <a:lvl5pPr marL="1828800" algn="ctr" rtl="0" eaLnBrk="0" fontAlgn="base" hangingPunct="0">
              <a:spcBef>
                <a:spcPct val="5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a:lstStyle>
          <a:p>
            <a:pPr eaLnBrk="1" hangingPunct="1">
              <a:spcBef>
                <a:spcPct val="20000"/>
              </a:spcBef>
            </a:pPr>
            <a:r>
              <a:rPr lang="en-US" altLang="sv-SE" sz="1600" dirty="0" smtClean="0">
                <a:solidFill>
                  <a:srgbClr val="FF0000"/>
                </a:solidFill>
                <a:latin typeface="Times New Roman" pitchFamily="18" charset="0"/>
              </a:rPr>
              <a:t>IOC</a:t>
            </a:r>
            <a:r>
              <a:rPr lang="en-US" altLang="sv-SE" sz="1600" dirty="0" smtClean="0">
                <a:latin typeface="Times New Roman" pitchFamily="18" charset="0"/>
              </a:rPr>
              <a:t> (Input Output Controller)</a:t>
            </a:r>
            <a:endParaRPr lang="en-US" altLang="sv-SE" sz="1600" dirty="0" smtClean="0">
              <a:solidFill>
                <a:srgbClr val="FF0000"/>
              </a:solidFill>
              <a:latin typeface="Times New Roman" pitchFamily="18" charset="0"/>
            </a:endParaRPr>
          </a:p>
          <a:p>
            <a:pPr eaLnBrk="1" hangingPunct="1">
              <a:spcBef>
                <a:spcPct val="20000"/>
              </a:spcBef>
            </a:pPr>
            <a:r>
              <a:rPr lang="en-US" altLang="sv-SE" sz="1400" dirty="0" smtClean="0">
                <a:latin typeface="Times New Roman" pitchFamily="18" charset="0"/>
              </a:rPr>
              <a:t>Handles  </a:t>
            </a:r>
            <a:r>
              <a:rPr lang="en-US" altLang="sv-SE" sz="1400" dirty="0" smtClean="0">
                <a:solidFill>
                  <a:srgbClr val="FF0000"/>
                </a:solidFill>
                <a:latin typeface="Times New Roman" pitchFamily="18" charset="0"/>
              </a:rPr>
              <a:t>Process Variables</a:t>
            </a:r>
            <a:endParaRPr lang="en-US" altLang="sv-SE" sz="1400" dirty="0">
              <a:latin typeface="Times New Roman" pitchFamily="18" charset="0"/>
            </a:endParaRPr>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26" name="Oval Callout 25"/>
          <p:cNvSpPr/>
          <p:nvPr/>
        </p:nvSpPr>
        <p:spPr>
          <a:xfrm>
            <a:off x="6012160" y="2420888"/>
            <a:ext cx="2664296" cy="1008112"/>
          </a:xfrm>
          <a:prstGeom prst="wedgeEllipseCallout">
            <a:avLst>
              <a:gd name="adj1" fmla="val -63373"/>
              <a:gd name="adj2" fmla="val -3282"/>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 Clients</a:t>
            </a:r>
          </a:p>
          <a:p>
            <a:pPr algn="ctr"/>
            <a:r>
              <a:rPr lang="en-US" dirty="0" smtClean="0">
                <a:solidFill>
                  <a:schemeClr val="tx1"/>
                </a:solidFill>
              </a:rPr>
              <a:t>(</a:t>
            </a:r>
            <a:r>
              <a:rPr lang="en-US" dirty="0" smtClean="0">
                <a:solidFill>
                  <a:srgbClr val="FF0000"/>
                </a:solidFill>
              </a:rPr>
              <a:t>CA Client</a:t>
            </a:r>
            <a:r>
              <a:rPr lang="en-US" dirty="0" smtClean="0">
                <a:solidFill>
                  <a:schemeClr val="tx1"/>
                </a:solidFill>
              </a:rPr>
              <a:t>)</a:t>
            </a:r>
            <a:endParaRPr lang="sv-SE" dirty="0">
              <a:solidFill>
                <a:schemeClr val="tx1"/>
              </a:solidFill>
            </a:endParaRPr>
          </a:p>
        </p:txBody>
      </p:sp>
      <p:sp>
        <p:nvSpPr>
          <p:cNvPr id="35" name="5-Point Star 34"/>
          <p:cNvSpPr/>
          <p:nvPr/>
        </p:nvSpPr>
        <p:spPr>
          <a:xfrm>
            <a:off x="8707809" y="160333"/>
            <a:ext cx="205632" cy="22861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1" name="Oval Callout 30"/>
          <p:cNvSpPr/>
          <p:nvPr/>
        </p:nvSpPr>
        <p:spPr>
          <a:xfrm>
            <a:off x="1403648" y="4365104"/>
            <a:ext cx="2316608" cy="1152128"/>
          </a:xfrm>
          <a:prstGeom prst="wedgeEllipseCallout">
            <a:avLst>
              <a:gd name="adj1" fmla="val 85312"/>
              <a:gd name="adj2" fmla="val -10075"/>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 Servers</a:t>
            </a:r>
          </a:p>
          <a:p>
            <a:pPr algn="ctr"/>
            <a:r>
              <a:rPr lang="en-US" dirty="0" smtClean="0">
                <a:solidFill>
                  <a:schemeClr val="tx1"/>
                </a:solidFill>
              </a:rPr>
              <a:t>(</a:t>
            </a:r>
            <a:r>
              <a:rPr lang="en-US" dirty="0" smtClean="0">
                <a:solidFill>
                  <a:srgbClr val="FF0000"/>
                </a:solidFill>
              </a:rPr>
              <a:t>CA Server</a:t>
            </a:r>
            <a:r>
              <a:rPr lang="en-US" dirty="0" smtClean="0">
                <a:solidFill>
                  <a:schemeClr val="tx1"/>
                </a:solidFill>
              </a:rPr>
              <a:t>)</a:t>
            </a:r>
            <a:endParaRPr lang="sv-SE" dirty="0">
              <a:solidFill>
                <a:schemeClr val="tx1"/>
              </a:solidFill>
            </a:endParaRPr>
          </a:p>
        </p:txBody>
      </p:sp>
      <p:sp>
        <p:nvSpPr>
          <p:cNvPr id="3" name="Rounded Rectangle 2"/>
          <p:cNvSpPr/>
          <p:nvPr/>
        </p:nvSpPr>
        <p:spPr>
          <a:xfrm>
            <a:off x="1403648" y="1844824"/>
            <a:ext cx="4248472" cy="1872208"/>
          </a:xfrm>
          <a:prstGeom prst="round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4572000" y="4149080"/>
            <a:ext cx="3600400" cy="1656184"/>
          </a:xfrm>
          <a:prstGeom prst="round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280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animBg="1"/>
      <p:bldP spid="22" grpId="0" animBg="1"/>
      <p:bldP spid="32" grpId="0" animBg="1"/>
      <p:bldP spid="26" grpId="0" animBg="1"/>
      <p:bldP spid="35"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IOC: </a:t>
            </a:r>
            <a:r>
              <a:rPr lang="en-US" dirty="0" err="1" smtClean="0"/>
              <a:t>Input/Output</a:t>
            </a:r>
            <a:r>
              <a:rPr lang="en-US" dirty="0" smtClean="0"/>
              <a:t> </a:t>
            </a:r>
            <a:r>
              <a:rPr lang="en-US" dirty="0" smtClean="0"/>
              <a:t>Controller (V3)</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dirty="0"/>
          </a:p>
        </p:txBody>
      </p:sp>
      <p:pic>
        <p:nvPicPr>
          <p:cNvPr id="7" name="Picture 7" descr="http://www.fel.duke.edu/images/epics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187624" y="1772816"/>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2771800" y="1844824"/>
            <a:ext cx="8467" cy="64807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529043" y="2492897"/>
            <a:ext cx="2502448" cy="345638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8" name="Rectangle 7"/>
          <p:cNvSpPr/>
          <p:nvPr/>
        </p:nvSpPr>
        <p:spPr>
          <a:xfrm>
            <a:off x="1619672" y="5229200"/>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Device Support</a:t>
            </a:r>
            <a:endParaRPr lang="en-US" dirty="0">
              <a:solidFill>
                <a:srgbClr val="000000"/>
              </a:solidFill>
            </a:endParaRPr>
          </a:p>
        </p:txBody>
      </p:sp>
      <p:sp>
        <p:nvSpPr>
          <p:cNvPr id="24" name="Rectangle 23"/>
          <p:cNvSpPr/>
          <p:nvPr/>
        </p:nvSpPr>
        <p:spPr>
          <a:xfrm>
            <a:off x="1619672" y="4653136"/>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Records</a:t>
            </a:r>
            <a:endParaRPr lang="en-US" dirty="0">
              <a:solidFill>
                <a:srgbClr val="000000"/>
              </a:solidFill>
            </a:endParaRPr>
          </a:p>
        </p:txBody>
      </p:sp>
      <p:sp>
        <p:nvSpPr>
          <p:cNvPr id="25" name="Rectangle 24"/>
          <p:cNvSpPr/>
          <p:nvPr/>
        </p:nvSpPr>
        <p:spPr>
          <a:xfrm>
            <a:off x="1619672" y="4077072"/>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a:t>
            </a:r>
            <a:r>
              <a:rPr lang="en-US" dirty="0" smtClean="0">
                <a:solidFill>
                  <a:schemeClr val="tx1"/>
                </a:solidFill>
              </a:rPr>
              <a:t>OC services</a:t>
            </a:r>
            <a:endParaRPr lang="en-US" dirty="0">
              <a:solidFill>
                <a:schemeClr val="tx1"/>
              </a:solidFill>
            </a:endParaRPr>
          </a:p>
        </p:txBody>
      </p:sp>
      <p:sp>
        <p:nvSpPr>
          <p:cNvPr id="28" name="Rectangle 27"/>
          <p:cNvSpPr/>
          <p:nvPr/>
        </p:nvSpPr>
        <p:spPr>
          <a:xfrm>
            <a:off x="1619672" y="2636912"/>
            <a:ext cx="2304256" cy="57606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a:t>
            </a:r>
            <a:endParaRPr lang="en-US" dirty="0">
              <a:solidFill>
                <a:schemeClr val="tx1"/>
              </a:solidFill>
            </a:endParaRPr>
          </a:p>
        </p:txBody>
      </p:sp>
      <p:sp>
        <p:nvSpPr>
          <p:cNvPr id="10" name="Up-Down Arrow 9"/>
          <p:cNvSpPr/>
          <p:nvPr/>
        </p:nvSpPr>
        <p:spPr>
          <a:xfrm>
            <a:off x="2627784"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5148064" y="2708920"/>
            <a:ext cx="2952328" cy="2308324"/>
          </a:xfrm>
          <a:prstGeom prst="rect">
            <a:avLst/>
          </a:prstGeom>
          <a:noFill/>
        </p:spPr>
        <p:txBody>
          <a:bodyPr wrap="square" rtlCol="0">
            <a:spAutoFit/>
          </a:bodyPr>
          <a:lstStyle/>
          <a:p>
            <a:r>
              <a:rPr lang="en-US" dirty="0" smtClean="0"/>
              <a:t>External communication through Channel Access (server and client)</a:t>
            </a:r>
          </a:p>
          <a:p>
            <a:endParaRPr lang="en-US" dirty="0" smtClean="0"/>
          </a:p>
          <a:p>
            <a:r>
              <a:rPr lang="en-US" dirty="0" smtClean="0"/>
              <a:t>-</a:t>
            </a:r>
            <a:r>
              <a:rPr lang="en-US" dirty="0"/>
              <a:t>Process database</a:t>
            </a:r>
          </a:p>
          <a:p>
            <a:r>
              <a:rPr lang="en-US" dirty="0"/>
              <a:t>-Device </a:t>
            </a:r>
            <a:r>
              <a:rPr lang="en-US" dirty="0" smtClean="0"/>
              <a:t>support (aka drivers)</a:t>
            </a:r>
            <a:endParaRPr lang="en-US" dirty="0"/>
          </a:p>
          <a:p>
            <a:r>
              <a:rPr lang="en-US" dirty="0"/>
              <a:t>-I/O scanning</a:t>
            </a:r>
          </a:p>
          <a:p>
            <a:endParaRPr lang="en-US" dirty="0"/>
          </a:p>
        </p:txBody>
      </p:sp>
    </p:spTree>
    <p:extLst>
      <p:ext uri="{BB962C8B-B14F-4D97-AF65-F5344CB8AC3E}">
        <p14:creationId xmlns:p14="http://schemas.microsoft.com/office/powerpoint/2010/main" val="5363113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3+4 </a:t>
            </a:r>
            <a:r>
              <a:rPr lang="en-US" dirty="0" smtClean="0"/>
              <a:t>IOC as </a:t>
            </a:r>
            <a:r>
              <a:rPr lang="en-US" dirty="0" smtClean="0"/>
              <a:t>of today</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dirty="0"/>
          </a:p>
        </p:txBody>
      </p:sp>
      <p:pic>
        <p:nvPicPr>
          <p:cNvPr id="7" name="Picture 7" descr="http://www.fel.duke.edu/images/epics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187624" y="1772816"/>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2771800" y="1844824"/>
            <a:ext cx="8467" cy="64807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529043" y="2492897"/>
            <a:ext cx="2502448" cy="345638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8" name="Rectangle 7"/>
          <p:cNvSpPr/>
          <p:nvPr/>
        </p:nvSpPr>
        <p:spPr>
          <a:xfrm>
            <a:off x="1619672" y="5229200"/>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Device Support</a:t>
            </a:r>
            <a:endParaRPr lang="en-US" dirty="0">
              <a:solidFill>
                <a:srgbClr val="000000"/>
              </a:solidFill>
            </a:endParaRPr>
          </a:p>
        </p:txBody>
      </p:sp>
      <p:sp>
        <p:nvSpPr>
          <p:cNvPr id="24" name="Rectangle 23"/>
          <p:cNvSpPr/>
          <p:nvPr/>
        </p:nvSpPr>
        <p:spPr>
          <a:xfrm>
            <a:off x="1619672" y="4653136"/>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Records</a:t>
            </a:r>
            <a:endParaRPr lang="en-US" dirty="0">
              <a:solidFill>
                <a:srgbClr val="000000"/>
              </a:solidFill>
            </a:endParaRPr>
          </a:p>
        </p:txBody>
      </p:sp>
      <p:sp>
        <p:nvSpPr>
          <p:cNvPr id="25" name="Rectangle 24"/>
          <p:cNvSpPr/>
          <p:nvPr/>
        </p:nvSpPr>
        <p:spPr>
          <a:xfrm>
            <a:off x="1619672" y="4077072"/>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IOC services</a:t>
            </a:r>
            <a:endParaRPr lang="en-US" dirty="0">
              <a:solidFill>
                <a:srgbClr val="000000"/>
              </a:solidFill>
            </a:endParaRPr>
          </a:p>
        </p:txBody>
      </p:sp>
      <p:sp>
        <p:nvSpPr>
          <p:cNvPr id="28" name="Rectangle 27"/>
          <p:cNvSpPr/>
          <p:nvPr/>
        </p:nvSpPr>
        <p:spPr>
          <a:xfrm>
            <a:off x="1619672" y="2636912"/>
            <a:ext cx="1080120" cy="57606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a:t>
            </a:r>
            <a:endParaRPr lang="en-US" dirty="0">
              <a:solidFill>
                <a:schemeClr val="tx1"/>
              </a:solidFill>
            </a:endParaRPr>
          </a:p>
        </p:txBody>
      </p:sp>
      <p:sp>
        <p:nvSpPr>
          <p:cNvPr id="10" name="Up-Down Arrow 9"/>
          <p:cNvSpPr/>
          <p:nvPr/>
        </p:nvSpPr>
        <p:spPr>
          <a:xfrm>
            <a:off x="1835696"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771800" y="2636912"/>
            <a:ext cx="1080120" cy="576064"/>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a:t>
            </a:r>
            <a:endParaRPr lang="en-US" dirty="0">
              <a:solidFill>
                <a:schemeClr val="tx1"/>
              </a:solidFill>
            </a:endParaRPr>
          </a:p>
        </p:txBody>
      </p:sp>
      <p:sp>
        <p:nvSpPr>
          <p:cNvPr id="17" name="Up-Down Arrow 16"/>
          <p:cNvSpPr/>
          <p:nvPr/>
        </p:nvSpPr>
        <p:spPr>
          <a:xfrm>
            <a:off x="3086121"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932040" y="2708920"/>
            <a:ext cx="3600400" cy="2862323"/>
          </a:xfrm>
          <a:prstGeom prst="rect">
            <a:avLst/>
          </a:prstGeom>
          <a:noFill/>
        </p:spPr>
        <p:txBody>
          <a:bodyPr wrap="square" rtlCol="0">
            <a:spAutoFit/>
          </a:bodyPr>
          <a:lstStyle/>
          <a:p>
            <a:r>
              <a:rPr lang="en-US" dirty="0" smtClean="0"/>
              <a:t>External communication through Channel Access and pvAccess servers, running in parallel</a:t>
            </a:r>
          </a:p>
          <a:p>
            <a:endParaRPr lang="en-US" dirty="0"/>
          </a:p>
          <a:p>
            <a:r>
              <a:rPr lang="en-US" dirty="0" smtClean="0"/>
              <a:t>Lower level (essentially) unchanged:</a:t>
            </a:r>
          </a:p>
          <a:p>
            <a:endParaRPr lang="en-US" dirty="0" smtClean="0"/>
          </a:p>
          <a:p>
            <a:r>
              <a:rPr lang="en-US" dirty="0" smtClean="0"/>
              <a:t>-</a:t>
            </a:r>
            <a:r>
              <a:rPr lang="en-US" dirty="0"/>
              <a:t>Process database</a:t>
            </a:r>
          </a:p>
          <a:p>
            <a:r>
              <a:rPr lang="en-US" dirty="0"/>
              <a:t>-Device support</a:t>
            </a:r>
          </a:p>
          <a:p>
            <a:r>
              <a:rPr lang="en-US" dirty="0"/>
              <a:t>-I/O </a:t>
            </a:r>
            <a:r>
              <a:rPr lang="en-US" dirty="0" smtClean="0"/>
              <a:t>scanning</a:t>
            </a:r>
            <a:endParaRPr lang="en-US" dirty="0"/>
          </a:p>
          <a:p>
            <a:endParaRPr lang="en-US" dirty="0"/>
          </a:p>
        </p:txBody>
      </p:sp>
    </p:spTree>
    <p:extLst>
      <p:ext uri="{BB962C8B-B14F-4D97-AF65-F5344CB8AC3E}">
        <p14:creationId xmlns:p14="http://schemas.microsoft.com/office/powerpoint/2010/main" val="4419545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a:t>
            </a:r>
            <a:r>
              <a:rPr lang="en-US" dirty="0" smtClean="0"/>
              <a:t>7 IOC  </a:t>
            </a:r>
            <a:r>
              <a:rPr lang="en-US" dirty="0" smtClean="0"/>
              <a:t>at some future date (</a:t>
            </a:r>
            <a:r>
              <a:rPr lang="en-US" dirty="0" smtClean="0"/>
              <a:t>2018-</a:t>
            </a:r>
            <a:r>
              <a:rPr lang="en-US" dirty="0" smtClean="0"/>
              <a:t>)</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dirty="0"/>
          </a:p>
        </p:txBody>
      </p:sp>
      <p:pic>
        <p:nvPicPr>
          <p:cNvPr id="7" name="Picture 7" descr="http://www.fel.duke.edu/images/epics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187624" y="1772816"/>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12" idx="0"/>
          </p:cNvCxnSpPr>
          <p:nvPr/>
        </p:nvCxnSpPr>
        <p:spPr>
          <a:xfrm>
            <a:off x="2771800" y="1844824"/>
            <a:ext cx="8467" cy="64807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529043" y="2492897"/>
            <a:ext cx="2502448" cy="3456383"/>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8" name="Rectangle 7"/>
          <p:cNvSpPr/>
          <p:nvPr/>
        </p:nvSpPr>
        <p:spPr>
          <a:xfrm>
            <a:off x="1619672" y="5229200"/>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Device Support</a:t>
            </a:r>
            <a:endParaRPr lang="en-US" dirty="0">
              <a:solidFill>
                <a:srgbClr val="000000"/>
              </a:solidFill>
            </a:endParaRPr>
          </a:p>
        </p:txBody>
      </p:sp>
      <p:sp>
        <p:nvSpPr>
          <p:cNvPr id="24" name="Rectangle 23"/>
          <p:cNvSpPr/>
          <p:nvPr/>
        </p:nvSpPr>
        <p:spPr>
          <a:xfrm>
            <a:off x="1619672" y="4653136"/>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Records</a:t>
            </a:r>
            <a:endParaRPr lang="en-US" dirty="0">
              <a:solidFill>
                <a:srgbClr val="000000"/>
              </a:solidFill>
            </a:endParaRPr>
          </a:p>
        </p:txBody>
      </p:sp>
      <p:sp>
        <p:nvSpPr>
          <p:cNvPr id="25" name="Rectangle 24"/>
          <p:cNvSpPr/>
          <p:nvPr/>
        </p:nvSpPr>
        <p:spPr>
          <a:xfrm>
            <a:off x="1619672" y="4077072"/>
            <a:ext cx="2304256" cy="504056"/>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IOC services</a:t>
            </a:r>
            <a:endParaRPr lang="en-US" dirty="0">
              <a:solidFill>
                <a:srgbClr val="000000"/>
              </a:solidFill>
            </a:endParaRPr>
          </a:p>
        </p:txBody>
      </p:sp>
      <p:sp>
        <p:nvSpPr>
          <p:cNvPr id="28" name="Rectangle 27"/>
          <p:cNvSpPr/>
          <p:nvPr/>
        </p:nvSpPr>
        <p:spPr>
          <a:xfrm>
            <a:off x="1619672" y="2636912"/>
            <a:ext cx="1080120" cy="57606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a:t>
            </a:r>
            <a:endParaRPr lang="en-US" dirty="0">
              <a:solidFill>
                <a:schemeClr val="tx1"/>
              </a:solidFill>
            </a:endParaRPr>
          </a:p>
        </p:txBody>
      </p:sp>
      <p:sp>
        <p:nvSpPr>
          <p:cNvPr id="10" name="Up-Down Arrow 9"/>
          <p:cNvSpPr/>
          <p:nvPr/>
        </p:nvSpPr>
        <p:spPr>
          <a:xfrm>
            <a:off x="1835696"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771800" y="2636912"/>
            <a:ext cx="1080120" cy="576064"/>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a:t>
            </a:r>
            <a:endParaRPr lang="en-US" dirty="0">
              <a:solidFill>
                <a:schemeClr val="tx1"/>
              </a:solidFill>
            </a:endParaRPr>
          </a:p>
        </p:txBody>
      </p:sp>
      <p:sp>
        <p:nvSpPr>
          <p:cNvPr id="17" name="Up-Down Arrow 16"/>
          <p:cNvSpPr/>
          <p:nvPr/>
        </p:nvSpPr>
        <p:spPr>
          <a:xfrm>
            <a:off x="3086121"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619672" y="2636912"/>
            <a:ext cx="2232248" cy="576064"/>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a:t>
            </a:r>
            <a:endParaRPr lang="en-US" dirty="0">
              <a:solidFill>
                <a:schemeClr val="tx1"/>
              </a:solidFill>
            </a:endParaRPr>
          </a:p>
        </p:txBody>
      </p:sp>
      <p:sp>
        <p:nvSpPr>
          <p:cNvPr id="19" name="Up-Down Arrow 18"/>
          <p:cNvSpPr/>
          <p:nvPr/>
        </p:nvSpPr>
        <p:spPr>
          <a:xfrm>
            <a:off x="2483768" y="3284984"/>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932040" y="2708920"/>
            <a:ext cx="3600400" cy="3416320"/>
          </a:xfrm>
          <a:prstGeom prst="rect">
            <a:avLst/>
          </a:prstGeom>
          <a:noFill/>
        </p:spPr>
        <p:txBody>
          <a:bodyPr wrap="square" rtlCol="0">
            <a:spAutoFit/>
          </a:bodyPr>
          <a:lstStyle/>
          <a:p>
            <a:r>
              <a:rPr lang="en-US" dirty="0" smtClean="0"/>
              <a:t>Channel Access server removed, leaving only pvAccess servers</a:t>
            </a:r>
          </a:p>
          <a:p>
            <a:endParaRPr lang="en-US" dirty="0"/>
          </a:p>
          <a:p>
            <a:r>
              <a:rPr lang="en-US" dirty="0" smtClean="0"/>
              <a:t>Lower level (essentially) unchanged:</a:t>
            </a:r>
          </a:p>
          <a:p>
            <a:endParaRPr lang="en-US" dirty="0" smtClean="0"/>
          </a:p>
          <a:p>
            <a:r>
              <a:rPr lang="en-US" dirty="0" smtClean="0"/>
              <a:t>-</a:t>
            </a:r>
            <a:r>
              <a:rPr lang="en-US" dirty="0"/>
              <a:t>Process database</a:t>
            </a:r>
          </a:p>
          <a:p>
            <a:r>
              <a:rPr lang="en-US" dirty="0"/>
              <a:t>-Device support</a:t>
            </a:r>
          </a:p>
          <a:p>
            <a:r>
              <a:rPr lang="en-US" dirty="0"/>
              <a:t>-I/O </a:t>
            </a:r>
            <a:r>
              <a:rPr lang="en-US" dirty="0" smtClean="0"/>
              <a:t>scanning</a:t>
            </a:r>
          </a:p>
          <a:p>
            <a:endParaRPr lang="en-US" dirty="0"/>
          </a:p>
          <a:p>
            <a:r>
              <a:rPr lang="en-US" dirty="0" smtClean="0"/>
              <a:t>(some rework done to allow atomic access to multiple records)</a:t>
            </a:r>
            <a:endParaRPr lang="en-US" dirty="0"/>
          </a:p>
          <a:p>
            <a:endParaRPr lang="en-US" dirty="0"/>
          </a:p>
        </p:txBody>
      </p:sp>
    </p:spTree>
    <p:extLst>
      <p:ext uri="{BB962C8B-B14F-4D97-AF65-F5344CB8AC3E}">
        <p14:creationId xmlns:p14="http://schemas.microsoft.com/office/powerpoint/2010/main" val="1662075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hidden"/>
                                      </p:to>
                                    </p:set>
                                  </p:childTnLst>
                                </p:cTn>
                              </p:par>
                              <p:par>
                                <p:cTn id="10" presetID="1" presetClass="exit"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1000" fill="hold"/>
                                        <p:tgtEl>
                                          <p:spTgt spid="18"/>
                                        </p:tgtEl>
                                        <p:attrNameLst>
                                          <p:attrName>ppt_w</p:attrName>
                                        </p:attrNameLst>
                                      </p:cBhvr>
                                      <p:tavLst>
                                        <p:tav tm="0">
                                          <p:val>
                                            <p:strVal val="#ppt_w*0.70"/>
                                          </p:val>
                                        </p:tav>
                                        <p:tav tm="100000">
                                          <p:val>
                                            <p:strVal val="#ppt_w"/>
                                          </p:val>
                                        </p:tav>
                                      </p:tavLst>
                                    </p:anim>
                                    <p:anim calcmode="lin" valueType="num">
                                      <p:cBhvr>
                                        <p:cTn id="19" dur="1000" fill="hold"/>
                                        <p:tgtEl>
                                          <p:spTgt spid="18"/>
                                        </p:tgtEl>
                                        <p:attrNameLst>
                                          <p:attrName>ppt_h</p:attrName>
                                        </p:attrNameLst>
                                      </p:cBhvr>
                                      <p:tavLst>
                                        <p:tav tm="0">
                                          <p:val>
                                            <p:strVal val="#ppt_h"/>
                                          </p:val>
                                        </p:tav>
                                        <p:tav tm="100000">
                                          <p:val>
                                            <p:strVal val="#ppt_h"/>
                                          </p:val>
                                        </p:tav>
                                      </p:tavLst>
                                    </p:anim>
                                    <p:animEffect transition="in" filter="fade">
                                      <p:cBhvr>
                                        <p:cTn id="20" dur="1000"/>
                                        <p:tgtEl>
                                          <p:spTgt spid="18"/>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0"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EPICS </a:t>
            </a:r>
            <a:r>
              <a:rPr lang="en-US" dirty="0" smtClean="0"/>
              <a:t>7 applications</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dirty="0"/>
          </a:p>
        </p:txBody>
      </p:sp>
      <p:pic>
        <p:nvPicPr>
          <p:cNvPr id="7" name="Picture 7" descr="http://www.fel.duke.edu/images/epics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3226" y="1540037"/>
            <a:ext cx="962025"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403648" y="6237312"/>
            <a:ext cx="5984111" cy="0"/>
          </a:xfrm>
          <a:prstGeom prst="line">
            <a:avLst/>
          </a:prstGeom>
          <a:ln w="1270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2" idx="2"/>
          </p:cNvCxnSpPr>
          <p:nvPr/>
        </p:nvCxnSpPr>
        <p:spPr>
          <a:xfrm>
            <a:off x="2780267" y="5085183"/>
            <a:ext cx="0" cy="11521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529043" y="2060848"/>
            <a:ext cx="2502448" cy="3024335"/>
          </a:xfrm>
          <a:prstGeom prst="rect">
            <a:avLst/>
          </a:prstGeom>
          <a:no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33" name="Rectangle 32"/>
          <p:cNvSpPr/>
          <p:nvPr/>
        </p:nvSpPr>
        <p:spPr>
          <a:xfrm>
            <a:off x="9144000" y="-1871676"/>
            <a:ext cx="4378250" cy="369332"/>
          </a:xfrm>
          <a:prstGeom prst="rect">
            <a:avLst/>
          </a:prstGeom>
        </p:spPr>
        <p:txBody>
          <a:bodyPr wrap="none">
            <a:spAutoFit/>
          </a:bodyPr>
          <a:lstStyle/>
          <a:p>
            <a:pPr lvl="2"/>
            <a:r>
              <a:rPr lang="en-US" altLang="sv-SE" dirty="0"/>
              <a:t>LINAC:BPM4:xPosition </a:t>
            </a:r>
            <a:r>
              <a:rPr lang="en-US" altLang="sv-SE" dirty="0">
                <a:solidFill>
                  <a:srgbClr val="C28500"/>
                </a:solidFill>
              </a:rPr>
              <a:t>  -0.323 mm</a:t>
            </a:r>
            <a:endParaRPr lang="en-US" altLang="sv-SE" dirty="0"/>
          </a:p>
        </p:txBody>
      </p:sp>
      <p:sp>
        <p:nvSpPr>
          <p:cNvPr id="25" name="Rectangle 24"/>
          <p:cNvSpPr/>
          <p:nvPr/>
        </p:nvSpPr>
        <p:spPr>
          <a:xfrm>
            <a:off x="1619672" y="2492893"/>
            <a:ext cx="2304256" cy="792089"/>
          </a:xfrm>
          <a:prstGeom prst="rect">
            <a:avLst/>
          </a:prstGeom>
          <a:solidFill>
            <a:schemeClr val="tx2">
              <a:lumMod val="20000"/>
              <a:lumOff val="80000"/>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Application logic</a:t>
            </a:r>
            <a:endParaRPr lang="en-US" dirty="0"/>
          </a:p>
        </p:txBody>
      </p:sp>
      <p:sp>
        <p:nvSpPr>
          <p:cNvPr id="28" name="Rectangle 27"/>
          <p:cNvSpPr/>
          <p:nvPr/>
        </p:nvSpPr>
        <p:spPr>
          <a:xfrm>
            <a:off x="1691680" y="4293096"/>
            <a:ext cx="1080120" cy="57606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Channel Access</a:t>
            </a:r>
            <a:endParaRPr lang="en-US" dirty="0">
              <a:solidFill>
                <a:schemeClr val="tx1"/>
              </a:solidFill>
            </a:endParaRPr>
          </a:p>
        </p:txBody>
      </p:sp>
      <p:sp>
        <p:nvSpPr>
          <p:cNvPr id="10" name="Up-Down Arrow 9"/>
          <p:cNvSpPr/>
          <p:nvPr/>
        </p:nvSpPr>
        <p:spPr>
          <a:xfrm>
            <a:off x="1835696" y="3356990"/>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771800" y="4293095"/>
            <a:ext cx="1080120" cy="576064"/>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a:t>
            </a:r>
            <a:endParaRPr lang="en-US" dirty="0">
              <a:solidFill>
                <a:schemeClr val="tx1"/>
              </a:solidFill>
            </a:endParaRPr>
          </a:p>
        </p:txBody>
      </p:sp>
      <p:sp>
        <p:nvSpPr>
          <p:cNvPr id="17" name="Up-Down Arrow 16"/>
          <p:cNvSpPr/>
          <p:nvPr/>
        </p:nvSpPr>
        <p:spPr>
          <a:xfrm>
            <a:off x="3086121" y="3356990"/>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619672" y="4293095"/>
            <a:ext cx="2232248" cy="576064"/>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pvAccess</a:t>
            </a:r>
            <a:endParaRPr lang="en-US" dirty="0">
              <a:solidFill>
                <a:schemeClr val="tx1"/>
              </a:solidFill>
            </a:endParaRPr>
          </a:p>
        </p:txBody>
      </p:sp>
      <p:sp>
        <p:nvSpPr>
          <p:cNvPr id="19" name="Up-Down Arrow 18"/>
          <p:cNvSpPr/>
          <p:nvPr/>
        </p:nvSpPr>
        <p:spPr>
          <a:xfrm>
            <a:off x="2483768" y="3356990"/>
            <a:ext cx="477767" cy="720080"/>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644008" y="2060848"/>
            <a:ext cx="3096344" cy="3693319"/>
          </a:xfrm>
          <a:prstGeom prst="rect">
            <a:avLst/>
          </a:prstGeom>
          <a:noFill/>
        </p:spPr>
        <p:txBody>
          <a:bodyPr wrap="square" rtlCol="0">
            <a:spAutoFit/>
          </a:bodyPr>
          <a:lstStyle/>
          <a:p>
            <a:r>
              <a:rPr lang="en-US" dirty="0" smtClean="0"/>
              <a:t>External communication via pvAccess API (still includes CA plugin)</a:t>
            </a:r>
          </a:p>
          <a:p>
            <a:endParaRPr lang="en-US" dirty="0"/>
          </a:p>
          <a:p>
            <a:r>
              <a:rPr lang="en-US" dirty="0" smtClean="0"/>
              <a:t>Access to richer data</a:t>
            </a:r>
          </a:p>
          <a:p>
            <a:r>
              <a:rPr lang="en-US" dirty="0" smtClean="0"/>
              <a:t>-from IOCs</a:t>
            </a:r>
          </a:p>
          <a:p>
            <a:r>
              <a:rPr lang="en-US" dirty="0" smtClean="0"/>
              <a:t>-from “static” data sources (databases)</a:t>
            </a:r>
          </a:p>
          <a:p>
            <a:r>
              <a:rPr lang="en-US" dirty="0" smtClean="0"/>
              <a:t>-processing services</a:t>
            </a:r>
          </a:p>
          <a:p>
            <a:endParaRPr lang="en-US" dirty="0"/>
          </a:p>
          <a:p>
            <a:r>
              <a:rPr lang="en-US" dirty="0" smtClean="0"/>
              <a:t>Source-agnostic (does not need to know where data is coming from)</a:t>
            </a:r>
          </a:p>
        </p:txBody>
      </p:sp>
    </p:spTree>
    <p:extLst>
      <p:ext uri="{BB962C8B-B14F-4D97-AF65-F5344CB8AC3E}">
        <p14:creationId xmlns:p14="http://schemas.microsoft.com/office/powerpoint/2010/main" val="726016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hidden"/>
                                      </p:to>
                                    </p:set>
                                  </p:childTnLst>
                                </p:cTn>
                              </p:par>
                              <p:par>
                                <p:cTn id="10" presetID="1" presetClass="exit"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1000" fill="hold"/>
                                        <p:tgtEl>
                                          <p:spTgt spid="18"/>
                                        </p:tgtEl>
                                        <p:attrNameLst>
                                          <p:attrName>ppt_w</p:attrName>
                                        </p:attrNameLst>
                                      </p:cBhvr>
                                      <p:tavLst>
                                        <p:tav tm="0">
                                          <p:val>
                                            <p:strVal val="#ppt_w*0.70"/>
                                          </p:val>
                                        </p:tav>
                                        <p:tav tm="100000">
                                          <p:val>
                                            <p:strVal val="#ppt_w"/>
                                          </p:val>
                                        </p:tav>
                                      </p:tavLst>
                                    </p:anim>
                                    <p:anim calcmode="lin" valueType="num">
                                      <p:cBhvr>
                                        <p:cTn id="19" dur="1000" fill="hold"/>
                                        <p:tgtEl>
                                          <p:spTgt spid="18"/>
                                        </p:tgtEl>
                                        <p:attrNameLst>
                                          <p:attrName>ppt_h</p:attrName>
                                        </p:attrNameLst>
                                      </p:cBhvr>
                                      <p:tavLst>
                                        <p:tav tm="0">
                                          <p:val>
                                            <p:strVal val="#ppt_h"/>
                                          </p:val>
                                        </p:tav>
                                        <p:tav tm="100000">
                                          <p:val>
                                            <p:strVal val="#ppt_h"/>
                                          </p:val>
                                        </p:tav>
                                      </p:tavLst>
                                    </p:anim>
                                    <p:animEffect transition="in" filter="fade">
                                      <p:cBhvr>
                                        <p:cTn id="20" dur="1000"/>
                                        <p:tgtEl>
                                          <p:spTgt spid="18"/>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0" grpId="0" animBg="1"/>
      <p:bldP spid="16" grpId="0" animBg="1"/>
      <p:bldP spid="17" grpId="0" animBg="1"/>
      <p:bldP spid="18" grpId="0" animBg="1"/>
      <p:bldP spid="19" grpId="0" animBg="1"/>
    </p:bldLst>
  </p:timing>
</p:sld>
</file>

<file path=ppt/theme/theme1.xml><?xml version="1.0" encoding="utf-8"?>
<a:theme xmlns:a="http://schemas.openxmlformats.org/drawingml/2006/main" name="Ch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Chess Core Powerpoint.potx</Template>
  <TotalTime>15997</TotalTime>
  <Words>2822</Words>
  <Application>Microsoft Macintosh PowerPoint</Application>
  <PresentationFormat>On-screen Show (4:3)</PresentationFormat>
  <Paragraphs>408</Paragraphs>
  <Slides>31</Slides>
  <Notes>5</Notes>
  <HiddenSlides>2</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Chess Core Powerpoint</vt:lpstr>
      <vt:lpstr>Plans for EPICS 7 at ESS TAC 15</vt:lpstr>
      <vt:lpstr>Outline</vt:lpstr>
      <vt:lpstr>Introduction</vt:lpstr>
      <vt:lpstr>EPICS 7 – why the number?</vt:lpstr>
      <vt:lpstr>Very quick overview of EPICS (3)</vt:lpstr>
      <vt:lpstr>IOC: Input/Output Controller (V3)</vt:lpstr>
      <vt:lpstr>EPICS 3+4 IOC as of today</vt:lpstr>
      <vt:lpstr>EPICS 7 IOC  at some future date (2018-)</vt:lpstr>
      <vt:lpstr>EPICS 7 applications</vt:lpstr>
      <vt:lpstr>After transition to EPICS 7</vt:lpstr>
      <vt:lpstr>EPICS 7 features</vt:lpstr>
      <vt:lpstr>Normative Types – standard data formats</vt:lpstr>
      <vt:lpstr>Implications of EPICS 7 introduction</vt:lpstr>
      <vt:lpstr>Why then EPICS 7 (and Version 4)?</vt:lpstr>
      <vt:lpstr>Why EPICS 7?</vt:lpstr>
      <vt:lpstr>pvAccess methods</vt:lpstr>
      <vt:lpstr>Necessary developments in EPICS Core</vt:lpstr>
      <vt:lpstr>Control System Software Architecture</vt:lpstr>
      <vt:lpstr>ESS Client tools and services summary</vt:lpstr>
      <vt:lpstr>Interoperation of services</vt:lpstr>
      <vt:lpstr>Service development (contracted)</vt:lpstr>
      <vt:lpstr>Service development (contracted)</vt:lpstr>
      <vt:lpstr>Archiver data</vt:lpstr>
      <vt:lpstr>Channel Finder use – initial and future</vt:lpstr>
      <vt:lpstr>Online Data Management</vt:lpstr>
      <vt:lpstr>Configuration Data Access</vt:lpstr>
      <vt:lpstr>Deployment plan</vt:lpstr>
      <vt:lpstr>Deployment plan</vt:lpstr>
      <vt:lpstr>Risks</vt:lpstr>
      <vt:lpstr>Risks continued</vt:lpstr>
      <vt:lpstr>Summary</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Timo Korhonen</cp:lastModifiedBy>
  <cp:revision>93</cp:revision>
  <cp:lastPrinted>2017-04-02T21:00:35Z</cp:lastPrinted>
  <dcterms:created xsi:type="dcterms:W3CDTF">2013-10-29T16:05:10Z</dcterms:created>
  <dcterms:modified xsi:type="dcterms:W3CDTF">2017-04-03T09:34:27Z</dcterms:modified>
</cp:coreProperties>
</file>