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431" r:id="rId3"/>
    <p:sldId id="469" r:id="rId4"/>
    <p:sldId id="445" r:id="rId5"/>
    <p:sldId id="440" r:id="rId6"/>
    <p:sldId id="442" r:id="rId7"/>
    <p:sldId id="443" r:id="rId8"/>
    <p:sldId id="444" r:id="rId9"/>
    <p:sldId id="448" r:id="rId10"/>
    <p:sldId id="462" r:id="rId11"/>
    <p:sldId id="461" r:id="rId12"/>
    <p:sldId id="459" r:id="rId13"/>
    <p:sldId id="460" r:id="rId14"/>
    <p:sldId id="465" r:id="rId15"/>
    <p:sldId id="466" r:id="rId16"/>
    <p:sldId id="435" r:id="rId17"/>
    <p:sldId id="453" r:id="rId18"/>
    <p:sldId id="455" r:id="rId19"/>
    <p:sldId id="464" r:id="rId20"/>
    <p:sldId id="446" r:id="rId21"/>
    <p:sldId id="467" r:id="rId22"/>
    <p:sldId id="471" r:id="rId23"/>
    <p:sldId id="470" r:id="rId24"/>
    <p:sldId id="441" r:id="rId25"/>
    <p:sldId id="449" r:id="rId26"/>
    <p:sldId id="406" r:id="rId2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2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93178" autoAdjust="0"/>
  </p:normalViewPr>
  <p:slideViewPr>
    <p:cSldViewPr snapToObjects="1">
      <p:cViewPr varScale="1">
        <p:scale>
          <a:sx n="103" d="100"/>
          <a:sy n="103" d="100"/>
        </p:scale>
        <p:origin x="776" y="184"/>
      </p:cViewPr>
      <p:guideLst>
        <p:guide orient="horz" pos="4292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63" d="100"/>
        <a:sy n="163" d="100"/>
      </p:scale>
      <p:origin x="0" y="76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Leif\Documents\ESS\System%201020%20-%20MonAtm\Mass%20&amp;%20Energy%20balance%20calculation%20for%20MonAtm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Leif\Documents\ESS\System%201020%20-%20MonAtm\Mass%20&amp;%20Energy%20balance%20calculation%20for%20MonAtm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Leif\Documents\ESS\System%201020%20-%20MonAtm\Mass%20&amp;%20Energy%20balance%20calculation%20for%20MonAtm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Leif\Documents\ESS\System%201020%20-%20MonAtm\Mass%20&amp;%20Energy%20balance%20calculation%20for%20MonAt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'Impurities removal (-300 Pa)'!$AN$51:$AN$63</c:f>
              <c:numCache>
                <c:formatCode>General</c:formatCode>
                <c:ptCount val="13"/>
                <c:pt idx="0">
                  <c:v>3.60000000000001E-5</c:v>
                </c:pt>
                <c:pt idx="1">
                  <c:v>0.0036</c:v>
                </c:pt>
                <c:pt idx="2">
                  <c:v>0.018</c:v>
                </c:pt>
                <c:pt idx="3">
                  <c:v>0.036</c:v>
                </c:pt>
                <c:pt idx="4">
                  <c:v>0.072</c:v>
                </c:pt>
                <c:pt idx="5">
                  <c:v>0.36</c:v>
                </c:pt>
                <c:pt idx="6">
                  <c:v>0.720000000000001</c:v>
                </c:pt>
                <c:pt idx="7">
                  <c:v>0.9</c:v>
                </c:pt>
                <c:pt idx="8">
                  <c:v>3.6</c:v>
                </c:pt>
                <c:pt idx="9">
                  <c:v>36.0</c:v>
                </c:pt>
                <c:pt idx="10">
                  <c:v>360.0</c:v>
                </c:pt>
                <c:pt idx="11">
                  <c:v>3600.0</c:v>
                </c:pt>
                <c:pt idx="12">
                  <c:v>36000.0</c:v>
                </c:pt>
              </c:numCache>
            </c:numRef>
          </c:xVal>
          <c:yVal>
            <c:numRef>
              <c:f>'Impurities removal (-300 Pa)'!$AO$51:$AO$63</c:f>
              <c:numCache>
                <c:formatCode>General</c:formatCode>
                <c:ptCount val="13"/>
                <c:pt idx="0">
                  <c:v>0.00457000000000001</c:v>
                </c:pt>
                <c:pt idx="1">
                  <c:v>0.48</c:v>
                </c:pt>
                <c:pt idx="2">
                  <c:v>2.38</c:v>
                </c:pt>
                <c:pt idx="3">
                  <c:v>4.75</c:v>
                </c:pt>
                <c:pt idx="4">
                  <c:v>9.5</c:v>
                </c:pt>
                <c:pt idx="5">
                  <c:v>47.5</c:v>
                </c:pt>
                <c:pt idx="6">
                  <c:v>95.0</c:v>
                </c:pt>
                <c:pt idx="7">
                  <c:v>118.75</c:v>
                </c:pt>
                <c:pt idx="8">
                  <c:v>475.0</c:v>
                </c:pt>
                <c:pt idx="9">
                  <c:v>4750.0</c:v>
                </c:pt>
                <c:pt idx="10">
                  <c:v>47500.0</c:v>
                </c:pt>
                <c:pt idx="11">
                  <c:v>475000.0</c:v>
                </c:pt>
                <c:pt idx="12">
                  <c:v>4.75E6</c:v>
                </c:pt>
              </c:numCache>
            </c:numRef>
          </c:yVal>
          <c:smooth val="1"/>
        </c:ser>
        <c:ser>
          <c:idx val="1"/>
          <c:order val="1"/>
          <c:marker>
            <c:symbol val="none"/>
          </c:marker>
          <c:xVal>
            <c:numRef>
              <c:f>'Impurities removal (-300 Pa)'!$AN$51:$AN$63</c:f>
              <c:numCache>
                <c:formatCode>General</c:formatCode>
                <c:ptCount val="13"/>
                <c:pt idx="0">
                  <c:v>3.60000000000001E-5</c:v>
                </c:pt>
                <c:pt idx="1">
                  <c:v>0.0036</c:v>
                </c:pt>
                <c:pt idx="2">
                  <c:v>0.018</c:v>
                </c:pt>
                <c:pt idx="3">
                  <c:v>0.036</c:v>
                </c:pt>
                <c:pt idx="4">
                  <c:v>0.072</c:v>
                </c:pt>
                <c:pt idx="5">
                  <c:v>0.36</c:v>
                </c:pt>
                <c:pt idx="6">
                  <c:v>0.720000000000001</c:v>
                </c:pt>
                <c:pt idx="7">
                  <c:v>0.9</c:v>
                </c:pt>
                <c:pt idx="8">
                  <c:v>3.6</c:v>
                </c:pt>
                <c:pt idx="9">
                  <c:v>36.0</c:v>
                </c:pt>
                <c:pt idx="10">
                  <c:v>360.0</c:v>
                </c:pt>
                <c:pt idx="11">
                  <c:v>3600.0</c:v>
                </c:pt>
                <c:pt idx="12">
                  <c:v>36000.0</c:v>
                </c:pt>
              </c:numCache>
            </c:numRef>
          </c:xVal>
          <c:yVal>
            <c:numRef>
              <c:f>'Impurities removal (-300 Pa)'!$AP$51:$AP$63</c:f>
              <c:numCache>
                <c:formatCode>General</c:formatCode>
                <c:ptCount val="13"/>
                <c:pt idx="0">
                  <c:v>0.00143</c:v>
                </c:pt>
                <c:pt idx="1">
                  <c:v>0.1425</c:v>
                </c:pt>
                <c:pt idx="2">
                  <c:v>0.7125</c:v>
                </c:pt>
                <c:pt idx="3">
                  <c:v>1.424999999999998</c:v>
                </c:pt>
                <c:pt idx="4">
                  <c:v>2.849999999999999</c:v>
                </c:pt>
                <c:pt idx="5">
                  <c:v>14.25</c:v>
                </c:pt>
                <c:pt idx="6">
                  <c:v>28.5</c:v>
                </c:pt>
                <c:pt idx="7">
                  <c:v>35.62500000000004</c:v>
                </c:pt>
                <c:pt idx="8">
                  <c:v>142.5</c:v>
                </c:pt>
                <c:pt idx="9">
                  <c:v>1425.0</c:v>
                </c:pt>
                <c:pt idx="10">
                  <c:v>14250.0</c:v>
                </c:pt>
                <c:pt idx="11">
                  <c:v>142500.0</c:v>
                </c:pt>
                <c:pt idx="12">
                  <c:v>1.425E6</c:v>
                </c:pt>
              </c:numCache>
            </c:numRef>
          </c:yVal>
          <c:smooth val="1"/>
        </c:ser>
        <c:ser>
          <c:idx val="2"/>
          <c:order val="2"/>
          <c:marker>
            <c:symbol val="none"/>
          </c:marker>
          <c:xVal>
            <c:numRef>
              <c:f>'Impurities removal (-300 Pa)'!$AN$51:$AN$63</c:f>
              <c:numCache>
                <c:formatCode>General</c:formatCode>
                <c:ptCount val="13"/>
                <c:pt idx="0">
                  <c:v>3.60000000000001E-5</c:v>
                </c:pt>
                <c:pt idx="1">
                  <c:v>0.0036</c:v>
                </c:pt>
                <c:pt idx="2">
                  <c:v>0.018</c:v>
                </c:pt>
                <c:pt idx="3">
                  <c:v>0.036</c:v>
                </c:pt>
                <c:pt idx="4">
                  <c:v>0.072</c:v>
                </c:pt>
                <c:pt idx="5">
                  <c:v>0.36</c:v>
                </c:pt>
                <c:pt idx="6">
                  <c:v>0.720000000000001</c:v>
                </c:pt>
                <c:pt idx="7">
                  <c:v>0.9</c:v>
                </c:pt>
                <c:pt idx="8">
                  <c:v>3.6</c:v>
                </c:pt>
                <c:pt idx="9">
                  <c:v>36.0</c:v>
                </c:pt>
                <c:pt idx="10">
                  <c:v>360.0</c:v>
                </c:pt>
                <c:pt idx="11">
                  <c:v>3600.0</c:v>
                </c:pt>
                <c:pt idx="12">
                  <c:v>36000.0</c:v>
                </c:pt>
              </c:numCache>
            </c:numRef>
          </c:xVal>
          <c:yVal>
            <c:numRef>
              <c:f>'Impurities removal (-300 Pa)'!$AQ$51:$AQ$63</c:f>
              <c:numCache>
                <c:formatCode>General</c:formatCode>
                <c:ptCount val="13"/>
                <c:pt idx="0">
                  <c:v>0.00029</c:v>
                </c:pt>
                <c:pt idx="1">
                  <c:v>0.029</c:v>
                </c:pt>
                <c:pt idx="2">
                  <c:v>0.143</c:v>
                </c:pt>
                <c:pt idx="3">
                  <c:v>0.285</c:v>
                </c:pt>
                <c:pt idx="4">
                  <c:v>0.57</c:v>
                </c:pt>
                <c:pt idx="5">
                  <c:v>2.849999999999999</c:v>
                </c:pt>
                <c:pt idx="6">
                  <c:v>5.7</c:v>
                </c:pt>
                <c:pt idx="7">
                  <c:v>7.12499999999999</c:v>
                </c:pt>
                <c:pt idx="8">
                  <c:v>28.5</c:v>
                </c:pt>
                <c:pt idx="9">
                  <c:v>285.0</c:v>
                </c:pt>
                <c:pt idx="10">
                  <c:v>2850.0</c:v>
                </c:pt>
                <c:pt idx="11">
                  <c:v>28500.0</c:v>
                </c:pt>
                <c:pt idx="12">
                  <c:v>285000.0</c:v>
                </c:pt>
              </c:numCache>
            </c:numRef>
          </c:yVal>
          <c:smooth val="1"/>
        </c:ser>
        <c:ser>
          <c:idx val="3"/>
          <c:order val="3"/>
          <c:marker>
            <c:symbol val="none"/>
          </c:marker>
          <c:xVal>
            <c:numRef>
              <c:f>'Impurities removal (-300 Pa)'!$AN$51:$AN$63</c:f>
              <c:numCache>
                <c:formatCode>General</c:formatCode>
                <c:ptCount val="13"/>
                <c:pt idx="0">
                  <c:v>3.60000000000001E-5</c:v>
                </c:pt>
                <c:pt idx="1">
                  <c:v>0.0036</c:v>
                </c:pt>
                <c:pt idx="2">
                  <c:v>0.018</c:v>
                </c:pt>
                <c:pt idx="3">
                  <c:v>0.036</c:v>
                </c:pt>
                <c:pt idx="4">
                  <c:v>0.072</c:v>
                </c:pt>
                <c:pt idx="5">
                  <c:v>0.36</c:v>
                </c:pt>
                <c:pt idx="6">
                  <c:v>0.720000000000001</c:v>
                </c:pt>
                <c:pt idx="7">
                  <c:v>0.9</c:v>
                </c:pt>
                <c:pt idx="8">
                  <c:v>3.6</c:v>
                </c:pt>
                <c:pt idx="9">
                  <c:v>36.0</c:v>
                </c:pt>
                <c:pt idx="10">
                  <c:v>360.0</c:v>
                </c:pt>
                <c:pt idx="11">
                  <c:v>3600.0</c:v>
                </c:pt>
                <c:pt idx="12">
                  <c:v>36000.0</c:v>
                </c:pt>
              </c:numCache>
            </c:numRef>
          </c:xVal>
          <c:yVal>
            <c:numRef>
              <c:f>'Impurities removal (-300 Pa)'!$AR$51:$AR$63</c:f>
              <c:numCache>
                <c:formatCode>General</c:formatCode>
                <c:ptCount val="13"/>
                <c:pt idx="0">
                  <c:v>3.60000000000001E-5</c:v>
                </c:pt>
                <c:pt idx="1">
                  <c:v>0.00356</c:v>
                </c:pt>
                <c:pt idx="2">
                  <c:v>0.0178</c:v>
                </c:pt>
                <c:pt idx="3">
                  <c:v>0.0356</c:v>
                </c:pt>
                <c:pt idx="4">
                  <c:v>0.0712</c:v>
                </c:pt>
                <c:pt idx="5">
                  <c:v>0.356</c:v>
                </c:pt>
                <c:pt idx="6">
                  <c:v>0.712000000000001</c:v>
                </c:pt>
                <c:pt idx="7">
                  <c:v>0.8906</c:v>
                </c:pt>
                <c:pt idx="8">
                  <c:v>3.562</c:v>
                </c:pt>
                <c:pt idx="9">
                  <c:v>35.63500000000001</c:v>
                </c:pt>
                <c:pt idx="10">
                  <c:v>365.25</c:v>
                </c:pt>
                <c:pt idx="11">
                  <c:v>3562.5</c:v>
                </c:pt>
                <c:pt idx="12">
                  <c:v>35625.0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90430608"/>
        <c:axId val="-1490430080"/>
      </c:scatterChart>
      <c:valAx>
        <c:axId val="-1490430608"/>
        <c:scaling>
          <c:logBase val="10.0"/>
          <c:orientation val="minMax"/>
          <c:max val="10000.0"/>
          <c:min val="0.01"/>
        </c:scaling>
        <c:delete val="0"/>
        <c:axPos val="b"/>
        <c:majorGridlines>
          <c:spPr>
            <a:ln w="19050">
              <a:solidFill>
                <a:sysClr val="windowText" lastClr="000000"/>
              </a:solidFill>
            </a:ln>
          </c:spPr>
        </c:majorGridlines>
        <c:numFmt formatCode="General" sourceLinked="1"/>
        <c:majorTickMark val="out"/>
        <c:minorTickMark val="out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-1490430080"/>
        <c:crossesAt val="0.001"/>
        <c:crossBetween val="midCat"/>
      </c:valAx>
      <c:valAx>
        <c:axId val="-1490430080"/>
        <c:scaling>
          <c:logBase val="10.0"/>
          <c:orientation val="minMax"/>
          <c:max val="10000.0"/>
          <c:min val="0.001"/>
        </c:scaling>
        <c:delete val="0"/>
        <c:axPos val="l"/>
        <c:majorGridlines>
          <c:spPr>
            <a:ln w="19050">
              <a:solidFill>
                <a:sysClr val="windowText" lastClr="000000"/>
              </a:solidFill>
            </a:ln>
          </c:spPr>
        </c:majorGridlines>
        <c:numFmt formatCode="General" sourceLinked="1"/>
        <c:majorTickMark val="out"/>
        <c:minorTickMark val="out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-1490430608"/>
        <c:crossesAt val="0.01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1"/>
          <c:marker>
            <c:symbol val="none"/>
          </c:marker>
          <c:xVal>
            <c:numRef>
              <c:f>'Impurities removal (-300 Pa)'!$AO$32:$AO$41</c:f>
              <c:numCache>
                <c:formatCode>General</c:formatCode>
                <c:ptCount val="10"/>
                <c:pt idx="0">
                  <c:v>0.0036</c:v>
                </c:pt>
                <c:pt idx="1">
                  <c:v>0.36</c:v>
                </c:pt>
                <c:pt idx="2">
                  <c:v>0.630000000000001</c:v>
                </c:pt>
                <c:pt idx="3">
                  <c:v>1.8</c:v>
                </c:pt>
                <c:pt idx="4">
                  <c:v>3.6</c:v>
                </c:pt>
                <c:pt idx="5">
                  <c:v>7.2</c:v>
                </c:pt>
                <c:pt idx="6">
                  <c:v>10.8</c:v>
                </c:pt>
                <c:pt idx="7">
                  <c:v>12.6</c:v>
                </c:pt>
                <c:pt idx="8">
                  <c:v>36.0</c:v>
                </c:pt>
                <c:pt idx="9">
                  <c:v>108.0</c:v>
                </c:pt>
              </c:numCache>
            </c:numRef>
          </c:xVal>
          <c:yVal>
            <c:numRef>
              <c:f>'Impurities removal (-300 Pa)'!$AQ$32:$AQ$41</c:f>
              <c:numCache>
                <c:formatCode>General</c:formatCode>
                <c:ptCount val="10"/>
                <c:pt idx="0">
                  <c:v>0.229</c:v>
                </c:pt>
                <c:pt idx="1">
                  <c:v>22.927</c:v>
                </c:pt>
                <c:pt idx="2">
                  <c:v>40.12000000000001</c:v>
                </c:pt>
                <c:pt idx="3">
                  <c:v>114.6</c:v>
                </c:pt>
                <c:pt idx="4">
                  <c:v>229.0</c:v>
                </c:pt>
                <c:pt idx="5">
                  <c:v>458.0</c:v>
                </c:pt>
                <c:pt idx="6">
                  <c:v>688.0</c:v>
                </c:pt>
                <c:pt idx="7">
                  <c:v>802.0</c:v>
                </c:pt>
                <c:pt idx="8">
                  <c:v>2293.0</c:v>
                </c:pt>
                <c:pt idx="9">
                  <c:v>6878.0</c:v>
                </c:pt>
              </c:numCache>
            </c:numRef>
          </c:yVal>
          <c:smooth val="1"/>
        </c:ser>
        <c:ser>
          <c:idx val="0"/>
          <c:order val="0"/>
          <c:marker>
            <c:symbol val="none"/>
          </c:marker>
          <c:xVal>
            <c:numRef>
              <c:f>'Impurities removal (-300 Pa)'!$AO$32:$AO$41</c:f>
              <c:numCache>
                <c:formatCode>General</c:formatCode>
                <c:ptCount val="10"/>
                <c:pt idx="0">
                  <c:v>0.0036</c:v>
                </c:pt>
                <c:pt idx="1">
                  <c:v>0.36</c:v>
                </c:pt>
                <c:pt idx="2">
                  <c:v>0.630000000000001</c:v>
                </c:pt>
                <c:pt idx="3">
                  <c:v>1.8</c:v>
                </c:pt>
                <c:pt idx="4">
                  <c:v>3.6</c:v>
                </c:pt>
                <c:pt idx="5">
                  <c:v>7.2</c:v>
                </c:pt>
                <c:pt idx="6">
                  <c:v>10.8</c:v>
                </c:pt>
                <c:pt idx="7">
                  <c:v>12.6</c:v>
                </c:pt>
                <c:pt idx="8">
                  <c:v>36.0</c:v>
                </c:pt>
                <c:pt idx="9">
                  <c:v>108.0</c:v>
                </c:pt>
              </c:numCache>
            </c:numRef>
          </c:xVal>
          <c:yVal>
            <c:numRef>
              <c:f>'Impurities removal (-300 Pa)'!$AP$32:$AP$41</c:f>
              <c:numCache>
                <c:formatCode>General</c:formatCode>
                <c:ptCount val="10"/>
                <c:pt idx="0">
                  <c:v>0.764200000000001</c:v>
                </c:pt>
                <c:pt idx="1">
                  <c:v>76.42</c:v>
                </c:pt>
                <c:pt idx="2">
                  <c:v>133.76</c:v>
                </c:pt>
                <c:pt idx="3">
                  <c:v>382.11</c:v>
                </c:pt>
                <c:pt idx="4">
                  <c:v>764.22</c:v>
                </c:pt>
                <c:pt idx="5">
                  <c:v>1528.0</c:v>
                </c:pt>
                <c:pt idx="6">
                  <c:v>2293.0</c:v>
                </c:pt>
                <c:pt idx="7">
                  <c:v>2675.0</c:v>
                </c:pt>
                <c:pt idx="8">
                  <c:v>7642.0</c:v>
                </c:pt>
                <c:pt idx="9">
                  <c:v>22926.0</c:v>
                </c:pt>
              </c:numCache>
            </c:numRef>
          </c:yVal>
          <c:smooth val="1"/>
        </c:ser>
        <c:ser>
          <c:idx val="2"/>
          <c:order val="2"/>
          <c:marker>
            <c:symbol val="none"/>
          </c:marker>
          <c:xVal>
            <c:numRef>
              <c:f>'Impurities removal (-300 Pa)'!$AO$32:$AO$41</c:f>
              <c:numCache>
                <c:formatCode>General</c:formatCode>
                <c:ptCount val="10"/>
                <c:pt idx="0">
                  <c:v>0.0036</c:v>
                </c:pt>
                <c:pt idx="1">
                  <c:v>0.36</c:v>
                </c:pt>
                <c:pt idx="2">
                  <c:v>0.630000000000001</c:v>
                </c:pt>
                <c:pt idx="3">
                  <c:v>1.8</c:v>
                </c:pt>
                <c:pt idx="4">
                  <c:v>3.6</c:v>
                </c:pt>
                <c:pt idx="5">
                  <c:v>7.2</c:v>
                </c:pt>
                <c:pt idx="6">
                  <c:v>10.8</c:v>
                </c:pt>
                <c:pt idx="7">
                  <c:v>12.6</c:v>
                </c:pt>
                <c:pt idx="8">
                  <c:v>36.0</c:v>
                </c:pt>
                <c:pt idx="9">
                  <c:v>108.0</c:v>
                </c:pt>
              </c:numCache>
            </c:numRef>
          </c:xVal>
          <c:yVal>
            <c:numRef>
              <c:f>'Impurities removal (-300 Pa)'!$AR$32:$AR$41</c:f>
              <c:numCache>
                <c:formatCode>General</c:formatCode>
                <c:ptCount val="10"/>
                <c:pt idx="0">
                  <c:v>0.046</c:v>
                </c:pt>
                <c:pt idx="1">
                  <c:v>4.585</c:v>
                </c:pt>
                <c:pt idx="2">
                  <c:v>8.024000000000001</c:v>
                </c:pt>
                <c:pt idx="3" formatCode="#,##0">
                  <c:v>22.93</c:v>
                </c:pt>
                <c:pt idx="4" formatCode="#,##0">
                  <c:v>45.85</c:v>
                </c:pt>
                <c:pt idx="5" formatCode="#,##0">
                  <c:v>91.7</c:v>
                </c:pt>
                <c:pt idx="6" formatCode="#,##0">
                  <c:v>137.0</c:v>
                </c:pt>
                <c:pt idx="7" formatCode="#,##0">
                  <c:v>160.0</c:v>
                </c:pt>
                <c:pt idx="8" formatCode="#,##0">
                  <c:v>458.0</c:v>
                </c:pt>
                <c:pt idx="9" formatCode="#,##0">
                  <c:v>1375.6</c:v>
                </c:pt>
              </c:numCache>
            </c:numRef>
          </c:yVal>
          <c:smooth val="1"/>
        </c:ser>
        <c:ser>
          <c:idx val="3"/>
          <c:order val="3"/>
          <c:marker>
            <c:symbol val="none"/>
          </c:marker>
          <c:xVal>
            <c:numRef>
              <c:f>'Impurities removal (-300 Pa)'!$AO$32:$AO$41</c:f>
              <c:numCache>
                <c:formatCode>General</c:formatCode>
                <c:ptCount val="10"/>
                <c:pt idx="0">
                  <c:v>0.0036</c:v>
                </c:pt>
                <c:pt idx="1">
                  <c:v>0.36</c:v>
                </c:pt>
                <c:pt idx="2">
                  <c:v>0.630000000000001</c:v>
                </c:pt>
                <c:pt idx="3">
                  <c:v>1.8</c:v>
                </c:pt>
                <c:pt idx="4">
                  <c:v>3.6</c:v>
                </c:pt>
                <c:pt idx="5">
                  <c:v>7.2</c:v>
                </c:pt>
                <c:pt idx="6">
                  <c:v>10.8</c:v>
                </c:pt>
                <c:pt idx="7">
                  <c:v>12.6</c:v>
                </c:pt>
                <c:pt idx="8">
                  <c:v>36.0</c:v>
                </c:pt>
                <c:pt idx="9">
                  <c:v>108.0</c:v>
                </c:pt>
              </c:numCache>
            </c:numRef>
          </c:xVal>
          <c:yVal>
            <c:numRef>
              <c:f>'Impurities removal (-300 Pa)'!$AS$32:$AS$41</c:f>
              <c:numCache>
                <c:formatCode>General</c:formatCode>
                <c:ptCount val="10"/>
                <c:pt idx="0">
                  <c:v>0.00570000000000001</c:v>
                </c:pt>
                <c:pt idx="1">
                  <c:v>0.57</c:v>
                </c:pt>
                <c:pt idx="2">
                  <c:v>1.0</c:v>
                </c:pt>
                <c:pt idx="3">
                  <c:v>2.9</c:v>
                </c:pt>
                <c:pt idx="4">
                  <c:v>5.7</c:v>
                </c:pt>
                <c:pt idx="5">
                  <c:v>11.5</c:v>
                </c:pt>
                <c:pt idx="6">
                  <c:v>17.2</c:v>
                </c:pt>
                <c:pt idx="7">
                  <c:v>20.06</c:v>
                </c:pt>
                <c:pt idx="8">
                  <c:v>57.32</c:v>
                </c:pt>
                <c:pt idx="9">
                  <c:v>172.0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62000288"/>
        <c:axId val="-1462058912"/>
      </c:scatterChart>
      <c:valAx>
        <c:axId val="-1462000288"/>
        <c:scaling>
          <c:logBase val="10.0"/>
          <c:orientation val="minMax"/>
          <c:max val="100.0"/>
          <c:min val="0.1"/>
        </c:scaling>
        <c:delete val="0"/>
        <c:axPos val="b"/>
        <c:majorGridlines>
          <c:spPr>
            <a:ln w="19050">
              <a:solidFill>
                <a:schemeClr val="tx1"/>
              </a:solidFill>
            </a:ln>
          </c:spPr>
        </c:majorGridlines>
        <c:numFmt formatCode="General" sourceLinked="1"/>
        <c:majorTickMark val="out"/>
        <c:minorTickMark val="out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-1462058912"/>
        <c:crossesAt val="0.001"/>
        <c:crossBetween val="midCat"/>
      </c:valAx>
      <c:valAx>
        <c:axId val="-1462058912"/>
        <c:scaling>
          <c:logBase val="10.0"/>
          <c:orientation val="minMax"/>
          <c:max val="10000.0"/>
          <c:min val="0.1"/>
        </c:scaling>
        <c:delete val="0"/>
        <c:axPos val="l"/>
        <c:majorGridlines>
          <c:spPr>
            <a:ln w="19050">
              <a:solidFill>
                <a:schemeClr val="tx1"/>
              </a:solidFill>
            </a:ln>
          </c:spPr>
        </c:majorGridlines>
        <c:numFmt formatCode="General" sourceLinked="1"/>
        <c:majorTickMark val="out"/>
        <c:minorTickMark val="out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-1462000288"/>
        <c:crossesAt val="0.1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'Impurities removal (-300 Pa)'!$AL$70:$AL$75</c:f>
              <c:numCache>
                <c:formatCode>General</c:formatCode>
                <c:ptCount val="6"/>
                <c:pt idx="0">
                  <c:v>0.0</c:v>
                </c:pt>
                <c:pt idx="1">
                  <c:v>1000.0</c:v>
                </c:pt>
                <c:pt idx="2">
                  <c:v>2000.0</c:v>
                </c:pt>
                <c:pt idx="3">
                  <c:v>3000.0</c:v>
                </c:pt>
                <c:pt idx="4">
                  <c:v>4000.0</c:v>
                </c:pt>
                <c:pt idx="5">
                  <c:v>5000.0</c:v>
                </c:pt>
              </c:numCache>
            </c:numRef>
          </c:xVal>
          <c:yVal>
            <c:numRef>
              <c:f>'Impurities removal (-300 Pa)'!$AM$70:$AM$75</c:f>
              <c:numCache>
                <c:formatCode>General</c:formatCode>
                <c:ptCount val="6"/>
                <c:pt idx="0">
                  <c:v>0.0</c:v>
                </c:pt>
                <c:pt idx="1">
                  <c:v>9.479796933103456</c:v>
                </c:pt>
                <c:pt idx="2">
                  <c:v>18.95959386620689</c:v>
                </c:pt>
                <c:pt idx="3">
                  <c:v>28.43939079931034</c:v>
                </c:pt>
                <c:pt idx="4">
                  <c:v>37.91918773241377</c:v>
                </c:pt>
                <c:pt idx="5">
                  <c:v>47.3989846655172</c:v>
                </c:pt>
              </c:numCache>
            </c:numRef>
          </c:yVal>
          <c:smooth val="1"/>
        </c:ser>
        <c:ser>
          <c:idx val="1"/>
          <c:order val="1"/>
          <c:marker>
            <c:symbol val="none"/>
          </c:marker>
          <c:xVal>
            <c:numRef>
              <c:f>'Impurities removal (-300 Pa)'!$AL$70:$AL$75</c:f>
              <c:numCache>
                <c:formatCode>General</c:formatCode>
                <c:ptCount val="6"/>
                <c:pt idx="0">
                  <c:v>0.0</c:v>
                </c:pt>
                <c:pt idx="1">
                  <c:v>1000.0</c:v>
                </c:pt>
                <c:pt idx="2">
                  <c:v>2000.0</c:v>
                </c:pt>
                <c:pt idx="3">
                  <c:v>3000.0</c:v>
                </c:pt>
                <c:pt idx="4">
                  <c:v>4000.0</c:v>
                </c:pt>
                <c:pt idx="5">
                  <c:v>5000.0</c:v>
                </c:pt>
              </c:numCache>
            </c:numRef>
          </c:xVal>
          <c:yVal>
            <c:numRef>
              <c:f>'Impurities removal (-300 Pa)'!$AN$70:$AN$75</c:f>
              <c:numCache>
                <c:formatCode>General</c:formatCode>
                <c:ptCount val="6"/>
                <c:pt idx="0">
                  <c:v>0.0</c:v>
                </c:pt>
                <c:pt idx="1">
                  <c:v>18.95959386620689</c:v>
                </c:pt>
                <c:pt idx="2">
                  <c:v>37.91918773241377</c:v>
                </c:pt>
                <c:pt idx="3">
                  <c:v>56.87878159862065</c:v>
                </c:pt>
                <c:pt idx="4">
                  <c:v>75.83837546482758</c:v>
                </c:pt>
                <c:pt idx="5">
                  <c:v>94.7979693310345</c:v>
                </c:pt>
              </c:numCache>
            </c:numRef>
          </c:yVal>
          <c:smooth val="1"/>
        </c:ser>
        <c:ser>
          <c:idx val="2"/>
          <c:order val="2"/>
          <c:marker>
            <c:symbol val="none"/>
          </c:marker>
          <c:xVal>
            <c:numRef>
              <c:f>'Impurities removal (-300 Pa)'!$AL$70:$AL$75</c:f>
              <c:numCache>
                <c:formatCode>General</c:formatCode>
                <c:ptCount val="6"/>
                <c:pt idx="0">
                  <c:v>0.0</c:v>
                </c:pt>
                <c:pt idx="1">
                  <c:v>1000.0</c:v>
                </c:pt>
                <c:pt idx="2">
                  <c:v>2000.0</c:v>
                </c:pt>
                <c:pt idx="3">
                  <c:v>3000.0</c:v>
                </c:pt>
                <c:pt idx="4">
                  <c:v>4000.0</c:v>
                </c:pt>
                <c:pt idx="5">
                  <c:v>5000.0</c:v>
                </c:pt>
              </c:numCache>
            </c:numRef>
          </c:xVal>
          <c:yVal>
            <c:numRef>
              <c:f>'Impurities removal (-300 Pa)'!$AO$70:$AO$75</c:f>
              <c:numCache>
                <c:formatCode>General</c:formatCode>
                <c:ptCount val="6"/>
                <c:pt idx="0">
                  <c:v>0.0</c:v>
                </c:pt>
                <c:pt idx="1">
                  <c:v>37.91918773241377</c:v>
                </c:pt>
                <c:pt idx="2">
                  <c:v>75.83837546482758</c:v>
                </c:pt>
                <c:pt idx="3">
                  <c:v>113.7575631972414</c:v>
                </c:pt>
                <c:pt idx="4">
                  <c:v>151.676750929655</c:v>
                </c:pt>
                <c:pt idx="5">
                  <c:v>189.595938662069</c:v>
                </c:pt>
              </c:numCache>
            </c:numRef>
          </c:yVal>
          <c:smooth val="1"/>
        </c:ser>
        <c:ser>
          <c:idx val="3"/>
          <c:order val="3"/>
          <c:marker>
            <c:symbol val="none"/>
          </c:marker>
          <c:xVal>
            <c:numRef>
              <c:f>'Impurities removal (-300 Pa)'!$AL$70:$AL$75</c:f>
              <c:numCache>
                <c:formatCode>General</c:formatCode>
                <c:ptCount val="6"/>
                <c:pt idx="0">
                  <c:v>0.0</c:v>
                </c:pt>
                <c:pt idx="1">
                  <c:v>1000.0</c:v>
                </c:pt>
                <c:pt idx="2">
                  <c:v>2000.0</c:v>
                </c:pt>
                <c:pt idx="3">
                  <c:v>3000.0</c:v>
                </c:pt>
                <c:pt idx="4">
                  <c:v>4000.0</c:v>
                </c:pt>
                <c:pt idx="5">
                  <c:v>5000.0</c:v>
                </c:pt>
              </c:numCache>
            </c:numRef>
          </c:xVal>
          <c:yVal>
            <c:numRef>
              <c:f>'Impurities removal (-300 Pa)'!$AP$70:$AP$75</c:f>
              <c:numCache>
                <c:formatCode>General</c:formatCode>
                <c:ptCount val="6"/>
                <c:pt idx="0">
                  <c:v>0.0</c:v>
                </c:pt>
                <c:pt idx="1">
                  <c:v>94.7979693310345</c:v>
                </c:pt>
                <c:pt idx="2">
                  <c:v>189.595938662069</c:v>
                </c:pt>
                <c:pt idx="3">
                  <c:v>284.3939079931034</c:v>
                </c:pt>
                <c:pt idx="4">
                  <c:v>379.191877324138</c:v>
                </c:pt>
                <c:pt idx="5">
                  <c:v>473.9898466551722</c:v>
                </c:pt>
              </c:numCache>
            </c:numRef>
          </c:yVal>
          <c:smooth val="1"/>
        </c:ser>
        <c:ser>
          <c:idx val="4"/>
          <c:order val="4"/>
          <c:marker>
            <c:symbol val="none"/>
          </c:marker>
          <c:xVal>
            <c:numRef>
              <c:f>'Impurities removal (-300 Pa)'!$AL$70:$AL$75</c:f>
              <c:numCache>
                <c:formatCode>General</c:formatCode>
                <c:ptCount val="6"/>
                <c:pt idx="0">
                  <c:v>0.0</c:v>
                </c:pt>
                <c:pt idx="1">
                  <c:v>1000.0</c:v>
                </c:pt>
                <c:pt idx="2">
                  <c:v>2000.0</c:v>
                </c:pt>
                <c:pt idx="3">
                  <c:v>3000.0</c:v>
                </c:pt>
                <c:pt idx="4">
                  <c:v>4000.0</c:v>
                </c:pt>
                <c:pt idx="5">
                  <c:v>5000.0</c:v>
                </c:pt>
              </c:numCache>
            </c:numRef>
          </c:xVal>
          <c:yVal>
            <c:numRef>
              <c:f>'Impurities removal (-300 Pa)'!$AQ$70:$AQ$75</c:f>
              <c:numCache>
                <c:formatCode>General</c:formatCode>
                <c:ptCount val="6"/>
                <c:pt idx="0">
                  <c:v>0.0</c:v>
                </c:pt>
                <c:pt idx="1">
                  <c:v>189.595938662069</c:v>
                </c:pt>
                <c:pt idx="2">
                  <c:v>379.191877324138</c:v>
                </c:pt>
                <c:pt idx="3">
                  <c:v>568.7878159862068</c:v>
                </c:pt>
                <c:pt idx="4">
                  <c:v>758.3837546482765</c:v>
                </c:pt>
                <c:pt idx="5">
                  <c:v>947.9796933103447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519055840"/>
        <c:axId val="-1518734192"/>
      </c:scatterChart>
      <c:valAx>
        <c:axId val="-1519055840"/>
        <c:scaling>
          <c:orientation val="minMax"/>
          <c:max val="5000.0"/>
        </c:scaling>
        <c:delete val="0"/>
        <c:axPos val="b"/>
        <c:majorGridlines>
          <c:spPr>
            <a:ln w="19050">
              <a:solidFill>
                <a:schemeClr val="tx1"/>
              </a:solidFill>
            </a:ln>
          </c:spPr>
        </c:majorGridlines>
        <c:minorGridlines/>
        <c:numFmt formatCode="#,##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-1518734192"/>
        <c:crosses val="autoZero"/>
        <c:crossBetween val="midCat"/>
      </c:valAx>
      <c:valAx>
        <c:axId val="-1518734192"/>
        <c:scaling>
          <c:orientation val="minMax"/>
          <c:max val="140.0"/>
        </c:scaling>
        <c:delete val="0"/>
        <c:axPos val="l"/>
        <c:majorGridlines>
          <c:spPr>
            <a:ln w="19050">
              <a:solidFill>
                <a:schemeClr val="tx1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-151905584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4"/>
          <c:order val="0"/>
          <c:marker>
            <c:symbol val="none"/>
          </c:marker>
          <c:xVal>
            <c:numRef>
              <c:f>'Impurities removal (-300 Pa)'!$AL$70:$AL$75</c:f>
              <c:numCache>
                <c:formatCode>General</c:formatCode>
                <c:ptCount val="6"/>
                <c:pt idx="0">
                  <c:v>0.0</c:v>
                </c:pt>
                <c:pt idx="1">
                  <c:v>1000.0</c:v>
                </c:pt>
                <c:pt idx="2">
                  <c:v>2000.0</c:v>
                </c:pt>
                <c:pt idx="3">
                  <c:v>3000.0</c:v>
                </c:pt>
                <c:pt idx="4">
                  <c:v>4000.0</c:v>
                </c:pt>
                <c:pt idx="5">
                  <c:v>5000.0</c:v>
                </c:pt>
              </c:numCache>
            </c:numRef>
          </c:xVal>
          <c:yVal>
            <c:numRef>
              <c:f>'Impurities removal (-300 Pa)'!$AQ$70:$AQ$75</c:f>
              <c:numCache>
                <c:formatCode>General</c:formatCode>
                <c:ptCount val="6"/>
                <c:pt idx="0">
                  <c:v>0.0</c:v>
                </c:pt>
                <c:pt idx="1">
                  <c:v>189.595938662069</c:v>
                </c:pt>
                <c:pt idx="2">
                  <c:v>379.191877324138</c:v>
                </c:pt>
                <c:pt idx="3">
                  <c:v>568.7878159862068</c:v>
                </c:pt>
                <c:pt idx="4">
                  <c:v>758.3837546482765</c:v>
                </c:pt>
                <c:pt idx="5">
                  <c:v>947.9796933103447</c:v>
                </c:pt>
              </c:numCache>
            </c:numRef>
          </c:yVal>
          <c:smooth val="1"/>
        </c:ser>
        <c:ser>
          <c:idx val="5"/>
          <c:order val="1"/>
          <c:marker>
            <c:symbol val="none"/>
          </c:marker>
          <c:xVal>
            <c:numRef>
              <c:f>'Impurities removal (-300 Pa)'!$AL$70:$AL$75</c:f>
              <c:numCache>
                <c:formatCode>General</c:formatCode>
                <c:ptCount val="6"/>
                <c:pt idx="0">
                  <c:v>0.0</c:v>
                </c:pt>
                <c:pt idx="1">
                  <c:v>1000.0</c:v>
                </c:pt>
                <c:pt idx="2">
                  <c:v>2000.0</c:v>
                </c:pt>
                <c:pt idx="3">
                  <c:v>3000.0</c:v>
                </c:pt>
                <c:pt idx="4">
                  <c:v>4000.0</c:v>
                </c:pt>
                <c:pt idx="5">
                  <c:v>5000.0</c:v>
                </c:pt>
              </c:numCache>
            </c:numRef>
          </c:xVal>
          <c:yVal>
            <c:numRef>
              <c:f>'Impurities removal (-300 Pa)'!$AR$70:$AR$75</c:f>
              <c:numCache>
                <c:formatCode>General</c:formatCode>
                <c:ptCount val="6"/>
                <c:pt idx="0">
                  <c:v>0.0</c:v>
                </c:pt>
                <c:pt idx="1">
                  <c:v>947.9796933103447</c:v>
                </c:pt>
                <c:pt idx="2">
                  <c:v>1895.95938662069</c:v>
                </c:pt>
                <c:pt idx="3">
                  <c:v>2843.939079931036</c:v>
                </c:pt>
                <c:pt idx="4">
                  <c:v>3791.918773241382</c:v>
                </c:pt>
                <c:pt idx="5">
                  <c:v>4739.89846655173</c:v>
                </c:pt>
              </c:numCache>
            </c:numRef>
          </c:yVal>
          <c:smooth val="1"/>
        </c:ser>
        <c:ser>
          <c:idx val="6"/>
          <c:order val="2"/>
          <c:marker>
            <c:symbol val="none"/>
          </c:marker>
          <c:xVal>
            <c:numRef>
              <c:f>'Impurities removal (-300 Pa)'!$AL$70:$AL$75</c:f>
              <c:numCache>
                <c:formatCode>General</c:formatCode>
                <c:ptCount val="6"/>
                <c:pt idx="0">
                  <c:v>0.0</c:v>
                </c:pt>
                <c:pt idx="1">
                  <c:v>1000.0</c:v>
                </c:pt>
                <c:pt idx="2">
                  <c:v>2000.0</c:v>
                </c:pt>
                <c:pt idx="3">
                  <c:v>3000.0</c:v>
                </c:pt>
                <c:pt idx="4">
                  <c:v>4000.0</c:v>
                </c:pt>
                <c:pt idx="5">
                  <c:v>5000.0</c:v>
                </c:pt>
              </c:numCache>
            </c:numRef>
          </c:xVal>
          <c:yVal>
            <c:numRef>
              <c:f>'Impurities removal (-300 Pa)'!$AS$70:$AS$75</c:f>
              <c:numCache>
                <c:formatCode>General</c:formatCode>
                <c:ptCount val="6"/>
                <c:pt idx="0">
                  <c:v>0.0</c:v>
                </c:pt>
                <c:pt idx="1">
                  <c:v>1895.95938662069</c:v>
                </c:pt>
                <c:pt idx="2">
                  <c:v>3791.918773241382</c:v>
                </c:pt>
                <c:pt idx="3">
                  <c:v>5687.878159862069</c:v>
                </c:pt>
                <c:pt idx="4">
                  <c:v>7583.83754648276</c:v>
                </c:pt>
                <c:pt idx="5">
                  <c:v>9479.796933103442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517054080"/>
        <c:axId val="-1516410912"/>
      </c:scatterChart>
      <c:valAx>
        <c:axId val="-1517054080"/>
        <c:scaling>
          <c:orientation val="minMax"/>
          <c:max val="500.0"/>
        </c:scaling>
        <c:delete val="0"/>
        <c:axPos val="b"/>
        <c:majorGridlines>
          <c:spPr>
            <a:ln w="19050">
              <a:solidFill>
                <a:schemeClr val="tx1"/>
              </a:solidFill>
            </a:ln>
          </c:spPr>
        </c:majorGridlines>
        <c:minorGridlines/>
        <c:numFmt formatCode="#,##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-1516410912"/>
        <c:crosses val="autoZero"/>
        <c:crossBetween val="midCat"/>
      </c:valAx>
      <c:valAx>
        <c:axId val="-1516410912"/>
        <c:scaling>
          <c:orientation val="minMax"/>
          <c:max val="140.0"/>
        </c:scaling>
        <c:delete val="0"/>
        <c:axPos val="l"/>
        <c:majorGridlines>
          <c:spPr>
            <a:ln w="19050">
              <a:solidFill>
                <a:schemeClr val="tx1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-151705408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pPr/>
              <a:t>2017-03-30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pPr/>
              <a:t>5</a:t>
            </a:fld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pPr/>
              <a:t>24</a:t>
            </a:fld>
            <a:endParaRPr 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pPr/>
              <a:t>25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pPr/>
              <a:t>7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pPr/>
              <a:t>8</a:t>
            </a:fld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pPr/>
              <a:t>9</a:t>
            </a:fld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pPr/>
              <a:t>20</a:t>
            </a:fld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pPr/>
              <a:t>21</a:t>
            </a:fld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pPr/>
              <a:t>22</a:t>
            </a:fld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pPr/>
              <a:t>23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pPr/>
              <a:t>2017-03-30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Click to edit Master text styles</a:t>
            </a:r>
          </a:p>
          <a:p>
            <a:pPr lvl="1"/>
            <a:r>
              <a:rPr lang="sv-SE" dirty="0" smtClean="0"/>
              <a:t>Second level</a:t>
            </a:r>
          </a:p>
          <a:p>
            <a:pPr lvl="2"/>
            <a:r>
              <a:rPr lang="sv-SE" dirty="0" smtClean="0"/>
              <a:t>Third level</a:t>
            </a:r>
          </a:p>
          <a:p>
            <a:pPr lvl="3"/>
            <a:r>
              <a:rPr lang="sv-SE" dirty="0" smtClean="0"/>
              <a:t>Fourth level</a:t>
            </a:r>
          </a:p>
          <a:p>
            <a:pPr lvl="4"/>
            <a:r>
              <a:rPr lang="sv-SE" dirty="0" smtClean="0"/>
              <a:t>Fifth level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36004" y="6412247"/>
            <a:ext cx="1547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050" dirty="0" smtClean="0">
                <a:solidFill>
                  <a:schemeClr val="tx1">
                    <a:tint val="75000"/>
                  </a:schemeClr>
                </a:solidFill>
              </a:rPr>
              <a:t>April 6</a:t>
            </a:r>
            <a:r>
              <a:rPr kumimoji="0" lang="sv-SE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2017</a:t>
            </a: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8198060" y="6417332"/>
            <a:ext cx="802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1115BC-487E-4422-894C-CB7CD3E7922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pPr/>
              <a:t>2017-03-30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pPr/>
              <a:t>2017-03-30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pPr/>
              <a:t>2017-03-30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96852"/>
            <a:ext cx="9144000" cy="684076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Monolith Atmosphere Update</a:t>
            </a:r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465004"/>
            <a:ext cx="91440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Leif Emås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15</a:t>
            </a:r>
            <a:r>
              <a:rPr lang="en-US" sz="2000" b="1" baseline="30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TAC Meeting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6, 2017</a:t>
            </a: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5949280"/>
            <a:ext cx="4572000" cy="3680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6671084" cy="598078"/>
          </a:xfrm>
        </p:spPr>
        <p:txBody>
          <a:bodyPr>
            <a:normAutofit/>
          </a:bodyPr>
          <a:lstStyle/>
          <a:p>
            <a:r>
              <a:rPr lang="sv-SE" sz="2800" dirty="0" smtClean="0"/>
              <a:t>Requirements</a:t>
            </a:r>
            <a:endParaRPr lang="sv-SE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1844824"/>
            <a:ext cx="86769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lvl="0" indent="-177800" algn="ctr"/>
            <a:r>
              <a:rPr lang="en-GB" sz="2400" dirty="0" smtClean="0"/>
              <a:t>NSS requirements with He @ 99,7 </a:t>
            </a:r>
            <a:r>
              <a:rPr lang="en-GB" sz="2400" dirty="0" err="1" smtClean="0"/>
              <a:t>kPa</a:t>
            </a:r>
            <a:r>
              <a:rPr lang="en-GB" sz="2400" dirty="0" smtClean="0"/>
              <a:t> are:</a:t>
            </a:r>
          </a:p>
          <a:p>
            <a:pPr marL="354013" lvl="0" indent="-177800" algn="ctr"/>
            <a:endParaRPr lang="en-GB" sz="2400" dirty="0" smtClean="0"/>
          </a:p>
          <a:p>
            <a:pPr marL="354013" lvl="0" indent="-177800" algn="ctr"/>
            <a:r>
              <a:rPr lang="en-GB" sz="2400" dirty="0" smtClean="0"/>
              <a:t>&lt; 700 </a:t>
            </a:r>
            <a:r>
              <a:rPr lang="en-GB" sz="2400" dirty="0" err="1" smtClean="0"/>
              <a:t>ppm</a:t>
            </a:r>
            <a:r>
              <a:rPr lang="en-GB" sz="2400" dirty="0" smtClean="0"/>
              <a:t> N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   </a:t>
            </a:r>
            <a:r>
              <a:rPr lang="en-GB" sz="2400" dirty="0" smtClean="0">
                <a:latin typeface="Calibri"/>
                <a:cs typeface="Calibri"/>
              </a:rPr>
              <a:t>              Partial pressure of &lt; 70 Pa</a:t>
            </a:r>
          </a:p>
          <a:p>
            <a:pPr marL="354013" lvl="0" indent="-177800" algn="ctr"/>
            <a:endParaRPr lang="en-GB" sz="2400" dirty="0" smtClean="0">
              <a:latin typeface="Calibri"/>
              <a:cs typeface="Calibri"/>
            </a:endParaRPr>
          </a:p>
          <a:p>
            <a:pPr marL="354013" lvl="0" indent="-177800" algn="ctr"/>
            <a:r>
              <a:rPr lang="en-GB" sz="2400" dirty="0" smtClean="0"/>
              <a:t>&lt; 30 </a:t>
            </a:r>
            <a:r>
              <a:rPr lang="en-GB" sz="2400" dirty="0" err="1" smtClean="0"/>
              <a:t>ppm</a:t>
            </a:r>
            <a:r>
              <a:rPr lang="en-GB" sz="2400" dirty="0" smtClean="0"/>
              <a:t> H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O   </a:t>
            </a:r>
            <a:r>
              <a:rPr lang="en-GB" sz="2400" dirty="0" smtClean="0">
                <a:cs typeface="Calibri"/>
              </a:rPr>
              <a:t>              Partial pressure of &lt; 3 Pa</a:t>
            </a:r>
          </a:p>
          <a:p>
            <a:pPr marL="354013" lvl="0" indent="-177800" algn="ctr"/>
            <a:endParaRPr lang="en-GB" sz="2400" dirty="0" smtClean="0">
              <a:cs typeface="Calibri"/>
            </a:endParaRPr>
          </a:p>
          <a:p>
            <a:pPr marL="354013" lvl="0" indent="-177800" algn="ctr"/>
            <a:r>
              <a:rPr lang="en-GB" sz="2400" dirty="0" smtClean="0">
                <a:cs typeface="Calibri"/>
              </a:rPr>
              <a:t>&lt; 1000 </a:t>
            </a:r>
            <a:r>
              <a:rPr lang="en-GB" sz="2400" dirty="0" err="1" smtClean="0">
                <a:cs typeface="Calibri"/>
              </a:rPr>
              <a:t>ppm</a:t>
            </a:r>
            <a:r>
              <a:rPr lang="en-GB" sz="2400" dirty="0" smtClean="0">
                <a:cs typeface="Calibri"/>
              </a:rPr>
              <a:t> impurities                 partial pressure of &lt; 100 Pa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599892" y="2636912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ight Arrow 12"/>
          <p:cNvSpPr/>
          <p:nvPr/>
        </p:nvSpPr>
        <p:spPr>
          <a:xfrm>
            <a:off x="3599892" y="3356992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Box 7"/>
          <p:cNvSpPr txBox="1"/>
          <p:nvPr/>
        </p:nvSpPr>
        <p:spPr>
          <a:xfrm>
            <a:off x="971600" y="5373216"/>
            <a:ext cx="102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Rationale:</a:t>
            </a:r>
            <a:endParaRPr lang="sv-SE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975591" y="5373216"/>
            <a:ext cx="6160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Water and nitrogen under irradiation forms nitric acid which affects the super-mirror coating on the guides.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031940" y="4149080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/>
          <p:cNvGraphicFramePr/>
          <p:nvPr/>
        </p:nvGraphicFramePr>
        <p:xfrm>
          <a:off x="611560" y="2236205"/>
          <a:ext cx="6588732" cy="4109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1417638"/>
            <a:ext cx="3096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 smtClean="0"/>
              <a:t>Removal efficiency: 97%</a:t>
            </a:r>
            <a:endParaRPr lang="sv-SE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735796" y="6309320"/>
            <a:ext cx="16056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Air leakage (g/h)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87354" y="1628800"/>
            <a:ext cx="15491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Purification flow</a:t>
            </a:r>
          </a:p>
          <a:p>
            <a:r>
              <a:rPr lang="sv-SE" sz="1600" dirty="0" smtClean="0"/>
              <a:t>         0.3 g/s</a:t>
            </a:r>
          </a:p>
          <a:p>
            <a:r>
              <a:rPr lang="sv-SE" sz="1600" dirty="0" smtClean="0"/>
              <a:t>            1 g/s</a:t>
            </a:r>
          </a:p>
          <a:p>
            <a:r>
              <a:rPr lang="sv-SE" sz="1600" dirty="0" smtClean="0"/>
              <a:t>            5 g/s</a:t>
            </a:r>
          </a:p>
          <a:p>
            <a:r>
              <a:rPr lang="sv-SE" sz="1600" dirty="0" smtClean="0"/>
              <a:t>          40 g/s</a:t>
            </a:r>
            <a:endParaRPr lang="sv-SE" sz="16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7380312" y="2096852"/>
            <a:ext cx="4320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373938" y="2312876"/>
            <a:ext cx="43204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80312" y="2564904"/>
            <a:ext cx="432048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73938" y="2816932"/>
            <a:ext cx="432048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11760" y="1830306"/>
            <a:ext cx="3775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Air content at steady state = f (air leakage)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587424" y="3982971"/>
            <a:ext cx="2304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Air content in He (ppmV)</a:t>
            </a:r>
          </a:p>
        </p:txBody>
      </p:sp>
      <p:sp>
        <p:nvSpPr>
          <p:cNvPr id="20" name="Arc 19"/>
          <p:cNvSpPr/>
          <p:nvPr/>
        </p:nvSpPr>
        <p:spPr>
          <a:xfrm>
            <a:off x="6732240" y="2942364"/>
            <a:ext cx="1052356" cy="864096"/>
          </a:xfrm>
          <a:prstGeom prst="arc">
            <a:avLst/>
          </a:prstGeom>
          <a:ln w="15875">
            <a:solidFill>
              <a:schemeClr val="tx1"/>
            </a:solidFill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TextBox 21"/>
          <p:cNvSpPr txBox="1"/>
          <p:nvPr/>
        </p:nvSpPr>
        <p:spPr>
          <a:xfrm>
            <a:off x="7092280" y="3410416"/>
            <a:ext cx="2051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latin typeface="Calibri"/>
              </a:rPr>
              <a:t>Permissable air content in helium atmosphere (870 ppmV)</a:t>
            </a:r>
            <a:endParaRPr lang="sv-SE" sz="1400" dirty="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367644" y="2960948"/>
            <a:ext cx="579664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868144" y="2420888"/>
            <a:ext cx="0" cy="388843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148064" y="6345324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/>
              <a:t>882 g/h</a:t>
            </a:r>
            <a:endParaRPr lang="sv-SE" sz="1400" dirty="0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6671084" cy="598078"/>
          </a:xfrm>
        </p:spPr>
        <p:txBody>
          <a:bodyPr>
            <a:normAutofit/>
          </a:bodyPr>
          <a:lstStyle/>
          <a:p>
            <a:r>
              <a:rPr lang="sv-SE" sz="2800" dirty="0" smtClean="0"/>
              <a:t>Air removal capacity alt. 1 (He @ 99.7 kPa)</a:t>
            </a:r>
            <a:endParaRPr lang="sv-S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/>
          <p:nvPr/>
        </p:nvGraphicFramePr>
        <p:xfrm>
          <a:off x="734092" y="2240868"/>
          <a:ext cx="6358188" cy="4140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1417638"/>
            <a:ext cx="3096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 smtClean="0"/>
              <a:t>Removal efficiency: 97%</a:t>
            </a:r>
            <a:endParaRPr lang="sv-SE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735796" y="6309320"/>
            <a:ext cx="1879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Water leakage (g/h)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87354" y="1628800"/>
            <a:ext cx="15491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Purification flow</a:t>
            </a:r>
          </a:p>
          <a:p>
            <a:r>
              <a:rPr lang="sv-SE" sz="1600" dirty="0" smtClean="0"/>
              <a:t>         0.3 g/s</a:t>
            </a:r>
          </a:p>
          <a:p>
            <a:r>
              <a:rPr lang="sv-SE" sz="1600" dirty="0" smtClean="0"/>
              <a:t>            1 g/s</a:t>
            </a:r>
          </a:p>
          <a:p>
            <a:r>
              <a:rPr lang="sv-SE" sz="1600" dirty="0" smtClean="0"/>
              <a:t>            5 g/s</a:t>
            </a:r>
          </a:p>
          <a:p>
            <a:r>
              <a:rPr lang="sv-SE" sz="1600" dirty="0" smtClean="0"/>
              <a:t>          40 g/s</a:t>
            </a:r>
            <a:endParaRPr lang="sv-SE" sz="16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7380312" y="2096852"/>
            <a:ext cx="4320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373938" y="2312876"/>
            <a:ext cx="43204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80312" y="2564904"/>
            <a:ext cx="432048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73938" y="2816932"/>
            <a:ext cx="432048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51720" y="1808820"/>
            <a:ext cx="4317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Water content at steady state = f (water leakage)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724161" y="3982971"/>
            <a:ext cx="2577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Water content in He (ppmV)</a:t>
            </a:r>
          </a:p>
        </p:txBody>
      </p:sp>
      <p:sp>
        <p:nvSpPr>
          <p:cNvPr id="20" name="Arc 19"/>
          <p:cNvSpPr/>
          <p:nvPr/>
        </p:nvSpPr>
        <p:spPr>
          <a:xfrm>
            <a:off x="6732240" y="4221088"/>
            <a:ext cx="1052356" cy="864096"/>
          </a:xfrm>
          <a:prstGeom prst="arc">
            <a:avLst/>
          </a:prstGeom>
          <a:ln w="15875">
            <a:solidFill>
              <a:schemeClr val="tx1"/>
            </a:solidFill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TextBox 21"/>
          <p:cNvSpPr txBox="1"/>
          <p:nvPr/>
        </p:nvSpPr>
        <p:spPr>
          <a:xfrm>
            <a:off x="7092280" y="4689140"/>
            <a:ext cx="19082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latin typeface="Calibri"/>
              </a:rPr>
              <a:t>Permissable water content in helium atmosphere (30 ppmV)</a:t>
            </a:r>
            <a:endParaRPr lang="sv-SE" sz="1400" dirty="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403648" y="4221088"/>
            <a:ext cx="579664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508104" y="2420888"/>
            <a:ext cx="0" cy="388843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788024" y="6345324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/>
              <a:t>18.8 g/h</a:t>
            </a:r>
            <a:endParaRPr lang="sv-SE" sz="1400" dirty="0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7030154" cy="598078"/>
          </a:xfrm>
        </p:spPr>
        <p:txBody>
          <a:bodyPr>
            <a:normAutofit/>
          </a:bodyPr>
          <a:lstStyle/>
          <a:p>
            <a:r>
              <a:rPr lang="sv-SE" sz="2800" dirty="0" smtClean="0"/>
              <a:t>Water removal capacity alt. 1 (He @ 99.7 kPa)</a:t>
            </a:r>
            <a:endParaRPr lang="sv-S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6671084" cy="598078"/>
          </a:xfrm>
        </p:spPr>
        <p:txBody>
          <a:bodyPr>
            <a:normAutofit/>
          </a:bodyPr>
          <a:lstStyle/>
          <a:p>
            <a:r>
              <a:rPr lang="sv-SE" sz="2800" dirty="0" smtClean="0"/>
              <a:t>Argon accumulation alt. 1 (He @ 99.7 kPa)</a:t>
            </a:r>
            <a:endParaRPr lang="sv-SE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487354" y="1628800"/>
            <a:ext cx="12403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Air leakage</a:t>
            </a:r>
          </a:p>
          <a:p>
            <a:r>
              <a:rPr lang="sv-SE" sz="1600" dirty="0" smtClean="0"/>
              <a:t>         0.5 g/h</a:t>
            </a:r>
          </a:p>
          <a:p>
            <a:r>
              <a:rPr lang="sv-SE" sz="1600" dirty="0" smtClean="0"/>
              <a:t>            1 g/h</a:t>
            </a:r>
          </a:p>
          <a:p>
            <a:r>
              <a:rPr lang="sv-SE" sz="1600" dirty="0" smtClean="0"/>
              <a:t>            2 g/h</a:t>
            </a:r>
          </a:p>
          <a:p>
            <a:r>
              <a:rPr lang="sv-SE" sz="1600" dirty="0" smtClean="0"/>
              <a:t>            5 g/h</a:t>
            </a:r>
          </a:p>
          <a:p>
            <a:r>
              <a:rPr lang="sv-SE" sz="1600" dirty="0" smtClean="0"/>
              <a:t>           10 g/h</a:t>
            </a:r>
            <a:endParaRPr lang="sv-SE" sz="16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7380312" y="2096852"/>
            <a:ext cx="4320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73938" y="2312876"/>
            <a:ext cx="43204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380312" y="2564904"/>
            <a:ext cx="432048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73938" y="2816932"/>
            <a:ext cx="432048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98270" y="6309320"/>
            <a:ext cx="2129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Operating time (hours)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75400" y="1758298"/>
            <a:ext cx="3772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Argon partial pressure = f (operating time)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665522" y="3982971"/>
            <a:ext cx="2460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Argon partial pressure (Pa)</a:t>
            </a:r>
          </a:p>
        </p:txBody>
      </p:sp>
      <p:graphicFrame>
        <p:nvGraphicFramePr>
          <p:cNvPr id="19" name="Chart 18"/>
          <p:cNvGraphicFramePr/>
          <p:nvPr/>
        </p:nvGraphicFramePr>
        <p:xfrm>
          <a:off x="935596" y="2096852"/>
          <a:ext cx="643834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7380312" y="3068960"/>
            <a:ext cx="432048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sosceles Triangle 20"/>
          <p:cNvSpPr/>
          <p:nvPr/>
        </p:nvSpPr>
        <p:spPr>
          <a:xfrm rot="10800000" flipV="1">
            <a:off x="4173306" y="3212976"/>
            <a:ext cx="254678" cy="216024"/>
          </a:xfrm>
          <a:prstGeom prst="triangle">
            <a:avLst>
              <a:gd name="adj" fmla="val 0"/>
            </a:avLst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ectangle 21"/>
          <p:cNvSpPr/>
          <p:nvPr/>
        </p:nvSpPr>
        <p:spPr>
          <a:xfrm>
            <a:off x="4427985" y="3248980"/>
            <a:ext cx="2556283" cy="2448272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Rectangle 22"/>
          <p:cNvSpPr/>
          <p:nvPr/>
        </p:nvSpPr>
        <p:spPr>
          <a:xfrm>
            <a:off x="4217694" y="3429001"/>
            <a:ext cx="210290" cy="2268251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TextBox 23"/>
          <p:cNvSpPr txBox="1"/>
          <p:nvPr/>
        </p:nvSpPr>
        <p:spPr>
          <a:xfrm>
            <a:off x="7272300" y="3697868"/>
            <a:ext cx="169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latin typeface="Calibri"/>
              </a:rPr>
              <a:t>Renew  helium </a:t>
            </a:r>
            <a:br>
              <a:rPr lang="sv-SE" sz="1400" dirty="0" smtClean="0">
                <a:latin typeface="Calibri"/>
              </a:rPr>
            </a:br>
            <a:r>
              <a:rPr lang="sv-SE" sz="1400" dirty="0" smtClean="0">
                <a:latin typeface="Calibri"/>
              </a:rPr>
              <a:t>(6.8 kg)</a:t>
            </a:r>
            <a:endParaRPr lang="sv-SE" sz="1400" dirty="0"/>
          </a:p>
        </p:txBody>
      </p:sp>
      <p:sp>
        <p:nvSpPr>
          <p:cNvPr id="25" name="Arc 24"/>
          <p:cNvSpPr/>
          <p:nvPr/>
        </p:nvSpPr>
        <p:spPr>
          <a:xfrm>
            <a:off x="6602106" y="3248980"/>
            <a:ext cx="1052356" cy="864096"/>
          </a:xfrm>
          <a:prstGeom prst="arc">
            <a:avLst/>
          </a:prstGeom>
          <a:ln w="15875">
            <a:solidFill>
              <a:schemeClr val="tx1"/>
            </a:solidFill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TextBox 25"/>
          <p:cNvSpPr txBox="1"/>
          <p:nvPr/>
        </p:nvSpPr>
        <p:spPr>
          <a:xfrm>
            <a:off x="7272300" y="4491697"/>
            <a:ext cx="14825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latin typeface="Calibri"/>
              </a:rPr>
              <a:t>Annual helium consumption approx. 14 kg with an air leakage of 2 g/h</a:t>
            </a:r>
            <a:endParaRPr lang="sv-SE" sz="1400" dirty="0"/>
          </a:p>
        </p:txBody>
      </p:sp>
      <p:sp>
        <p:nvSpPr>
          <p:cNvPr id="27" name="Rectangle 26"/>
          <p:cNvSpPr/>
          <p:nvPr/>
        </p:nvSpPr>
        <p:spPr>
          <a:xfrm>
            <a:off x="1835697" y="2395627"/>
            <a:ext cx="687893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TextBox 27"/>
          <p:cNvSpPr txBox="1"/>
          <p:nvPr/>
        </p:nvSpPr>
        <p:spPr>
          <a:xfrm>
            <a:off x="1835696" y="2395627"/>
            <a:ext cx="687893" cy="33855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sv-SE" sz="1600" dirty="0" smtClean="0"/>
              <a:t>10 g/h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048165" y="4581128"/>
            <a:ext cx="687893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TextBox 29"/>
          <p:cNvSpPr txBox="1"/>
          <p:nvPr/>
        </p:nvSpPr>
        <p:spPr>
          <a:xfrm>
            <a:off x="6048164" y="4581128"/>
            <a:ext cx="687893" cy="33855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sv-SE" sz="1600" dirty="0" smtClean="0"/>
              <a:t>0.5 g/h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360271" y="3774522"/>
            <a:ext cx="687893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TextBox 31"/>
          <p:cNvSpPr txBox="1"/>
          <p:nvPr/>
        </p:nvSpPr>
        <p:spPr>
          <a:xfrm>
            <a:off x="5360270" y="3774522"/>
            <a:ext cx="687893" cy="33855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sv-SE" sz="1600" dirty="0" smtClean="0"/>
              <a:t>1 g/h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640191" y="2583357"/>
            <a:ext cx="687893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TextBox 33"/>
          <p:cNvSpPr txBox="1"/>
          <p:nvPr/>
        </p:nvSpPr>
        <p:spPr>
          <a:xfrm>
            <a:off x="4640190" y="2583357"/>
            <a:ext cx="687893" cy="33855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sv-SE" sz="1600" dirty="0" smtClean="0"/>
              <a:t>2 g/h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411761" y="2859906"/>
            <a:ext cx="687893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Box 35"/>
          <p:cNvSpPr txBox="1"/>
          <p:nvPr/>
        </p:nvSpPr>
        <p:spPr>
          <a:xfrm>
            <a:off x="2411760" y="2859906"/>
            <a:ext cx="687893" cy="33855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sv-SE" sz="1600" dirty="0" smtClean="0"/>
              <a:t>5 g/h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836" y="3313189"/>
            <a:ext cx="3291052" cy="216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622" r="7430"/>
          <a:stretch>
            <a:fillRect/>
          </a:stretch>
        </p:blipFill>
        <p:spPr bwMode="auto">
          <a:xfrm>
            <a:off x="4626864" y="3169173"/>
            <a:ext cx="3767328" cy="275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6671084" cy="598078"/>
          </a:xfrm>
        </p:spPr>
        <p:txBody>
          <a:bodyPr>
            <a:normAutofit/>
          </a:bodyPr>
          <a:lstStyle/>
          <a:p>
            <a:r>
              <a:rPr lang="sv-SE" sz="2800" dirty="0" smtClean="0"/>
              <a:t>Air removal  capacity alt. 2 (0.01 Pa)</a:t>
            </a:r>
            <a:endParaRPr lang="sv-SE" sz="2800" dirty="0"/>
          </a:p>
        </p:txBody>
      </p:sp>
      <p:cxnSp>
        <p:nvCxnSpPr>
          <p:cNvPr id="12" name="Straight Connector 11"/>
          <p:cNvCxnSpPr>
            <a:stCxn id="13" idx="2"/>
          </p:cNvCxnSpPr>
          <p:nvPr/>
        </p:nvCxnSpPr>
        <p:spPr>
          <a:xfrm flipH="1">
            <a:off x="6480212" y="3222268"/>
            <a:ext cx="3264" cy="25109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48164" y="2852936"/>
            <a:ext cx="870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0.01 Pa</a:t>
            </a:r>
            <a:endParaRPr lang="sv-SE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860032" y="4158372"/>
            <a:ext cx="205222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28709" y="6237312"/>
            <a:ext cx="2456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Turbo molecular vacuum pump</a:t>
            </a:r>
            <a:endParaRPr lang="sv-SE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184068" y="1952836"/>
            <a:ext cx="1694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Pumping speed:</a:t>
            </a:r>
          </a:p>
          <a:p>
            <a:r>
              <a:rPr lang="sv-SE" dirty="0" smtClean="0"/>
              <a:t>Pumping speed:</a:t>
            </a:r>
            <a:endParaRPr lang="sv-SE" dirty="0"/>
          </a:p>
        </p:txBody>
      </p:sp>
      <p:sp>
        <p:nvSpPr>
          <p:cNvPr id="27" name="TextBox 26"/>
          <p:cNvSpPr txBox="1"/>
          <p:nvPr/>
        </p:nvSpPr>
        <p:spPr>
          <a:xfrm>
            <a:off x="6732240" y="1952836"/>
            <a:ext cx="1279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48 m</a:t>
            </a:r>
            <a:r>
              <a:rPr lang="sv-SE" baseline="30000" dirty="0" smtClean="0"/>
              <a:t>3</a:t>
            </a:r>
            <a:r>
              <a:rPr lang="sv-SE" dirty="0" smtClean="0"/>
              <a:t>/min</a:t>
            </a:r>
          </a:p>
          <a:p>
            <a:r>
              <a:rPr lang="sv-SE" dirty="0" smtClean="0"/>
              <a:t>3.5 mg/min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63733" y="1486525"/>
            <a:ext cx="1398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Atmosphere:</a:t>
            </a:r>
          </a:p>
          <a:p>
            <a:r>
              <a:rPr lang="sv-SE" dirty="0" smtClean="0"/>
              <a:t>Pressure: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54630" y="1486525"/>
            <a:ext cx="997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100% air</a:t>
            </a:r>
          </a:p>
          <a:p>
            <a:r>
              <a:rPr lang="sv-SE" dirty="0" smtClean="0"/>
              <a:t>0.01 Pa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36302" y="5913276"/>
            <a:ext cx="15359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Air partial pressure (Pa)</a:t>
            </a:r>
            <a:endParaRPr lang="sv-SE" sz="1100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3707788" y="4211622"/>
            <a:ext cx="13227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Pumping speed (l/s)</a:t>
            </a:r>
            <a:endParaRPr lang="sv-SE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285601"/>
            <a:ext cx="4296000" cy="255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6671084" cy="598078"/>
          </a:xfrm>
        </p:spPr>
        <p:txBody>
          <a:bodyPr>
            <a:normAutofit/>
          </a:bodyPr>
          <a:lstStyle/>
          <a:p>
            <a:r>
              <a:rPr lang="sv-SE" sz="2800" dirty="0" smtClean="0"/>
              <a:t>Water removal  capacity alt. 2 (0.01 Pa)</a:t>
            </a:r>
            <a:endParaRPr lang="sv-SE" sz="2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336196" y="3212976"/>
            <a:ext cx="0" cy="241226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04148" y="2807640"/>
            <a:ext cx="870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0.01 Pa</a:t>
            </a:r>
            <a:endParaRPr lang="sv-SE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680012" y="3681028"/>
            <a:ext cx="234026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43423" y="6237312"/>
            <a:ext cx="2820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Polycold MaxCool 2500 L Cryochiller</a:t>
            </a:r>
            <a:endParaRPr lang="sv-SE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184068" y="1952836"/>
            <a:ext cx="1694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Pumping speed:</a:t>
            </a:r>
          </a:p>
          <a:p>
            <a:r>
              <a:rPr lang="sv-SE" dirty="0" smtClean="0"/>
              <a:t>Pumping speed:</a:t>
            </a:r>
            <a:endParaRPr lang="sv-SE" dirty="0"/>
          </a:p>
        </p:txBody>
      </p:sp>
      <p:sp>
        <p:nvSpPr>
          <p:cNvPr id="27" name="TextBox 26"/>
          <p:cNvSpPr txBox="1"/>
          <p:nvPr/>
        </p:nvSpPr>
        <p:spPr>
          <a:xfrm>
            <a:off x="6732240" y="1952836"/>
            <a:ext cx="1475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8,400 m</a:t>
            </a:r>
            <a:r>
              <a:rPr lang="sv-SE" baseline="30000" dirty="0" smtClean="0"/>
              <a:t>3</a:t>
            </a:r>
            <a:r>
              <a:rPr lang="sv-SE" dirty="0" smtClean="0"/>
              <a:t>/min</a:t>
            </a:r>
          </a:p>
          <a:p>
            <a:r>
              <a:rPr lang="sv-SE" dirty="0" smtClean="0"/>
              <a:t>1.0 g/min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63733" y="1486525"/>
            <a:ext cx="1398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Atmosphere:</a:t>
            </a:r>
          </a:p>
          <a:p>
            <a:r>
              <a:rPr lang="sv-SE" dirty="0" smtClean="0"/>
              <a:t>Pressure: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54630" y="1486525"/>
            <a:ext cx="1294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100% water</a:t>
            </a:r>
          </a:p>
          <a:p>
            <a:r>
              <a:rPr lang="sv-SE" dirty="0" smtClean="0"/>
              <a:t>0.01 Pa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72100" y="5805264"/>
            <a:ext cx="21932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Water vapor partial pressure (Torr)</a:t>
            </a:r>
            <a:endParaRPr lang="sv-SE" sz="11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3563772" y="4211622"/>
            <a:ext cx="13227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Pumping speed (l/s)</a:t>
            </a:r>
            <a:endParaRPr lang="sv-SE" sz="11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836" y="3313189"/>
            <a:ext cx="3291052" cy="216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03329"/>
            <a:ext cx="2833082" cy="190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6671084" cy="598078"/>
          </a:xfrm>
        </p:spPr>
        <p:txBody>
          <a:bodyPr>
            <a:normAutofit/>
          </a:bodyPr>
          <a:lstStyle/>
          <a:p>
            <a:r>
              <a:rPr lang="sv-SE" sz="2800" dirty="0" smtClean="0"/>
              <a:t>Air removal  capacity alt. 3A (air @ 90 Pa)</a:t>
            </a:r>
            <a:endParaRPr lang="sv-SE" sz="2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7744" b="6877"/>
          <a:stretch>
            <a:fillRect/>
          </a:stretch>
        </p:blipFill>
        <p:spPr bwMode="auto">
          <a:xfrm>
            <a:off x="4343400" y="3429000"/>
            <a:ext cx="453611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6552220" y="3431321"/>
            <a:ext cx="0" cy="241226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16364" y="3059668"/>
            <a:ext cx="695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90 Pa</a:t>
            </a:r>
            <a:endParaRPr lang="sv-SE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680012" y="3683349"/>
            <a:ext cx="234026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28709" y="6237312"/>
            <a:ext cx="2943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Multi-stage roots-rotor vacuum pump</a:t>
            </a:r>
            <a:endParaRPr lang="sv-SE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184068" y="2421465"/>
            <a:ext cx="1694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Pumping speed:</a:t>
            </a:r>
          </a:p>
          <a:p>
            <a:r>
              <a:rPr lang="sv-SE" dirty="0" smtClean="0"/>
              <a:t>Pumping speed:</a:t>
            </a:r>
            <a:endParaRPr lang="sv-SE" dirty="0"/>
          </a:p>
        </p:txBody>
      </p:sp>
      <p:sp>
        <p:nvSpPr>
          <p:cNvPr id="27" name="TextBox 26"/>
          <p:cNvSpPr txBox="1"/>
          <p:nvPr/>
        </p:nvSpPr>
        <p:spPr>
          <a:xfrm>
            <a:off x="6732240" y="2421465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5 m</a:t>
            </a:r>
            <a:r>
              <a:rPr lang="sv-SE" baseline="30000" dirty="0" smtClean="0"/>
              <a:t>3</a:t>
            </a:r>
            <a:r>
              <a:rPr lang="sv-SE" dirty="0" smtClean="0"/>
              <a:t>/min</a:t>
            </a:r>
          </a:p>
          <a:p>
            <a:r>
              <a:rPr lang="sv-SE" dirty="0" smtClean="0"/>
              <a:t>3.3 g/min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63733" y="1486525"/>
            <a:ext cx="1398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Atmosphere:</a:t>
            </a:r>
          </a:p>
          <a:p>
            <a:r>
              <a:rPr lang="sv-SE" dirty="0" smtClean="0"/>
              <a:t>Pressure: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54630" y="1486525"/>
            <a:ext cx="3201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100% air</a:t>
            </a:r>
          </a:p>
          <a:p>
            <a:r>
              <a:rPr lang="sv-SE" dirty="0" smtClean="0"/>
              <a:t>90 Pa (N</a:t>
            </a:r>
            <a:r>
              <a:rPr lang="sv-SE" baseline="-25000" dirty="0" smtClean="0"/>
              <a:t>2</a:t>
            </a:r>
            <a:r>
              <a:rPr lang="sv-SE" dirty="0" smtClean="0"/>
              <a:t> partial pressure 70 Pa)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84168" y="5975702"/>
            <a:ext cx="9380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Pressure (Pa)</a:t>
            </a:r>
            <a:endParaRPr lang="sv-SE" sz="11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3482019" y="4463255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Pumping speed (l/min)</a:t>
            </a:r>
            <a:endParaRPr lang="sv-SE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6887108" cy="598078"/>
          </a:xfrm>
        </p:spPr>
        <p:txBody>
          <a:bodyPr>
            <a:normAutofit/>
          </a:bodyPr>
          <a:lstStyle/>
          <a:p>
            <a:r>
              <a:rPr lang="sv-SE" sz="2800" dirty="0" smtClean="0"/>
              <a:t>Water removal capacity alt 3A (water @ 3 Pa)</a:t>
            </a:r>
            <a:endParaRPr lang="sv-SE" sz="2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7271" b="5947"/>
          <a:stretch>
            <a:fillRect/>
          </a:stretch>
        </p:blipFill>
        <p:spPr bwMode="auto">
          <a:xfrm>
            <a:off x="4261104" y="3431321"/>
            <a:ext cx="4559367" cy="253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5688124" y="3431321"/>
            <a:ext cx="0" cy="241226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97280" y="3059668"/>
            <a:ext cx="578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3 Pa</a:t>
            </a:r>
            <a:endParaRPr lang="sv-SE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608004" y="3753036"/>
            <a:ext cx="136815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28709" y="6237312"/>
            <a:ext cx="2943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Multi-stage roots-rotor vacuum pump</a:t>
            </a:r>
            <a:endParaRPr lang="sv-SE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184068" y="2421465"/>
            <a:ext cx="1694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Pumping speed:</a:t>
            </a:r>
          </a:p>
          <a:p>
            <a:r>
              <a:rPr lang="sv-SE" dirty="0" smtClean="0"/>
              <a:t>Pumping speed:</a:t>
            </a:r>
            <a:endParaRPr lang="sv-SE" dirty="0"/>
          </a:p>
        </p:txBody>
      </p:sp>
      <p:sp>
        <p:nvSpPr>
          <p:cNvPr id="27" name="TextBox 26"/>
          <p:cNvSpPr txBox="1"/>
          <p:nvPr/>
        </p:nvSpPr>
        <p:spPr>
          <a:xfrm>
            <a:off x="6732240" y="2421465"/>
            <a:ext cx="1212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4 m</a:t>
            </a:r>
            <a:r>
              <a:rPr lang="sv-SE" baseline="30000" dirty="0" smtClean="0"/>
              <a:t>3</a:t>
            </a:r>
            <a:r>
              <a:rPr lang="sv-SE" dirty="0" smtClean="0"/>
              <a:t>/min</a:t>
            </a:r>
          </a:p>
          <a:p>
            <a:r>
              <a:rPr lang="sv-SE" dirty="0" smtClean="0"/>
              <a:t>0.14 g/min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63733" y="1486525"/>
            <a:ext cx="1398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Atmosphere:</a:t>
            </a:r>
          </a:p>
          <a:p>
            <a:r>
              <a:rPr lang="sv-SE" dirty="0" smtClean="0"/>
              <a:t>Pressure: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54630" y="1486525"/>
            <a:ext cx="1294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100% water</a:t>
            </a:r>
          </a:p>
          <a:p>
            <a:r>
              <a:rPr lang="sv-SE" dirty="0" smtClean="0"/>
              <a:t>3 Pa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84168" y="5975702"/>
            <a:ext cx="9380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Pressure (Pa)</a:t>
            </a:r>
            <a:endParaRPr lang="sv-SE" sz="11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3482019" y="4463255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Pumping speed (l/min)</a:t>
            </a:r>
            <a:endParaRPr lang="sv-SE" sz="11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503329"/>
            <a:ext cx="2833082" cy="190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878" y="3573017"/>
            <a:ext cx="3017006" cy="183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6995120" cy="598078"/>
          </a:xfrm>
        </p:spPr>
        <p:txBody>
          <a:bodyPr>
            <a:normAutofit fontScale="90000"/>
          </a:bodyPr>
          <a:lstStyle/>
          <a:p>
            <a:r>
              <a:rPr lang="sv-SE" sz="2800" dirty="0" smtClean="0"/>
              <a:t>Air + H</a:t>
            </a:r>
            <a:r>
              <a:rPr lang="sv-SE" sz="2800" baseline="-25000" dirty="0" smtClean="0"/>
              <a:t>2</a:t>
            </a:r>
            <a:r>
              <a:rPr lang="sv-SE" sz="2800" dirty="0" smtClean="0"/>
              <a:t>O removal capacity alt. 3B (He @ 100 Pa)</a:t>
            </a:r>
            <a:endParaRPr lang="sv-SE" sz="2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7829" b="5608"/>
          <a:stretch>
            <a:fillRect/>
          </a:stretch>
        </p:blipFill>
        <p:spPr bwMode="auto">
          <a:xfrm>
            <a:off x="4288536" y="3431321"/>
            <a:ext cx="4531935" cy="254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6624228" y="3431321"/>
            <a:ext cx="0" cy="241226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28184" y="3059668"/>
            <a:ext cx="812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100 Pa</a:t>
            </a:r>
            <a:endParaRPr lang="sv-SE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608004" y="3681028"/>
            <a:ext cx="2124236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28709" y="6237312"/>
            <a:ext cx="2943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Multi-stage roots-rotor vacuum pump</a:t>
            </a:r>
            <a:endParaRPr lang="sv-SE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125424" y="1594537"/>
            <a:ext cx="16946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Atmosphere:</a:t>
            </a:r>
          </a:p>
          <a:p>
            <a:endParaRPr lang="sv-SE" dirty="0" smtClean="0"/>
          </a:p>
          <a:p>
            <a:r>
              <a:rPr lang="sv-SE" dirty="0" smtClean="0"/>
              <a:t>Pumping speed:</a:t>
            </a:r>
          </a:p>
          <a:p>
            <a:r>
              <a:rPr lang="sv-SE" dirty="0" smtClean="0"/>
              <a:t>Pumping speed:</a:t>
            </a:r>
            <a:endParaRPr lang="sv-SE" dirty="0"/>
          </a:p>
        </p:txBody>
      </p:sp>
      <p:sp>
        <p:nvSpPr>
          <p:cNvPr id="25" name="TextBox 24"/>
          <p:cNvSpPr txBox="1"/>
          <p:nvPr/>
        </p:nvSpPr>
        <p:spPr>
          <a:xfrm>
            <a:off x="5673595" y="1594537"/>
            <a:ext cx="3429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87% air + 10 % He + 3% H</a:t>
            </a:r>
            <a:r>
              <a:rPr lang="sv-SE" baseline="-25000" dirty="0" smtClean="0"/>
              <a:t>2</a:t>
            </a:r>
            <a:r>
              <a:rPr lang="sv-SE" dirty="0" smtClean="0"/>
              <a:t>O</a:t>
            </a:r>
          </a:p>
          <a:p>
            <a:endParaRPr lang="sv-SE" dirty="0" smtClean="0"/>
          </a:p>
          <a:p>
            <a:r>
              <a:rPr lang="sv-SE" dirty="0" smtClean="0"/>
              <a:t>3.2 g/min of air</a:t>
            </a:r>
          </a:p>
          <a:p>
            <a:r>
              <a:rPr lang="sv-SE" dirty="0" smtClean="0"/>
              <a:t>0.18 g/min of H</a:t>
            </a:r>
            <a:r>
              <a:rPr lang="sv-SE" baseline="-25000" dirty="0" smtClean="0"/>
              <a:t>2</a:t>
            </a:r>
            <a:r>
              <a:rPr lang="sv-SE" dirty="0" smtClean="0"/>
              <a:t>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520" y="1594537"/>
            <a:ext cx="16946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Atmosphere:</a:t>
            </a:r>
          </a:p>
          <a:p>
            <a:r>
              <a:rPr lang="sv-SE" dirty="0" smtClean="0"/>
              <a:t>Total pressure:</a:t>
            </a:r>
          </a:p>
          <a:p>
            <a:r>
              <a:rPr lang="sv-SE" dirty="0" smtClean="0"/>
              <a:t>Pumping speed: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71700" y="1594537"/>
            <a:ext cx="1544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He + air + H</a:t>
            </a:r>
            <a:r>
              <a:rPr lang="sv-SE" baseline="-25000" dirty="0" smtClean="0"/>
              <a:t>2</a:t>
            </a:r>
            <a:r>
              <a:rPr lang="sv-SE" dirty="0" smtClean="0"/>
              <a:t>O</a:t>
            </a:r>
          </a:p>
          <a:p>
            <a:r>
              <a:rPr lang="sv-SE" dirty="0" smtClean="0"/>
              <a:t>100 Pa</a:t>
            </a:r>
          </a:p>
          <a:p>
            <a:r>
              <a:rPr lang="sv-SE" dirty="0" smtClean="0"/>
              <a:t>5 m</a:t>
            </a:r>
            <a:r>
              <a:rPr lang="sv-SE" baseline="30000" dirty="0" smtClean="0"/>
              <a:t>3</a:t>
            </a:r>
            <a:r>
              <a:rPr lang="sv-SE" dirty="0" smtClean="0"/>
              <a:t>/min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84168" y="5975702"/>
            <a:ext cx="9380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Pressure (Pa)</a:t>
            </a:r>
            <a:endParaRPr lang="sv-SE" sz="1100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3482019" y="4463255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Pumping speed (l/min)</a:t>
            </a:r>
            <a:endParaRPr lang="sv-SE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26"/>
          <p:cNvGraphicFramePr/>
          <p:nvPr/>
        </p:nvGraphicFramePr>
        <p:xfrm>
          <a:off x="827584" y="2096852"/>
          <a:ext cx="651035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7030154" cy="598078"/>
          </a:xfrm>
        </p:spPr>
        <p:txBody>
          <a:bodyPr>
            <a:normAutofit/>
          </a:bodyPr>
          <a:lstStyle/>
          <a:p>
            <a:r>
              <a:rPr lang="sv-SE" sz="2800" dirty="0" smtClean="0"/>
              <a:t>Argon accumulation alt. 3B (He @ 10-100 Pa)</a:t>
            </a:r>
            <a:endParaRPr lang="sv-SE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487354" y="1628800"/>
            <a:ext cx="12050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Air leakage</a:t>
            </a:r>
          </a:p>
          <a:p>
            <a:r>
              <a:rPr lang="sv-SE" sz="1600" dirty="0" smtClean="0"/>
              <a:t>         10 g/h</a:t>
            </a:r>
          </a:p>
          <a:p>
            <a:r>
              <a:rPr lang="sv-SE" sz="1600" dirty="0" smtClean="0"/>
              <a:t>          50 g/h</a:t>
            </a:r>
          </a:p>
          <a:p>
            <a:r>
              <a:rPr lang="sv-SE" sz="1600" dirty="0" smtClean="0"/>
              <a:t>        100 g/h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380312" y="2528900"/>
            <a:ext cx="432048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73938" y="2312876"/>
            <a:ext cx="432048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98270" y="6309320"/>
            <a:ext cx="2129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Operating time (hours)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75400" y="1758298"/>
            <a:ext cx="3772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Argon partial pressure = f (operating time)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665522" y="3982971"/>
            <a:ext cx="2460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Argon partial pressure (Pa)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7380312" y="2096852"/>
            <a:ext cx="432048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sosceles Triangle 20"/>
          <p:cNvSpPr/>
          <p:nvPr/>
        </p:nvSpPr>
        <p:spPr>
          <a:xfrm rot="10800000" flipV="1">
            <a:off x="2195738" y="3753036"/>
            <a:ext cx="136360" cy="288035"/>
          </a:xfrm>
          <a:prstGeom prst="triangle">
            <a:avLst>
              <a:gd name="adj" fmla="val 0"/>
            </a:avLst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ectangle 21"/>
          <p:cNvSpPr/>
          <p:nvPr/>
        </p:nvSpPr>
        <p:spPr>
          <a:xfrm>
            <a:off x="2332098" y="3753036"/>
            <a:ext cx="4688174" cy="1944216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Rectangle 22"/>
          <p:cNvSpPr/>
          <p:nvPr/>
        </p:nvSpPr>
        <p:spPr>
          <a:xfrm>
            <a:off x="2195736" y="4041072"/>
            <a:ext cx="136362" cy="1656180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TextBox 23"/>
          <p:cNvSpPr txBox="1"/>
          <p:nvPr/>
        </p:nvSpPr>
        <p:spPr>
          <a:xfrm>
            <a:off x="7337934" y="4185084"/>
            <a:ext cx="1590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latin typeface="Calibri"/>
              </a:rPr>
              <a:t>Renew  helium </a:t>
            </a:r>
            <a:br>
              <a:rPr lang="sv-SE" sz="1400" dirty="0" smtClean="0">
                <a:latin typeface="Calibri"/>
              </a:rPr>
            </a:br>
            <a:r>
              <a:rPr lang="sv-SE" sz="1400" dirty="0" smtClean="0">
                <a:latin typeface="Calibri"/>
              </a:rPr>
              <a:t>(1,5 + 30 g)</a:t>
            </a:r>
            <a:endParaRPr lang="sv-SE" sz="1400" dirty="0"/>
          </a:p>
        </p:txBody>
      </p:sp>
      <p:sp>
        <p:nvSpPr>
          <p:cNvPr id="25" name="Arc 24"/>
          <p:cNvSpPr/>
          <p:nvPr/>
        </p:nvSpPr>
        <p:spPr>
          <a:xfrm>
            <a:off x="6602106" y="3753036"/>
            <a:ext cx="1052356" cy="864096"/>
          </a:xfrm>
          <a:prstGeom prst="arc">
            <a:avLst/>
          </a:prstGeom>
          <a:ln w="15875">
            <a:solidFill>
              <a:schemeClr val="tx1"/>
            </a:solidFill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TextBox 25"/>
          <p:cNvSpPr txBox="1"/>
          <p:nvPr/>
        </p:nvSpPr>
        <p:spPr>
          <a:xfrm>
            <a:off x="7337934" y="4995753"/>
            <a:ext cx="15905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latin typeface="Calibri"/>
              </a:rPr>
              <a:t>Annual helium consumption </a:t>
            </a:r>
            <a:r>
              <a:rPr lang="sv-SE" sz="1400" dirty="0" smtClean="0"/>
              <a:t>approx .</a:t>
            </a:r>
            <a:r>
              <a:rPr lang="sv-SE" sz="1400" dirty="0" smtClean="0">
                <a:latin typeface="Calibri"/>
              </a:rPr>
              <a:t> 2.25 kg with an air leakage of 50 g/h</a:t>
            </a:r>
            <a:endParaRPr lang="sv-SE" sz="1400" dirty="0"/>
          </a:p>
        </p:txBody>
      </p:sp>
      <p:sp>
        <p:nvSpPr>
          <p:cNvPr id="29" name="Rectangle 28"/>
          <p:cNvSpPr/>
          <p:nvPr/>
        </p:nvSpPr>
        <p:spPr>
          <a:xfrm>
            <a:off x="1540010" y="2367464"/>
            <a:ext cx="792088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TextBox 27"/>
          <p:cNvSpPr txBox="1"/>
          <p:nvPr/>
        </p:nvSpPr>
        <p:spPr>
          <a:xfrm>
            <a:off x="1498921" y="2367464"/>
            <a:ext cx="8331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600" dirty="0" smtClean="0"/>
              <a:t>100 g/h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510378" y="2838418"/>
            <a:ext cx="687893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TextBox 30"/>
          <p:cNvSpPr txBox="1"/>
          <p:nvPr/>
        </p:nvSpPr>
        <p:spPr>
          <a:xfrm>
            <a:off x="2510377" y="2838418"/>
            <a:ext cx="687893" cy="33855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sv-SE" sz="1600" dirty="0" smtClean="0"/>
              <a:t>50 g/h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58159" y="3329372"/>
            <a:ext cx="687893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TextBox 32"/>
          <p:cNvSpPr txBox="1"/>
          <p:nvPr/>
        </p:nvSpPr>
        <p:spPr>
          <a:xfrm>
            <a:off x="6258158" y="3329372"/>
            <a:ext cx="687893" cy="33855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sv-SE" sz="1600" dirty="0" smtClean="0"/>
              <a:t>10 g/h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72816"/>
            <a:ext cx="4887008" cy="451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6671084" cy="598078"/>
          </a:xfrm>
        </p:spPr>
        <p:txBody>
          <a:bodyPr>
            <a:normAutofit/>
          </a:bodyPr>
          <a:lstStyle/>
          <a:p>
            <a:r>
              <a:rPr lang="sv-SE" sz="2800" dirty="0" smtClean="0"/>
              <a:t>Monolith Vessel &amp; Nutron beam ports</a:t>
            </a:r>
            <a:endParaRPr lang="sv-S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6671084" cy="598078"/>
          </a:xfrm>
        </p:spPr>
        <p:txBody>
          <a:bodyPr>
            <a:normAutofit/>
          </a:bodyPr>
          <a:lstStyle/>
          <a:p>
            <a:r>
              <a:rPr lang="sv-SE" sz="2800" dirty="0" smtClean="0"/>
              <a:t>Maximum allowed air and water leakage</a:t>
            </a:r>
            <a:endParaRPr lang="sv-SE" sz="28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39552" y="2017648"/>
          <a:ext cx="799289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254"/>
                <a:gridCol w="1224136"/>
                <a:gridCol w="1332148"/>
                <a:gridCol w="1584176"/>
                <a:gridCol w="158417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Alternative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g/min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g/hour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kg/24 hours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kg/5000 hours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Air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14.7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882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21.2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4,410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Air due to Ar</a:t>
                      </a:r>
                      <a:r>
                        <a:rPr lang="sv-SE" baseline="0" dirty="0" smtClean="0"/>
                        <a:t> build-up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0.03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2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0.048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10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Water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0.31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18.8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0.45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94</a:t>
                      </a:r>
                      <a:endParaRPr lang="sv-S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75556" y="4249896"/>
          <a:ext cx="799289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254"/>
                <a:gridCol w="1224136"/>
                <a:gridCol w="1332148"/>
                <a:gridCol w="1584176"/>
                <a:gridCol w="158417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Alternative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g/min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g/hour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kg/24 hours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kg/5000 hours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Air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0.0035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0.21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5.04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1.05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Air due to Ar</a:t>
                      </a:r>
                      <a:r>
                        <a:rPr lang="sv-SE" baseline="0" dirty="0" smtClean="0"/>
                        <a:t> build-up</a:t>
                      </a:r>
                      <a:endParaRPr lang="sv-SE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sv-SE" dirty="0" smtClean="0"/>
                        <a:t>                       Non-limiting</a:t>
                      </a:r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Water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1.0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60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1.44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300</a:t>
                      </a:r>
                      <a:endParaRPr lang="sv-S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4067944" y="2780928"/>
            <a:ext cx="1260140" cy="720080"/>
          </a:xfrm>
          <a:prstGeom prst="ellipse">
            <a:avLst/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Oval 10"/>
          <p:cNvSpPr/>
          <p:nvPr/>
        </p:nvSpPr>
        <p:spPr>
          <a:xfrm>
            <a:off x="4103946" y="4617132"/>
            <a:ext cx="1260140" cy="1080120"/>
          </a:xfrm>
          <a:prstGeom prst="ellipse">
            <a:avLst/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Box 12"/>
          <p:cNvSpPr txBox="1"/>
          <p:nvPr/>
        </p:nvSpPr>
        <p:spPr>
          <a:xfrm>
            <a:off x="539552" y="1679094"/>
            <a:ext cx="2859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Helium atmosphere @ 99,7 </a:t>
            </a:r>
            <a:r>
              <a:rPr lang="en-US" sz="1600" dirty="0" err="1" smtClean="0"/>
              <a:t>kPa</a:t>
            </a:r>
            <a:endParaRPr lang="en-US" sz="1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75556" y="3911342"/>
            <a:ext cx="2147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High vacuum @ 0.01 Pa</a:t>
            </a:r>
          </a:p>
        </p:txBody>
      </p:sp>
      <p:sp>
        <p:nvSpPr>
          <p:cNvPr id="9" name="Rectangle 8"/>
          <p:cNvSpPr/>
          <p:nvPr/>
        </p:nvSpPr>
        <p:spPr>
          <a:xfrm>
            <a:off x="2807804" y="2017648"/>
            <a:ext cx="1224136" cy="148336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ctangle 14"/>
          <p:cNvSpPr/>
          <p:nvPr/>
        </p:nvSpPr>
        <p:spPr>
          <a:xfrm>
            <a:off x="5364086" y="2039248"/>
            <a:ext cx="3168356" cy="148336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ctangle 15"/>
          <p:cNvSpPr/>
          <p:nvPr/>
        </p:nvSpPr>
        <p:spPr>
          <a:xfrm>
            <a:off x="2843808" y="4257092"/>
            <a:ext cx="1224136" cy="148336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ctangle 16"/>
          <p:cNvSpPr/>
          <p:nvPr/>
        </p:nvSpPr>
        <p:spPr>
          <a:xfrm>
            <a:off x="5400090" y="4278692"/>
            <a:ext cx="3168356" cy="148336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6671084" cy="598078"/>
          </a:xfrm>
        </p:spPr>
        <p:txBody>
          <a:bodyPr>
            <a:normAutofit/>
          </a:bodyPr>
          <a:lstStyle/>
          <a:p>
            <a:r>
              <a:rPr lang="sv-SE" sz="2800" dirty="0" smtClean="0"/>
              <a:t>Maximum allowed air and water leakage</a:t>
            </a:r>
            <a:endParaRPr lang="sv-SE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9552" y="2024844"/>
          <a:ext cx="799289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254"/>
                <a:gridCol w="1224136"/>
                <a:gridCol w="1332148"/>
                <a:gridCol w="1584176"/>
                <a:gridCol w="158417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Alternative 3A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g/min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g/hour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kg/24 hours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kg/5000 hours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Air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3.3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198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4.75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990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Air due to Ar</a:t>
                      </a:r>
                      <a:r>
                        <a:rPr lang="sv-SE" baseline="0" dirty="0" smtClean="0"/>
                        <a:t> build-up</a:t>
                      </a:r>
                      <a:endParaRPr lang="sv-SE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sv-SE" dirty="0" smtClean="0"/>
                        <a:t>                        Non-limiting</a:t>
                      </a:r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Water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0.14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8.4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0.20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42</a:t>
                      </a:r>
                      <a:endParaRPr lang="sv-S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75558" y="4249895"/>
          <a:ext cx="799289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254"/>
                <a:gridCol w="1224136"/>
                <a:gridCol w="1332148"/>
                <a:gridCol w="1584176"/>
                <a:gridCol w="158417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Alternative 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g/min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g/hour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kg/24 hours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kg/5000 hours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Air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3,2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192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4.61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960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Air due to Ar</a:t>
                      </a:r>
                      <a:r>
                        <a:rPr lang="sv-SE" baseline="0" dirty="0" smtClean="0"/>
                        <a:t> build-up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0.83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50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1.2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250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Water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0.18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10.8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0.26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54</a:t>
                      </a:r>
                      <a:endParaRPr lang="sv-S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4139952" y="5023975"/>
            <a:ext cx="1260140" cy="720080"/>
          </a:xfrm>
          <a:prstGeom prst="ellipse">
            <a:avLst/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Oval 8"/>
          <p:cNvSpPr/>
          <p:nvPr/>
        </p:nvSpPr>
        <p:spPr>
          <a:xfrm>
            <a:off x="4103948" y="2420888"/>
            <a:ext cx="1260140" cy="1051312"/>
          </a:xfrm>
          <a:prstGeom prst="ellipse">
            <a:avLst/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Box 10"/>
          <p:cNvSpPr txBox="1"/>
          <p:nvPr/>
        </p:nvSpPr>
        <p:spPr>
          <a:xfrm>
            <a:off x="575558" y="1686290"/>
            <a:ext cx="2888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Rough vacuum @ 10-100 Pa - air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5558" y="3911341"/>
            <a:ext cx="2888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Rough vacuum @ 10-100 Pa - He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07804" y="2017648"/>
            <a:ext cx="1224136" cy="148336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ctangle 11"/>
          <p:cNvSpPr/>
          <p:nvPr/>
        </p:nvSpPr>
        <p:spPr>
          <a:xfrm>
            <a:off x="5364086" y="2024844"/>
            <a:ext cx="3168356" cy="148336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ctangle 13"/>
          <p:cNvSpPr/>
          <p:nvPr/>
        </p:nvSpPr>
        <p:spPr>
          <a:xfrm>
            <a:off x="2843808" y="4257092"/>
            <a:ext cx="1224136" cy="148336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ctangle 14"/>
          <p:cNvSpPr/>
          <p:nvPr/>
        </p:nvSpPr>
        <p:spPr>
          <a:xfrm>
            <a:off x="5400090" y="4257092"/>
            <a:ext cx="3168356" cy="148336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6671084" cy="598078"/>
          </a:xfrm>
        </p:spPr>
        <p:txBody>
          <a:bodyPr>
            <a:normAutofit/>
          </a:bodyPr>
          <a:lstStyle/>
          <a:p>
            <a:r>
              <a:rPr lang="sv-SE" sz="2800" dirty="0" smtClean="0"/>
              <a:t>Result</a:t>
            </a:r>
            <a:endParaRPr lang="sv-SE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9553" y="3108568"/>
          <a:ext cx="799288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347"/>
                <a:gridCol w="1224136"/>
                <a:gridCol w="1224137"/>
                <a:gridCol w="1188132"/>
                <a:gridCol w="1224135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dirty="0" smtClean="0"/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Alt 1</a:t>
                      </a:r>
                      <a:endParaRPr lang="sv-SE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Alt 2</a:t>
                      </a:r>
                      <a:endParaRPr lang="sv-SE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Alt 3A</a:t>
                      </a:r>
                      <a:r>
                        <a:rPr lang="sv-SE" baseline="30000" dirty="0" smtClean="0"/>
                        <a:t>#</a:t>
                      </a:r>
                      <a:endParaRPr lang="sv-SE" baseline="3000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Alt 3B</a:t>
                      </a:r>
                      <a:endParaRPr lang="sv-SE" dirty="0"/>
                    </a:p>
                  </a:txBody>
                  <a:tcPr marL="36000" marR="36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Air removal capacity (g/h)</a:t>
                      </a:r>
                      <a:endParaRPr lang="sv-SE" dirty="0"/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2</a:t>
                      </a:r>
                      <a:endParaRPr lang="sv-SE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0.21</a:t>
                      </a:r>
                      <a:endParaRPr lang="sv-SE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198</a:t>
                      </a:r>
                      <a:endParaRPr lang="sv-SE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50</a:t>
                      </a:r>
                    </a:p>
                  </a:txBody>
                  <a:tcPr marL="36000" marR="36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Water removal capacity (g/h)</a:t>
                      </a:r>
                      <a:endParaRPr lang="sv-SE" dirty="0"/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18.8</a:t>
                      </a:r>
                      <a:endParaRPr lang="sv-SE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60</a:t>
                      </a:r>
                      <a:endParaRPr lang="sv-SE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8.4</a:t>
                      </a:r>
                      <a:endParaRPr lang="sv-SE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10.8</a:t>
                      </a:r>
                      <a:endParaRPr lang="sv-SE" dirty="0"/>
                    </a:p>
                  </a:txBody>
                  <a:tcPr marL="36000" marR="36000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 rot="18963148">
            <a:off x="3833086" y="1946990"/>
            <a:ext cx="1879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Helium atmosphere </a:t>
            </a:r>
            <a:br>
              <a:rPr lang="en-US" sz="1600" dirty="0" smtClean="0"/>
            </a:br>
            <a:r>
              <a:rPr lang="en-US" sz="1600" dirty="0" smtClean="0"/>
              <a:t>@ 99,7 </a:t>
            </a:r>
            <a:r>
              <a:rPr lang="en-US" sz="1600" dirty="0" err="1" smtClean="0"/>
              <a:t>kPa</a:t>
            </a:r>
            <a:endParaRPr lang="en-US" sz="1600" dirty="0" smtClean="0"/>
          </a:p>
        </p:txBody>
      </p:sp>
      <p:sp>
        <p:nvSpPr>
          <p:cNvPr id="11" name="TextBox 10"/>
          <p:cNvSpPr txBox="1"/>
          <p:nvPr/>
        </p:nvSpPr>
        <p:spPr>
          <a:xfrm rot="18963148">
            <a:off x="5115943" y="2145012"/>
            <a:ext cx="1308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High vacuum </a:t>
            </a:r>
            <a:br>
              <a:rPr lang="en-US" sz="1600" dirty="0" smtClean="0"/>
            </a:br>
            <a:r>
              <a:rPr lang="en-US" sz="1600" dirty="0" smtClean="0"/>
              <a:t>@ 0.01 Pa</a:t>
            </a:r>
          </a:p>
        </p:txBody>
      </p:sp>
      <p:sp>
        <p:nvSpPr>
          <p:cNvPr id="12" name="TextBox 11"/>
          <p:cNvSpPr txBox="1"/>
          <p:nvPr/>
        </p:nvSpPr>
        <p:spPr>
          <a:xfrm rot="18963148">
            <a:off x="6148616" y="2005680"/>
            <a:ext cx="1614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Rough vacuum </a:t>
            </a:r>
            <a:br>
              <a:rPr lang="en-US" sz="1600" dirty="0" smtClean="0"/>
            </a:br>
            <a:r>
              <a:rPr lang="en-US" sz="1600" dirty="0" smtClean="0"/>
              <a:t>@ 10-100 Pa - air</a:t>
            </a:r>
          </a:p>
        </p:txBody>
      </p:sp>
      <p:sp>
        <p:nvSpPr>
          <p:cNvPr id="13" name="TextBox 12"/>
          <p:cNvSpPr txBox="1"/>
          <p:nvPr/>
        </p:nvSpPr>
        <p:spPr>
          <a:xfrm rot="18963148">
            <a:off x="7432352" y="2000674"/>
            <a:ext cx="1629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Rough vacuum </a:t>
            </a:r>
            <a:br>
              <a:rPr lang="en-US" sz="1600" dirty="0" smtClean="0"/>
            </a:br>
            <a:r>
              <a:rPr lang="en-US" sz="1600" dirty="0" smtClean="0"/>
              <a:t>@ 10-100 Pa - He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51720" y="6309320"/>
            <a:ext cx="5269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aseline="30000" dirty="0" smtClean="0"/>
              <a:t>#</a:t>
            </a:r>
            <a:r>
              <a:rPr lang="sv-SE" sz="1400" dirty="0" smtClean="0"/>
              <a:t> Pumping capacity can easily be increased by installing more pump(s)</a:t>
            </a:r>
            <a:endParaRPr lang="sv-SE" sz="1400" dirty="0"/>
          </a:p>
        </p:txBody>
      </p:sp>
      <p:sp>
        <p:nvSpPr>
          <p:cNvPr id="20" name="Oval 19"/>
          <p:cNvSpPr/>
          <p:nvPr/>
        </p:nvSpPr>
        <p:spPr>
          <a:xfrm>
            <a:off x="5204253" y="3465004"/>
            <a:ext cx="627887" cy="396044"/>
          </a:xfrm>
          <a:prstGeom prst="ellipse">
            <a:avLst/>
          </a:prstGeom>
          <a:solidFill>
            <a:srgbClr val="FF0000">
              <a:alpha val="25000"/>
            </a:srgb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Oval 21"/>
          <p:cNvSpPr/>
          <p:nvPr/>
        </p:nvSpPr>
        <p:spPr>
          <a:xfrm>
            <a:off x="6392385" y="3465004"/>
            <a:ext cx="627887" cy="396044"/>
          </a:xfrm>
          <a:prstGeom prst="ellipse">
            <a:avLst/>
          </a:prstGeom>
          <a:solidFill>
            <a:srgbClr val="00B050">
              <a:alpha val="25000"/>
            </a:srgbClr>
          </a:solidFill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Oval 22"/>
          <p:cNvSpPr/>
          <p:nvPr/>
        </p:nvSpPr>
        <p:spPr>
          <a:xfrm>
            <a:off x="7580517" y="3465004"/>
            <a:ext cx="627887" cy="396044"/>
          </a:xfrm>
          <a:prstGeom prst="ellipse">
            <a:avLst/>
          </a:prstGeom>
          <a:solidFill>
            <a:srgbClr val="00B050">
              <a:alpha val="25000"/>
            </a:srgbClr>
          </a:solidFill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Oval 23"/>
          <p:cNvSpPr/>
          <p:nvPr/>
        </p:nvSpPr>
        <p:spPr>
          <a:xfrm>
            <a:off x="3959932" y="3861048"/>
            <a:ext cx="627887" cy="396044"/>
          </a:xfrm>
          <a:prstGeom prst="ellipse">
            <a:avLst/>
          </a:prstGeom>
          <a:solidFill>
            <a:srgbClr val="00B050">
              <a:alpha val="25000"/>
            </a:srgbClr>
          </a:solidFill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Oval 24"/>
          <p:cNvSpPr/>
          <p:nvPr/>
        </p:nvSpPr>
        <p:spPr>
          <a:xfrm>
            <a:off x="5204253" y="3825044"/>
            <a:ext cx="627887" cy="396044"/>
          </a:xfrm>
          <a:prstGeom prst="ellipse">
            <a:avLst/>
          </a:prstGeom>
          <a:solidFill>
            <a:srgbClr val="00B050">
              <a:alpha val="25000"/>
            </a:srgbClr>
          </a:solidFill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Oval 25"/>
          <p:cNvSpPr/>
          <p:nvPr/>
        </p:nvSpPr>
        <p:spPr>
          <a:xfrm>
            <a:off x="6392385" y="3861048"/>
            <a:ext cx="627887" cy="396044"/>
          </a:xfrm>
          <a:prstGeom prst="ellipse">
            <a:avLst/>
          </a:prstGeom>
          <a:solidFill>
            <a:srgbClr val="00B050">
              <a:alpha val="25000"/>
            </a:srgbClr>
          </a:solidFill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Oval 26"/>
          <p:cNvSpPr/>
          <p:nvPr/>
        </p:nvSpPr>
        <p:spPr>
          <a:xfrm>
            <a:off x="7580517" y="3825044"/>
            <a:ext cx="627887" cy="396044"/>
          </a:xfrm>
          <a:prstGeom prst="ellipse">
            <a:avLst/>
          </a:prstGeom>
          <a:solidFill>
            <a:srgbClr val="00B050">
              <a:alpha val="25000"/>
            </a:srgbClr>
          </a:solidFill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Oval 16"/>
          <p:cNvSpPr/>
          <p:nvPr/>
        </p:nvSpPr>
        <p:spPr>
          <a:xfrm>
            <a:off x="3959932" y="3465004"/>
            <a:ext cx="627887" cy="396044"/>
          </a:xfrm>
          <a:prstGeom prst="ellipse">
            <a:avLst/>
          </a:prstGeom>
          <a:solidFill>
            <a:schemeClr val="tx1">
              <a:lumMod val="85000"/>
              <a:lumOff val="15000"/>
              <a:alpha val="25000"/>
            </a:schemeClr>
          </a:solidFill>
          <a:ln w="349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6671084" cy="598078"/>
          </a:xfrm>
        </p:spPr>
        <p:txBody>
          <a:bodyPr>
            <a:normAutofit/>
          </a:bodyPr>
          <a:lstStyle/>
          <a:p>
            <a:r>
              <a:rPr lang="sv-SE" sz="2800" dirty="0" smtClean="0"/>
              <a:t>Result</a:t>
            </a:r>
            <a:endParaRPr lang="sv-SE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9553" y="3108568"/>
          <a:ext cx="7992887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347"/>
                <a:gridCol w="1224136"/>
                <a:gridCol w="1224137"/>
                <a:gridCol w="1188132"/>
                <a:gridCol w="1224135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dirty="0" smtClean="0"/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Alt 1</a:t>
                      </a:r>
                      <a:endParaRPr lang="sv-SE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Alt 2</a:t>
                      </a:r>
                      <a:endParaRPr lang="sv-SE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Alt 3A</a:t>
                      </a:r>
                      <a:r>
                        <a:rPr lang="sv-SE" baseline="30000" dirty="0" smtClean="0"/>
                        <a:t>#</a:t>
                      </a:r>
                      <a:endParaRPr lang="sv-SE" baseline="3000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Alt 3B</a:t>
                      </a:r>
                      <a:endParaRPr lang="sv-SE" dirty="0"/>
                    </a:p>
                  </a:txBody>
                  <a:tcPr marL="36000" marR="36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Air removal capacity (g/h)</a:t>
                      </a:r>
                      <a:endParaRPr lang="sv-SE" dirty="0"/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2</a:t>
                      </a:r>
                      <a:endParaRPr lang="sv-SE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0.21</a:t>
                      </a:r>
                      <a:endParaRPr lang="sv-SE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198</a:t>
                      </a:r>
                      <a:endParaRPr lang="sv-SE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50</a:t>
                      </a:r>
                    </a:p>
                  </a:txBody>
                  <a:tcPr marL="36000" marR="36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Water removal capacity (g/h)</a:t>
                      </a:r>
                      <a:endParaRPr lang="sv-SE" dirty="0"/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18.8</a:t>
                      </a:r>
                      <a:endParaRPr lang="sv-SE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60</a:t>
                      </a:r>
                      <a:endParaRPr lang="sv-SE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8.4</a:t>
                      </a:r>
                      <a:endParaRPr lang="sv-SE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10.8</a:t>
                      </a:r>
                      <a:endParaRPr lang="sv-SE" dirty="0"/>
                    </a:p>
                  </a:txBody>
                  <a:tcPr marL="36000" marR="36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Remove PBW</a:t>
                      </a:r>
                      <a:endParaRPr lang="sv-SE" dirty="0"/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No</a:t>
                      </a:r>
                      <a:endParaRPr lang="sv-SE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Yes</a:t>
                      </a:r>
                      <a:endParaRPr lang="sv-SE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No</a:t>
                      </a:r>
                      <a:endParaRPr lang="sv-SE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No</a:t>
                      </a:r>
                      <a:endParaRPr lang="sv-SE" dirty="0"/>
                    </a:p>
                  </a:txBody>
                  <a:tcPr marL="36000" marR="36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High vacuum standards</a:t>
                      </a:r>
                      <a:endParaRPr lang="sv-SE" dirty="0"/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No</a:t>
                      </a:r>
                      <a:endParaRPr lang="sv-SE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Yes</a:t>
                      </a:r>
                      <a:endParaRPr lang="sv-SE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No</a:t>
                      </a:r>
                      <a:endParaRPr lang="sv-SE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No</a:t>
                      </a:r>
                      <a:endParaRPr lang="sv-SE" dirty="0"/>
                    </a:p>
                  </a:txBody>
                  <a:tcPr marL="36000" marR="3600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Helium consumption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High</a:t>
                      </a:r>
                      <a:endParaRPr lang="sv-SE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None</a:t>
                      </a:r>
                      <a:endParaRPr lang="sv-SE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None</a:t>
                      </a:r>
                      <a:endParaRPr lang="sv-SE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Low</a:t>
                      </a:r>
                      <a:endParaRPr lang="sv-SE" dirty="0"/>
                    </a:p>
                  </a:txBody>
                  <a:tcPr marL="36000" marR="3600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Heat removal</a:t>
                      </a:r>
                      <a:r>
                        <a:rPr lang="sv-SE" sz="1200" dirty="0" smtClean="0"/>
                        <a:t> (from nutron</a:t>
                      </a:r>
                      <a:r>
                        <a:rPr lang="sv-SE" sz="1200" baseline="0" dirty="0" smtClean="0"/>
                        <a:t> </a:t>
                      </a:r>
                      <a:r>
                        <a:rPr lang="sv-SE" sz="1200" dirty="0" smtClean="0"/>
                        <a:t>beam guides)</a:t>
                      </a:r>
                      <a:endParaRPr lang="sv-SE" dirty="0" smtClean="0"/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Good</a:t>
                      </a:r>
                      <a:endParaRPr lang="sv-SE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Enough?</a:t>
                      </a:r>
                      <a:endParaRPr lang="sv-SE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Enough?</a:t>
                      </a:r>
                      <a:endParaRPr lang="sv-SE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OK</a:t>
                      </a:r>
                      <a:endParaRPr lang="sv-SE" dirty="0"/>
                    </a:p>
                  </a:txBody>
                  <a:tcPr marL="36000" marR="3600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System simplicity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-</a:t>
                      </a:r>
                      <a:endParaRPr lang="sv-SE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+</a:t>
                      </a:r>
                      <a:endParaRPr lang="sv-SE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++++</a:t>
                      </a:r>
                      <a:endParaRPr lang="sv-SE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++</a:t>
                      </a:r>
                      <a:endParaRPr lang="sv-SE" dirty="0"/>
                    </a:p>
                  </a:txBody>
                  <a:tcPr marL="36000" marR="36000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 rot="18963148">
            <a:off x="3833086" y="1946990"/>
            <a:ext cx="1879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Helium atmosphere </a:t>
            </a:r>
            <a:br>
              <a:rPr lang="en-US" sz="1600" dirty="0" smtClean="0"/>
            </a:br>
            <a:r>
              <a:rPr lang="en-US" sz="1600" dirty="0" smtClean="0"/>
              <a:t>@ 99,7 </a:t>
            </a:r>
            <a:r>
              <a:rPr lang="en-US" sz="1600" dirty="0" err="1" smtClean="0"/>
              <a:t>kPa</a:t>
            </a:r>
            <a:endParaRPr lang="en-US" sz="1600" dirty="0" smtClean="0"/>
          </a:p>
        </p:txBody>
      </p:sp>
      <p:sp>
        <p:nvSpPr>
          <p:cNvPr id="11" name="TextBox 10"/>
          <p:cNvSpPr txBox="1"/>
          <p:nvPr/>
        </p:nvSpPr>
        <p:spPr>
          <a:xfrm rot="18963148">
            <a:off x="5115943" y="2145012"/>
            <a:ext cx="1308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High vacuum </a:t>
            </a:r>
            <a:br>
              <a:rPr lang="en-US" sz="1600" dirty="0" smtClean="0"/>
            </a:br>
            <a:r>
              <a:rPr lang="en-US" sz="1600" dirty="0" smtClean="0"/>
              <a:t>@ 0.01 Pa</a:t>
            </a:r>
          </a:p>
        </p:txBody>
      </p:sp>
      <p:sp>
        <p:nvSpPr>
          <p:cNvPr id="12" name="TextBox 11"/>
          <p:cNvSpPr txBox="1"/>
          <p:nvPr/>
        </p:nvSpPr>
        <p:spPr>
          <a:xfrm rot="18963148">
            <a:off x="6148616" y="2005680"/>
            <a:ext cx="1614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Rough vacuum </a:t>
            </a:r>
            <a:br>
              <a:rPr lang="en-US" sz="1600" dirty="0" smtClean="0"/>
            </a:br>
            <a:r>
              <a:rPr lang="en-US" sz="1600" dirty="0" smtClean="0"/>
              <a:t>@ 10-100 Pa - air</a:t>
            </a:r>
          </a:p>
        </p:txBody>
      </p:sp>
      <p:sp>
        <p:nvSpPr>
          <p:cNvPr id="13" name="TextBox 12"/>
          <p:cNvSpPr txBox="1"/>
          <p:nvPr/>
        </p:nvSpPr>
        <p:spPr>
          <a:xfrm rot="18963148">
            <a:off x="7432352" y="2000674"/>
            <a:ext cx="1629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Rough vacuum </a:t>
            </a:r>
            <a:br>
              <a:rPr lang="en-US" sz="1600" dirty="0" smtClean="0"/>
            </a:br>
            <a:r>
              <a:rPr lang="en-US" sz="1600" dirty="0" smtClean="0"/>
              <a:t>@ 10-100 Pa - He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51720" y="6309320"/>
            <a:ext cx="5269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aseline="30000" dirty="0" smtClean="0"/>
              <a:t>#</a:t>
            </a:r>
            <a:r>
              <a:rPr lang="sv-SE" sz="1400" dirty="0" smtClean="0"/>
              <a:t> Pumping capacity can easily be increased by installing more pump(s)</a:t>
            </a:r>
            <a:endParaRPr lang="sv-SE" sz="1400" dirty="0"/>
          </a:p>
        </p:txBody>
      </p:sp>
      <p:sp>
        <p:nvSpPr>
          <p:cNvPr id="20" name="Oval 19"/>
          <p:cNvSpPr/>
          <p:nvPr/>
        </p:nvSpPr>
        <p:spPr>
          <a:xfrm>
            <a:off x="5204253" y="3465004"/>
            <a:ext cx="627887" cy="396044"/>
          </a:xfrm>
          <a:prstGeom prst="ellipse">
            <a:avLst/>
          </a:prstGeom>
          <a:solidFill>
            <a:srgbClr val="FF0000">
              <a:alpha val="25000"/>
            </a:srgb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Oval 21"/>
          <p:cNvSpPr/>
          <p:nvPr/>
        </p:nvSpPr>
        <p:spPr>
          <a:xfrm>
            <a:off x="6392385" y="3465004"/>
            <a:ext cx="627887" cy="396044"/>
          </a:xfrm>
          <a:prstGeom prst="ellipse">
            <a:avLst/>
          </a:prstGeom>
          <a:solidFill>
            <a:srgbClr val="00B050">
              <a:alpha val="25000"/>
            </a:srgbClr>
          </a:solidFill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Oval 22"/>
          <p:cNvSpPr/>
          <p:nvPr/>
        </p:nvSpPr>
        <p:spPr>
          <a:xfrm>
            <a:off x="7580517" y="3465004"/>
            <a:ext cx="627887" cy="396044"/>
          </a:xfrm>
          <a:prstGeom prst="ellipse">
            <a:avLst/>
          </a:prstGeom>
          <a:solidFill>
            <a:srgbClr val="00B050">
              <a:alpha val="25000"/>
            </a:srgbClr>
          </a:solidFill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Oval 23"/>
          <p:cNvSpPr/>
          <p:nvPr/>
        </p:nvSpPr>
        <p:spPr>
          <a:xfrm>
            <a:off x="3959932" y="3861048"/>
            <a:ext cx="627887" cy="396044"/>
          </a:xfrm>
          <a:prstGeom prst="ellipse">
            <a:avLst/>
          </a:prstGeom>
          <a:solidFill>
            <a:srgbClr val="00B050">
              <a:alpha val="25000"/>
            </a:srgbClr>
          </a:solidFill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Oval 24"/>
          <p:cNvSpPr/>
          <p:nvPr/>
        </p:nvSpPr>
        <p:spPr>
          <a:xfrm>
            <a:off x="5204253" y="3825044"/>
            <a:ext cx="627887" cy="396044"/>
          </a:xfrm>
          <a:prstGeom prst="ellipse">
            <a:avLst/>
          </a:prstGeom>
          <a:solidFill>
            <a:srgbClr val="00B050">
              <a:alpha val="25000"/>
            </a:srgbClr>
          </a:solidFill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Oval 25"/>
          <p:cNvSpPr/>
          <p:nvPr/>
        </p:nvSpPr>
        <p:spPr>
          <a:xfrm>
            <a:off x="6392385" y="3861048"/>
            <a:ext cx="627887" cy="396044"/>
          </a:xfrm>
          <a:prstGeom prst="ellipse">
            <a:avLst/>
          </a:prstGeom>
          <a:solidFill>
            <a:srgbClr val="00B050">
              <a:alpha val="25000"/>
            </a:srgbClr>
          </a:solidFill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Oval 26"/>
          <p:cNvSpPr/>
          <p:nvPr/>
        </p:nvSpPr>
        <p:spPr>
          <a:xfrm>
            <a:off x="7580517" y="3825044"/>
            <a:ext cx="627887" cy="396044"/>
          </a:xfrm>
          <a:prstGeom prst="ellipse">
            <a:avLst/>
          </a:prstGeom>
          <a:solidFill>
            <a:srgbClr val="00B050">
              <a:alpha val="25000"/>
            </a:srgbClr>
          </a:solidFill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Oval 27"/>
          <p:cNvSpPr/>
          <p:nvPr/>
        </p:nvSpPr>
        <p:spPr>
          <a:xfrm>
            <a:off x="5204253" y="4221088"/>
            <a:ext cx="627887" cy="396044"/>
          </a:xfrm>
          <a:prstGeom prst="ellipse">
            <a:avLst/>
          </a:prstGeom>
          <a:solidFill>
            <a:srgbClr val="00B050">
              <a:alpha val="25000"/>
            </a:srgbClr>
          </a:solidFill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Oval 28"/>
          <p:cNvSpPr/>
          <p:nvPr/>
        </p:nvSpPr>
        <p:spPr>
          <a:xfrm>
            <a:off x="3959932" y="4941168"/>
            <a:ext cx="627887" cy="396044"/>
          </a:xfrm>
          <a:prstGeom prst="ellipse">
            <a:avLst/>
          </a:prstGeom>
          <a:solidFill>
            <a:srgbClr val="FF0000">
              <a:alpha val="25000"/>
            </a:srgb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Oval 29"/>
          <p:cNvSpPr/>
          <p:nvPr/>
        </p:nvSpPr>
        <p:spPr>
          <a:xfrm>
            <a:off x="5204253" y="4941168"/>
            <a:ext cx="627887" cy="396044"/>
          </a:xfrm>
          <a:prstGeom prst="ellipse">
            <a:avLst/>
          </a:prstGeom>
          <a:solidFill>
            <a:srgbClr val="00B050">
              <a:alpha val="25000"/>
            </a:srgbClr>
          </a:solidFill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Oval 30"/>
          <p:cNvSpPr/>
          <p:nvPr/>
        </p:nvSpPr>
        <p:spPr>
          <a:xfrm>
            <a:off x="6392385" y="4941168"/>
            <a:ext cx="627887" cy="396044"/>
          </a:xfrm>
          <a:prstGeom prst="ellipse">
            <a:avLst/>
          </a:prstGeom>
          <a:solidFill>
            <a:srgbClr val="00B050">
              <a:alpha val="25000"/>
            </a:srgbClr>
          </a:solidFill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Oval 31"/>
          <p:cNvSpPr/>
          <p:nvPr/>
        </p:nvSpPr>
        <p:spPr>
          <a:xfrm>
            <a:off x="5204253" y="4581128"/>
            <a:ext cx="627887" cy="396044"/>
          </a:xfrm>
          <a:prstGeom prst="ellipse">
            <a:avLst/>
          </a:prstGeom>
          <a:solidFill>
            <a:srgbClr val="FF0000">
              <a:alpha val="25000"/>
            </a:srgb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Oval 32"/>
          <p:cNvSpPr/>
          <p:nvPr/>
        </p:nvSpPr>
        <p:spPr>
          <a:xfrm>
            <a:off x="3959932" y="5301208"/>
            <a:ext cx="627887" cy="396044"/>
          </a:xfrm>
          <a:prstGeom prst="ellipse">
            <a:avLst/>
          </a:prstGeom>
          <a:solidFill>
            <a:srgbClr val="00B050">
              <a:alpha val="25000"/>
            </a:srgbClr>
          </a:solidFill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Oval 33"/>
          <p:cNvSpPr/>
          <p:nvPr/>
        </p:nvSpPr>
        <p:spPr>
          <a:xfrm>
            <a:off x="7580517" y="5301208"/>
            <a:ext cx="627887" cy="396044"/>
          </a:xfrm>
          <a:prstGeom prst="ellipse">
            <a:avLst/>
          </a:prstGeom>
          <a:solidFill>
            <a:srgbClr val="00B050">
              <a:alpha val="25000"/>
            </a:srgbClr>
          </a:solidFill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Oval 34"/>
          <p:cNvSpPr/>
          <p:nvPr/>
        </p:nvSpPr>
        <p:spPr>
          <a:xfrm>
            <a:off x="7580517" y="4941168"/>
            <a:ext cx="627887" cy="396044"/>
          </a:xfrm>
          <a:prstGeom prst="ellipse">
            <a:avLst/>
          </a:prstGeom>
          <a:solidFill>
            <a:schemeClr val="tx1">
              <a:lumMod val="85000"/>
              <a:lumOff val="15000"/>
              <a:alpha val="25000"/>
            </a:schemeClr>
          </a:solidFill>
          <a:ln w="349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Oval 35"/>
          <p:cNvSpPr/>
          <p:nvPr/>
        </p:nvSpPr>
        <p:spPr>
          <a:xfrm>
            <a:off x="6207813" y="5337212"/>
            <a:ext cx="956475" cy="396044"/>
          </a:xfrm>
          <a:prstGeom prst="ellipse">
            <a:avLst/>
          </a:prstGeom>
          <a:solidFill>
            <a:schemeClr val="tx1">
              <a:lumMod val="85000"/>
              <a:lumOff val="15000"/>
              <a:alpha val="25000"/>
            </a:schemeClr>
          </a:solidFill>
          <a:ln w="349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Oval 36"/>
          <p:cNvSpPr/>
          <p:nvPr/>
        </p:nvSpPr>
        <p:spPr>
          <a:xfrm>
            <a:off x="5040052" y="5337212"/>
            <a:ext cx="956475" cy="396044"/>
          </a:xfrm>
          <a:prstGeom prst="ellipse">
            <a:avLst/>
          </a:prstGeom>
          <a:solidFill>
            <a:schemeClr val="tx1">
              <a:lumMod val="85000"/>
              <a:lumOff val="15000"/>
              <a:alpha val="25000"/>
            </a:schemeClr>
          </a:solidFill>
          <a:ln w="349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Oval 37"/>
          <p:cNvSpPr/>
          <p:nvPr/>
        </p:nvSpPr>
        <p:spPr>
          <a:xfrm>
            <a:off x="3959932" y="4545124"/>
            <a:ext cx="627887" cy="396044"/>
          </a:xfrm>
          <a:prstGeom prst="ellipse">
            <a:avLst/>
          </a:prstGeom>
          <a:solidFill>
            <a:srgbClr val="00B050">
              <a:alpha val="25000"/>
            </a:srgbClr>
          </a:solidFill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Oval 38"/>
          <p:cNvSpPr/>
          <p:nvPr/>
        </p:nvSpPr>
        <p:spPr>
          <a:xfrm>
            <a:off x="6392385" y="4581128"/>
            <a:ext cx="627887" cy="396044"/>
          </a:xfrm>
          <a:prstGeom prst="ellipse">
            <a:avLst/>
          </a:prstGeom>
          <a:solidFill>
            <a:srgbClr val="00B050">
              <a:alpha val="25000"/>
            </a:srgbClr>
          </a:solidFill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Oval 39"/>
          <p:cNvSpPr/>
          <p:nvPr/>
        </p:nvSpPr>
        <p:spPr>
          <a:xfrm>
            <a:off x="7580517" y="4581128"/>
            <a:ext cx="627887" cy="396044"/>
          </a:xfrm>
          <a:prstGeom prst="ellipse">
            <a:avLst/>
          </a:prstGeom>
          <a:solidFill>
            <a:srgbClr val="00B050">
              <a:alpha val="25000"/>
            </a:srgbClr>
          </a:solidFill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Oval 40"/>
          <p:cNvSpPr/>
          <p:nvPr/>
        </p:nvSpPr>
        <p:spPr>
          <a:xfrm>
            <a:off x="3959932" y="5697252"/>
            <a:ext cx="627887" cy="396044"/>
          </a:xfrm>
          <a:prstGeom prst="ellipse">
            <a:avLst/>
          </a:prstGeom>
          <a:solidFill>
            <a:srgbClr val="FF0000">
              <a:alpha val="25000"/>
            </a:srgb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Oval 41"/>
          <p:cNvSpPr/>
          <p:nvPr/>
        </p:nvSpPr>
        <p:spPr>
          <a:xfrm>
            <a:off x="5204253" y="5697252"/>
            <a:ext cx="627887" cy="396044"/>
          </a:xfrm>
          <a:prstGeom prst="ellipse">
            <a:avLst/>
          </a:prstGeom>
          <a:solidFill>
            <a:schemeClr val="tx1">
              <a:lumMod val="85000"/>
              <a:lumOff val="15000"/>
              <a:alpha val="25000"/>
            </a:schemeClr>
          </a:solidFill>
          <a:ln w="349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Oval 42"/>
          <p:cNvSpPr/>
          <p:nvPr/>
        </p:nvSpPr>
        <p:spPr>
          <a:xfrm>
            <a:off x="7580517" y="5697252"/>
            <a:ext cx="627887" cy="396044"/>
          </a:xfrm>
          <a:prstGeom prst="ellipse">
            <a:avLst/>
          </a:prstGeom>
          <a:solidFill>
            <a:schemeClr val="tx1">
              <a:lumMod val="85000"/>
              <a:lumOff val="15000"/>
              <a:alpha val="25000"/>
            </a:schemeClr>
          </a:solidFill>
          <a:ln w="349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Oval 43"/>
          <p:cNvSpPr/>
          <p:nvPr/>
        </p:nvSpPr>
        <p:spPr>
          <a:xfrm>
            <a:off x="6392385" y="5697252"/>
            <a:ext cx="627887" cy="396044"/>
          </a:xfrm>
          <a:prstGeom prst="ellipse">
            <a:avLst/>
          </a:prstGeom>
          <a:solidFill>
            <a:srgbClr val="00B050">
              <a:alpha val="25000"/>
            </a:srgbClr>
          </a:solidFill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Oval 44"/>
          <p:cNvSpPr/>
          <p:nvPr/>
        </p:nvSpPr>
        <p:spPr>
          <a:xfrm>
            <a:off x="3959932" y="4185084"/>
            <a:ext cx="627887" cy="396044"/>
          </a:xfrm>
          <a:prstGeom prst="ellipse">
            <a:avLst/>
          </a:prstGeom>
          <a:solidFill>
            <a:srgbClr val="FF0000">
              <a:alpha val="25000"/>
            </a:srgb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Oval 45"/>
          <p:cNvSpPr/>
          <p:nvPr/>
        </p:nvSpPr>
        <p:spPr>
          <a:xfrm>
            <a:off x="7580517" y="4185084"/>
            <a:ext cx="627887" cy="396044"/>
          </a:xfrm>
          <a:prstGeom prst="ellipse">
            <a:avLst/>
          </a:prstGeom>
          <a:solidFill>
            <a:srgbClr val="FF0000">
              <a:alpha val="25000"/>
            </a:srgb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Oval 46"/>
          <p:cNvSpPr/>
          <p:nvPr/>
        </p:nvSpPr>
        <p:spPr>
          <a:xfrm>
            <a:off x="6392385" y="4221088"/>
            <a:ext cx="627887" cy="396044"/>
          </a:xfrm>
          <a:prstGeom prst="ellipse">
            <a:avLst/>
          </a:prstGeom>
          <a:solidFill>
            <a:srgbClr val="FF0000">
              <a:alpha val="25000"/>
            </a:srgb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Oval 47"/>
          <p:cNvSpPr/>
          <p:nvPr/>
        </p:nvSpPr>
        <p:spPr>
          <a:xfrm>
            <a:off x="3959932" y="3465004"/>
            <a:ext cx="627887" cy="396044"/>
          </a:xfrm>
          <a:prstGeom prst="ellipse">
            <a:avLst/>
          </a:prstGeom>
          <a:solidFill>
            <a:schemeClr val="tx1">
              <a:lumMod val="85000"/>
              <a:lumOff val="15000"/>
              <a:alpha val="25000"/>
            </a:schemeClr>
          </a:solidFill>
          <a:ln w="349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70659"/>
            <a:ext cx="4104456" cy="157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6671084" cy="598078"/>
          </a:xfrm>
        </p:spPr>
        <p:txBody>
          <a:bodyPr>
            <a:normAutofit/>
          </a:bodyPr>
          <a:lstStyle/>
          <a:p>
            <a:r>
              <a:rPr lang="sv-SE" sz="2800" dirty="0" smtClean="0"/>
              <a:t>Conclusion</a:t>
            </a:r>
            <a:endParaRPr lang="sv-SE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943708" y="1556792"/>
            <a:ext cx="65887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lvl="0" indent="-177800"/>
            <a:r>
              <a:rPr lang="en-GB" sz="3200" dirty="0" smtClean="0"/>
              <a:t>Decision</a:t>
            </a:r>
            <a:endParaRPr lang="en-GB" sz="2400" dirty="0" smtClean="0"/>
          </a:p>
          <a:p>
            <a:pPr marL="354013" lvl="0" indent="-177800"/>
            <a:endParaRPr lang="en-GB" sz="2400" dirty="0" smtClean="0"/>
          </a:p>
          <a:p>
            <a:pPr marL="354013" lvl="0" indent="-177800"/>
            <a:r>
              <a:rPr lang="en-GB" sz="2400" dirty="0" smtClean="0"/>
              <a:t>Alternative 3: Rough vacuum 10-100 Pa with PBW</a:t>
            </a:r>
          </a:p>
          <a:p>
            <a:pPr marL="354013" lvl="0" indent="-177800"/>
            <a:endParaRPr lang="en-GB" sz="2400" dirty="0" smtClean="0"/>
          </a:p>
          <a:p>
            <a:pPr marL="180975" lvl="0" indent="-4763"/>
            <a:r>
              <a:rPr lang="en-GB" sz="2400" dirty="0" smtClean="0"/>
              <a:t>It is not decided if the rough vacuum shall consist of air (air + water) or helium (He + air + water).</a:t>
            </a:r>
          </a:p>
          <a:p>
            <a:pPr marL="354013" lvl="0" indent="-177800"/>
            <a:endParaRPr lang="en-GB" sz="2400" dirty="0" smtClean="0"/>
          </a:p>
        </p:txBody>
      </p:sp>
      <p:sp>
        <p:nvSpPr>
          <p:cNvPr id="7" name="Down Arrow 6"/>
          <p:cNvSpPr/>
          <p:nvPr/>
        </p:nvSpPr>
        <p:spPr>
          <a:xfrm>
            <a:off x="3275856" y="4221088"/>
            <a:ext cx="468052" cy="504056"/>
          </a:xfrm>
          <a:prstGeom prst="downArrow">
            <a:avLst/>
          </a:prstGeom>
          <a:solidFill>
            <a:srgbClr val="00B050">
              <a:alpha val="2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Down Arrow 7"/>
          <p:cNvSpPr/>
          <p:nvPr/>
        </p:nvSpPr>
        <p:spPr>
          <a:xfrm>
            <a:off x="3887924" y="4221088"/>
            <a:ext cx="468052" cy="504056"/>
          </a:xfrm>
          <a:prstGeom prst="downArrow">
            <a:avLst/>
          </a:prstGeom>
          <a:solidFill>
            <a:srgbClr val="00B050">
              <a:alpha val="2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6671084" cy="598078"/>
          </a:xfrm>
        </p:spPr>
        <p:txBody>
          <a:bodyPr>
            <a:normAutofit/>
          </a:bodyPr>
          <a:lstStyle/>
          <a:p>
            <a:r>
              <a:rPr lang="sv-SE" sz="2800" dirty="0" smtClean="0"/>
              <a:t>Pros &amp; cons for alttenative 3A and 3B</a:t>
            </a:r>
            <a:endParaRPr lang="sv-SE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499992" y="5193196"/>
            <a:ext cx="385242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lvl="0" indent="-9525">
              <a:spcBef>
                <a:spcPts val="600"/>
              </a:spcBef>
            </a:pPr>
            <a:r>
              <a:rPr lang="en-GB" b="1" u="sng" dirty="0" smtClean="0"/>
              <a:t>Cons</a:t>
            </a:r>
          </a:p>
          <a:p>
            <a:pPr marL="447675" lvl="0" indent="-180975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Proton Beam Window required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700808"/>
            <a:ext cx="58326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lvl="0" indent="-9525">
              <a:spcBef>
                <a:spcPts val="600"/>
              </a:spcBef>
            </a:pPr>
            <a:r>
              <a:rPr lang="en-GB" b="1" u="sng" dirty="0" smtClean="0"/>
              <a:t>Pros</a:t>
            </a:r>
          </a:p>
          <a:p>
            <a:pPr marL="449263" lvl="0" indent="-182563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Very/fairly  simple and reliable system (air/helium)</a:t>
            </a:r>
          </a:p>
          <a:p>
            <a:pPr marL="449263" lvl="0" indent="-182563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Does not require high vacuum standards</a:t>
            </a:r>
          </a:p>
          <a:p>
            <a:pPr marL="449263" lvl="0" indent="-182563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None/low helium consumption (air/helium)</a:t>
            </a:r>
          </a:p>
          <a:p>
            <a:pPr marL="449263" lvl="0" indent="-182563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Viscous (laminar) flow region – high pumping capacity</a:t>
            </a:r>
          </a:p>
          <a:p>
            <a:pPr marL="449263" lvl="0" indent="-182563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Pumping capacity can easily be increased (air)</a:t>
            </a:r>
          </a:p>
          <a:p>
            <a:pPr marL="449263" lvl="0" indent="-182563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Quick pump down time to rough vacuum (3,25 hours)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4188" y="1844824"/>
            <a:ext cx="2376264" cy="159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617133"/>
            <a:ext cx="2728974" cy="166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24944"/>
            <a:ext cx="777240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Thank you.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sv-SE" sz="4000" dirty="0"/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April 6, 2017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6671084" cy="598078"/>
          </a:xfrm>
        </p:spPr>
        <p:txBody>
          <a:bodyPr>
            <a:normAutofit/>
          </a:bodyPr>
          <a:lstStyle/>
          <a:p>
            <a:r>
              <a:rPr lang="sv-SE" sz="2800" dirty="0" smtClean="0"/>
              <a:t>Monolith Vessel</a:t>
            </a:r>
            <a:endParaRPr lang="sv-SE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700808"/>
            <a:ext cx="303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lvl="0" indent="-177800"/>
            <a:r>
              <a:rPr lang="en-GB" sz="2400" dirty="0" smtClean="0"/>
              <a:t>Volume: 144 m</a:t>
            </a:r>
            <a:r>
              <a:rPr lang="en-GB" sz="2400" baseline="30000" dirty="0" smtClean="0"/>
              <a:t>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0486" y="1477070"/>
            <a:ext cx="5213922" cy="508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>
          <a:xfrm flipV="1">
            <a:off x="2303748" y="5301208"/>
            <a:ext cx="342038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49660" y="5173741"/>
            <a:ext cx="1514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lvl="0" indent="1588"/>
            <a:r>
              <a:rPr lang="en-GB" sz="2400" dirty="0" smtClean="0"/>
              <a:t>Proton beam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Leif\Desktop\snip_2017032816523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0486" y="1455915"/>
            <a:ext cx="5523591" cy="5033425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6671084" cy="598078"/>
          </a:xfrm>
        </p:spPr>
        <p:txBody>
          <a:bodyPr>
            <a:normAutofit/>
          </a:bodyPr>
          <a:lstStyle/>
          <a:p>
            <a:r>
              <a:rPr lang="sv-SE" sz="2800" dirty="0" smtClean="0"/>
              <a:t>Monolith Vessel</a:t>
            </a:r>
            <a:endParaRPr lang="sv-SE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700808"/>
            <a:ext cx="303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lvl="0" indent="-177800"/>
            <a:r>
              <a:rPr lang="en-GB" sz="2400" dirty="0" smtClean="0"/>
              <a:t>Free volume: 41.8 m</a:t>
            </a:r>
            <a:r>
              <a:rPr lang="en-GB" sz="2400" baseline="30000" dirty="0" smtClean="0"/>
              <a:t>3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303748" y="5301208"/>
            <a:ext cx="342038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49660" y="5173741"/>
            <a:ext cx="1514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lvl="0" indent="1588"/>
            <a:r>
              <a:rPr lang="en-GB" sz="2400" dirty="0" smtClean="0"/>
              <a:t>Proton beam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32" y="3287285"/>
            <a:ext cx="612068" cy="33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55576" y="3212976"/>
            <a:ext cx="237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lvl="0" indent="1588"/>
            <a:r>
              <a:rPr lang="en-GB" sz="2400" dirty="0" smtClean="0"/>
              <a:t>Inner shielding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6671084" cy="598078"/>
          </a:xfrm>
        </p:spPr>
        <p:txBody>
          <a:bodyPr>
            <a:normAutofit/>
          </a:bodyPr>
          <a:lstStyle/>
          <a:p>
            <a:r>
              <a:rPr lang="sv-SE" sz="2800" dirty="0" smtClean="0"/>
              <a:t>Four alternatives</a:t>
            </a:r>
            <a:endParaRPr lang="sv-SE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91580" y="2564904"/>
            <a:ext cx="79928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lvl="0" indent="-177800"/>
            <a:r>
              <a:rPr lang="en-GB" sz="2800" dirty="0" smtClean="0"/>
              <a:t>Alternative 1: Helium atmosphere at 99.7 </a:t>
            </a:r>
            <a:r>
              <a:rPr lang="en-GB" sz="2800" dirty="0" err="1" smtClean="0"/>
              <a:t>kPa</a:t>
            </a:r>
            <a:endParaRPr lang="en-GB" sz="2800" dirty="0" smtClean="0"/>
          </a:p>
          <a:p>
            <a:pPr marL="354013" lvl="0" indent="-177800"/>
            <a:endParaRPr lang="en-GB" sz="2800" dirty="0" smtClean="0"/>
          </a:p>
          <a:p>
            <a:pPr marL="354013" lvl="0" indent="-177800"/>
            <a:r>
              <a:rPr lang="en-GB" sz="2800" dirty="0" smtClean="0"/>
              <a:t>Alternative 2: High vacuum at 0.01 Pa</a:t>
            </a:r>
          </a:p>
          <a:p>
            <a:pPr marL="354013" lvl="0" indent="-177800"/>
            <a:endParaRPr lang="en-GB" sz="2800" dirty="0" smtClean="0"/>
          </a:p>
          <a:p>
            <a:pPr marL="354013" lvl="0" indent="-177800"/>
            <a:r>
              <a:rPr lang="en-GB" sz="2800" dirty="0" smtClean="0"/>
              <a:t>Alternative 3A: Rough vacuum at 10-100 Pa – air</a:t>
            </a:r>
          </a:p>
          <a:p>
            <a:pPr marL="354013" lvl="0" indent="-177800"/>
            <a:endParaRPr lang="en-GB" sz="2800" dirty="0" smtClean="0"/>
          </a:p>
          <a:p>
            <a:pPr marL="354013" lvl="0" indent="-177800"/>
            <a:r>
              <a:rPr lang="en-GB" sz="2800" dirty="0" smtClean="0"/>
              <a:t>Alternative 3B: Rough vacuum at 10-100 Pa – helium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08920"/>
            <a:ext cx="8718316" cy="338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6671084" cy="598078"/>
          </a:xfrm>
        </p:spPr>
        <p:txBody>
          <a:bodyPr>
            <a:normAutofit/>
          </a:bodyPr>
          <a:lstStyle/>
          <a:p>
            <a:r>
              <a:rPr lang="sv-SE" sz="2800" dirty="0" smtClean="0"/>
              <a:t>Alternativ 1: Helium atmosphere @ 99.7 kPa</a:t>
            </a:r>
            <a:endParaRPr lang="sv-SE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1592796"/>
            <a:ext cx="5715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 smtClean="0"/>
              <a:t>Helium loop with purification  and pressure control</a:t>
            </a:r>
          </a:p>
          <a:p>
            <a:pPr algn="ctr"/>
            <a:r>
              <a:rPr lang="sv-SE" dirty="0" smtClean="0"/>
              <a:t>Design loop flow 40 g/s (</a:t>
            </a:r>
            <a:r>
              <a:rPr lang="sv-SE" dirty="0" smtClean="0">
                <a:latin typeface="Calibri"/>
                <a:cs typeface="Calibri"/>
              </a:rPr>
              <a:t>≈ 900 m</a:t>
            </a:r>
            <a:r>
              <a:rPr lang="sv-SE" baseline="30000" dirty="0" smtClean="0">
                <a:latin typeface="Calibri"/>
                <a:cs typeface="Calibri"/>
              </a:rPr>
              <a:t>3</a:t>
            </a:r>
            <a:r>
              <a:rPr lang="sv-SE" dirty="0" smtClean="0">
                <a:latin typeface="Calibri"/>
                <a:cs typeface="Calibri"/>
              </a:rPr>
              <a:t>/h), He inventory </a:t>
            </a:r>
            <a:r>
              <a:rPr lang="sv-SE" dirty="0" smtClean="0">
                <a:cs typeface="Calibri"/>
              </a:rPr>
              <a:t>≈ 6.8 kg</a:t>
            </a:r>
            <a:endParaRPr lang="sv-SE" dirty="0"/>
          </a:p>
        </p:txBody>
      </p:sp>
      <p:sp>
        <p:nvSpPr>
          <p:cNvPr id="9" name="TextBox 8"/>
          <p:cNvSpPr txBox="1"/>
          <p:nvPr/>
        </p:nvSpPr>
        <p:spPr>
          <a:xfrm>
            <a:off x="6588224" y="1592796"/>
            <a:ext cx="1951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 smtClean="0"/>
              <a:t>Vacuum pumps for</a:t>
            </a:r>
          </a:p>
          <a:p>
            <a:pPr algn="ctr"/>
            <a:r>
              <a:rPr lang="sv-SE" dirty="0" smtClean="0"/>
              <a:t>rough vacuum</a:t>
            </a:r>
            <a:endParaRPr lang="sv-SE" dirty="0"/>
          </a:p>
        </p:txBody>
      </p:sp>
      <p:sp>
        <p:nvSpPr>
          <p:cNvPr id="10" name="Left-Right Arrow 9"/>
          <p:cNvSpPr/>
          <p:nvPr/>
        </p:nvSpPr>
        <p:spPr>
          <a:xfrm>
            <a:off x="359532" y="2323909"/>
            <a:ext cx="4701418" cy="16898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Left-Right Arrow 10"/>
          <p:cNvSpPr/>
          <p:nvPr/>
        </p:nvSpPr>
        <p:spPr>
          <a:xfrm>
            <a:off x="6660232" y="2323909"/>
            <a:ext cx="1785094" cy="16898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544410"/>
            <a:ext cx="5605771" cy="369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6671084" cy="598078"/>
          </a:xfrm>
        </p:spPr>
        <p:txBody>
          <a:bodyPr>
            <a:normAutofit/>
          </a:bodyPr>
          <a:lstStyle/>
          <a:p>
            <a:r>
              <a:rPr lang="sv-SE" sz="2800" dirty="0" smtClean="0"/>
              <a:t>Alternativ 2: High vacuum @ 0.01 Pa</a:t>
            </a:r>
            <a:endParaRPr lang="sv-SE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1556792"/>
            <a:ext cx="2556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lvl="0" indent="-177800"/>
            <a:r>
              <a:rPr lang="en-GB" sz="2000" dirty="0" smtClean="0"/>
              <a:t>Volume:</a:t>
            </a:r>
          </a:p>
          <a:p>
            <a:pPr marL="354013" lvl="0" indent="-177800"/>
            <a:r>
              <a:rPr lang="en-GB" sz="2000" dirty="0" smtClean="0"/>
              <a:t>Atmosphere:</a:t>
            </a:r>
          </a:p>
          <a:p>
            <a:pPr marL="354013" indent="-177800"/>
            <a:r>
              <a:rPr lang="en-GB" sz="2000" dirty="0" smtClean="0"/>
              <a:t>Pressure:</a:t>
            </a:r>
          </a:p>
          <a:p>
            <a:pPr marL="354013" lvl="0" indent="-177800"/>
            <a:r>
              <a:rPr lang="en-GB" sz="2000" dirty="0" smtClean="0"/>
              <a:t>Weight air in vessel: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80312" y="1556792"/>
            <a:ext cx="1728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lvl="0" indent="-177800"/>
            <a:r>
              <a:rPr lang="en-GB" sz="2000" dirty="0" smtClean="0"/>
              <a:t>41.8 m</a:t>
            </a:r>
            <a:r>
              <a:rPr lang="en-GB" sz="2000" baseline="30000" dirty="0" smtClean="0"/>
              <a:t>3</a:t>
            </a:r>
          </a:p>
          <a:p>
            <a:pPr marL="354013" lvl="0" indent="-177800"/>
            <a:r>
              <a:rPr lang="en-GB" sz="2000" dirty="0" smtClean="0"/>
              <a:t>Air + H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O</a:t>
            </a:r>
          </a:p>
          <a:p>
            <a:pPr marL="354013" indent="-177800"/>
            <a:r>
              <a:rPr lang="en-GB" sz="2000" dirty="0" smtClean="0"/>
              <a:t>0.01 Pa</a:t>
            </a:r>
          </a:p>
          <a:p>
            <a:pPr marL="354013" lvl="0" indent="-177800"/>
            <a:r>
              <a:rPr lang="en-GB" sz="2000" dirty="0" smtClean="0"/>
              <a:t>0.003 </a:t>
            </a:r>
            <a:r>
              <a:rPr lang="en-GB" sz="2000" dirty="0" err="1" smtClean="0"/>
              <a:t>g</a:t>
            </a:r>
            <a:endParaRPr lang="en-GB" sz="20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5299" y="3220296"/>
            <a:ext cx="1329169" cy="233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yt3626003 - STPA803CV (TMS) DN160CF Inle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7685285" y="5553236"/>
            <a:ext cx="952500" cy="8858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68692" y="4067780"/>
            <a:ext cx="1186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Cryochiller</a:t>
            </a:r>
            <a:endParaRPr lang="sv-SE" dirty="0"/>
          </a:p>
        </p:txBody>
      </p:sp>
      <p:sp>
        <p:nvSpPr>
          <p:cNvPr id="9" name="TextBox 8"/>
          <p:cNvSpPr txBox="1"/>
          <p:nvPr/>
        </p:nvSpPr>
        <p:spPr>
          <a:xfrm>
            <a:off x="7091680" y="5831976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TMP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963" y="2533112"/>
            <a:ext cx="5399205" cy="363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6995120" cy="598078"/>
          </a:xfrm>
        </p:spPr>
        <p:txBody>
          <a:bodyPr>
            <a:normAutofit/>
          </a:bodyPr>
          <a:lstStyle/>
          <a:p>
            <a:r>
              <a:rPr lang="sv-SE" sz="2800" dirty="0" smtClean="0"/>
              <a:t>Alternativ 3A: Rough vacuum @ 10-100 Pa - air</a:t>
            </a:r>
            <a:endParaRPr lang="sv-SE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1556792"/>
            <a:ext cx="26527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lvl="0" indent="-177800"/>
            <a:r>
              <a:rPr lang="en-GB" sz="2000" dirty="0" smtClean="0"/>
              <a:t>Volume:</a:t>
            </a:r>
          </a:p>
          <a:p>
            <a:pPr marL="354013" lvl="0" indent="-177800"/>
            <a:r>
              <a:rPr lang="en-GB" sz="2000" dirty="0" smtClean="0"/>
              <a:t>Atmosphere:</a:t>
            </a:r>
          </a:p>
          <a:p>
            <a:pPr marL="354013" indent="-177800"/>
            <a:r>
              <a:rPr lang="en-GB" sz="2000" dirty="0" smtClean="0"/>
              <a:t>Pressure:</a:t>
            </a:r>
          </a:p>
          <a:p>
            <a:pPr marL="354013" lvl="0" indent="-177800"/>
            <a:r>
              <a:rPr lang="en-GB" sz="2000" dirty="0" smtClean="0"/>
              <a:t>Weight air in vessel: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80312" y="1556792"/>
            <a:ext cx="1728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lvl="0" indent="-177800"/>
            <a:r>
              <a:rPr lang="en-GB" sz="2000" dirty="0" smtClean="0"/>
              <a:t>41.8 m</a:t>
            </a:r>
            <a:r>
              <a:rPr lang="en-GB" sz="2000" baseline="30000" dirty="0" smtClean="0"/>
              <a:t>3</a:t>
            </a:r>
          </a:p>
          <a:p>
            <a:pPr marL="354013" lvl="0" indent="-177800"/>
            <a:r>
              <a:rPr lang="en-GB" sz="2000" dirty="0" smtClean="0"/>
              <a:t>Air</a:t>
            </a:r>
          </a:p>
          <a:p>
            <a:pPr marL="354013" indent="-177800"/>
            <a:r>
              <a:rPr lang="en-GB" sz="2000" dirty="0" smtClean="0"/>
              <a:t>10-100 Pa</a:t>
            </a:r>
          </a:p>
          <a:p>
            <a:pPr marL="354013" lvl="0" indent="-177800"/>
            <a:r>
              <a:rPr lang="en-GB" sz="2000" dirty="0" smtClean="0"/>
              <a:t>5-50 </a:t>
            </a:r>
            <a:r>
              <a:rPr lang="en-GB" sz="2000" dirty="0" err="1" smtClean="0"/>
              <a:t>g</a:t>
            </a:r>
            <a:endParaRPr lang="en-GB" sz="2000" dirty="0" smtClean="0"/>
          </a:p>
        </p:txBody>
      </p:sp>
      <p:pic>
        <p:nvPicPr>
          <p:cNvPr id="10" name="Picture 2" descr="Bildresultat för NeoDry300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7754" y="4401108"/>
            <a:ext cx="1633187" cy="192139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868144" y="6372036"/>
            <a:ext cx="2939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Multi-stage roots-rotor pump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571627"/>
            <a:ext cx="5904656" cy="359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6995120" cy="598078"/>
          </a:xfrm>
        </p:spPr>
        <p:txBody>
          <a:bodyPr>
            <a:normAutofit/>
          </a:bodyPr>
          <a:lstStyle/>
          <a:p>
            <a:r>
              <a:rPr lang="sv-SE" sz="2800" dirty="0" smtClean="0"/>
              <a:t>Alternativ 3B: Rough vacuum @ 10-100 Pa - He</a:t>
            </a:r>
            <a:endParaRPr lang="sv-SE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1556792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lvl="0" indent="-177800"/>
            <a:r>
              <a:rPr lang="en-GB" sz="2000" dirty="0" smtClean="0"/>
              <a:t>Volume:</a:t>
            </a:r>
          </a:p>
          <a:p>
            <a:pPr marL="354013" lvl="0" indent="-177800"/>
            <a:r>
              <a:rPr lang="en-GB" sz="2000" dirty="0" smtClean="0"/>
              <a:t>Atmosphere:</a:t>
            </a:r>
          </a:p>
          <a:p>
            <a:pPr marL="354013" indent="-177800"/>
            <a:r>
              <a:rPr lang="en-GB" sz="2000" dirty="0" smtClean="0"/>
              <a:t>Pressure:</a:t>
            </a:r>
          </a:p>
          <a:p>
            <a:pPr marL="354013" lvl="0" indent="-177800"/>
            <a:r>
              <a:rPr lang="en-GB" sz="2000" dirty="0" smtClean="0"/>
              <a:t>Weight He in vessel:</a:t>
            </a:r>
          </a:p>
          <a:p>
            <a:pPr marL="354013" lvl="0" indent="-177800"/>
            <a:r>
              <a:rPr lang="en-GB" sz="2000" dirty="0" smtClean="0"/>
              <a:t>Weight He in loop: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80312" y="1556792"/>
            <a:ext cx="17281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lvl="0" indent="-177800"/>
            <a:r>
              <a:rPr lang="en-GB" sz="2000" dirty="0" smtClean="0"/>
              <a:t>41.8 m</a:t>
            </a:r>
            <a:r>
              <a:rPr lang="en-GB" sz="2000" baseline="30000" dirty="0" smtClean="0"/>
              <a:t>3</a:t>
            </a:r>
          </a:p>
          <a:p>
            <a:pPr marL="354013" lvl="0" indent="-177800"/>
            <a:r>
              <a:rPr lang="en-GB" sz="2000" dirty="0" smtClean="0"/>
              <a:t>Helium</a:t>
            </a:r>
          </a:p>
          <a:p>
            <a:pPr marL="354013" indent="-177800"/>
            <a:r>
              <a:rPr lang="en-GB" sz="2000" dirty="0" smtClean="0"/>
              <a:t>10-100 Pa</a:t>
            </a:r>
          </a:p>
          <a:p>
            <a:pPr marL="354013" lvl="0" indent="-177800"/>
            <a:r>
              <a:rPr lang="en-GB" sz="2000" dirty="0" smtClean="0"/>
              <a:t>0.7-6.9 </a:t>
            </a:r>
            <a:r>
              <a:rPr lang="en-GB" sz="2000" dirty="0" err="1" smtClean="0"/>
              <a:t>g</a:t>
            </a:r>
            <a:endParaRPr lang="en-GB" sz="2000" dirty="0" smtClean="0"/>
          </a:p>
          <a:p>
            <a:pPr marL="354013" lvl="0" indent="-177800"/>
            <a:r>
              <a:rPr lang="en-GB" sz="2000" dirty="0" smtClean="0"/>
              <a:t>30 </a:t>
            </a:r>
            <a:r>
              <a:rPr lang="en-GB" sz="2000" dirty="0" err="1" smtClean="0"/>
              <a:t>g</a:t>
            </a:r>
            <a:endParaRPr lang="en-GB" sz="2000" dirty="0" smtClean="0"/>
          </a:p>
        </p:txBody>
      </p:sp>
      <p:pic>
        <p:nvPicPr>
          <p:cNvPr id="6" name="Picture 2" descr="Bildresultat för NeoDry300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7754" y="4401108"/>
            <a:ext cx="1633187" cy="192139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868144" y="6372036"/>
            <a:ext cx="2939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Multi-stage roots-rotor pump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19605</TotalTime>
  <Words>1200</Words>
  <Application>Microsoft Macintosh PowerPoint</Application>
  <PresentationFormat>On-screen Show (4:3)</PresentationFormat>
  <Paragraphs>370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Calibri</vt:lpstr>
      <vt:lpstr>Arial</vt:lpstr>
      <vt:lpstr>ESS Core Powerpoint</vt:lpstr>
      <vt:lpstr>Monolith Atmosphere Update</vt:lpstr>
      <vt:lpstr>Monolith Vessel &amp; Nutron beam ports</vt:lpstr>
      <vt:lpstr>Monolith Vessel</vt:lpstr>
      <vt:lpstr>Monolith Vessel</vt:lpstr>
      <vt:lpstr>Four alternatives</vt:lpstr>
      <vt:lpstr>Alternativ 1: Helium atmosphere @ 99.7 kPa</vt:lpstr>
      <vt:lpstr>Alternativ 2: High vacuum @ 0.01 Pa</vt:lpstr>
      <vt:lpstr>Alternativ 3A: Rough vacuum @ 10-100 Pa - air</vt:lpstr>
      <vt:lpstr>Alternativ 3B: Rough vacuum @ 10-100 Pa - He</vt:lpstr>
      <vt:lpstr>Requirements</vt:lpstr>
      <vt:lpstr>Air removal capacity alt. 1 (He @ 99.7 kPa)</vt:lpstr>
      <vt:lpstr>Water removal capacity alt. 1 (He @ 99.7 kPa)</vt:lpstr>
      <vt:lpstr>Argon accumulation alt. 1 (He @ 99.7 kPa)</vt:lpstr>
      <vt:lpstr>Air removal  capacity alt. 2 (0.01 Pa)</vt:lpstr>
      <vt:lpstr>Water removal  capacity alt. 2 (0.01 Pa)</vt:lpstr>
      <vt:lpstr>Air removal  capacity alt. 3A (air @ 90 Pa)</vt:lpstr>
      <vt:lpstr>Water removal capacity alt 3A (water @ 3 Pa)</vt:lpstr>
      <vt:lpstr>Air + H2O removal capacity alt. 3B (He @ 100 Pa)</vt:lpstr>
      <vt:lpstr>Argon accumulation alt. 3B (He @ 10-100 Pa)</vt:lpstr>
      <vt:lpstr>Maximum allowed air and water leakage</vt:lpstr>
      <vt:lpstr>Maximum allowed air and water leakage</vt:lpstr>
      <vt:lpstr>Result</vt:lpstr>
      <vt:lpstr>Result</vt:lpstr>
      <vt:lpstr>Conclusion</vt:lpstr>
      <vt:lpstr>Pros &amp; cons for alttenative 3A and 3B</vt:lpstr>
      <vt:lpstr> Thank you.  </vt:lpstr>
    </vt:vector>
  </TitlesOfParts>
  <Company>ESS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Microsoft Office User</cp:lastModifiedBy>
  <cp:revision>707</cp:revision>
  <cp:lastPrinted>2014-05-12T06:57:19Z</cp:lastPrinted>
  <dcterms:created xsi:type="dcterms:W3CDTF">2013-10-29T16:05:10Z</dcterms:created>
  <dcterms:modified xsi:type="dcterms:W3CDTF">2017-03-30T14:49:22Z</dcterms:modified>
</cp:coreProperties>
</file>