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sldIdLst>
    <p:sldId id="256" r:id="rId2"/>
    <p:sldId id="269" r:id="rId3"/>
    <p:sldId id="257" r:id="rId4"/>
    <p:sldId id="278" r:id="rId5"/>
    <p:sldId id="279" r:id="rId6"/>
    <p:sldId id="280" r:id="rId7"/>
    <p:sldId id="281" r:id="rId8"/>
    <p:sldId id="271" r:id="rId9"/>
    <p:sldId id="283" r:id="rId10"/>
    <p:sldId id="307" r:id="rId11"/>
    <p:sldId id="284" r:id="rId12"/>
    <p:sldId id="308" r:id="rId13"/>
    <p:sldId id="282" r:id="rId14"/>
    <p:sldId id="272" r:id="rId15"/>
    <p:sldId id="285" r:id="rId16"/>
    <p:sldId id="286" r:id="rId17"/>
    <p:sldId id="287" r:id="rId18"/>
    <p:sldId id="288" r:id="rId19"/>
    <p:sldId id="273" r:id="rId20"/>
    <p:sldId id="289" r:id="rId21"/>
    <p:sldId id="305" r:id="rId22"/>
    <p:sldId id="290" r:id="rId23"/>
    <p:sldId id="306" r:id="rId24"/>
    <p:sldId id="274" r:id="rId25"/>
    <p:sldId id="291" r:id="rId26"/>
    <p:sldId id="302" r:id="rId27"/>
    <p:sldId id="303" r:id="rId28"/>
    <p:sldId id="304" r:id="rId29"/>
    <p:sldId id="298" r:id="rId30"/>
    <p:sldId id="300" r:id="rId31"/>
    <p:sldId id="275" r:id="rId32"/>
    <p:sldId id="292" r:id="rId33"/>
    <p:sldId id="276" r:id="rId34"/>
    <p:sldId id="293" r:id="rId35"/>
    <p:sldId id="295" r:id="rId36"/>
    <p:sldId id="296" r:id="rId37"/>
    <p:sldId id="277" r:id="rId38"/>
    <p:sldId id="294" r:id="rId39"/>
    <p:sldId id="309" r:id="rId4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D9F1"/>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91" autoAdjust="0"/>
    <p:restoredTop sz="86047" autoAdjust="0"/>
  </p:normalViewPr>
  <p:slideViewPr>
    <p:cSldViewPr>
      <p:cViewPr varScale="1">
        <p:scale>
          <a:sx n="95" d="100"/>
          <a:sy n="95" d="100"/>
        </p:scale>
        <p:origin x="1752"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2017-03-31</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1041263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31</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33</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37</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3</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This effort has on one side considered the scope that was estimated based on other accelerators’ installations, and on the other side, costs for each new activity were estimated based on a </a:t>
            </a:r>
            <a:r>
              <a:rPr lang="en-US" sz="1200" dirty="0" err="1" smtClean="0">
                <a:solidFill>
                  <a:srgbClr val="FF0000"/>
                </a:solidFill>
              </a:rPr>
              <a:t>labour</a:t>
            </a:r>
            <a:r>
              <a:rPr lang="en-US" sz="1200" dirty="0" smtClean="0">
                <a:solidFill>
                  <a:srgbClr val="FF0000"/>
                </a:solidFill>
              </a:rPr>
              <a:t> and cost estimating book.</a:t>
            </a:r>
          </a:p>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dirty="0"/>
          </a:p>
        </p:txBody>
      </p:sp>
    </p:spTree>
    <p:extLst>
      <p:ext uri="{BB962C8B-B14F-4D97-AF65-F5344CB8AC3E}">
        <p14:creationId xmlns:p14="http://schemas.microsoft.com/office/powerpoint/2010/main" val="1323220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8</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solidFill>
                  <a:prstClr val="black"/>
                </a:solidFill>
                <a:latin typeface="Calibri"/>
              </a:rPr>
              <a:pPr/>
              <a:t>12</a:t>
            </a:fld>
            <a:endParaRPr lang="sv-SE" dirty="0">
              <a:solidFill>
                <a:prstClr val="black"/>
              </a:solidFill>
              <a:latin typeface="Calibri"/>
            </a:endParaRPr>
          </a:p>
        </p:txBody>
      </p:sp>
    </p:spTree>
    <p:extLst>
      <p:ext uri="{BB962C8B-B14F-4D97-AF65-F5344CB8AC3E}">
        <p14:creationId xmlns:p14="http://schemas.microsoft.com/office/powerpoint/2010/main" val="913295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14</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19</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24</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8AB91583-6BC3-4583-9612-C7984962EEB4}" type="slidenum">
              <a:rPr lang="sv-SE" smtClean="0"/>
              <a:t>28</a:t>
            </a:fld>
            <a:endParaRPr lang="sv-SE"/>
          </a:p>
        </p:txBody>
      </p:sp>
    </p:spTree>
    <p:extLst>
      <p:ext uri="{BB962C8B-B14F-4D97-AF65-F5344CB8AC3E}">
        <p14:creationId xmlns:p14="http://schemas.microsoft.com/office/powerpoint/2010/main" val="37506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smtClean="0"/>
              <a:t>Click to edit Master title style</a:t>
            </a:r>
            <a:endParaRPr lang="en-GB"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5" name="Date Placeholder 4"/>
          <p:cNvSpPr>
            <a:spLocks noGrp="1"/>
          </p:cNvSpPr>
          <p:nvPr>
            <p:ph type="dt" sz="half" idx="10"/>
          </p:nvPr>
        </p:nvSpPr>
        <p:spPr/>
        <p:txBody>
          <a:bodyPr/>
          <a:lstStyle/>
          <a:p>
            <a:r>
              <a:rPr lang="en-US" noProof="0" smtClean="0"/>
              <a:t>Hector Novella</a:t>
            </a:r>
            <a:endParaRPr lang="en-GB" noProof="0"/>
          </a:p>
        </p:txBody>
      </p:sp>
      <p:sp>
        <p:nvSpPr>
          <p:cNvPr id="6" name="Footer Placeholder 5"/>
          <p:cNvSpPr>
            <a:spLocks noGrp="1"/>
          </p:cNvSpPr>
          <p:nvPr>
            <p:ph type="ftr" sz="quarter" idx="11"/>
          </p:nvPr>
        </p:nvSpPr>
        <p:spPr/>
        <p:txBody>
          <a:bodyPr/>
          <a:lstStyle/>
          <a:p>
            <a:r>
              <a:rPr lang="en-US" noProof="0" smtClean="0"/>
              <a:t>TAC#15 - ICS installation planning overview</a:t>
            </a:r>
            <a:endParaRPr lang="en-GB" noProof="0"/>
          </a:p>
        </p:txBody>
      </p:sp>
      <p:sp>
        <p:nvSpPr>
          <p:cNvPr id="7" name="Slide Number Placeholder 6"/>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7" name="Date Placeholder 6"/>
          <p:cNvSpPr>
            <a:spLocks noGrp="1"/>
          </p:cNvSpPr>
          <p:nvPr>
            <p:ph type="dt" sz="half" idx="10"/>
          </p:nvPr>
        </p:nvSpPr>
        <p:spPr/>
        <p:txBody>
          <a:bodyPr/>
          <a:lstStyle/>
          <a:p>
            <a:r>
              <a:rPr lang="en-US" noProof="0" smtClean="0"/>
              <a:t>Hector Novella</a:t>
            </a:r>
            <a:endParaRPr lang="en-GB" noProof="0"/>
          </a:p>
        </p:txBody>
      </p:sp>
      <p:sp>
        <p:nvSpPr>
          <p:cNvPr id="8" name="Footer Placeholder 7"/>
          <p:cNvSpPr>
            <a:spLocks noGrp="1"/>
          </p:cNvSpPr>
          <p:nvPr>
            <p:ph type="ftr" sz="quarter" idx="11"/>
          </p:nvPr>
        </p:nvSpPr>
        <p:spPr/>
        <p:txBody>
          <a:bodyPr/>
          <a:lstStyle/>
          <a:p>
            <a:r>
              <a:rPr lang="en-US" noProof="0" smtClean="0"/>
              <a:t>TAC#15 - ICS installation planning overview</a:t>
            </a:r>
            <a:endParaRPr lang="en-GB" noProof="0"/>
          </a:p>
        </p:txBody>
      </p:sp>
      <p:sp>
        <p:nvSpPr>
          <p:cNvPr id="9" name="Slide Number Placeholder 8"/>
          <p:cNvSpPr>
            <a:spLocks noGrp="1"/>
          </p:cNvSpPr>
          <p:nvPr>
            <p:ph type="sldNum" sz="quarter" idx="12"/>
          </p:nvPr>
        </p:nvSpPr>
        <p:spPr/>
        <p:txBody>
          <a:bodyPr/>
          <a:lstStyle/>
          <a:p>
            <a:fld id="{551115BC-487E-4422-894C-CB7CD3E79223}" type="slidenum">
              <a:rPr lang="en-GB" noProof="0" smtClean="0"/>
              <a:t>‹#›</a:t>
            </a:fld>
            <a:endParaRPr lang="en-GB" noProof="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noProof="0" smtClean="0"/>
              <a:t>Hector Novella</a:t>
            </a:r>
            <a:endParaRPr lang="en-GB" noProof="0"/>
          </a:p>
        </p:txBody>
      </p:sp>
      <p:sp>
        <p:nvSpPr>
          <p:cNvPr id="3" name="Footer Placeholder 2"/>
          <p:cNvSpPr>
            <a:spLocks noGrp="1"/>
          </p:cNvSpPr>
          <p:nvPr>
            <p:ph type="ftr" sz="quarter" idx="11"/>
          </p:nvPr>
        </p:nvSpPr>
        <p:spPr/>
        <p:txBody>
          <a:bodyPr/>
          <a:lstStyle/>
          <a:p>
            <a:r>
              <a:rPr lang="en-US" noProof="0" smtClean="0"/>
              <a:t>TAC#15 - ICS installation planning overview</a:t>
            </a:r>
            <a:endParaRPr lang="en-GB" noProof="0"/>
          </a:p>
        </p:txBody>
      </p:sp>
      <p:sp>
        <p:nvSpPr>
          <p:cNvPr id="4" name="Slide Number Placeholder 3"/>
          <p:cNvSpPr>
            <a:spLocks noGrp="1"/>
          </p:cNvSpPr>
          <p:nvPr>
            <p:ph type="sldNum" sz="quarter" idx="12"/>
          </p:nvPr>
        </p:nvSpPr>
        <p:spPr/>
        <p:txBody>
          <a:body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95547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noProof="0" smtClean="0"/>
              <a:t>Hector Novella</a:t>
            </a:r>
            <a:endParaRPr lang="en-GB"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noProof="0" smtClean="0"/>
              <a:t>TAC#15 - ICS installation planning overview</a:t>
            </a:r>
            <a:endParaRPr lang="en-GB"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tags" Target="../tags/tag67.xml"/><Relationship Id="rId2" Type="http://schemas.openxmlformats.org/officeDocument/2006/relationships/tags" Target="../tags/tag68.xml"/><Relationship Id="rId3" Type="http://schemas.openxmlformats.org/officeDocument/2006/relationships/tags" Target="../tags/tag69.xml"/><Relationship Id="rId4" Type="http://schemas.openxmlformats.org/officeDocument/2006/relationships/tags" Target="../tags/tag70.xml"/><Relationship Id="rId5" Type="http://schemas.openxmlformats.org/officeDocument/2006/relationships/tags" Target="../tags/tag71.xml"/><Relationship Id="rId6" Type="http://schemas.openxmlformats.org/officeDocument/2006/relationships/tags" Target="../tags/tag72.xml"/><Relationship Id="rId7" Type="http://schemas.openxmlformats.org/officeDocument/2006/relationships/tags" Target="../tags/tag73.xml"/><Relationship Id="rId8" Type="http://schemas.openxmlformats.org/officeDocument/2006/relationships/tags" Target="../tags/tag74.xml"/><Relationship Id="rId9" Type="http://schemas.openxmlformats.org/officeDocument/2006/relationships/tags" Target="../tags/tag75.xml"/><Relationship Id="rId10" Type="http://schemas.openxmlformats.org/officeDocument/2006/relationships/tags" Target="../tags/tag76.xml"/><Relationship Id="rId11" Type="http://schemas.openxmlformats.org/officeDocument/2006/relationships/tags" Target="../tags/tag77.xml"/><Relationship Id="rId12" Type="http://schemas.openxmlformats.org/officeDocument/2006/relationships/tags" Target="../tags/tag78.xml"/><Relationship Id="rId13" Type="http://schemas.openxmlformats.org/officeDocument/2006/relationships/tags" Target="../tags/tag79.xml"/><Relationship Id="rId14" Type="http://schemas.openxmlformats.org/officeDocument/2006/relationships/tags" Target="../tags/tag80.xml"/><Relationship Id="rId15" Type="http://schemas.openxmlformats.org/officeDocument/2006/relationships/tags" Target="../tags/tag81.xml"/><Relationship Id="rId16" Type="http://schemas.openxmlformats.org/officeDocument/2006/relationships/tags" Target="../tags/tag82.xml"/><Relationship Id="rId17" Type="http://schemas.openxmlformats.org/officeDocument/2006/relationships/tags" Target="../tags/tag83.xml"/><Relationship Id="rId18" Type="http://schemas.openxmlformats.org/officeDocument/2006/relationships/tags" Target="../tags/tag84.xml"/><Relationship Id="rId19" Type="http://schemas.openxmlformats.org/officeDocument/2006/relationships/tags" Target="../tags/tag85.xml"/><Relationship Id="rId30" Type="http://schemas.openxmlformats.org/officeDocument/2006/relationships/tags" Target="../tags/tag96.xml"/><Relationship Id="rId31" Type="http://schemas.openxmlformats.org/officeDocument/2006/relationships/tags" Target="../tags/tag97.xml"/><Relationship Id="rId32" Type="http://schemas.openxmlformats.org/officeDocument/2006/relationships/tags" Target="../tags/tag98.xml"/><Relationship Id="rId33" Type="http://schemas.openxmlformats.org/officeDocument/2006/relationships/tags" Target="../tags/tag99.xml"/><Relationship Id="rId34" Type="http://schemas.openxmlformats.org/officeDocument/2006/relationships/tags" Target="../tags/tag100.xml"/><Relationship Id="rId35" Type="http://schemas.openxmlformats.org/officeDocument/2006/relationships/tags" Target="../tags/tag101.xml"/><Relationship Id="rId36" Type="http://schemas.openxmlformats.org/officeDocument/2006/relationships/tags" Target="../tags/tag102.xml"/><Relationship Id="rId37" Type="http://schemas.openxmlformats.org/officeDocument/2006/relationships/tags" Target="../tags/tag103.xml"/><Relationship Id="rId38" Type="http://schemas.openxmlformats.org/officeDocument/2006/relationships/tags" Target="../tags/tag104.xml"/><Relationship Id="rId39" Type="http://schemas.openxmlformats.org/officeDocument/2006/relationships/tags" Target="../tags/tag105.xml"/><Relationship Id="rId50" Type="http://schemas.openxmlformats.org/officeDocument/2006/relationships/tags" Target="../tags/tag116.xml"/><Relationship Id="rId51" Type="http://schemas.openxmlformats.org/officeDocument/2006/relationships/tags" Target="../tags/tag117.xml"/><Relationship Id="rId52" Type="http://schemas.openxmlformats.org/officeDocument/2006/relationships/tags" Target="../tags/tag118.xml"/><Relationship Id="rId53" Type="http://schemas.openxmlformats.org/officeDocument/2006/relationships/tags" Target="../tags/tag119.xml"/><Relationship Id="rId54" Type="http://schemas.openxmlformats.org/officeDocument/2006/relationships/tags" Target="../tags/tag120.xml"/><Relationship Id="rId55" Type="http://schemas.openxmlformats.org/officeDocument/2006/relationships/tags" Target="../tags/tag121.xml"/><Relationship Id="rId56" Type="http://schemas.openxmlformats.org/officeDocument/2006/relationships/tags" Target="../tags/tag122.xml"/><Relationship Id="rId57" Type="http://schemas.openxmlformats.org/officeDocument/2006/relationships/tags" Target="../tags/tag123.xml"/><Relationship Id="rId58" Type="http://schemas.openxmlformats.org/officeDocument/2006/relationships/tags" Target="../tags/tag124.xml"/><Relationship Id="rId59" Type="http://schemas.openxmlformats.org/officeDocument/2006/relationships/tags" Target="../tags/tag125.xml"/><Relationship Id="rId70" Type="http://schemas.openxmlformats.org/officeDocument/2006/relationships/tags" Target="../tags/tag136.xml"/><Relationship Id="rId71" Type="http://schemas.openxmlformats.org/officeDocument/2006/relationships/tags" Target="../tags/tag137.xml"/><Relationship Id="rId72" Type="http://schemas.openxmlformats.org/officeDocument/2006/relationships/tags" Target="../tags/tag138.xml"/><Relationship Id="rId73" Type="http://schemas.openxmlformats.org/officeDocument/2006/relationships/tags" Target="../tags/tag139.xml"/><Relationship Id="rId74" Type="http://schemas.openxmlformats.org/officeDocument/2006/relationships/tags" Target="../tags/tag140.xml"/><Relationship Id="rId75" Type="http://schemas.openxmlformats.org/officeDocument/2006/relationships/tags" Target="../tags/tag141.xml"/><Relationship Id="rId76" Type="http://schemas.openxmlformats.org/officeDocument/2006/relationships/tags" Target="../tags/tag142.xml"/><Relationship Id="rId77" Type="http://schemas.openxmlformats.org/officeDocument/2006/relationships/tags" Target="../tags/tag143.xml"/><Relationship Id="rId78" Type="http://schemas.openxmlformats.org/officeDocument/2006/relationships/tags" Target="../tags/tag144.xml"/><Relationship Id="rId79" Type="http://schemas.openxmlformats.org/officeDocument/2006/relationships/tags" Target="../tags/tag145.xml"/><Relationship Id="rId90" Type="http://schemas.openxmlformats.org/officeDocument/2006/relationships/tags" Target="../tags/tag156.xml"/><Relationship Id="rId91" Type="http://schemas.openxmlformats.org/officeDocument/2006/relationships/tags" Target="../tags/tag157.xml"/><Relationship Id="rId92" Type="http://schemas.openxmlformats.org/officeDocument/2006/relationships/tags" Target="../tags/tag158.xml"/><Relationship Id="rId93" Type="http://schemas.openxmlformats.org/officeDocument/2006/relationships/tags" Target="../tags/tag159.xml"/><Relationship Id="rId94" Type="http://schemas.openxmlformats.org/officeDocument/2006/relationships/tags" Target="../tags/tag160.xml"/><Relationship Id="rId95" Type="http://schemas.openxmlformats.org/officeDocument/2006/relationships/tags" Target="../tags/tag161.xml"/><Relationship Id="rId96" Type="http://schemas.openxmlformats.org/officeDocument/2006/relationships/tags" Target="../tags/tag162.xml"/><Relationship Id="rId97" Type="http://schemas.openxmlformats.org/officeDocument/2006/relationships/slideLayout" Target="../slideLayouts/slideLayout5.xml"/><Relationship Id="rId20" Type="http://schemas.openxmlformats.org/officeDocument/2006/relationships/tags" Target="../tags/tag86.xml"/><Relationship Id="rId21" Type="http://schemas.openxmlformats.org/officeDocument/2006/relationships/tags" Target="../tags/tag87.xml"/><Relationship Id="rId22" Type="http://schemas.openxmlformats.org/officeDocument/2006/relationships/tags" Target="../tags/tag88.xml"/><Relationship Id="rId23" Type="http://schemas.openxmlformats.org/officeDocument/2006/relationships/tags" Target="../tags/tag89.xml"/><Relationship Id="rId24" Type="http://schemas.openxmlformats.org/officeDocument/2006/relationships/tags" Target="../tags/tag90.xml"/><Relationship Id="rId25" Type="http://schemas.openxmlformats.org/officeDocument/2006/relationships/tags" Target="../tags/tag91.xml"/><Relationship Id="rId26" Type="http://schemas.openxmlformats.org/officeDocument/2006/relationships/tags" Target="../tags/tag92.xml"/><Relationship Id="rId27" Type="http://schemas.openxmlformats.org/officeDocument/2006/relationships/tags" Target="../tags/tag93.xml"/><Relationship Id="rId28" Type="http://schemas.openxmlformats.org/officeDocument/2006/relationships/tags" Target="../tags/tag94.xml"/><Relationship Id="rId29" Type="http://schemas.openxmlformats.org/officeDocument/2006/relationships/tags" Target="../tags/tag95.xml"/><Relationship Id="rId40" Type="http://schemas.openxmlformats.org/officeDocument/2006/relationships/tags" Target="../tags/tag106.xml"/><Relationship Id="rId41" Type="http://schemas.openxmlformats.org/officeDocument/2006/relationships/tags" Target="../tags/tag107.xml"/><Relationship Id="rId42" Type="http://schemas.openxmlformats.org/officeDocument/2006/relationships/tags" Target="../tags/tag108.xml"/><Relationship Id="rId43" Type="http://schemas.openxmlformats.org/officeDocument/2006/relationships/tags" Target="../tags/tag109.xml"/><Relationship Id="rId44" Type="http://schemas.openxmlformats.org/officeDocument/2006/relationships/tags" Target="../tags/tag110.xml"/><Relationship Id="rId45" Type="http://schemas.openxmlformats.org/officeDocument/2006/relationships/tags" Target="../tags/tag111.xml"/><Relationship Id="rId46" Type="http://schemas.openxmlformats.org/officeDocument/2006/relationships/tags" Target="../tags/tag112.xml"/><Relationship Id="rId47" Type="http://schemas.openxmlformats.org/officeDocument/2006/relationships/tags" Target="../tags/tag113.xml"/><Relationship Id="rId48" Type="http://schemas.openxmlformats.org/officeDocument/2006/relationships/tags" Target="../tags/tag114.xml"/><Relationship Id="rId49" Type="http://schemas.openxmlformats.org/officeDocument/2006/relationships/tags" Target="../tags/tag115.xml"/><Relationship Id="rId60" Type="http://schemas.openxmlformats.org/officeDocument/2006/relationships/tags" Target="../tags/tag126.xml"/><Relationship Id="rId61" Type="http://schemas.openxmlformats.org/officeDocument/2006/relationships/tags" Target="../tags/tag127.xml"/><Relationship Id="rId62" Type="http://schemas.openxmlformats.org/officeDocument/2006/relationships/tags" Target="../tags/tag128.xml"/><Relationship Id="rId63" Type="http://schemas.openxmlformats.org/officeDocument/2006/relationships/tags" Target="../tags/tag129.xml"/><Relationship Id="rId64" Type="http://schemas.openxmlformats.org/officeDocument/2006/relationships/tags" Target="../tags/tag130.xml"/><Relationship Id="rId65" Type="http://schemas.openxmlformats.org/officeDocument/2006/relationships/tags" Target="../tags/tag131.xml"/><Relationship Id="rId66" Type="http://schemas.openxmlformats.org/officeDocument/2006/relationships/tags" Target="../tags/tag132.xml"/><Relationship Id="rId67" Type="http://schemas.openxmlformats.org/officeDocument/2006/relationships/tags" Target="../tags/tag133.xml"/><Relationship Id="rId68" Type="http://schemas.openxmlformats.org/officeDocument/2006/relationships/tags" Target="../tags/tag134.xml"/><Relationship Id="rId69" Type="http://schemas.openxmlformats.org/officeDocument/2006/relationships/tags" Target="../tags/tag135.xml"/><Relationship Id="rId80" Type="http://schemas.openxmlformats.org/officeDocument/2006/relationships/tags" Target="../tags/tag146.xml"/><Relationship Id="rId81" Type="http://schemas.openxmlformats.org/officeDocument/2006/relationships/tags" Target="../tags/tag147.xml"/><Relationship Id="rId82" Type="http://schemas.openxmlformats.org/officeDocument/2006/relationships/tags" Target="../tags/tag148.xml"/><Relationship Id="rId83" Type="http://schemas.openxmlformats.org/officeDocument/2006/relationships/tags" Target="../tags/tag149.xml"/><Relationship Id="rId84" Type="http://schemas.openxmlformats.org/officeDocument/2006/relationships/tags" Target="../tags/tag150.xml"/><Relationship Id="rId85" Type="http://schemas.openxmlformats.org/officeDocument/2006/relationships/tags" Target="../tags/tag151.xml"/><Relationship Id="rId86" Type="http://schemas.openxmlformats.org/officeDocument/2006/relationships/tags" Target="../tags/tag152.xml"/><Relationship Id="rId87" Type="http://schemas.openxmlformats.org/officeDocument/2006/relationships/tags" Target="../tags/tag153.xml"/><Relationship Id="rId88" Type="http://schemas.openxmlformats.org/officeDocument/2006/relationships/tags" Target="../tags/tag154.xml"/><Relationship Id="rId89" Type="http://schemas.openxmlformats.org/officeDocument/2006/relationships/tags" Target="../tags/tag155.xml"/></Relationships>
</file>

<file path=ppt/slides/_rels/slide11.xml.rels><?xml version="1.0" encoding="UTF-8" standalone="yes"?>
<Relationships xmlns="http://schemas.openxmlformats.org/package/2006/relationships"><Relationship Id="rId11" Type="http://schemas.openxmlformats.org/officeDocument/2006/relationships/tags" Target="../tags/tag173.xml"/><Relationship Id="rId12" Type="http://schemas.openxmlformats.org/officeDocument/2006/relationships/tags" Target="../tags/tag174.xml"/><Relationship Id="rId13" Type="http://schemas.openxmlformats.org/officeDocument/2006/relationships/tags" Target="../tags/tag175.xml"/><Relationship Id="rId14" Type="http://schemas.openxmlformats.org/officeDocument/2006/relationships/tags" Target="../tags/tag176.xml"/><Relationship Id="rId15" Type="http://schemas.openxmlformats.org/officeDocument/2006/relationships/tags" Target="../tags/tag177.xml"/><Relationship Id="rId16" Type="http://schemas.openxmlformats.org/officeDocument/2006/relationships/slideLayout" Target="../slideLayouts/slideLayout2.xml"/><Relationship Id="rId17" Type="http://schemas.openxmlformats.org/officeDocument/2006/relationships/image" Target="../media/image2.png"/><Relationship Id="rId1" Type="http://schemas.openxmlformats.org/officeDocument/2006/relationships/tags" Target="../tags/tag163.xml"/><Relationship Id="rId2" Type="http://schemas.openxmlformats.org/officeDocument/2006/relationships/tags" Target="../tags/tag164.xml"/><Relationship Id="rId3" Type="http://schemas.openxmlformats.org/officeDocument/2006/relationships/tags" Target="../tags/tag165.xml"/><Relationship Id="rId4" Type="http://schemas.openxmlformats.org/officeDocument/2006/relationships/tags" Target="../tags/tag166.xml"/><Relationship Id="rId5" Type="http://schemas.openxmlformats.org/officeDocument/2006/relationships/tags" Target="../tags/tag167.xml"/><Relationship Id="rId6" Type="http://schemas.openxmlformats.org/officeDocument/2006/relationships/tags" Target="../tags/tag168.xml"/><Relationship Id="rId7" Type="http://schemas.openxmlformats.org/officeDocument/2006/relationships/tags" Target="../tags/tag169.xml"/><Relationship Id="rId8" Type="http://schemas.openxmlformats.org/officeDocument/2006/relationships/tags" Target="../tags/tag170.xml"/><Relationship Id="rId9" Type="http://schemas.openxmlformats.org/officeDocument/2006/relationships/tags" Target="../tags/tag171.xml"/><Relationship Id="rId10" Type="http://schemas.openxmlformats.org/officeDocument/2006/relationships/tags" Target="../tags/tag17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3" Type="http://schemas.openxmlformats.org/officeDocument/2006/relationships/hyperlink" Target="https://ess-ics.atlassian.net/wiki/display/AI/AD+System+Leaders+for+installation" TargetMode="External"/><Relationship Id="rId4" Type="http://schemas.openxmlformats.org/officeDocument/2006/relationships/hyperlink" Target="https://chess.esss.lu.se/enovia/link/21308.51166.39936.47256/valid" TargetMode="External"/><Relationship Id="rId1" Type="http://schemas.openxmlformats.org/officeDocument/2006/relationships/slideLayout" Target="../slideLayouts/slideLayout2.xml"/><Relationship Id="rId2" Type="http://schemas.openxmlformats.org/officeDocument/2006/relationships/hyperlink" Target="https://ess-ics.atlassian.net/wiki/display/AI/Role+List+for+Accelerator+Installatio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tags" Target="../tags/tag17.xml"/><Relationship Id="rId18" Type="http://schemas.openxmlformats.org/officeDocument/2006/relationships/tags" Target="../tags/tag18.xml"/><Relationship Id="rId19" Type="http://schemas.openxmlformats.org/officeDocument/2006/relationships/tags" Target="../tags/tag19.xml"/><Relationship Id="rId63" Type="http://schemas.openxmlformats.org/officeDocument/2006/relationships/tags" Target="../tags/tag63.xml"/><Relationship Id="rId64" Type="http://schemas.openxmlformats.org/officeDocument/2006/relationships/tags" Target="../tags/tag64.xml"/><Relationship Id="rId65" Type="http://schemas.openxmlformats.org/officeDocument/2006/relationships/tags" Target="../tags/tag65.xml"/><Relationship Id="rId66" Type="http://schemas.openxmlformats.org/officeDocument/2006/relationships/tags" Target="../tags/tag66.xml"/><Relationship Id="rId67" Type="http://schemas.openxmlformats.org/officeDocument/2006/relationships/slideLayout" Target="../slideLayouts/slideLayout2.xml"/><Relationship Id="rId50" Type="http://schemas.openxmlformats.org/officeDocument/2006/relationships/tags" Target="../tags/tag50.xml"/><Relationship Id="rId51" Type="http://schemas.openxmlformats.org/officeDocument/2006/relationships/tags" Target="../tags/tag51.xml"/><Relationship Id="rId52" Type="http://schemas.openxmlformats.org/officeDocument/2006/relationships/tags" Target="../tags/tag52.xml"/><Relationship Id="rId53" Type="http://schemas.openxmlformats.org/officeDocument/2006/relationships/tags" Target="../tags/tag53.xml"/><Relationship Id="rId54" Type="http://schemas.openxmlformats.org/officeDocument/2006/relationships/tags" Target="../tags/tag54.xml"/><Relationship Id="rId55" Type="http://schemas.openxmlformats.org/officeDocument/2006/relationships/tags" Target="../tags/tag55.xml"/><Relationship Id="rId56" Type="http://schemas.openxmlformats.org/officeDocument/2006/relationships/tags" Target="../tags/tag56.xml"/><Relationship Id="rId57" Type="http://schemas.openxmlformats.org/officeDocument/2006/relationships/tags" Target="../tags/tag57.xml"/><Relationship Id="rId58" Type="http://schemas.openxmlformats.org/officeDocument/2006/relationships/tags" Target="../tags/tag58.xml"/><Relationship Id="rId59" Type="http://schemas.openxmlformats.org/officeDocument/2006/relationships/tags" Target="../tags/tag59.xml"/><Relationship Id="rId40" Type="http://schemas.openxmlformats.org/officeDocument/2006/relationships/tags" Target="../tags/tag40.xml"/><Relationship Id="rId41" Type="http://schemas.openxmlformats.org/officeDocument/2006/relationships/tags" Target="../tags/tag41.xml"/><Relationship Id="rId42" Type="http://schemas.openxmlformats.org/officeDocument/2006/relationships/tags" Target="../tags/tag42.xml"/><Relationship Id="rId43" Type="http://schemas.openxmlformats.org/officeDocument/2006/relationships/tags" Target="../tags/tag43.xml"/><Relationship Id="rId44" Type="http://schemas.openxmlformats.org/officeDocument/2006/relationships/tags" Target="../tags/tag44.xml"/><Relationship Id="rId45" Type="http://schemas.openxmlformats.org/officeDocument/2006/relationships/tags" Target="../tags/tag45.xml"/><Relationship Id="rId46" Type="http://schemas.openxmlformats.org/officeDocument/2006/relationships/tags" Target="../tags/tag46.xml"/><Relationship Id="rId47" Type="http://schemas.openxmlformats.org/officeDocument/2006/relationships/tags" Target="../tags/tag47.xml"/><Relationship Id="rId48" Type="http://schemas.openxmlformats.org/officeDocument/2006/relationships/tags" Target="../tags/tag48.xml"/><Relationship Id="rId49" Type="http://schemas.openxmlformats.org/officeDocument/2006/relationships/tags" Target="../tags/tag49.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9" Type="http://schemas.openxmlformats.org/officeDocument/2006/relationships/tags" Target="../tags/tag9.xml"/><Relationship Id="rId30" Type="http://schemas.openxmlformats.org/officeDocument/2006/relationships/tags" Target="../tags/tag30.xml"/><Relationship Id="rId31" Type="http://schemas.openxmlformats.org/officeDocument/2006/relationships/tags" Target="../tags/tag31.xml"/><Relationship Id="rId32" Type="http://schemas.openxmlformats.org/officeDocument/2006/relationships/tags" Target="../tags/tag32.xml"/><Relationship Id="rId33" Type="http://schemas.openxmlformats.org/officeDocument/2006/relationships/tags" Target="../tags/tag33.xml"/><Relationship Id="rId34" Type="http://schemas.openxmlformats.org/officeDocument/2006/relationships/tags" Target="../tags/tag34.xml"/><Relationship Id="rId35" Type="http://schemas.openxmlformats.org/officeDocument/2006/relationships/tags" Target="../tags/tag35.xml"/><Relationship Id="rId36" Type="http://schemas.openxmlformats.org/officeDocument/2006/relationships/tags" Target="../tags/tag36.xml"/><Relationship Id="rId37" Type="http://schemas.openxmlformats.org/officeDocument/2006/relationships/tags" Target="../tags/tag37.xml"/><Relationship Id="rId38" Type="http://schemas.openxmlformats.org/officeDocument/2006/relationships/tags" Target="../tags/tag38.xml"/><Relationship Id="rId39" Type="http://schemas.openxmlformats.org/officeDocument/2006/relationships/tags" Target="../tags/tag39.xml"/><Relationship Id="rId20" Type="http://schemas.openxmlformats.org/officeDocument/2006/relationships/tags" Target="../tags/tag20.xml"/><Relationship Id="rId21" Type="http://schemas.openxmlformats.org/officeDocument/2006/relationships/tags" Target="../tags/tag21.xml"/><Relationship Id="rId22" Type="http://schemas.openxmlformats.org/officeDocument/2006/relationships/tags" Target="../tags/tag22.xml"/><Relationship Id="rId23" Type="http://schemas.openxmlformats.org/officeDocument/2006/relationships/tags" Target="../tags/tag23.xml"/><Relationship Id="rId24" Type="http://schemas.openxmlformats.org/officeDocument/2006/relationships/tags" Target="../tags/tag24.xml"/><Relationship Id="rId25" Type="http://schemas.openxmlformats.org/officeDocument/2006/relationships/tags" Target="../tags/tag25.xml"/><Relationship Id="rId26" Type="http://schemas.openxmlformats.org/officeDocument/2006/relationships/tags" Target="../tags/tag26.xml"/><Relationship Id="rId27" Type="http://schemas.openxmlformats.org/officeDocument/2006/relationships/tags" Target="../tags/tag27.xml"/><Relationship Id="rId28" Type="http://schemas.openxmlformats.org/officeDocument/2006/relationships/tags" Target="../tags/tag28.xml"/><Relationship Id="rId29" Type="http://schemas.openxmlformats.org/officeDocument/2006/relationships/tags" Target="../tags/tag29.xml"/><Relationship Id="rId60" Type="http://schemas.openxmlformats.org/officeDocument/2006/relationships/tags" Target="../tags/tag60.xml"/><Relationship Id="rId61" Type="http://schemas.openxmlformats.org/officeDocument/2006/relationships/tags" Target="../tags/tag61.xml"/><Relationship Id="rId62" Type="http://schemas.openxmlformats.org/officeDocument/2006/relationships/tags" Target="../tags/tag62.xml"/><Relationship Id="rId10" Type="http://schemas.openxmlformats.org/officeDocument/2006/relationships/tags" Target="../tags/tag10.xml"/><Relationship Id="rId11" Type="http://schemas.openxmlformats.org/officeDocument/2006/relationships/tags" Target="../tags/tag11.xml"/><Relationship Id="rId12"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7"/>
            <a:ext cx="7772400" cy="1827634"/>
          </a:xfrm>
        </p:spPr>
        <p:txBody>
          <a:bodyPr>
            <a:normAutofit/>
          </a:bodyPr>
          <a:lstStyle/>
          <a:p>
            <a:pPr algn="ctr"/>
            <a:r>
              <a:rPr lang="en-GB" sz="2800" dirty="0" smtClean="0"/>
              <a:t>TAC#15</a:t>
            </a:r>
            <a:br>
              <a:rPr lang="en-GB" sz="2800" dirty="0" smtClean="0"/>
            </a:br>
            <a:r>
              <a:rPr lang="en-GB" sz="4000" dirty="0" smtClean="0"/>
              <a:t/>
            </a:r>
            <a:br>
              <a:rPr lang="en-GB" sz="4000" dirty="0" smtClean="0"/>
            </a:br>
            <a:r>
              <a:rPr lang="en-GB" sz="4000" dirty="0" smtClean="0"/>
              <a:t>ICS Installation Planning Overview</a:t>
            </a:r>
            <a:endParaRPr lang="en-GB" sz="4000" dirty="0"/>
          </a:p>
        </p:txBody>
      </p:sp>
      <p:sp>
        <p:nvSpPr>
          <p:cNvPr id="3" name="Subtitle 2"/>
          <p:cNvSpPr>
            <a:spLocks noGrp="1"/>
          </p:cNvSpPr>
          <p:nvPr>
            <p:ph type="subTitle" idx="1"/>
          </p:nvPr>
        </p:nvSpPr>
        <p:spPr/>
        <p:txBody>
          <a:bodyPr>
            <a:noAutofit/>
          </a:bodyPr>
          <a:lstStyle/>
          <a:p>
            <a:r>
              <a:rPr lang="en-GB" sz="2000" dirty="0" smtClean="0">
                <a:solidFill>
                  <a:schemeClr val="bg1"/>
                </a:solidFill>
              </a:rPr>
              <a:t>Hector Novella</a:t>
            </a:r>
          </a:p>
          <a:p>
            <a:r>
              <a:rPr lang="en-GB" sz="2000" dirty="0" smtClean="0">
                <a:solidFill>
                  <a:schemeClr val="bg1"/>
                </a:solidFill>
              </a:rPr>
              <a:t>Deputy project manager at ICS</a:t>
            </a:r>
            <a:endParaRPr lang="en-GB"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smtClean="0">
                <a:solidFill>
                  <a:srgbClr val="FFFFFF"/>
                </a:solidFill>
              </a:rPr>
              <a:t>www.europeanspallationsource.se</a:t>
            </a:r>
          </a:p>
          <a:p>
            <a:pPr algn="ctr"/>
            <a:r>
              <a:rPr lang="en-GB" sz="1400" dirty="0" smtClean="0">
                <a:solidFill>
                  <a:srgbClr val="FFFFFF"/>
                </a:solidFill>
              </a:rPr>
              <a:t>2017-04-06</a:t>
            </a:r>
          </a:p>
        </p:txBody>
      </p:sp>
    </p:spTree>
    <p:extLst>
      <p:ext uri="{BB962C8B-B14F-4D97-AF65-F5344CB8AC3E}">
        <p14:creationId xmlns:p14="http://schemas.microsoft.com/office/powerpoint/2010/main" val="1394613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125" name="OTLSHAPE_T_5fd1817267a64b3d88a0d60f0982ba05_RightVerticalConnector3"/>
          <p:cNvCxnSpPr/>
          <p:nvPr>
            <p:custDataLst>
              <p:tags r:id="rId2"/>
            </p:custDataLst>
          </p:nvPr>
        </p:nvCxnSpPr>
        <p:spPr>
          <a:xfrm>
            <a:off x="7906622" y="4747175"/>
            <a:ext cx="0" cy="39632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OTLSHAPE_T_5fd1817267a64b3d88a0d60f0982ba05_RightVerticalConnector2"/>
          <p:cNvCxnSpPr/>
          <p:nvPr>
            <p:custDataLst>
              <p:tags r:id="rId3"/>
            </p:custDataLst>
          </p:nvPr>
        </p:nvCxnSpPr>
        <p:spPr>
          <a:xfrm>
            <a:off x="7906622" y="3940895"/>
            <a:ext cx="0" cy="635762"/>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 name="OTLSHAPE_T_5fd1817267a64b3d88a0d60f0982ba05_RightVerticalConnector1"/>
          <p:cNvCxnSpPr/>
          <p:nvPr>
            <p:custDataLst>
              <p:tags r:id="rId4"/>
            </p:custDataLst>
          </p:nvPr>
        </p:nvCxnSpPr>
        <p:spPr>
          <a:xfrm>
            <a:off x="7906622" y="2877989"/>
            <a:ext cx="0" cy="892387"/>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OTLSHAPE_T_dcc7d12bcd5948378f55623197633ac0_RightVerticalConnector3"/>
          <p:cNvCxnSpPr/>
          <p:nvPr>
            <p:custDataLst>
              <p:tags r:id="rId5"/>
            </p:custDataLst>
          </p:nvPr>
        </p:nvCxnSpPr>
        <p:spPr>
          <a:xfrm>
            <a:off x="6896284" y="4747175"/>
            <a:ext cx="0" cy="39632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8" name="OTLSHAPE_T_dcc7d12bcd5948378f55623197633ac0_RightVerticalConnector2"/>
          <p:cNvCxnSpPr/>
          <p:nvPr>
            <p:custDataLst>
              <p:tags r:id="rId6"/>
            </p:custDataLst>
          </p:nvPr>
        </p:nvCxnSpPr>
        <p:spPr>
          <a:xfrm>
            <a:off x="6896284" y="3475652"/>
            <a:ext cx="0" cy="110100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OTLSHAPE_T_dcc7d12bcd5948378f55623197633ac0_RightVerticalConnector1"/>
          <p:cNvCxnSpPr/>
          <p:nvPr>
            <p:custDataLst>
              <p:tags r:id="rId7"/>
            </p:custDataLst>
          </p:nvPr>
        </p:nvCxnSpPr>
        <p:spPr>
          <a:xfrm>
            <a:off x="6896284" y="2557865"/>
            <a:ext cx="0" cy="576749"/>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OTLSHAPE_T_e33814c7e6ea4342971aa71101030b0f_RightVerticalConnector3"/>
          <p:cNvCxnSpPr/>
          <p:nvPr>
            <p:custDataLst>
              <p:tags r:id="rId8"/>
            </p:custDataLst>
          </p:nvPr>
        </p:nvCxnSpPr>
        <p:spPr>
          <a:xfrm>
            <a:off x="5457318" y="3475651"/>
            <a:ext cx="0" cy="1667849"/>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OTLSHAPE_T_e33814c7e6ea4342971aa71101030b0f_RightVerticalConnector2"/>
          <p:cNvCxnSpPr/>
          <p:nvPr>
            <p:custDataLst>
              <p:tags r:id="rId9"/>
            </p:custDataLst>
          </p:nvPr>
        </p:nvCxnSpPr>
        <p:spPr>
          <a:xfrm>
            <a:off x="5457318" y="2861649"/>
            <a:ext cx="0" cy="27296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1" name="OTLSHAPE_T_e33814c7e6ea4342971aa71101030b0f_RightVerticalConnector1"/>
          <p:cNvCxnSpPr/>
          <p:nvPr>
            <p:custDataLst>
              <p:tags r:id="rId10"/>
            </p:custDataLst>
          </p:nvPr>
        </p:nvCxnSpPr>
        <p:spPr>
          <a:xfrm>
            <a:off x="5457318" y="2291165"/>
            <a:ext cx="0" cy="39996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OTLSHAPE_T_263d5694f29d42db84ac48c63771b36a_RightVerticalConnector2"/>
          <p:cNvCxnSpPr/>
          <p:nvPr>
            <p:custDataLst>
              <p:tags r:id="rId11"/>
            </p:custDataLst>
          </p:nvPr>
        </p:nvCxnSpPr>
        <p:spPr>
          <a:xfrm>
            <a:off x="4569445" y="4747175"/>
            <a:ext cx="0" cy="39632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OTLSHAPE_T_263d5694f29d42db84ac48c63771b36a_RightVerticalConnector1"/>
          <p:cNvCxnSpPr/>
          <p:nvPr>
            <p:custDataLst>
              <p:tags r:id="rId12"/>
            </p:custDataLst>
          </p:nvPr>
        </p:nvCxnSpPr>
        <p:spPr>
          <a:xfrm>
            <a:off x="4569445" y="2024465"/>
            <a:ext cx="0" cy="2552192"/>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OTLSHAPE_T_263d5694f29d42db84ac48c63771b36a_LeftVerticalConnector1"/>
          <p:cNvCxnSpPr/>
          <p:nvPr>
            <p:custDataLst>
              <p:tags r:id="rId13"/>
            </p:custDataLst>
          </p:nvPr>
        </p:nvCxnSpPr>
        <p:spPr>
          <a:xfrm>
            <a:off x="849568" y="2024465"/>
            <a:ext cx="0" cy="311903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OTLSHAPE_M_72f77b46f3ed44088cabaa5e832d6ebd_Connector1"/>
          <p:cNvCxnSpPr/>
          <p:nvPr>
            <p:custDataLst>
              <p:tags r:id="rId14"/>
            </p:custDataLst>
          </p:nvPr>
        </p:nvCxnSpPr>
        <p:spPr>
          <a:xfrm>
            <a:off x="3187856" y="4694978"/>
            <a:ext cx="0" cy="448522"/>
          </a:xfrm>
          <a:prstGeom prst="line">
            <a:avLst/>
          </a:prstGeom>
          <a:ln w="7620" cap="flat" cmpd="sng" algn="ctr">
            <a:solidFill>
              <a:schemeClr val="accent6">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OTLSHAPE_M_ddccd872e213490084298107ab0d0de7_Connector2"/>
          <p:cNvCxnSpPr/>
          <p:nvPr>
            <p:custDataLst>
              <p:tags r:id="rId15"/>
            </p:custDataLst>
          </p:nvPr>
        </p:nvCxnSpPr>
        <p:spPr>
          <a:xfrm>
            <a:off x="2555119" y="4747175"/>
            <a:ext cx="0" cy="396325"/>
          </a:xfrm>
          <a:prstGeom prst="line">
            <a:avLst/>
          </a:prstGeom>
          <a:ln w="7620" cap="flat" cmpd="sng" algn="ctr">
            <a:solidFill>
              <a:schemeClr val="accent6">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OTLSHAPE_M_ddccd872e213490084298107ab0d0de7_Connector1"/>
          <p:cNvCxnSpPr/>
          <p:nvPr>
            <p:custDataLst>
              <p:tags r:id="rId16"/>
            </p:custDataLst>
          </p:nvPr>
        </p:nvCxnSpPr>
        <p:spPr>
          <a:xfrm>
            <a:off x="2555119" y="4229735"/>
            <a:ext cx="0" cy="346922"/>
          </a:xfrm>
          <a:prstGeom prst="line">
            <a:avLst/>
          </a:prstGeom>
          <a:ln w="7620" cap="flat" cmpd="sng" algn="ctr">
            <a:solidFill>
              <a:schemeClr val="accent6">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OTLSHAPE_M_dbbe0ceb192144308e44d01a6cca1042_Connector1"/>
          <p:cNvCxnSpPr/>
          <p:nvPr>
            <p:custDataLst>
              <p:tags r:id="rId17"/>
            </p:custDataLst>
          </p:nvPr>
        </p:nvCxnSpPr>
        <p:spPr>
          <a:xfrm>
            <a:off x="1621322" y="4694978"/>
            <a:ext cx="0" cy="448522"/>
          </a:xfrm>
          <a:prstGeom prst="line">
            <a:avLst/>
          </a:prstGeom>
          <a:ln w="7620" cap="flat" cmpd="sng" algn="ctr">
            <a:solidFill>
              <a:schemeClr val="accent6">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1" name="OTLSHAPE_M_7deb592536c446b2a9ea38d794d51fe7_Connector2"/>
          <p:cNvCxnSpPr/>
          <p:nvPr>
            <p:custDataLst>
              <p:tags r:id="rId18"/>
            </p:custDataLst>
          </p:nvPr>
        </p:nvCxnSpPr>
        <p:spPr>
          <a:xfrm>
            <a:off x="7912972" y="4747175"/>
            <a:ext cx="0" cy="396325"/>
          </a:xfrm>
          <a:prstGeom prst="line">
            <a:avLst/>
          </a:prstGeom>
          <a:ln w="7620" cap="flat" cmpd="sng" algn="ctr">
            <a:solidFill>
              <a:schemeClr val="dk2">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OTLSHAPE_M_7deb592536c446b2a9ea38d794d51fe7_Connector1"/>
          <p:cNvCxnSpPr/>
          <p:nvPr>
            <p:custDataLst>
              <p:tags r:id="rId19"/>
            </p:custDataLst>
          </p:nvPr>
        </p:nvCxnSpPr>
        <p:spPr>
          <a:xfrm>
            <a:off x="7912972" y="4524460"/>
            <a:ext cx="0" cy="52197"/>
          </a:xfrm>
          <a:prstGeom prst="line">
            <a:avLst/>
          </a:prstGeom>
          <a:ln w="7620" cap="flat" cmpd="sng" algn="ctr">
            <a:solidFill>
              <a:schemeClr val="dk2">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OTLSHAPE_M_f4c48ea94f984483bcf71504ca76607a_Connector2"/>
          <p:cNvCxnSpPr/>
          <p:nvPr>
            <p:custDataLst>
              <p:tags r:id="rId20"/>
            </p:custDataLst>
          </p:nvPr>
        </p:nvCxnSpPr>
        <p:spPr>
          <a:xfrm>
            <a:off x="6902634" y="4747175"/>
            <a:ext cx="0" cy="396325"/>
          </a:xfrm>
          <a:prstGeom prst="line">
            <a:avLst/>
          </a:prstGeom>
          <a:ln w="7620" cap="flat" cmpd="sng" algn="ctr">
            <a:solidFill>
              <a:srgbClr val="02B2E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OTLSHAPE_M_f4c48ea94f984483bcf71504ca76607a_Connector1"/>
          <p:cNvCxnSpPr/>
          <p:nvPr>
            <p:custDataLst>
              <p:tags r:id="rId21"/>
            </p:custDataLst>
          </p:nvPr>
        </p:nvCxnSpPr>
        <p:spPr>
          <a:xfrm>
            <a:off x="6902634" y="3888698"/>
            <a:ext cx="0" cy="687959"/>
          </a:xfrm>
          <a:prstGeom prst="line">
            <a:avLst/>
          </a:prstGeom>
          <a:ln w="7620" cap="flat" cmpd="sng" algn="ctr">
            <a:solidFill>
              <a:srgbClr val="02B2E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OTLSHAPE_M_d5851d61977d41f09c35a39758f49d56_Connector1"/>
          <p:cNvCxnSpPr/>
          <p:nvPr>
            <p:custDataLst>
              <p:tags r:id="rId22"/>
            </p:custDataLst>
          </p:nvPr>
        </p:nvCxnSpPr>
        <p:spPr>
          <a:xfrm>
            <a:off x="5463668" y="4694978"/>
            <a:ext cx="0" cy="448522"/>
          </a:xfrm>
          <a:prstGeom prst="line">
            <a:avLst/>
          </a:prstGeom>
          <a:ln w="7620" cap="flat" cmpd="sng" algn="ctr">
            <a:solidFill>
              <a:schemeClr val="accent5">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OTLSHAPE_M_70d71aeffa58470f9e2f01eba5f8e86b_Connector2"/>
          <p:cNvCxnSpPr/>
          <p:nvPr>
            <p:custDataLst>
              <p:tags r:id="rId23"/>
            </p:custDataLst>
          </p:nvPr>
        </p:nvCxnSpPr>
        <p:spPr>
          <a:xfrm>
            <a:off x="4575795" y="4747175"/>
            <a:ext cx="0" cy="396325"/>
          </a:xfrm>
          <a:prstGeom prst="line">
            <a:avLst/>
          </a:prstGeom>
          <a:ln w="7620" cap="flat" cmpd="sng" algn="ctr">
            <a:solidFill>
              <a:srgbClr val="0072BC">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OTLSHAPE_M_70d71aeffa58470f9e2f01eba5f8e86b_Connector1"/>
          <p:cNvCxnSpPr/>
          <p:nvPr>
            <p:custDataLst>
              <p:tags r:id="rId24"/>
            </p:custDataLst>
          </p:nvPr>
        </p:nvCxnSpPr>
        <p:spPr>
          <a:xfrm>
            <a:off x="4575795" y="3338195"/>
            <a:ext cx="0" cy="1238462"/>
          </a:xfrm>
          <a:prstGeom prst="line">
            <a:avLst/>
          </a:prstGeom>
          <a:ln w="7620" cap="flat" cmpd="sng" algn="ctr">
            <a:solidFill>
              <a:srgbClr val="0072BC">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8" name="OTLSHAPE_TB_00000000000000000000000000000000_ElapsedTimeExtension"/>
          <p:cNvSpPr/>
          <p:nvPr>
            <p:custDataLst>
              <p:tags r:id="rId25"/>
            </p:custDataLst>
          </p:nvPr>
        </p:nvSpPr>
        <p:spPr>
          <a:xfrm>
            <a:off x="844465" y="1821265"/>
            <a:ext cx="444500" cy="3322235"/>
          </a:xfrm>
          <a:prstGeom prst="rect">
            <a:avLst/>
          </a:prstGeom>
          <a:gradFill flip="none" rotWithShape="1">
            <a:gsLst>
              <a:gs pos="100000">
                <a:srgbClr val="FFC000">
                  <a:alpha val="30196"/>
                </a:srgbClr>
              </a:gs>
              <a:gs pos="0">
                <a:srgbClr val="FFC000">
                  <a:alpha val="0"/>
                </a:srgbClr>
              </a:gs>
            </a:gsLst>
            <a:lin ang="5400000" scaled="1"/>
            <a:tileRect/>
          </a:gradFill>
          <a:ln w="25400" cap="flat" cmpd="sng" algn="ctr">
            <a:noFill/>
            <a:prstDash val="solid"/>
          </a:ln>
          <a:effectLst>
            <a:outerShdw>
              <a:scrgbClr r="0" g="0" b="0">
                <a:alpha val="50000"/>
              </a:scrgbClr>
            </a:outerShdw>
          </a:effectLst>
          <a:extLst>
            <a:ext uri="{91240B29-F687-4F45-9708-019B960494DF}">
              <a14:hiddenLine xmlns:a14="http://schemas.microsoft.com/office/drawing/2010/main" w="25400" cap="flat" cmpd="sng" algn="ctr">
                <a:solidFill>
                  <a:schemeClr val="accent1">
                    <a:shade val="50000"/>
                  </a:schemeClr>
                </a:solidFill>
                <a:prstDash val="solid"/>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noProof="0" smtClean="0"/>
              <a:t>Hector Novella</a:t>
            </a:r>
            <a:endParaRPr lang="en-GB" noProof="0"/>
          </a:p>
        </p:txBody>
      </p:sp>
      <p:sp>
        <p:nvSpPr>
          <p:cNvPr id="3" name="Footer Placeholder 2"/>
          <p:cNvSpPr>
            <a:spLocks noGrp="1"/>
          </p:cNvSpPr>
          <p:nvPr>
            <p:ph type="ftr" sz="quarter" idx="11"/>
          </p:nvPr>
        </p:nvSpPr>
        <p:spPr/>
        <p:txBody>
          <a:bodyPr/>
          <a:lstStyle/>
          <a:p>
            <a:r>
              <a:rPr lang="en-US" noProof="0" smtClean="0"/>
              <a:t>TAC#15 - ICS installation planning overview</a:t>
            </a:r>
            <a:endParaRPr lang="en-GB" noProof="0"/>
          </a:p>
        </p:txBody>
      </p:sp>
      <p:sp>
        <p:nvSpPr>
          <p:cNvPr id="4" name="Slide Number Placeholder 3"/>
          <p:cNvSpPr>
            <a:spLocks noGrp="1"/>
          </p:cNvSpPr>
          <p:nvPr>
            <p:ph type="sldNum" sz="quarter" idx="12"/>
          </p:nvPr>
        </p:nvSpPr>
        <p:spPr/>
        <p:txBody>
          <a:bodyPr/>
          <a:lstStyle/>
          <a:p>
            <a:fld id="{551115BC-487E-4422-894C-CB7CD3E79223}" type="slidenum">
              <a:rPr lang="en-GB" noProof="0" smtClean="0"/>
              <a:t>10</a:t>
            </a:fld>
            <a:endParaRPr lang="en-GB" noProof="0"/>
          </a:p>
        </p:txBody>
      </p:sp>
      <p:sp>
        <p:nvSpPr>
          <p:cNvPr id="84" name="OTLSHAPE_TB_00000000000000000000000000000000_LeftEndCaps" hidden="1"/>
          <p:cNvSpPr txBox="1"/>
          <p:nvPr>
            <p:custDataLst>
              <p:tags r:id="rId26"/>
            </p:custDataLst>
          </p:nvPr>
        </p:nvSpPr>
        <p:spPr>
          <a:xfrm>
            <a:off x="254000" y="5194469"/>
            <a:ext cx="469900" cy="279061"/>
          </a:xfrm>
          <a:prstGeom prst="rect">
            <a:avLst/>
          </a:prstGeom>
          <a:noFill/>
        </p:spPr>
        <p:txBody>
          <a:bodyPr vert="horz" wrap="none" lIns="0" tIns="0" rIns="0" bIns="0" rtlCol="0" anchor="ctr" anchorCtr="0">
            <a:spAutoFit/>
          </a:bodyPr>
          <a:lstStyle/>
          <a:p>
            <a:pPr algn="ctr"/>
            <a:r>
              <a:rPr lang="en-US" b="1" smtClean="0">
                <a:solidFill>
                  <a:schemeClr val="accent2"/>
                </a:solidFill>
                <a:latin typeface="Calibri"/>
              </a:rPr>
              <a:t>2017</a:t>
            </a:r>
            <a:endParaRPr lang="en-US" b="1">
              <a:solidFill>
                <a:schemeClr val="accent2"/>
              </a:solidFill>
              <a:latin typeface="Calibri"/>
            </a:endParaRPr>
          </a:p>
        </p:txBody>
      </p:sp>
      <p:sp>
        <p:nvSpPr>
          <p:cNvPr id="85" name="OTLSHAPE_TB_00000000000000000000000000000000_RightEndCaps"/>
          <p:cNvSpPr txBox="1"/>
          <p:nvPr>
            <p:custDataLst>
              <p:tags r:id="rId27"/>
            </p:custDataLst>
          </p:nvPr>
        </p:nvSpPr>
        <p:spPr>
          <a:xfrm>
            <a:off x="8426534" y="5194469"/>
            <a:ext cx="451662" cy="279061"/>
          </a:xfrm>
          <a:prstGeom prst="rect">
            <a:avLst/>
          </a:prstGeom>
          <a:noFill/>
        </p:spPr>
        <p:txBody>
          <a:bodyPr vert="horz" wrap="none" lIns="0" tIns="0" rIns="0" bIns="0" rtlCol="0" anchor="ctr" anchorCtr="0">
            <a:spAutoFit/>
          </a:bodyPr>
          <a:lstStyle/>
          <a:p>
            <a:pPr algn="ctr"/>
            <a:r>
              <a:rPr lang="en-US" b="1" spc="-38" smtClean="0">
                <a:solidFill>
                  <a:schemeClr val="accent2"/>
                </a:solidFill>
                <a:latin typeface="Calibri"/>
              </a:rPr>
              <a:t>2020</a:t>
            </a:r>
            <a:endParaRPr lang="en-US" b="1" spc="-38">
              <a:solidFill>
                <a:schemeClr val="accent2"/>
              </a:solidFill>
              <a:latin typeface="Calibri"/>
            </a:endParaRPr>
          </a:p>
        </p:txBody>
      </p:sp>
      <p:sp>
        <p:nvSpPr>
          <p:cNvPr id="86" name="OTLSHAPE_TB_00000000000000000000000000000000_ScaleContainer"/>
          <p:cNvSpPr/>
          <p:nvPr>
            <p:custDataLst>
              <p:tags r:id="rId28"/>
            </p:custDataLst>
          </p:nvPr>
        </p:nvSpPr>
        <p:spPr>
          <a:xfrm>
            <a:off x="844465" y="5143500"/>
            <a:ext cx="7467600" cy="381000"/>
          </a:xfrm>
          <a:prstGeom prst="rect">
            <a:avLst/>
          </a:prstGeom>
          <a:gradFill flip="none" rotWithShape="1">
            <a:gsLst>
              <a:gs pos="0">
                <a:srgbClr val="B2B2B2"/>
              </a:gs>
              <a:gs pos="100000">
                <a:srgbClr val="B2B2B2"/>
              </a:gs>
              <a:gs pos="50000">
                <a:srgbClr val="F2F2F2"/>
              </a:gs>
              <a:gs pos="100000">
                <a:srgbClr val="FFFFFF"/>
              </a:gs>
            </a:gsLst>
            <a:lin ang="5400000" scaled="1"/>
            <a:tileRect/>
          </a:gradFill>
          <a:ln w="25400" cap="flat" cmpd="sng" algn="ctr">
            <a:noFill/>
            <a:prstDash val="solid"/>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TLSHAPE_TB_00000000000000000000000000000000_ElapsedTime"/>
          <p:cNvSpPr/>
          <p:nvPr>
            <p:custDataLst>
              <p:tags r:id="rId29"/>
            </p:custDataLst>
          </p:nvPr>
        </p:nvSpPr>
        <p:spPr>
          <a:xfrm>
            <a:off x="844465" y="5143500"/>
            <a:ext cx="444500" cy="381000"/>
          </a:xfrm>
          <a:prstGeom prst="rect">
            <a:avLst/>
          </a:prstGeom>
          <a:solidFill>
            <a:srgbClr val="FFC000">
              <a:alpha val="30196"/>
            </a:srgbClr>
          </a:solidFill>
          <a:ln w="25400" cap="flat" cmpd="sng" algn="ctr">
            <a:noFill/>
            <a:prstDash val="solid"/>
          </a:ln>
          <a:effectLst/>
          <a:scene3d>
            <a:camera prst="orthographicFront"/>
            <a:lightRig rig="threePt" dir="t">
              <a:rot lat="0" lon="0" rev="0"/>
            </a:lightRig>
          </a:scene3d>
          <a:sp3d>
            <a:bevelT w="12700" h="139700"/>
          </a:sp3d>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TLSHAPE_TB_00000000000000000000000000000000_TodayMarkerShape"/>
          <p:cNvSpPr/>
          <p:nvPr>
            <p:custDataLst>
              <p:tags r:id="rId30"/>
            </p:custDataLst>
          </p:nvPr>
        </p:nvSpPr>
        <p:spPr>
          <a:xfrm>
            <a:off x="1234448" y="5524500"/>
            <a:ext cx="114300" cy="127000"/>
          </a:xfrm>
          <a:prstGeom prst="triangle">
            <a:avLst/>
          </a:prstGeom>
          <a:solidFill>
            <a:srgbClr val="FF0000"/>
          </a:solidFill>
          <a:ln w="25400" cap="flat" cmpd="sng" algn="ctr">
            <a:noFill/>
            <a:prstDash val="solid"/>
          </a:ln>
          <a:effectLst>
            <a:outerShdw>
              <a:scrgbClr r="0" g="0" b="0">
                <a:alpha val="50000"/>
              </a:scrgbClr>
            </a:outerShdw>
          </a:effectLst>
          <a:extLst>
            <a:ext uri="{91240B29-F687-4F45-9708-019B960494DF}">
              <a14:hiddenLine xmlns:a14="http://schemas.microsoft.com/office/drawing/2010/main" w="25400" cap="flat" cmpd="sng" algn="ctr">
                <a:solidFill>
                  <a:schemeClr val="accent1">
                    <a:shade val="50000"/>
                  </a:schemeClr>
                </a:solidFill>
                <a:prstDash val="solid"/>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TLSHAPE_TB_00000000000000000000000000000000_TodayMarkerText"/>
          <p:cNvSpPr txBox="1"/>
          <p:nvPr>
            <p:custDataLst>
              <p:tags r:id="rId31"/>
            </p:custDataLst>
          </p:nvPr>
        </p:nvSpPr>
        <p:spPr>
          <a:xfrm>
            <a:off x="1108748" y="5651500"/>
            <a:ext cx="368300" cy="186055"/>
          </a:xfrm>
          <a:prstGeom prst="rect">
            <a:avLst/>
          </a:prstGeom>
          <a:noFill/>
        </p:spPr>
        <p:txBody>
          <a:bodyPr vert="horz" wrap="none" lIns="0" tIns="0" rIns="0" bIns="0" rtlCol="0" anchor="ctr" anchorCtr="0">
            <a:spAutoFit/>
          </a:bodyPr>
          <a:lstStyle/>
          <a:p>
            <a:pPr algn="ctr"/>
            <a:r>
              <a:rPr lang="en-US" sz="1200" spc="-12" smtClean="0">
                <a:solidFill>
                  <a:schemeClr val="dk1"/>
                </a:solidFill>
                <a:latin typeface="Calibri"/>
              </a:rPr>
              <a:t>Today</a:t>
            </a:r>
            <a:endParaRPr lang="en-US" sz="1200" spc="-12">
              <a:solidFill>
                <a:schemeClr val="dk1"/>
              </a:solidFill>
              <a:latin typeface="Calibri"/>
            </a:endParaRPr>
          </a:p>
        </p:txBody>
      </p:sp>
      <p:sp>
        <p:nvSpPr>
          <p:cNvPr id="91" name="OTLSHAPE_TB_00000000000000000000000000000000_TimescaleInterval1"/>
          <p:cNvSpPr txBox="1"/>
          <p:nvPr>
            <p:custDataLst>
              <p:tags r:id="rId32"/>
            </p:custDataLst>
          </p:nvPr>
        </p:nvSpPr>
        <p:spPr>
          <a:xfrm>
            <a:off x="907965" y="5240972"/>
            <a:ext cx="304955" cy="186055"/>
          </a:xfrm>
          <a:prstGeom prst="rect">
            <a:avLst/>
          </a:prstGeom>
          <a:noFill/>
        </p:spPr>
        <p:txBody>
          <a:bodyPr vert="horz" wrap="none" lIns="0" tIns="0" rIns="0" bIns="0" rtlCol="0" anchor="ctr" anchorCtr="0">
            <a:noAutofit/>
          </a:bodyPr>
          <a:lstStyle/>
          <a:p>
            <a:r>
              <a:rPr lang="en-US" sz="1200" spc="-20" smtClean="0">
                <a:solidFill>
                  <a:schemeClr val="dk1"/>
                </a:solidFill>
                <a:latin typeface="Calibri"/>
              </a:rPr>
              <a:t>2017</a:t>
            </a:r>
            <a:endParaRPr lang="en-US" sz="1200" spc="-20">
              <a:solidFill>
                <a:schemeClr val="dk1"/>
              </a:solidFill>
              <a:latin typeface="Calibri"/>
            </a:endParaRPr>
          </a:p>
        </p:txBody>
      </p:sp>
      <p:sp>
        <p:nvSpPr>
          <p:cNvPr id="92" name="OTLSHAPE_TB_00000000000000000000000000000000_TimescaleInterval2"/>
          <p:cNvSpPr txBox="1"/>
          <p:nvPr>
            <p:custDataLst>
              <p:tags r:id="rId33"/>
            </p:custDataLst>
          </p:nvPr>
        </p:nvSpPr>
        <p:spPr>
          <a:xfrm>
            <a:off x="2770457" y="5240972"/>
            <a:ext cx="304955" cy="186055"/>
          </a:xfrm>
          <a:prstGeom prst="rect">
            <a:avLst/>
          </a:prstGeom>
          <a:noFill/>
        </p:spPr>
        <p:txBody>
          <a:bodyPr vert="horz" wrap="none" lIns="0" tIns="0" rIns="0" bIns="0" rtlCol="0" anchor="ctr" anchorCtr="0">
            <a:noAutofit/>
          </a:bodyPr>
          <a:lstStyle/>
          <a:p>
            <a:r>
              <a:rPr lang="en-US" sz="1200" spc="-20" smtClean="0">
                <a:solidFill>
                  <a:schemeClr val="dk1"/>
                </a:solidFill>
                <a:latin typeface="Calibri"/>
              </a:rPr>
              <a:t>2018</a:t>
            </a:r>
            <a:endParaRPr lang="en-US" sz="1200" spc="-20">
              <a:solidFill>
                <a:schemeClr val="dk1"/>
              </a:solidFill>
              <a:latin typeface="Calibri"/>
            </a:endParaRPr>
          </a:p>
        </p:txBody>
      </p:sp>
      <p:sp>
        <p:nvSpPr>
          <p:cNvPr id="93" name="OTLSHAPE_TB_00000000000000000000000000000000_TimescaleInterval3"/>
          <p:cNvSpPr txBox="1"/>
          <p:nvPr>
            <p:custDataLst>
              <p:tags r:id="rId34"/>
            </p:custDataLst>
          </p:nvPr>
        </p:nvSpPr>
        <p:spPr>
          <a:xfrm>
            <a:off x="4632949" y="5240972"/>
            <a:ext cx="304955" cy="186055"/>
          </a:xfrm>
          <a:prstGeom prst="rect">
            <a:avLst/>
          </a:prstGeom>
          <a:noFill/>
        </p:spPr>
        <p:txBody>
          <a:bodyPr vert="horz" wrap="none" lIns="0" tIns="0" rIns="0" bIns="0" rtlCol="0" anchor="ctr" anchorCtr="0">
            <a:noAutofit/>
          </a:bodyPr>
          <a:lstStyle/>
          <a:p>
            <a:r>
              <a:rPr lang="en-US" sz="1200" spc="-20" smtClean="0">
                <a:solidFill>
                  <a:schemeClr val="dk1"/>
                </a:solidFill>
                <a:latin typeface="Calibri"/>
              </a:rPr>
              <a:t>2019</a:t>
            </a:r>
            <a:endParaRPr lang="en-US" sz="1200" spc="-20">
              <a:solidFill>
                <a:schemeClr val="dk1"/>
              </a:solidFill>
              <a:latin typeface="Calibri"/>
            </a:endParaRPr>
          </a:p>
        </p:txBody>
      </p:sp>
      <p:sp>
        <p:nvSpPr>
          <p:cNvPr id="94" name="OTLSHAPE_TB_00000000000000000000000000000000_TimescaleInterval4"/>
          <p:cNvSpPr txBox="1"/>
          <p:nvPr>
            <p:custDataLst>
              <p:tags r:id="rId35"/>
            </p:custDataLst>
          </p:nvPr>
        </p:nvSpPr>
        <p:spPr>
          <a:xfrm>
            <a:off x="6495440" y="5240972"/>
            <a:ext cx="304955" cy="186055"/>
          </a:xfrm>
          <a:prstGeom prst="rect">
            <a:avLst/>
          </a:prstGeom>
          <a:noFill/>
        </p:spPr>
        <p:txBody>
          <a:bodyPr vert="horz" wrap="none" lIns="0" tIns="0" rIns="0" bIns="0" rtlCol="0" anchor="ctr" anchorCtr="0">
            <a:noAutofit/>
          </a:bodyPr>
          <a:lstStyle/>
          <a:p>
            <a:r>
              <a:rPr lang="en-US" sz="1200" spc="-20" smtClean="0">
                <a:solidFill>
                  <a:schemeClr val="dk1"/>
                </a:solidFill>
                <a:latin typeface="Calibri"/>
              </a:rPr>
              <a:t>2020</a:t>
            </a:r>
            <a:endParaRPr lang="en-US" sz="1200" spc="-20">
              <a:solidFill>
                <a:schemeClr val="dk1"/>
              </a:solidFill>
              <a:latin typeface="Calibri"/>
            </a:endParaRPr>
          </a:p>
        </p:txBody>
      </p:sp>
      <p:cxnSp>
        <p:nvCxnSpPr>
          <p:cNvPr id="109" name="OTLSHAPE_T_e33814c7e6ea4342971aa71101030b0f_LeftVerticalConnector1" hidden="1"/>
          <p:cNvCxnSpPr/>
          <p:nvPr>
            <p:custDataLst>
              <p:tags r:id="rId36"/>
            </p:custDataLst>
          </p:nvPr>
        </p:nvCxnSpPr>
        <p:spPr>
          <a:xfrm>
            <a:off x="4569449" y="2291165"/>
            <a:ext cx="0" cy="2285492"/>
          </a:xfrm>
          <a:prstGeom prst="line">
            <a:avLst/>
          </a:prstGeom>
          <a:ln>
            <a:headEnd type="none"/>
            <a:tailEnd type="none"/>
          </a:ln>
        </p:spPr>
        <p:style>
          <a:lnRef idx="1">
            <a:schemeClr val="accent1"/>
          </a:lnRef>
          <a:fillRef idx="0">
            <a:schemeClr val="accent1"/>
          </a:fillRef>
          <a:effectRef idx="0">
            <a:schemeClr val="accent1"/>
          </a:effectRef>
          <a:fontRef idx="minor">
            <a:schemeClr val="tx1"/>
          </a:fontRef>
        </p:style>
      </p:cxnSp>
      <p:cxnSp>
        <p:nvCxnSpPr>
          <p:cNvPr id="110" name="OTLSHAPE_T_e33814c7e6ea4342971aa71101030b0f_LeftVerticalConnector2" hidden="1"/>
          <p:cNvCxnSpPr/>
          <p:nvPr>
            <p:custDataLst>
              <p:tags r:id="rId37"/>
            </p:custDataLst>
          </p:nvPr>
        </p:nvCxnSpPr>
        <p:spPr>
          <a:xfrm>
            <a:off x="4569449" y="4747175"/>
            <a:ext cx="0" cy="396325"/>
          </a:xfrm>
          <a:prstGeom prst="line">
            <a:avLst/>
          </a:prstGeom>
          <a:ln>
            <a:headEnd type="none"/>
            <a:tailEnd type="none"/>
          </a:ln>
        </p:spPr>
        <p:style>
          <a:lnRef idx="1">
            <a:schemeClr val="accent1"/>
          </a:lnRef>
          <a:fillRef idx="0">
            <a:schemeClr val="accent1"/>
          </a:fillRef>
          <a:effectRef idx="0">
            <a:schemeClr val="accent1"/>
          </a:effectRef>
          <a:fontRef idx="minor">
            <a:schemeClr val="tx1"/>
          </a:fontRef>
        </p:style>
      </p:cxnSp>
      <p:cxnSp>
        <p:nvCxnSpPr>
          <p:cNvPr id="114" name="OTLSHAPE_T_dcc7d12bcd5948378f55623197633ac0_LeftVerticalConnector1" hidden="1"/>
          <p:cNvCxnSpPr/>
          <p:nvPr>
            <p:custDataLst>
              <p:tags r:id="rId38"/>
            </p:custDataLst>
          </p:nvPr>
        </p:nvCxnSpPr>
        <p:spPr>
          <a:xfrm>
            <a:off x="5457322" y="2557865"/>
            <a:ext cx="0" cy="133265"/>
          </a:xfrm>
          <a:prstGeom prst="line">
            <a:avLst/>
          </a:prstGeom>
          <a:ln>
            <a:headEnd type="none"/>
            <a:tailEnd type="none"/>
          </a:ln>
        </p:spPr>
        <p:style>
          <a:lnRef idx="1">
            <a:schemeClr val="accent1"/>
          </a:lnRef>
          <a:fillRef idx="0">
            <a:schemeClr val="accent1"/>
          </a:fillRef>
          <a:effectRef idx="0">
            <a:schemeClr val="accent1"/>
          </a:effectRef>
          <a:fontRef idx="minor">
            <a:schemeClr val="tx1"/>
          </a:fontRef>
        </p:style>
      </p:cxnSp>
      <p:cxnSp>
        <p:nvCxnSpPr>
          <p:cNvPr id="115" name="OTLSHAPE_T_dcc7d12bcd5948378f55623197633ac0_LeftVerticalConnector2" hidden="1"/>
          <p:cNvCxnSpPr/>
          <p:nvPr>
            <p:custDataLst>
              <p:tags r:id="rId39"/>
            </p:custDataLst>
          </p:nvPr>
        </p:nvCxnSpPr>
        <p:spPr>
          <a:xfrm>
            <a:off x="5457322" y="2861649"/>
            <a:ext cx="0" cy="272965"/>
          </a:xfrm>
          <a:prstGeom prst="line">
            <a:avLst/>
          </a:prstGeom>
          <a:ln>
            <a:headEnd type="none"/>
            <a:tailEnd type="none"/>
          </a:ln>
        </p:spPr>
        <p:style>
          <a:lnRef idx="1">
            <a:schemeClr val="accent1"/>
          </a:lnRef>
          <a:fillRef idx="0">
            <a:schemeClr val="accent1"/>
          </a:fillRef>
          <a:effectRef idx="0">
            <a:schemeClr val="accent1"/>
          </a:effectRef>
          <a:fontRef idx="minor">
            <a:schemeClr val="tx1"/>
          </a:fontRef>
        </p:style>
      </p:cxnSp>
      <p:cxnSp>
        <p:nvCxnSpPr>
          <p:cNvPr id="116" name="OTLSHAPE_T_dcc7d12bcd5948378f55623197633ac0_LeftVerticalConnector3" hidden="1"/>
          <p:cNvCxnSpPr/>
          <p:nvPr>
            <p:custDataLst>
              <p:tags r:id="rId40"/>
            </p:custDataLst>
          </p:nvPr>
        </p:nvCxnSpPr>
        <p:spPr>
          <a:xfrm>
            <a:off x="5457322" y="3475651"/>
            <a:ext cx="0" cy="1667849"/>
          </a:xfrm>
          <a:prstGeom prst="line">
            <a:avLst/>
          </a:prstGeom>
          <a:ln>
            <a:headEnd type="none"/>
            <a:tailEnd type="none"/>
          </a:ln>
        </p:spPr>
        <p:style>
          <a:lnRef idx="1">
            <a:schemeClr val="accent1"/>
          </a:lnRef>
          <a:fillRef idx="0">
            <a:schemeClr val="accent1"/>
          </a:fillRef>
          <a:effectRef idx="0">
            <a:schemeClr val="accent1"/>
          </a:effectRef>
          <a:fontRef idx="minor">
            <a:schemeClr val="tx1"/>
          </a:fontRef>
        </p:style>
      </p:cxnSp>
      <p:cxnSp>
        <p:nvCxnSpPr>
          <p:cNvPr id="120" name="OTLSHAPE_T_5fd1817267a64b3d88a0d60f0982ba05_LeftVerticalConnector1" hidden="1"/>
          <p:cNvCxnSpPr/>
          <p:nvPr>
            <p:custDataLst>
              <p:tags r:id="rId41"/>
            </p:custDataLst>
          </p:nvPr>
        </p:nvCxnSpPr>
        <p:spPr>
          <a:xfrm>
            <a:off x="6896288" y="2877989"/>
            <a:ext cx="0" cy="256625"/>
          </a:xfrm>
          <a:prstGeom prst="line">
            <a:avLst/>
          </a:prstGeom>
          <a:ln>
            <a:headEnd type="none"/>
            <a:tailEnd type="none"/>
          </a:ln>
        </p:spPr>
        <p:style>
          <a:lnRef idx="1">
            <a:schemeClr val="accent1"/>
          </a:lnRef>
          <a:fillRef idx="0">
            <a:schemeClr val="accent1"/>
          </a:fillRef>
          <a:effectRef idx="0">
            <a:schemeClr val="accent1"/>
          </a:effectRef>
          <a:fontRef idx="minor">
            <a:schemeClr val="tx1"/>
          </a:fontRef>
        </p:style>
      </p:cxnSp>
      <p:cxnSp>
        <p:nvCxnSpPr>
          <p:cNvPr id="121" name="OTLSHAPE_T_5fd1817267a64b3d88a0d60f0982ba05_LeftVerticalConnector2" hidden="1"/>
          <p:cNvCxnSpPr/>
          <p:nvPr>
            <p:custDataLst>
              <p:tags r:id="rId42"/>
            </p:custDataLst>
          </p:nvPr>
        </p:nvCxnSpPr>
        <p:spPr>
          <a:xfrm>
            <a:off x="6896288" y="3475651"/>
            <a:ext cx="0" cy="1101006"/>
          </a:xfrm>
          <a:prstGeom prst="line">
            <a:avLst/>
          </a:prstGeom>
          <a:ln>
            <a:headEnd type="none"/>
            <a:tailEnd type="none"/>
          </a:ln>
        </p:spPr>
        <p:style>
          <a:lnRef idx="1">
            <a:schemeClr val="accent1"/>
          </a:lnRef>
          <a:fillRef idx="0">
            <a:schemeClr val="accent1"/>
          </a:fillRef>
          <a:effectRef idx="0">
            <a:schemeClr val="accent1"/>
          </a:effectRef>
          <a:fontRef idx="minor">
            <a:schemeClr val="tx1"/>
          </a:fontRef>
        </p:style>
      </p:cxnSp>
      <p:cxnSp>
        <p:nvCxnSpPr>
          <p:cNvPr id="122" name="OTLSHAPE_T_5fd1817267a64b3d88a0d60f0982ba05_LeftVerticalConnector3" hidden="1"/>
          <p:cNvCxnSpPr/>
          <p:nvPr>
            <p:custDataLst>
              <p:tags r:id="rId43"/>
            </p:custDataLst>
          </p:nvPr>
        </p:nvCxnSpPr>
        <p:spPr>
          <a:xfrm>
            <a:off x="6896288" y="4747175"/>
            <a:ext cx="0" cy="396325"/>
          </a:xfrm>
          <a:prstGeom prst="line">
            <a:avLst/>
          </a:prstGeom>
          <a:ln>
            <a:headEnd type="none"/>
            <a:tailEnd type="none"/>
          </a:ln>
        </p:spPr>
        <p:style>
          <a:lnRef idx="1">
            <a:schemeClr val="accent1"/>
          </a:lnRef>
          <a:fillRef idx="0">
            <a:schemeClr val="accent1"/>
          </a:fillRef>
          <a:effectRef idx="0">
            <a:schemeClr val="accent1"/>
          </a:effectRef>
          <a:fontRef idx="minor">
            <a:schemeClr val="tx1"/>
          </a:fontRef>
        </p:style>
      </p:cxnSp>
      <p:sp>
        <p:nvSpPr>
          <p:cNvPr id="126" name="OTLSHAPE_M_70d71aeffa58470f9e2f01eba5f8e86b_Title"/>
          <p:cNvSpPr txBox="1"/>
          <p:nvPr>
            <p:custDataLst>
              <p:tags r:id="rId44"/>
            </p:custDataLst>
          </p:nvPr>
        </p:nvSpPr>
        <p:spPr>
          <a:xfrm>
            <a:off x="4798045" y="3134614"/>
            <a:ext cx="2540000" cy="341037"/>
          </a:xfrm>
          <a:prstGeom prst="rect">
            <a:avLst/>
          </a:prstGeom>
          <a:noFill/>
        </p:spPr>
        <p:txBody>
          <a:bodyPr vert="horz" wrap="square" lIns="0" tIns="0" rIns="0" bIns="0" rtlCol="0" anchor="ctr" anchorCtr="0">
            <a:spAutoFit/>
          </a:bodyPr>
          <a:lstStyle/>
          <a:p>
            <a:r>
              <a:rPr lang="en-US" sz="1100" b="1" smtClean="0">
                <a:solidFill>
                  <a:schemeClr val="dk1"/>
                </a:solidFill>
                <a:latin typeface="Calibri"/>
              </a:rPr>
              <a:t>ICS components ready for initial operations independently</a:t>
            </a:r>
            <a:endParaRPr lang="en-US" sz="1100" b="1">
              <a:solidFill>
                <a:schemeClr val="dk1"/>
              </a:solidFill>
              <a:latin typeface="Calibri"/>
            </a:endParaRPr>
          </a:p>
        </p:txBody>
      </p:sp>
      <p:sp>
        <p:nvSpPr>
          <p:cNvPr id="127" name="OTLSHAPE_M_70d71aeffa58470f9e2f01eba5f8e86b_Date"/>
          <p:cNvSpPr txBox="1"/>
          <p:nvPr>
            <p:custDataLst>
              <p:tags r:id="rId45"/>
            </p:custDataLst>
          </p:nvPr>
        </p:nvSpPr>
        <p:spPr>
          <a:xfrm>
            <a:off x="4798045" y="3501051"/>
            <a:ext cx="622300" cy="155025"/>
          </a:xfrm>
          <a:prstGeom prst="rect">
            <a:avLst/>
          </a:prstGeom>
          <a:noFill/>
        </p:spPr>
        <p:txBody>
          <a:bodyPr vert="horz" wrap="square" lIns="0" tIns="0" rIns="0" bIns="0" rtlCol="0" anchor="ctr" anchorCtr="0">
            <a:spAutoFit/>
          </a:bodyPr>
          <a:lstStyle/>
          <a:p>
            <a:r>
              <a:rPr lang="en-US" sz="1000" spc="-8" smtClean="0">
                <a:solidFill>
                  <a:srgbClr val="1F497E"/>
                </a:solidFill>
                <a:latin typeface="Calibri"/>
              </a:rPr>
              <a:t>12/31/2018</a:t>
            </a:r>
            <a:endParaRPr lang="en-US" sz="1000" spc="-8">
              <a:solidFill>
                <a:srgbClr val="1F497E"/>
              </a:solidFill>
              <a:latin typeface="Calibri"/>
            </a:endParaRPr>
          </a:p>
        </p:txBody>
      </p:sp>
      <p:sp>
        <p:nvSpPr>
          <p:cNvPr id="128" name="OTLSHAPE_M_70d71aeffa58470f9e2f01eba5f8e86b_Shape"/>
          <p:cNvSpPr/>
          <p:nvPr>
            <p:custDataLst>
              <p:tags r:id="rId46"/>
            </p:custDataLst>
          </p:nvPr>
        </p:nvSpPr>
        <p:spPr>
          <a:xfrm rot="16200000">
            <a:off x="4601195" y="3338195"/>
            <a:ext cx="165100" cy="165100"/>
          </a:xfrm>
          <a:prstGeom prst="flowChartMerge">
            <a:avLst/>
          </a:prstGeom>
          <a:solidFill>
            <a:srgbClr val="0072BC"/>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TLSHAPE_M_d5851d61977d41f09c35a39758f49d56_Title"/>
          <p:cNvSpPr txBox="1"/>
          <p:nvPr>
            <p:custDataLst>
              <p:tags r:id="rId47"/>
            </p:custDataLst>
          </p:nvPr>
        </p:nvSpPr>
        <p:spPr>
          <a:xfrm>
            <a:off x="5685918" y="4576657"/>
            <a:ext cx="2247900" cy="170519"/>
          </a:xfrm>
          <a:prstGeom prst="rect">
            <a:avLst/>
          </a:prstGeom>
          <a:noFill/>
        </p:spPr>
        <p:txBody>
          <a:bodyPr vert="horz" wrap="square" lIns="0" tIns="0" rIns="0" bIns="0" rtlCol="0" anchor="ctr" anchorCtr="0">
            <a:spAutoFit/>
          </a:bodyPr>
          <a:lstStyle/>
          <a:p>
            <a:r>
              <a:rPr lang="en-US" sz="1100" b="1" spc="-4" smtClean="0">
                <a:solidFill>
                  <a:schemeClr val="dk1"/>
                </a:solidFill>
                <a:latin typeface="Calibri"/>
              </a:rPr>
              <a:t>ICS ready for Accelerator ready for BoT</a:t>
            </a:r>
            <a:endParaRPr lang="en-US" sz="1100" b="1" spc="-4">
              <a:solidFill>
                <a:schemeClr val="dk1"/>
              </a:solidFill>
              <a:latin typeface="Calibri"/>
            </a:endParaRPr>
          </a:p>
        </p:txBody>
      </p:sp>
      <p:sp>
        <p:nvSpPr>
          <p:cNvPr id="130" name="OTLSHAPE_M_d5851d61977d41f09c35a39758f49d56_Date"/>
          <p:cNvSpPr txBox="1"/>
          <p:nvPr>
            <p:custDataLst>
              <p:tags r:id="rId48"/>
            </p:custDataLst>
          </p:nvPr>
        </p:nvSpPr>
        <p:spPr>
          <a:xfrm>
            <a:off x="5685918" y="4772575"/>
            <a:ext cx="558800" cy="155025"/>
          </a:xfrm>
          <a:prstGeom prst="rect">
            <a:avLst/>
          </a:prstGeom>
          <a:noFill/>
        </p:spPr>
        <p:txBody>
          <a:bodyPr vert="horz" wrap="square" lIns="0" tIns="0" rIns="0" bIns="0" rtlCol="0" anchor="ctr" anchorCtr="0">
            <a:spAutoFit/>
          </a:bodyPr>
          <a:lstStyle/>
          <a:p>
            <a:r>
              <a:rPr lang="en-US" sz="1000" spc="-8" smtClean="0">
                <a:solidFill>
                  <a:srgbClr val="1F497E"/>
                </a:solidFill>
                <a:latin typeface="Calibri"/>
              </a:rPr>
              <a:t>6/23/2019</a:t>
            </a:r>
            <a:endParaRPr lang="en-US" sz="1000" spc="-8">
              <a:solidFill>
                <a:srgbClr val="1F497E"/>
              </a:solidFill>
              <a:latin typeface="Calibri"/>
            </a:endParaRPr>
          </a:p>
        </p:txBody>
      </p:sp>
      <p:sp>
        <p:nvSpPr>
          <p:cNvPr id="131" name="OTLSHAPE_M_d5851d61977d41f09c35a39758f49d56_Shape"/>
          <p:cNvSpPr/>
          <p:nvPr>
            <p:custDataLst>
              <p:tags r:id="rId49"/>
            </p:custDataLst>
          </p:nvPr>
        </p:nvSpPr>
        <p:spPr>
          <a:xfrm rot="16200000">
            <a:off x="5489068" y="4694978"/>
            <a:ext cx="165100" cy="165100"/>
          </a:xfrm>
          <a:prstGeom prst="flowChartMerge">
            <a:avLst/>
          </a:prstGeom>
          <a:solidFill>
            <a:schemeClr val="accent5"/>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TLSHAPE_M_f4c48ea94f984483bcf71504ca76607a_Title"/>
          <p:cNvSpPr txBox="1"/>
          <p:nvPr>
            <p:custDataLst>
              <p:tags r:id="rId50"/>
            </p:custDataLst>
          </p:nvPr>
        </p:nvSpPr>
        <p:spPr>
          <a:xfrm>
            <a:off x="7124884" y="3770376"/>
            <a:ext cx="1943100" cy="170519"/>
          </a:xfrm>
          <a:prstGeom prst="rect">
            <a:avLst/>
          </a:prstGeom>
          <a:noFill/>
        </p:spPr>
        <p:txBody>
          <a:bodyPr vert="horz" wrap="square" lIns="0" tIns="0" rIns="0" bIns="0" rtlCol="0" anchor="ctr" anchorCtr="0">
            <a:spAutoFit/>
          </a:bodyPr>
          <a:lstStyle/>
          <a:p>
            <a:r>
              <a:rPr lang="en-US" sz="1100" b="1" spc="-6" smtClean="0">
                <a:solidFill>
                  <a:schemeClr val="dk1"/>
                </a:solidFill>
                <a:latin typeface="Calibri"/>
              </a:rPr>
              <a:t>ICS ready for Target ready for BoT</a:t>
            </a:r>
            <a:endParaRPr lang="en-US" sz="1100" b="1" spc="-6">
              <a:solidFill>
                <a:schemeClr val="dk1"/>
              </a:solidFill>
              <a:latin typeface="Calibri"/>
            </a:endParaRPr>
          </a:p>
        </p:txBody>
      </p:sp>
      <p:sp>
        <p:nvSpPr>
          <p:cNvPr id="133" name="OTLSHAPE_M_f4c48ea94f984483bcf71504ca76607a_Date"/>
          <p:cNvSpPr txBox="1"/>
          <p:nvPr>
            <p:custDataLst>
              <p:tags r:id="rId51"/>
            </p:custDataLst>
          </p:nvPr>
        </p:nvSpPr>
        <p:spPr>
          <a:xfrm>
            <a:off x="7124884" y="3966295"/>
            <a:ext cx="558800" cy="155025"/>
          </a:xfrm>
          <a:prstGeom prst="rect">
            <a:avLst/>
          </a:prstGeom>
          <a:noFill/>
        </p:spPr>
        <p:txBody>
          <a:bodyPr vert="horz" wrap="square" lIns="0" tIns="0" rIns="0" bIns="0" rtlCol="0" anchor="ctr" anchorCtr="0">
            <a:spAutoFit/>
          </a:bodyPr>
          <a:lstStyle/>
          <a:p>
            <a:r>
              <a:rPr lang="en-US" sz="1000" spc="-8" smtClean="0">
                <a:solidFill>
                  <a:srgbClr val="1F497E"/>
                </a:solidFill>
                <a:latin typeface="Calibri"/>
              </a:rPr>
              <a:t>3/31/2020</a:t>
            </a:r>
            <a:endParaRPr lang="en-US" sz="1000" spc="-8">
              <a:solidFill>
                <a:srgbClr val="1F497E"/>
              </a:solidFill>
              <a:latin typeface="Calibri"/>
            </a:endParaRPr>
          </a:p>
        </p:txBody>
      </p:sp>
      <p:sp>
        <p:nvSpPr>
          <p:cNvPr id="134" name="OTLSHAPE_M_f4c48ea94f984483bcf71504ca76607a_Shape"/>
          <p:cNvSpPr/>
          <p:nvPr>
            <p:custDataLst>
              <p:tags r:id="rId52"/>
            </p:custDataLst>
          </p:nvPr>
        </p:nvSpPr>
        <p:spPr>
          <a:xfrm rot="16200000">
            <a:off x="6928034" y="3888698"/>
            <a:ext cx="165100" cy="165100"/>
          </a:xfrm>
          <a:prstGeom prst="flowChartMerge">
            <a:avLst/>
          </a:prstGeom>
          <a:solidFill>
            <a:srgbClr val="02B2EE"/>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TLSHAPE_M_7deb592536c446b2a9ea38d794d51fe7_Title"/>
          <p:cNvSpPr txBox="1"/>
          <p:nvPr>
            <p:custDataLst>
              <p:tags r:id="rId53"/>
            </p:custDataLst>
          </p:nvPr>
        </p:nvSpPr>
        <p:spPr>
          <a:xfrm>
            <a:off x="8135222" y="4235619"/>
            <a:ext cx="825500" cy="511556"/>
          </a:xfrm>
          <a:prstGeom prst="rect">
            <a:avLst/>
          </a:prstGeom>
          <a:noFill/>
        </p:spPr>
        <p:txBody>
          <a:bodyPr vert="horz" wrap="square" lIns="0" tIns="0" rIns="0" bIns="0" rtlCol="0" anchor="ctr" anchorCtr="0">
            <a:spAutoFit/>
          </a:bodyPr>
          <a:lstStyle/>
          <a:p>
            <a:r>
              <a:rPr lang="en-US" sz="1100" b="1" smtClean="0">
                <a:solidFill>
                  <a:schemeClr val="dk1"/>
                </a:solidFill>
                <a:latin typeface="Calibri"/>
              </a:rPr>
              <a:t>ICS ready for NSS ready for TBL</a:t>
            </a:r>
            <a:endParaRPr lang="en-US" sz="1100" b="1">
              <a:solidFill>
                <a:schemeClr val="dk1"/>
              </a:solidFill>
              <a:latin typeface="Calibri"/>
            </a:endParaRPr>
          </a:p>
        </p:txBody>
      </p:sp>
      <p:sp>
        <p:nvSpPr>
          <p:cNvPr id="136" name="OTLSHAPE_M_7deb592536c446b2a9ea38d794d51fe7_Date"/>
          <p:cNvSpPr txBox="1"/>
          <p:nvPr>
            <p:custDataLst>
              <p:tags r:id="rId54"/>
            </p:custDataLst>
          </p:nvPr>
        </p:nvSpPr>
        <p:spPr>
          <a:xfrm>
            <a:off x="8135222" y="4772575"/>
            <a:ext cx="622300" cy="155025"/>
          </a:xfrm>
          <a:prstGeom prst="rect">
            <a:avLst/>
          </a:prstGeom>
          <a:noFill/>
        </p:spPr>
        <p:txBody>
          <a:bodyPr vert="horz" wrap="square" lIns="0" tIns="0" rIns="0" bIns="0" rtlCol="0" anchor="ctr" anchorCtr="0">
            <a:spAutoFit/>
          </a:bodyPr>
          <a:lstStyle/>
          <a:p>
            <a:r>
              <a:rPr lang="en-US" sz="1000" spc="-8" smtClean="0">
                <a:solidFill>
                  <a:srgbClr val="1F497E"/>
                </a:solidFill>
                <a:latin typeface="Calibri"/>
              </a:rPr>
              <a:t>10/15/2020</a:t>
            </a:r>
            <a:endParaRPr lang="en-US" sz="1000" spc="-8">
              <a:solidFill>
                <a:srgbClr val="1F497E"/>
              </a:solidFill>
              <a:latin typeface="Calibri"/>
            </a:endParaRPr>
          </a:p>
        </p:txBody>
      </p:sp>
      <p:sp>
        <p:nvSpPr>
          <p:cNvPr id="137" name="OTLSHAPE_M_7deb592536c446b2a9ea38d794d51fe7_Shape"/>
          <p:cNvSpPr/>
          <p:nvPr>
            <p:custDataLst>
              <p:tags r:id="rId55"/>
            </p:custDataLst>
          </p:nvPr>
        </p:nvSpPr>
        <p:spPr>
          <a:xfrm rot="16200000">
            <a:off x="7938372" y="4524459"/>
            <a:ext cx="165100" cy="165100"/>
          </a:xfrm>
          <a:prstGeom prst="flowChartMerge">
            <a:avLst/>
          </a:prstGeom>
          <a:solidFill>
            <a:schemeClr val="dk2"/>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TLSHAPE_M_dbbe0ceb192144308e44d01a6cca1042_Title"/>
          <p:cNvSpPr txBox="1"/>
          <p:nvPr>
            <p:custDataLst>
              <p:tags r:id="rId56"/>
            </p:custDataLst>
          </p:nvPr>
        </p:nvSpPr>
        <p:spPr>
          <a:xfrm>
            <a:off x="1843572" y="4576657"/>
            <a:ext cx="1130300" cy="170519"/>
          </a:xfrm>
          <a:prstGeom prst="rect">
            <a:avLst/>
          </a:prstGeom>
          <a:noFill/>
        </p:spPr>
        <p:txBody>
          <a:bodyPr vert="horz" wrap="square" lIns="0" tIns="0" rIns="0" bIns="0" rtlCol="0" anchor="ctr" anchorCtr="0">
            <a:spAutoFit/>
          </a:bodyPr>
          <a:lstStyle/>
          <a:p>
            <a:r>
              <a:rPr lang="en-US" sz="1100" b="1" spc="-6" smtClean="0">
                <a:solidFill>
                  <a:schemeClr val="dk1"/>
                </a:solidFill>
                <a:latin typeface="Calibri"/>
              </a:rPr>
              <a:t>Local Control Room</a:t>
            </a:r>
            <a:endParaRPr lang="en-US" sz="1100" b="1" spc="-6">
              <a:solidFill>
                <a:schemeClr val="dk1"/>
              </a:solidFill>
              <a:latin typeface="Calibri"/>
            </a:endParaRPr>
          </a:p>
        </p:txBody>
      </p:sp>
      <p:sp>
        <p:nvSpPr>
          <p:cNvPr id="139" name="OTLSHAPE_M_dbbe0ceb192144308e44d01a6cca1042_Date"/>
          <p:cNvSpPr txBox="1"/>
          <p:nvPr>
            <p:custDataLst>
              <p:tags r:id="rId57"/>
            </p:custDataLst>
          </p:nvPr>
        </p:nvSpPr>
        <p:spPr>
          <a:xfrm>
            <a:off x="1843572" y="4772575"/>
            <a:ext cx="558800" cy="155025"/>
          </a:xfrm>
          <a:prstGeom prst="rect">
            <a:avLst/>
          </a:prstGeom>
          <a:noFill/>
        </p:spPr>
        <p:txBody>
          <a:bodyPr vert="horz" wrap="square" lIns="0" tIns="0" rIns="0" bIns="0" rtlCol="0" anchor="ctr" anchorCtr="0">
            <a:spAutoFit/>
          </a:bodyPr>
          <a:lstStyle/>
          <a:p>
            <a:r>
              <a:rPr lang="en-US" sz="1000" spc="-8" smtClean="0">
                <a:solidFill>
                  <a:srgbClr val="1F497E"/>
                </a:solidFill>
                <a:latin typeface="Calibri"/>
              </a:rPr>
              <a:t>5/31/2017</a:t>
            </a:r>
            <a:endParaRPr lang="en-US" sz="1000" spc="-8">
              <a:solidFill>
                <a:srgbClr val="1F497E"/>
              </a:solidFill>
              <a:latin typeface="Calibri"/>
            </a:endParaRPr>
          </a:p>
        </p:txBody>
      </p:sp>
      <p:sp>
        <p:nvSpPr>
          <p:cNvPr id="140" name="OTLSHAPE_M_dbbe0ceb192144308e44d01a6cca1042_Shape"/>
          <p:cNvSpPr/>
          <p:nvPr>
            <p:custDataLst>
              <p:tags r:id="rId58"/>
            </p:custDataLst>
          </p:nvPr>
        </p:nvSpPr>
        <p:spPr>
          <a:xfrm rot="16200000">
            <a:off x="1646722" y="4694978"/>
            <a:ext cx="165100" cy="165100"/>
          </a:xfrm>
          <a:prstGeom prst="flowChartMerge">
            <a:avLst/>
          </a:prstGeom>
          <a:solidFill>
            <a:schemeClr val="accent6"/>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TLSHAPE_M_ddccd872e213490084298107ab0d0de7_Title"/>
          <p:cNvSpPr txBox="1"/>
          <p:nvPr>
            <p:custDataLst>
              <p:tags r:id="rId59"/>
            </p:custDataLst>
          </p:nvPr>
        </p:nvSpPr>
        <p:spPr>
          <a:xfrm>
            <a:off x="2777369" y="4111413"/>
            <a:ext cx="1727200" cy="170519"/>
          </a:xfrm>
          <a:prstGeom prst="rect">
            <a:avLst/>
          </a:prstGeom>
          <a:noFill/>
        </p:spPr>
        <p:txBody>
          <a:bodyPr vert="horz" wrap="square" lIns="0" tIns="0" rIns="0" bIns="0" rtlCol="0" anchor="ctr" anchorCtr="0">
            <a:spAutoFit/>
          </a:bodyPr>
          <a:lstStyle/>
          <a:p>
            <a:r>
              <a:rPr lang="de-DE" sz="1100" b="1" spc="-6" smtClean="0">
                <a:solidFill>
                  <a:schemeClr val="dk1"/>
                </a:solidFill>
                <a:latin typeface="Calibri"/>
              </a:rPr>
              <a:t>PSS-1 // ESS RR 1 (ISrc + LEBT)</a:t>
            </a:r>
            <a:endParaRPr lang="en-US" sz="1100" b="1" spc="-6">
              <a:solidFill>
                <a:schemeClr val="dk1"/>
              </a:solidFill>
              <a:latin typeface="Calibri"/>
            </a:endParaRPr>
          </a:p>
        </p:txBody>
      </p:sp>
      <p:sp>
        <p:nvSpPr>
          <p:cNvPr id="142" name="OTLSHAPE_M_ddccd872e213490084298107ab0d0de7_Date"/>
          <p:cNvSpPr txBox="1"/>
          <p:nvPr>
            <p:custDataLst>
              <p:tags r:id="rId60"/>
            </p:custDataLst>
          </p:nvPr>
        </p:nvSpPr>
        <p:spPr>
          <a:xfrm>
            <a:off x="2777369" y="4307332"/>
            <a:ext cx="622300" cy="155025"/>
          </a:xfrm>
          <a:prstGeom prst="rect">
            <a:avLst/>
          </a:prstGeom>
          <a:noFill/>
        </p:spPr>
        <p:txBody>
          <a:bodyPr vert="horz" wrap="square" lIns="0" tIns="0" rIns="0" bIns="0" rtlCol="0" anchor="ctr" anchorCtr="0">
            <a:spAutoFit/>
          </a:bodyPr>
          <a:lstStyle/>
          <a:p>
            <a:r>
              <a:rPr lang="en-US" sz="1000" spc="-8" smtClean="0">
                <a:solidFill>
                  <a:srgbClr val="1F497E"/>
                </a:solidFill>
                <a:latin typeface="Calibri"/>
              </a:rPr>
              <a:t>11/30/2017</a:t>
            </a:r>
            <a:endParaRPr lang="en-US" sz="1000" spc="-8">
              <a:solidFill>
                <a:srgbClr val="1F497E"/>
              </a:solidFill>
              <a:latin typeface="Calibri"/>
            </a:endParaRPr>
          </a:p>
        </p:txBody>
      </p:sp>
      <p:sp>
        <p:nvSpPr>
          <p:cNvPr id="143" name="OTLSHAPE_M_ddccd872e213490084298107ab0d0de7_Shape"/>
          <p:cNvSpPr/>
          <p:nvPr>
            <p:custDataLst>
              <p:tags r:id="rId61"/>
            </p:custDataLst>
          </p:nvPr>
        </p:nvSpPr>
        <p:spPr>
          <a:xfrm rot="16200000">
            <a:off x="2580519" y="4229735"/>
            <a:ext cx="165100" cy="165100"/>
          </a:xfrm>
          <a:prstGeom prst="flowChartMerge">
            <a:avLst/>
          </a:prstGeom>
          <a:solidFill>
            <a:schemeClr val="accent6"/>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TLSHAPE_M_72f77b46f3ed44088cabaa5e832d6ebd_Title"/>
          <p:cNvSpPr txBox="1"/>
          <p:nvPr>
            <p:custDataLst>
              <p:tags r:id="rId62"/>
            </p:custDataLst>
          </p:nvPr>
        </p:nvSpPr>
        <p:spPr>
          <a:xfrm>
            <a:off x="3410106" y="4576657"/>
            <a:ext cx="1320800" cy="170519"/>
          </a:xfrm>
          <a:prstGeom prst="rect">
            <a:avLst/>
          </a:prstGeom>
          <a:noFill/>
        </p:spPr>
        <p:txBody>
          <a:bodyPr vert="horz" wrap="square" lIns="0" tIns="0" rIns="0" bIns="0" rtlCol="0" anchor="ctr" anchorCtr="0">
            <a:spAutoFit/>
          </a:bodyPr>
          <a:lstStyle/>
          <a:p>
            <a:r>
              <a:rPr lang="en-US" sz="1100" b="1" spc="-6" smtClean="0">
                <a:solidFill>
                  <a:schemeClr val="dk1"/>
                </a:solidFill>
                <a:latin typeface="Calibri"/>
              </a:rPr>
              <a:t>ESS RR 2 (RFQ + MEBT)</a:t>
            </a:r>
            <a:endParaRPr lang="en-US" sz="1100" b="1" spc="-6">
              <a:solidFill>
                <a:schemeClr val="dk1"/>
              </a:solidFill>
              <a:latin typeface="Calibri"/>
            </a:endParaRPr>
          </a:p>
        </p:txBody>
      </p:sp>
      <p:sp>
        <p:nvSpPr>
          <p:cNvPr id="145" name="OTLSHAPE_M_72f77b46f3ed44088cabaa5e832d6ebd_Date"/>
          <p:cNvSpPr txBox="1"/>
          <p:nvPr>
            <p:custDataLst>
              <p:tags r:id="rId63"/>
            </p:custDataLst>
          </p:nvPr>
        </p:nvSpPr>
        <p:spPr>
          <a:xfrm>
            <a:off x="3410106" y="4772575"/>
            <a:ext cx="495300" cy="155025"/>
          </a:xfrm>
          <a:prstGeom prst="rect">
            <a:avLst/>
          </a:prstGeom>
          <a:noFill/>
        </p:spPr>
        <p:txBody>
          <a:bodyPr vert="horz" wrap="square" lIns="0" tIns="0" rIns="0" bIns="0" rtlCol="0" anchor="ctr" anchorCtr="0">
            <a:spAutoFit/>
          </a:bodyPr>
          <a:lstStyle/>
          <a:p>
            <a:r>
              <a:rPr lang="en-US" sz="1000" spc="-8" smtClean="0">
                <a:solidFill>
                  <a:srgbClr val="1F497E"/>
                </a:solidFill>
                <a:latin typeface="Calibri"/>
              </a:rPr>
              <a:t>4/3/2018</a:t>
            </a:r>
            <a:endParaRPr lang="en-US" sz="1000" spc="-8">
              <a:solidFill>
                <a:srgbClr val="1F497E"/>
              </a:solidFill>
              <a:latin typeface="Calibri"/>
            </a:endParaRPr>
          </a:p>
        </p:txBody>
      </p:sp>
      <p:sp>
        <p:nvSpPr>
          <p:cNvPr id="146" name="OTLSHAPE_M_72f77b46f3ed44088cabaa5e832d6ebd_Shape"/>
          <p:cNvSpPr/>
          <p:nvPr>
            <p:custDataLst>
              <p:tags r:id="rId64"/>
            </p:custDataLst>
          </p:nvPr>
        </p:nvSpPr>
        <p:spPr>
          <a:xfrm rot="16200000">
            <a:off x="3213256" y="4694978"/>
            <a:ext cx="165100" cy="165100"/>
          </a:xfrm>
          <a:prstGeom prst="flowChartMerge">
            <a:avLst/>
          </a:prstGeom>
          <a:solidFill>
            <a:schemeClr val="accent6"/>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TLSHAPE_T_263d5694f29d42db84ac48c63771b36a_Shape"/>
          <p:cNvSpPr/>
          <p:nvPr>
            <p:custDataLst>
              <p:tags r:id="rId65"/>
            </p:custDataLst>
          </p:nvPr>
        </p:nvSpPr>
        <p:spPr>
          <a:xfrm>
            <a:off x="849568" y="1821265"/>
            <a:ext cx="3721100" cy="203200"/>
          </a:xfrm>
          <a:prstGeom prst="rect">
            <a:avLst/>
          </a:prstGeom>
          <a:solidFill>
            <a:schemeClr val="accent1"/>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TLSHAPE_T_263d5694f29d42db84ac48c63771b36a_ShapePercentage" hidden="1"/>
          <p:cNvSpPr/>
          <p:nvPr>
            <p:custDataLst>
              <p:tags r:id="rId66"/>
            </p:custDataLst>
          </p:nvPr>
        </p:nvSpPr>
        <p:spPr>
          <a:xfrm>
            <a:off x="849568" y="1821265"/>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TLSHAPE_T_263d5694f29d42db84ac48c63771b36a_Duration" hidden="1"/>
          <p:cNvSpPr txBox="1"/>
          <p:nvPr>
            <p:custDataLst>
              <p:tags r:id="rId67"/>
            </p:custDataLst>
          </p:nvPr>
        </p:nvSpPr>
        <p:spPr>
          <a:xfrm>
            <a:off x="0" y="1821265"/>
            <a:ext cx="457200" cy="155025"/>
          </a:xfrm>
          <a:prstGeom prst="rect">
            <a:avLst/>
          </a:prstGeom>
          <a:noFill/>
        </p:spPr>
        <p:txBody>
          <a:bodyPr vert="horz" wrap="square" lIns="0" tIns="0" rIns="0" bIns="0" rtlCol="0" anchor="ctr" anchorCtr="0">
            <a:spAutoFit/>
          </a:bodyPr>
          <a:lstStyle/>
          <a:p>
            <a:pPr algn="ctr"/>
            <a:r>
              <a:rPr lang="en-US" sz="1000" smtClean="0">
                <a:solidFill>
                  <a:schemeClr val="accent2"/>
                </a:solidFill>
                <a:latin typeface="Calibri"/>
              </a:rPr>
              <a:t>729 days</a:t>
            </a:r>
            <a:endParaRPr lang="en-US" sz="1000">
              <a:solidFill>
                <a:schemeClr val="accent2"/>
              </a:solidFill>
              <a:latin typeface="Calibri"/>
            </a:endParaRPr>
          </a:p>
        </p:txBody>
      </p:sp>
      <p:sp>
        <p:nvSpPr>
          <p:cNvPr id="150" name="OTLSHAPE_T_263d5694f29d42db84ac48c63771b36a_TextPercentage" hidden="1"/>
          <p:cNvSpPr txBox="1"/>
          <p:nvPr>
            <p:custDataLst>
              <p:tags r:id="rId68"/>
            </p:custDataLst>
          </p:nvPr>
        </p:nvSpPr>
        <p:spPr>
          <a:xfrm>
            <a:off x="0" y="1976289"/>
            <a:ext cx="0" cy="153888"/>
          </a:xfrm>
          <a:prstGeom prst="rect">
            <a:avLst/>
          </a:prstGeom>
          <a:noFill/>
        </p:spPr>
        <p:txBody>
          <a:bodyPr vert="horz" wrap="square" lIns="0" tIns="0" rIns="0" bIns="0" rtlCol="0" anchor="ctr" anchorCtr="0">
            <a:spAutoFit/>
          </a:bodyPr>
          <a:lstStyle/>
          <a:p>
            <a:pPr algn="ctr"/>
            <a:endParaRPr lang="en-US" sz="1000">
              <a:solidFill>
                <a:schemeClr val="accent2"/>
              </a:solidFill>
              <a:latin typeface="Calibri"/>
            </a:endParaRPr>
          </a:p>
        </p:txBody>
      </p:sp>
      <p:sp>
        <p:nvSpPr>
          <p:cNvPr id="151" name="OTLSHAPE_T_263d5694f29d42db84ac48c63771b36a_StartDate" hidden="1"/>
          <p:cNvSpPr txBox="1"/>
          <p:nvPr>
            <p:custDataLst>
              <p:tags r:id="rId69"/>
            </p:custDataLst>
          </p:nvPr>
        </p:nvSpPr>
        <p:spPr>
          <a:xfrm>
            <a:off x="0" y="1976289"/>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a:endParaRPr>
          </a:p>
        </p:txBody>
      </p:sp>
      <p:sp>
        <p:nvSpPr>
          <p:cNvPr id="152" name="OTLSHAPE_T_263d5694f29d42db84ac48c63771b36a_EndDate" hidden="1"/>
          <p:cNvSpPr txBox="1"/>
          <p:nvPr>
            <p:custDataLst>
              <p:tags r:id="rId70"/>
            </p:custDataLst>
          </p:nvPr>
        </p:nvSpPr>
        <p:spPr>
          <a:xfrm>
            <a:off x="0" y="1976289"/>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a:endParaRPr>
          </a:p>
        </p:txBody>
      </p:sp>
      <p:sp>
        <p:nvSpPr>
          <p:cNvPr id="153" name="OTLSHAPE_T_263d5694f29d42db84ac48c63771b36a_JoinedDate"/>
          <p:cNvSpPr txBox="1"/>
          <p:nvPr>
            <p:custDataLst>
              <p:tags r:id="rId71"/>
            </p:custDataLst>
          </p:nvPr>
        </p:nvSpPr>
        <p:spPr>
          <a:xfrm>
            <a:off x="4620245" y="1845352"/>
            <a:ext cx="1206500" cy="155025"/>
          </a:xfrm>
          <a:prstGeom prst="rect">
            <a:avLst/>
          </a:prstGeom>
          <a:noFill/>
        </p:spPr>
        <p:txBody>
          <a:bodyPr vert="horz" wrap="square" lIns="0" tIns="0" rIns="0" bIns="0" rtlCol="0" anchor="ctr" anchorCtr="0">
            <a:spAutoFit/>
          </a:bodyPr>
          <a:lstStyle/>
          <a:p>
            <a:r>
              <a:rPr lang="en-US" sz="1000" spc="-6" smtClean="0">
                <a:solidFill>
                  <a:srgbClr val="1F497E"/>
                </a:solidFill>
                <a:latin typeface="Calibri"/>
              </a:rPr>
              <a:t>1/2/2017 - 12/31/2018</a:t>
            </a:r>
            <a:endParaRPr lang="en-US" sz="1000" spc="-6">
              <a:solidFill>
                <a:srgbClr val="1F497E"/>
              </a:solidFill>
              <a:latin typeface="Calibri"/>
            </a:endParaRPr>
          </a:p>
        </p:txBody>
      </p:sp>
      <p:sp>
        <p:nvSpPr>
          <p:cNvPr id="154" name="OTLSHAPE_T_263d5694f29d42db84ac48c63771b36a_Title"/>
          <p:cNvSpPr txBox="1"/>
          <p:nvPr>
            <p:custDataLst>
              <p:tags r:id="rId72"/>
            </p:custDataLst>
          </p:nvPr>
        </p:nvSpPr>
        <p:spPr>
          <a:xfrm>
            <a:off x="2275675" y="1837605"/>
            <a:ext cx="876300" cy="170519"/>
          </a:xfrm>
          <a:prstGeom prst="rect">
            <a:avLst/>
          </a:prstGeom>
          <a:noFill/>
        </p:spPr>
        <p:txBody>
          <a:bodyPr vert="horz" wrap="square" lIns="0" tIns="0" rIns="0" bIns="0" rtlCol="0" anchor="ctr" anchorCtr="0">
            <a:spAutoFit/>
          </a:bodyPr>
          <a:lstStyle/>
          <a:p>
            <a:pPr algn="ctr"/>
            <a:r>
              <a:rPr lang="en-US" sz="1100" b="1" spc="-6" smtClean="0">
                <a:solidFill>
                  <a:schemeClr val="dk1"/>
                </a:solidFill>
                <a:latin typeface="Calibri"/>
              </a:rPr>
              <a:t>Stage 1 (indep)</a:t>
            </a:r>
            <a:endParaRPr lang="en-US" sz="1100" b="1" spc="-6">
              <a:solidFill>
                <a:schemeClr val="dk1"/>
              </a:solidFill>
              <a:latin typeface="Calibri"/>
            </a:endParaRPr>
          </a:p>
        </p:txBody>
      </p:sp>
      <p:sp>
        <p:nvSpPr>
          <p:cNvPr id="155" name="OTLSHAPE_T_e33814c7e6ea4342971aa71101030b0f_Shape"/>
          <p:cNvSpPr/>
          <p:nvPr>
            <p:custDataLst>
              <p:tags r:id="rId73"/>
            </p:custDataLst>
          </p:nvPr>
        </p:nvSpPr>
        <p:spPr>
          <a:xfrm>
            <a:off x="4569449" y="2087965"/>
            <a:ext cx="889000" cy="203200"/>
          </a:xfrm>
          <a:prstGeom prst="rect">
            <a:avLst/>
          </a:prstGeom>
          <a:solidFill>
            <a:schemeClr val="accent5"/>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TLSHAPE_T_e33814c7e6ea4342971aa71101030b0f_ShapePercentage" hidden="1"/>
          <p:cNvSpPr/>
          <p:nvPr>
            <p:custDataLst>
              <p:tags r:id="rId74"/>
            </p:custDataLst>
          </p:nvPr>
        </p:nvSpPr>
        <p:spPr>
          <a:xfrm>
            <a:off x="4569449" y="2087965"/>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TLSHAPE_T_e33814c7e6ea4342971aa71101030b0f_Duration" hidden="1"/>
          <p:cNvSpPr txBox="1"/>
          <p:nvPr>
            <p:custDataLst>
              <p:tags r:id="rId75"/>
            </p:custDataLst>
          </p:nvPr>
        </p:nvSpPr>
        <p:spPr>
          <a:xfrm>
            <a:off x="0" y="2087965"/>
            <a:ext cx="457200" cy="155025"/>
          </a:xfrm>
          <a:prstGeom prst="rect">
            <a:avLst/>
          </a:prstGeom>
          <a:noFill/>
        </p:spPr>
        <p:txBody>
          <a:bodyPr vert="horz" wrap="square" lIns="0" tIns="0" rIns="0" bIns="0" rtlCol="0" anchor="ctr" anchorCtr="0">
            <a:spAutoFit/>
          </a:bodyPr>
          <a:lstStyle/>
          <a:p>
            <a:pPr algn="ctr"/>
            <a:r>
              <a:rPr lang="en-US" sz="1000" smtClean="0">
                <a:solidFill>
                  <a:schemeClr val="accent2"/>
                </a:solidFill>
                <a:latin typeface="Calibri"/>
              </a:rPr>
              <a:t>174 days</a:t>
            </a:r>
            <a:endParaRPr lang="en-US" sz="1000">
              <a:solidFill>
                <a:schemeClr val="accent2"/>
              </a:solidFill>
              <a:latin typeface="Calibri"/>
            </a:endParaRPr>
          </a:p>
        </p:txBody>
      </p:sp>
      <p:sp>
        <p:nvSpPr>
          <p:cNvPr id="158" name="OTLSHAPE_T_e33814c7e6ea4342971aa71101030b0f_TextPercentage" hidden="1"/>
          <p:cNvSpPr txBox="1"/>
          <p:nvPr>
            <p:custDataLst>
              <p:tags r:id="rId76"/>
            </p:custDataLst>
          </p:nvPr>
        </p:nvSpPr>
        <p:spPr>
          <a:xfrm>
            <a:off x="0" y="2242989"/>
            <a:ext cx="0" cy="153888"/>
          </a:xfrm>
          <a:prstGeom prst="rect">
            <a:avLst/>
          </a:prstGeom>
          <a:noFill/>
        </p:spPr>
        <p:txBody>
          <a:bodyPr vert="horz" wrap="square" lIns="0" tIns="0" rIns="0" bIns="0" rtlCol="0" anchor="ctr" anchorCtr="0">
            <a:spAutoFit/>
          </a:bodyPr>
          <a:lstStyle/>
          <a:p>
            <a:pPr algn="ctr"/>
            <a:endParaRPr lang="en-US" sz="1000">
              <a:solidFill>
                <a:schemeClr val="accent2"/>
              </a:solidFill>
              <a:latin typeface="Calibri"/>
            </a:endParaRPr>
          </a:p>
        </p:txBody>
      </p:sp>
      <p:sp>
        <p:nvSpPr>
          <p:cNvPr id="159" name="OTLSHAPE_T_e33814c7e6ea4342971aa71101030b0f_StartDate" hidden="1"/>
          <p:cNvSpPr txBox="1"/>
          <p:nvPr>
            <p:custDataLst>
              <p:tags r:id="rId77"/>
            </p:custDataLst>
          </p:nvPr>
        </p:nvSpPr>
        <p:spPr>
          <a:xfrm>
            <a:off x="0" y="2242989"/>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a:endParaRPr>
          </a:p>
        </p:txBody>
      </p:sp>
      <p:sp>
        <p:nvSpPr>
          <p:cNvPr id="160" name="OTLSHAPE_T_e33814c7e6ea4342971aa71101030b0f_EndDate" hidden="1"/>
          <p:cNvSpPr txBox="1"/>
          <p:nvPr>
            <p:custDataLst>
              <p:tags r:id="rId78"/>
            </p:custDataLst>
          </p:nvPr>
        </p:nvSpPr>
        <p:spPr>
          <a:xfrm>
            <a:off x="0" y="2242989"/>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a:endParaRPr>
          </a:p>
        </p:txBody>
      </p:sp>
      <p:sp>
        <p:nvSpPr>
          <p:cNvPr id="161" name="OTLSHAPE_T_e33814c7e6ea4342971aa71101030b0f_JoinedDate"/>
          <p:cNvSpPr txBox="1"/>
          <p:nvPr>
            <p:custDataLst>
              <p:tags r:id="rId79"/>
            </p:custDataLst>
          </p:nvPr>
        </p:nvSpPr>
        <p:spPr>
          <a:xfrm>
            <a:off x="5508118" y="2112052"/>
            <a:ext cx="1130300" cy="155025"/>
          </a:xfrm>
          <a:prstGeom prst="rect">
            <a:avLst/>
          </a:prstGeom>
          <a:noFill/>
        </p:spPr>
        <p:txBody>
          <a:bodyPr vert="horz" wrap="square" lIns="0" tIns="0" rIns="0" bIns="0" rtlCol="0" anchor="ctr" anchorCtr="0">
            <a:spAutoFit/>
          </a:bodyPr>
          <a:lstStyle/>
          <a:p>
            <a:r>
              <a:rPr lang="en-US" sz="1000" spc="-6" smtClean="0">
                <a:solidFill>
                  <a:srgbClr val="1F497E"/>
                </a:solidFill>
                <a:latin typeface="Calibri"/>
              </a:rPr>
              <a:t>1/1/2019 - 6/23/2019</a:t>
            </a:r>
            <a:endParaRPr lang="en-US" sz="1000" spc="-6">
              <a:solidFill>
                <a:srgbClr val="1F497E"/>
              </a:solidFill>
              <a:latin typeface="Calibri"/>
            </a:endParaRPr>
          </a:p>
        </p:txBody>
      </p:sp>
      <p:sp>
        <p:nvSpPr>
          <p:cNvPr id="162" name="OTLSHAPE_T_e33814c7e6ea4342971aa71101030b0f_Title"/>
          <p:cNvSpPr txBox="1"/>
          <p:nvPr>
            <p:custDataLst>
              <p:tags r:id="rId80"/>
            </p:custDataLst>
          </p:nvPr>
        </p:nvSpPr>
        <p:spPr>
          <a:xfrm>
            <a:off x="4643517" y="2104305"/>
            <a:ext cx="749300" cy="170519"/>
          </a:xfrm>
          <a:prstGeom prst="rect">
            <a:avLst/>
          </a:prstGeom>
          <a:noFill/>
        </p:spPr>
        <p:txBody>
          <a:bodyPr vert="horz" wrap="square" lIns="0" tIns="0" rIns="0" bIns="0" rtlCol="0" anchor="ctr" anchorCtr="0">
            <a:spAutoFit/>
          </a:bodyPr>
          <a:lstStyle/>
          <a:p>
            <a:pPr algn="ctr"/>
            <a:r>
              <a:rPr lang="en-US" sz="1100" b="1" spc="-6" smtClean="0">
                <a:solidFill>
                  <a:schemeClr val="dk1"/>
                </a:solidFill>
                <a:latin typeface="Calibri"/>
              </a:rPr>
              <a:t>Stage 2 (Acc)</a:t>
            </a:r>
            <a:endParaRPr lang="en-US" sz="1100" b="1" spc="-6">
              <a:solidFill>
                <a:schemeClr val="dk1"/>
              </a:solidFill>
              <a:latin typeface="Calibri"/>
            </a:endParaRPr>
          </a:p>
        </p:txBody>
      </p:sp>
      <p:sp>
        <p:nvSpPr>
          <p:cNvPr id="163" name="OTLSHAPE_T_dcc7d12bcd5948378f55623197633ac0_Shape"/>
          <p:cNvSpPr/>
          <p:nvPr>
            <p:custDataLst>
              <p:tags r:id="rId81"/>
            </p:custDataLst>
          </p:nvPr>
        </p:nvSpPr>
        <p:spPr>
          <a:xfrm>
            <a:off x="5457322" y="2354665"/>
            <a:ext cx="1447800" cy="203200"/>
          </a:xfrm>
          <a:prstGeom prst="rect">
            <a:avLst/>
          </a:prstGeom>
          <a:solidFill>
            <a:srgbClr val="02B2EE"/>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TLSHAPE_T_dcc7d12bcd5948378f55623197633ac0_ShapePercentage" hidden="1"/>
          <p:cNvSpPr/>
          <p:nvPr>
            <p:custDataLst>
              <p:tags r:id="rId82"/>
            </p:custDataLst>
          </p:nvPr>
        </p:nvSpPr>
        <p:spPr>
          <a:xfrm>
            <a:off x="5457322" y="2354665"/>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TLSHAPE_T_dcc7d12bcd5948378f55623197633ac0_Duration" hidden="1"/>
          <p:cNvSpPr txBox="1"/>
          <p:nvPr>
            <p:custDataLst>
              <p:tags r:id="rId83"/>
            </p:custDataLst>
          </p:nvPr>
        </p:nvSpPr>
        <p:spPr>
          <a:xfrm>
            <a:off x="0" y="2354665"/>
            <a:ext cx="457200" cy="155025"/>
          </a:xfrm>
          <a:prstGeom prst="rect">
            <a:avLst/>
          </a:prstGeom>
          <a:noFill/>
        </p:spPr>
        <p:txBody>
          <a:bodyPr vert="horz" wrap="square" lIns="0" tIns="0" rIns="0" bIns="0" rtlCol="0" anchor="ctr" anchorCtr="0">
            <a:spAutoFit/>
          </a:bodyPr>
          <a:lstStyle/>
          <a:p>
            <a:pPr algn="ctr"/>
            <a:r>
              <a:rPr lang="en-US" sz="1000" smtClean="0">
                <a:solidFill>
                  <a:schemeClr val="accent2"/>
                </a:solidFill>
                <a:latin typeface="Calibri"/>
              </a:rPr>
              <a:t>282 days</a:t>
            </a:r>
            <a:endParaRPr lang="en-US" sz="1000">
              <a:solidFill>
                <a:schemeClr val="accent2"/>
              </a:solidFill>
              <a:latin typeface="Calibri"/>
            </a:endParaRPr>
          </a:p>
        </p:txBody>
      </p:sp>
      <p:sp>
        <p:nvSpPr>
          <p:cNvPr id="166" name="OTLSHAPE_T_dcc7d12bcd5948378f55623197633ac0_TextPercentage" hidden="1"/>
          <p:cNvSpPr txBox="1"/>
          <p:nvPr>
            <p:custDataLst>
              <p:tags r:id="rId84"/>
            </p:custDataLst>
          </p:nvPr>
        </p:nvSpPr>
        <p:spPr>
          <a:xfrm>
            <a:off x="0" y="2509689"/>
            <a:ext cx="0" cy="153888"/>
          </a:xfrm>
          <a:prstGeom prst="rect">
            <a:avLst/>
          </a:prstGeom>
          <a:noFill/>
        </p:spPr>
        <p:txBody>
          <a:bodyPr vert="horz" wrap="square" lIns="0" tIns="0" rIns="0" bIns="0" rtlCol="0" anchor="ctr" anchorCtr="0">
            <a:spAutoFit/>
          </a:bodyPr>
          <a:lstStyle/>
          <a:p>
            <a:pPr algn="ctr"/>
            <a:endParaRPr lang="en-US" sz="1000">
              <a:solidFill>
                <a:schemeClr val="accent2"/>
              </a:solidFill>
              <a:latin typeface="Calibri"/>
            </a:endParaRPr>
          </a:p>
        </p:txBody>
      </p:sp>
      <p:sp>
        <p:nvSpPr>
          <p:cNvPr id="167" name="OTLSHAPE_T_dcc7d12bcd5948378f55623197633ac0_StartDate" hidden="1"/>
          <p:cNvSpPr txBox="1"/>
          <p:nvPr>
            <p:custDataLst>
              <p:tags r:id="rId85"/>
            </p:custDataLst>
          </p:nvPr>
        </p:nvSpPr>
        <p:spPr>
          <a:xfrm>
            <a:off x="0" y="2509689"/>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a:endParaRPr>
          </a:p>
        </p:txBody>
      </p:sp>
      <p:sp>
        <p:nvSpPr>
          <p:cNvPr id="168" name="OTLSHAPE_T_dcc7d12bcd5948378f55623197633ac0_EndDate" hidden="1"/>
          <p:cNvSpPr txBox="1"/>
          <p:nvPr>
            <p:custDataLst>
              <p:tags r:id="rId86"/>
            </p:custDataLst>
          </p:nvPr>
        </p:nvSpPr>
        <p:spPr>
          <a:xfrm>
            <a:off x="0" y="2509689"/>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a:endParaRPr>
          </a:p>
        </p:txBody>
      </p:sp>
      <p:sp>
        <p:nvSpPr>
          <p:cNvPr id="169" name="OTLSHAPE_T_dcc7d12bcd5948378f55623197633ac0_JoinedDate"/>
          <p:cNvSpPr txBox="1"/>
          <p:nvPr>
            <p:custDataLst>
              <p:tags r:id="rId87"/>
            </p:custDataLst>
          </p:nvPr>
        </p:nvSpPr>
        <p:spPr>
          <a:xfrm>
            <a:off x="6947084" y="2378752"/>
            <a:ext cx="1206500" cy="155025"/>
          </a:xfrm>
          <a:prstGeom prst="rect">
            <a:avLst/>
          </a:prstGeom>
          <a:noFill/>
        </p:spPr>
        <p:txBody>
          <a:bodyPr vert="horz" wrap="square" lIns="0" tIns="0" rIns="0" bIns="0" rtlCol="0" anchor="ctr" anchorCtr="0">
            <a:spAutoFit/>
          </a:bodyPr>
          <a:lstStyle/>
          <a:p>
            <a:r>
              <a:rPr lang="en-US" sz="1000" spc="-6" smtClean="0">
                <a:solidFill>
                  <a:srgbClr val="1F497E"/>
                </a:solidFill>
                <a:latin typeface="Calibri"/>
              </a:rPr>
              <a:t>6/24/2019 - 3/31/2020</a:t>
            </a:r>
            <a:endParaRPr lang="en-US" sz="1000" spc="-6">
              <a:solidFill>
                <a:srgbClr val="1F497E"/>
              </a:solidFill>
              <a:latin typeface="Calibri"/>
            </a:endParaRPr>
          </a:p>
        </p:txBody>
      </p:sp>
      <p:sp>
        <p:nvSpPr>
          <p:cNvPr id="170" name="OTLSHAPE_T_dcc7d12bcd5948378f55623197633ac0_Title"/>
          <p:cNvSpPr txBox="1"/>
          <p:nvPr>
            <p:custDataLst>
              <p:tags r:id="rId88"/>
            </p:custDataLst>
          </p:nvPr>
        </p:nvSpPr>
        <p:spPr>
          <a:xfrm>
            <a:off x="5728683" y="2371005"/>
            <a:ext cx="901700" cy="170519"/>
          </a:xfrm>
          <a:prstGeom prst="rect">
            <a:avLst/>
          </a:prstGeom>
          <a:noFill/>
        </p:spPr>
        <p:txBody>
          <a:bodyPr vert="horz" wrap="square" lIns="0" tIns="0" rIns="0" bIns="0" rtlCol="0" anchor="ctr" anchorCtr="0">
            <a:spAutoFit/>
          </a:bodyPr>
          <a:lstStyle/>
          <a:p>
            <a:pPr algn="ctr"/>
            <a:r>
              <a:rPr lang="en-US" sz="1100" b="1" spc="-12" smtClean="0">
                <a:solidFill>
                  <a:schemeClr val="dk1"/>
                </a:solidFill>
                <a:latin typeface="Calibri"/>
              </a:rPr>
              <a:t>Stage 3 (Target)</a:t>
            </a:r>
            <a:endParaRPr lang="en-US" sz="1100" b="1" spc="-12">
              <a:solidFill>
                <a:schemeClr val="dk1"/>
              </a:solidFill>
              <a:latin typeface="Calibri"/>
            </a:endParaRPr>
          </a:p>
        </p:txBody>
      </p:sp>
      <p:sp>
        <p:nvSpPr>
          <p:cNvPr id="171" name="OTLSHAPE_T_5fd1817267a64b3d88a0d60f0982ba05_Shape"/>
          <p:cNvSpPr/>
          <p:nvPr>
            <p:custDataLst>
              <p:tags r:id="rId89"/>
            </p:custDataLst>
          </p:nvPr>
        </p:nvSpPr>
        <p:spPr>
          <a:xfrm>
            <a:off x="6896288" y="2674789"/>
            <a:ext cx="1016000" cy="203200"/>
          </a:xfrm>
          <a:prstGeom prst="rect">
            <a:avLst/>
          </a:prstGeom>
          <a:solidFill>
            <a:schemeClr val="dk2"/>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TLSHAPE_T_5fd1817267a64b3d88a0d60f0982ba05_ShapePercentage" hidden="1"/>
          <p:cNvSpPr/>
          <p:nvPr>
            <p:custDataLst>
              <p:tags r:id="rId90"/>
            </p:custDataLst>
          </p:nvPr>
        </p:nvSpPr>
        <p:spPr>
          <a:xfrm>
            <a:off x="6896288" y="2674789"/>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TLSHAPE_T_5fd1817267a64b3d88a0d60f0982ba05_Duration" hidden="1"/>
          <p:cNvSpPr txBox="1"/>
          <p:nvPr>
            <p:custDataLst>
              <p:tags r:id="rId91"/>
            </p:custDataLst>
          </p:nvPr>
        </p:nvSpPr>
        <p:spPr>
          <a:xfrm>
            <a:off x="0" y="2621365"/>
            <a:ext cx="457200" cy="155025"/>
          </a:xfrm>
          <a:prstGeom prst="rect">
            <a:avLst/>
          </a:prstGeom>
          <a:noFill/>
        </p:spPr>
        <p:txBody>
          <a:bodyPr vert="horz" wrap="square" lIns="0" tIns="0" rIns="0" bIns="0" rtlCol="0" anchor="ctr" anchorCtr="0">
            <a:spAutoFit/>
          </a:bodyPr>
          <a:lstStyle/>
          <a:p>
            <a:pPr algn="ctr"/>
            <a:r>
              <a:rPr lang="en-US" sz="1000" smtClean="0">
                <a:solidFill>
                  <a:schemeClr val="accent2"/>
                </a:solidFill>
                <a:latin typeface="Calibri"/>
              </a:rPr>
              <a:t>198 days</a:t>
            </a:r>
            <a:endParaRPr lang="en-US" sz="1000">
              <a:solidFill>
                <a:schemeClr val="accent2"/>
              </a:solidFill>
              <a:latin typeface="Calibri"/>
            </a:endParaRPr>
          </a:p>
        </p:txBody>
      </p:sp>
      <p:sp>
        <p:nvSpPr>
          <p:cNvPr id="174" name="OTLSHAPE_T_5fd1817267a64b3d88a0d60f0982ba05_TextPercentage" hidden="1"/>
          <p:cNvSpPr txBox="1"/>
          <p:nvPr>
            <p:custDataLst>
              <p:tags r:id="rId92"/>
            </p:custDataLst>
          </p:nvPr>
        </p:nvSpPr>
        <p:spPr>
          <a:xfrm>
            <a:off x="0" y="2776389"/>
            <a:ext cx="0" cy="153888"/>
          </a:xfrm>
          <a:prstGeom prst="rect">
            <a:avLst/>
          </a:prstGeom>
          <a:noFill/>
        </p:spPr>
        <p:txBody>
          <a:bodyPr vert="horz" wrap="square" lIns="0" tIns="0" rIns="0" bIns="0" rtlCol="0" anchor="ctr" anchorCtr="0">
            <a:spAutoFit/>
          </a:bodyPr>
          <a:lstStyle/>
          <a:p>
            <a:pPr algn="ctr"/>
            <a:endParaRPr lang="en-US" sz="1000">
              <a:solidFill>
                <a:schemeClr val="accent2"/>
              </a:solidFill>
              <a:latin typeface="Calibri"/>
            </a:endParaRPr>
          </a:p>
        </p:txBody>
      </p:sp>
      <p:sp>
        <p:nvSpPr>
          <p:cNvPr id="175" name="OTLSHAPE_T_5fd1817267a64b3d88a0d60f0982ba05_StartDate" hidden="1"/>
          <p:cNvSpPr txBox="1"/>
          <p:nvPr>
            <p:custDataLst>
              <p:tags r:id="rId93"/>
            </p:custDataLst>
          </p:nvPr>
        </p:nvSpPr>
        <p:spPr>
          <a:xfrm>
            <a:off x="0" y="2776389"/>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a:endParaRPr>
          </a:p>
        </p:txBody>
      </p:sp>
      <p:sp>
        <p:nvSpPr>
          <p:cNvPr id="176" name="OTLSHAPE_T_5fd1817267a64b3d88a0d60f0982ba05_EndDate" hidden="1"/>
          <p:cNvSpPr txBox="1"/>
          <p:nvPr>
            <p:custDataLst>
              <p:tags r:id="rId94"/>
            </p:custDataLst>
          </p:nvPr>
        </p:nvSpPr>
        <p:spPr>
          <a:xfrm>
            <a:off x="0" y="2776389"/>
            <a:ext cx="0" cy="153888"/>
          </a:xfrm>
          <a:prstGeom prst="rect">
            <a:avLst/>
          </a:prstGeom>
          <a:noFill/>
        </p:spPr>
        <p:txBody>
          <a:bodyPr vert="horz" wrap="square" lIns="0" tIns="0" rIns="0" bIns="0" rtlCol="0" anchor="ctr" anchorCtr="0">
            <a:spAutoFit/>
          </a:bodyPr>
          <a:lstStyle/>
          <a:p>
            <a:pPr algn="ctr"/>
            <a:endParaRPr lang="en-US" sz="1000">
              <a:solidFill>
                <a:srgbClr val="1F497E"/>
              </a:solidFill>
              <a:latin typeface="Calibri"/>
            </a:endParaRPr>
          </a:p>
        </p:txBody>
      </p:sp>
      <p:sp>
        <p:nvSpPr>
          <p:cNvPr id="177" name="OTLSHAPE_T_5fd1817267a64b3d88a0d60f0982ba05_Title"/>
          <p:cNvSpPr txBox="1"/>
          <p:nvPr>
            <p:custDataLst>
              <p:tags r:id="rId95"/>
            </p:custDataLst>
          </p:nvPr>
        </p:nvSpPr>
        <p:spPr>
          <a:xfrm>
            <a:off x="5444339" y="2691130"/>
            <a:ext cx="1409700" cy="170519"/>
          </a:xfrm>
          <a:prstGeom prst="rect">
            <a:avLst/>
          </a:prstGeom>
          <a:noFill/>
        </p:spPr>
        <p:txBody>
          <a:bodyPr vert="horz" wrap="square" lIns="0" tIns="0" rIns="0" bIns="0" rtlCol="0" anchor="ctr" anchorCtr="0">
            <a:spAutoFit/>
          </a:bodyPr>
          <a:lstStyle/>
          <a:p>
            <a:pPr algn="r"/>
            <a:r>
              <a:rPr lang="en-US" sz="1100" b="1" spc="-8" smtClean="0">
                <a:solidFill>
                  <a:schemeClr val="dk1"/>
                </a:solidFill>
                <a:latin typeface="Calibri"/>
              </a:rPr>
              <a:t>Stage 4 (Test Beam Line)</a:t>
            </a:r>
            <a:endParaRPr lang="en-US" sz="1100" b="1" spc="-8">
              <a:solidFill>
                <a:schemeClr val="dk1"/>
              </a:solidFill>
              <a:latin typeface="Calibri"/>
            </a:endParaRPr>
          </a:p>
        </p:txBody>
      </p:sp>
      <p:sp>
        <p:nvSpPr>
          <p:cNvPr id="178" name="OTLSHAPE_T_5fd1817267a64b3d88a0d60f0982ba05_JoinedDate"/>
          <p:cNvSpPr txBox="1"/>
          <p:nvPr>
            <p:custDataLst>
              <p:tags r:id="rId96"/>
            </p:custDataLst>
          </p:nvPr>
        </p:nvSpPr>
        <p:spPr>
          <a:xfrm>
            <a:off x="7957422" y="2621365"/>
            <a:ext cx="622300" cy="310049"/>
          </a:xfrm>
          <a:prstGeom prst="rect">
            <a:avLst/>
          </a:prstGeom>
          <a:noFill/>
        </p:spPr>
        <p:txBody>
          <a:bodyPr vert="horz" wrap="square" lIns="0" tIns="0" rIns="0" bIns="0" rtlCol="0" anchor="ctr" anchorCtr="0">
            <a:spAutoFit/>
          </a:bodyPr>
          <a:lstStyle/>
          <a:p>
            <a:r>
              <a:rPr lang="en-US" sz="1000" spc="-8" smtClean="0">
                <a:solidFill>
                  <a:srgbClr val="1F497E"/>
                </a:solidFill>
                <a:latin typeface="Calibri"/>
              </a:rPr>
              <a:t>4/1/2020 - 10/15/2020</a:t>
            </a:r>
            <a:endParaRPr lang="en-US" sz="1000" spc="-8">
              <a:solidFill>
                <a:srgbClr val="1F497E"/>
              </a:solidFill>
              <a:latin typeface="Calibri"/>
            </a:endParaRPr>
          </a:p>
        </p:txBody>
      </p:sp>
    </p:spTree>
    <p:custDataLst>
      <p:tags r:id="rId1"/>
    </p:custDataLst>
    <p:extLst>
      <p:ext uri="{BB962C8B-B14F-4D97-AF65-F5344CB8AC3E}">
        <p14:creationId xmlns:p14="http://schemas.microsoft.com/office/powerpoint/2010/main" val="27221792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Initial-operations</a:t>
            </a:r>
            <a:endParaRPr lang="en-US"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11</a:t>
            </a:fld>
            <a:endParaRPr lang="en-GB" noProof="0"/>
          </a:p>
        </p:txBody>
      </p:sp>
      <p:pic>
        <p:nvPicPr>
          <p:cNvPr id="10" name="Picture 2"/>
          <p:cNvPicPr>
            <a:picLocks noChangeAspect="1" noChangeArrowheads="1"/>
          </p:cNvPicPr>
          <p:nvPr/>
        </p:nvPicPr>
        <p:blipFill rotWithShape="1">
          <a:blip r:embed="rId17">
            <a:extLst>
              <a:ext uri="{28A0092B-C50C-407E-A947-70E740481C1C}">
                <a14:useLocalDpi xmlns:a14="http://schemas.microsoft.com/office/drawing/2010/main" val="0"/>
              </a:ext>
            </a:extLst>
          </a:blip>
          <a:srcRect b="39015"/>
          <a:stretch/>
        </p:blipFill>
        <p:spPr bwMode="auto">
          <a:xfrm>
            <a:off x="0" y="1171298"/>
            <a:ext cx="9144000" cy="3464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OTLSHAPE_T_5fd1817267a64b3d88a0d60f0982ba05_RightVerticalConnector2"/>
          <p:cNvCxnSpPr/>
          <p:nvPr>
            <p:custDataLst>
              <p:tags r:id="rId1"/>
            </p:custDataLst>
          </p:nvPr>
        </p:nvCxnSpPr>
        <p:spPr>
          <a:xfrm>
            <a:off x="3556947" y="2060848"/>
            <a:ext cx="0" cy="3017520"/>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dcc7d12bcd5948378f55623197633ac0_RightVerticalConnector2"/>
          <p:cNvCxnSpPr/>
          <p:nvPr>
            <p:custDataLst>
              <p:tags r:id="rId2"/>
            </p:custDataLst>
          </p:nvPr>
        </p:nvCxnSpPr>
        <p:spPr>
          <a:xfrm>
            <a:off x="2339752" y="4293095"/>
            <a:ext cx="0" cy="1280160"/>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OTLSHAPE_M_70d71aeffa58470f9e2f01eba5f8e86b_Connector1"/>
          <p:cNvCxnSpPr/>
          <p:nvPr>
            <p:custDataLst>
              <p:tags r:id="rId3"/>
            </p:custDataLst>
          </p:nvPr>
        </p:nvCxnSpPr>
        <p:spPr>
          <a:xfrm>
            <a:off x="1115616" y="3140968"/>
            <a:ext cx="0" cy="2834640"/>
          </a:xfrm>
          <a:prstGeom prst="line">
            <a:avLst/>
          </a:prstGeom>
          <a:ln w="7620" cap="flat" cmpd="sng" algn="ctr">
            <a:solidFill>
              <a:srgbClr val="0072BC">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OTLSHAPE_M_70d71aeffa58470f9e2f01eba5f8e86b_Title"/>
          <p:cNvSpPr txBox="1"/>
          <p:nvPr>
            <p:custDataLst>
              <p:tags r:id="rId4"/>
            </p:custDataLst>
          </p:nvPr>
        </p:nvSpPr>
        <p:spPr>
          <a:xfrm>
            <a:off x="448370" y="4804935"/>
            <a:ext cx="2540000" cy="341037"/>
          </a:xfrm>
          <a:prstGeom prst="rect">
            <a:avLst/>
          </a:prstGeom>
          <a:noFill/>
        </p:spPr>
        <p:txBody>
          <a:bodyPr vert="horz" wrap="square" lIns="0" tIns="0" rIns="0" bIns="0" rtlCol="0" anchor="ctr" anchorCtr="0">
            <a:spAutoFit/>
          </a:bodyPr>
          <a:lstStyle/>
          <a:p>
            <a:r>
              <a:rPr lang="en-US" sz="1100" b="1" smtClean="0">
                <a:solidFill>
                  <a:schemeClr val="dk1"/>
                </a:solidFill>
                <a:latin typeface="Calibri"/>
              </a:rPr>
              <a:t>ICS components ready for initial operations independently</a:t>
            </a:r>
            <a:endParaRPr lang="en-US" sz="1100" b="1">
              <a:solidFill>
                <a:schemeClr val="dk1"/>
              </a:solidFill>
              <a:latin typeface="Calibri"/>
            </a:endParaRPr>
          </a:p>
        </p:txBody>
      </p:sp>
      <p:sp>
        <p:nvSpPr>
          <p:cNvPr id="17" name="OTLSHAPE_M_70d71aeffa58470f9e2f01eba5f8e86b_Date"/>
          <p:cNvSpPr txBox="1"/>
          <p:nvPr>
            <p:custDataLst>
              <p:tags r:id="rId5"/>
            </p:custDataLst>
          </p:nvPr>
        </p:nvSpPr>
        <p:spPr>
          <a:xfrm>
            <a:off x="448370" y="5171940"/>
            <a:ext cx="622300"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a:rPr>
              <a:t>2018-12-31</a:t>
            </a:r>
            <a:endParaRPr lang="en-US" sz="1000" spc="-8" dirty="0">
              <a:solidFill>
                <a:srgbClr val="1F497E"/>
              </a:solidFill>
              <a:latin typeface="Calibri"/>
            </a:endParaRPr>
          </a:p>
        </p:txBody>
      </p:sp>
      <p:sp>
        <p:nvSpPr>
          <p:cNvPr id="18" name="OTLSHAPE_M_70d71aeffa58470f9e2f01eba5f8e86b_Shape"/>
          <p:cNvSpPr/>
          <p:nvPr>
            <p:custDataLst>
              <p:tags r:id="rId6"/>
            </p:custDataLst>
          </p:nvPr>
        </p:nvSpPr>
        <p:spPr>
          <a:xfrm rot="16200000">
            <a:off x="251520" y="5008516"/>
            <a:ext cx="165100" cy="165100"/>
          </a:xfrm>
          <a:prstGeom prst="flowChartMerge">
            <a:avLst/>
          </a:prstGeom>
          <a:solidFill>
            <a:srgbClr val="0072BC"/>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TLSHAPE_M_d5851d61977d41f09c35a39758f49d56_Title"/>
          <p:cNvSpPr txBox="1"/>
          <p:nvPr>
            <p:custDataLst>
              <p:tags r:id="rId7"/>
            </p:custDataLst>
          </p:nvPr>
        </p:nvSpPr>
        <p:spPr>
          <a:xfrm>
            <a:off x="1336243" y="5949280"/>
            <a:ext cx="2247900" cy="170519"/>
          </a:xfrm>
          <a:prstGeom prst="rect">
            <a:avLst/>
          </a:prstGeom>
          <a:noFill/>
        </p:spPr>
        <p:txBody>
          <a:bodyPr vert="horz" wrap="square" lIns="0" tIns="0" rIns="0" bIns="0" rtlCol="0" anchor="ctr" anchorCtr="0">
            <a:spAutoFit/>
          </a:bodyPr>
          <a:lstStyle/>
          <a:p>
            <a:r>
              <a:rPr lang="en-US" sz="1100" b="1" spc="-4" smtClean="0">
                <a:solidFill>
                  <a:schemeClr val="dk1"/>
                </a:solidFill>
                <a:latin typeface="Calibri"/>
              </a:rPr>
              <a:t>ICS ready for Accelerator ready for BoT</a:t>
            </a:r>
            <a:endParaRPr lang="en-US" sz="1100" b="1" spc="-4">
              <a:solidFill>
                <a:schemeClr val="dk1"/>
              </a:solidFill>
              <a:latin typeface="Calibri"/>
            </a:endParaRPr>
          </a:p>
        </p:txBody>
      </p:sp>
      <p:sp>
        <p:nvSpPr>
          <p:cNvPr id="20" name="OTLSHAPE_M_d5851d61977d41f09c35a39758f49d56_Date"/>
          <p:cNvSpPr txBox="1"/>
          <p:nvPr>
            <p:custDataLst>
              <p:tags r:id="rId8"/>
            </p:custDataLst>
          </p:nvPr>
        </p:nvSpPr>
        <p:spPr>
          <a:xfrm>
            <a:off x="1336243" y="6145766"/>
            <a:ext cx="809522"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a:rPr>
              <a:t>2019/06/23</a:t>
            </a:r>
            <a:endParaRPr lang="en-US" sz="1000" spc="-8" dirty="0">
              <a:solidFill>
                <a:srgbClr val="1F497E"/>
              </a:solidFill>
              <a:latin typeface="Calibri"/>
            </a:endParaRPr>
          </a:p>
        </p:txBody>
      </p:sp>
      <p:sp>
        <p:nvSpPr>
          <p:cNvPr id="21" name="OTLSHAPE_M_d5851d61977d41f09c35a39758f49d56_Shape"/>
          <p:cNvSpPr/>
          <p:nvPr>
            <p:custDataLst>
              <p:tags r:id="rId9"/>
            </p:custDataLst>
          </p:nvPr>
        </p:nvSpPr>
        <p:spPr>
          <a:xfrm rot="16200000">
            <a:off x="1139393" y="6067601"/>
            <a:ext cx="165100" cy="165100"/>
          </a:xfrm>
          <a:prstGeom prst="flowChartMerge">
            <a:avLst/>
          </a:prstGeom>
          <a:solidFill>
            <a:schemeClr val="accent5"/>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TLSHAPE_M_f4c48ea94f984483bcf71504ca76607a_Title"/>
          <p:cNvSpPr txBox="1"/>
          <p:nvPr>
            <p:custDataLst>
              <p:tags r:id="rId10"/>
            </p:custDataLst>
          </p:nvPr>
        </p:nvSpPr>
        <p:spPr>
          <a:xfrm>
            <a:off x="2608610" y="5440697"/>
            <a:ext cx="1943100" cy="170519"/>
          </a:xfrm>
          <a:prstGeom prst="rect">
            <a:avLst/>
          </a:prstGeom>
          <a:noFill/>
        </p:spPr>
        <p:txBody>
          <a:bodyPr vert="horz" wrap="square" lIns="0" tIns="0" rIns="0" bIns="0" rtlCol="0" anchor="ctr" anchorCtr="0">
            <a:spAutoFit/>
          </a:bodyPr>
          <a:lstStyle/>
          <a:p>
            <a:r>
              <a:rPr lang="en-US" sz="1100" b="1" spc="-6" smtClean="0">
                <a:solidFill>
                  <a:schemeClr val="dk1"/>
                </a:solidFill>
                <a:latin typeface="Calibri"/>
              </a:rPr>
              <a:t>ICS ready for Target ready for BoT</a:t>
            </a:r>
            <a:endParaRPr lang="en-US" sz="1100" b="1" spc="-6">
              <a:solidFill>
                <a:schemeClr val="dk1"/>
              </a:solidFill>
              <a:latin typeface="Calibri"/>
            </a:endParaRPr>
          </a:p>
        </p:txBody>
      </p:sp>
      <p:sp>
        <p:nvSpPr>
          <p:cNvPr id="23" name="OTLSHAPE_M_f4c48ea94f984483bcf71504ca76607a_Date"/>
          <p:cNvSpPr txBox="1"/>
          <p:nvPr>
            <p:custDataLst>
              <p:tags r:id="rId11"/>
            </p:custDataLst>
          </p:nvPr>
        </p:nvSpPr>
        <p:spPr>
          <a:xfrm>
            <a:off x="2608610" y="5637184"/>
            <a:ext cx="781738"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a:rPr>
              <a:t>2020/03/31</a:t>
            </a:r>
            <a:endParaRPr lang="en-US" sz="1000" spc="-8" dirty="0">
              <a:solidFill>
                <a:srgbClr val="1F497E"/>
              </a:solidFill>
              <a:latin typeface="Calibri"/>
            </a:endParaRPr>
          </a:p>
        </p:txBody>
      </p:sp>
      <p:sp>
        <p:nvSpPr>
          <p:cNvPr id="24" name="OTLSHAPE_M_f4c48ea94f984483bcf71504ca76607a_Shape"/>
          <p:cNvSpPr/>
          <p:nvPr>
            <p:custDataLst>
              <p:tags r:id="rId12"/>
            </p:custDataLst>
          </p:nvPr>
        </p:nvSpPr>
        <p:spPr>
          <a:xfrm rot="16200000">
            <a:off x="2411760" y="5559019"/>
            <a:ext cx="165100" cy="165100"/>
          </a:xfrm>
          <a:prstGeom prst="flowChartMerge">
            <a:avLst/>
          </a:prstGeom>
          <a:solidFill>
            <a:srgbClr val="02B2EE"/>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TLSHAPE_M_7deb592536c446b2a9ea38d794d51fe7_Title"/>
          <p:cNvSpPr txBox="1"/>
          <p:nvPr>
            <p:custDataLst>
              <p:tags r:id="rId13"/>
            </p:custDataLst>
          </p:nvPr>
        </p:nvSpPr>
        <p:spPr>
          <a:xfrm>
            <a:off x="3785546" y="4915079"/>
            <a:ext cx="2370629" cy="169277"/>
          </a:xfrm>
          <a:prstGeom prst="rect">
            <a:avLst/>
          </a:prstGeom>
          <a:noFill/>
        </p:spPr>
        <p:txBody>
          <a:bodyPr vert="horz" wrap="square" lIns="0" tIns="0" rIns="0" bIns="0" rtlCol="0" anchor="ctr" anchorCtr="0">
            <a:spAutoFit/>
          </a:bodyPr>
          <a:lstStyle/>
          <a:p>
            <a:r>
              <a:rPr lang="en-US" sz="1100" b="1" dirty="0" smtClean="0">
                <a:solidFill>
                  <a:schemeClr val="dk1"/>
                </a:solidFill>
                <a:latin typeface="Calibri"/>
              </a:rPr>
              <a:t>ICS ready for NSS ready for TBL</a:t>
            </a:r>
            <a:endParaRPr lang="en-US" sz="1100" b="1" dirty="0">
              <a:solidFill>
                <a:schemeClr val="dk1"/>
              </a:solidFill>
              <a:latin typeface="Calibri"/>
            </a:endParaRPr>
          </a:p>
        </p:txBody>
      </p:sp>
      <p:sp>
        <p:nvSpPr>
          <p:cNvPr id="26" name="OTLSHAPE_M_7deb592536c446b2a9ea38d794d51fe7_Date"/>
          <p:cNvSpPr txBox="1"/>
          <p:nvPr>
            <p:custDataLst>
              <p:tags r:id="rId14"/>
            </p:custDataLst>
          </p:nvPr>
        </p:nvSpPr>
        <p:spPr>
          <a:xfrm>
            <a:off x="3785547" y="5075312"/>
            <a:ext cx="622300"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a:rPr>
              <a:t>2020/10/15</a:t>
            </a:r>
            <a:endParaRPr lang="en-US" sz="1000" spc="-8" dirty="0">
              <a:solidFill>
                <a:srgbClr val="1F497E"/>
              </a:solidFill>
              <a:latin typeface="Calibri"/>
            </a:endParaRPr>
          </a:p>
        </p:txBody>
      </p:sp>
      <p:sp>
        <p:nvSpPr>
          <p:cNvPr id="27" name="OTLSHAPE_M_7deb592536c446b2a9ea38d794d51fe7_Shape"/>
          <p:cNvSpPr/>
          <p:nvPr>
            <p:custDataLst>
              <p:tags r:id="rId15"/>
            </p:custDataLst>
          </p:nvPr>
        </p:nvSpPr>
        <p:spPr>
          <a:xfrm rot="16200000">
            <a:off x="3588697" y="5032780"/>
            <a:ext cx="165100" cy="165100"/>
          </a:xfrm>
          <a:prstGeom prst="flowChartMerge">
            <a:avLst/>
          </a:prstGeom>
          <a:solidFill>
            <a:schemeClr val="dk2"/>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3048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creen Shot 2016-11-12 at 15.29.10.png"/>
          <p:cNvPicPr>
            <a:picLocks/>
          </p:cNvPicPr>
          <p:nvPr/>
        </p:nvPicPr>
        <p:blipFill rotWithShape="1">
          <a:blip r:embed="rId3">
            <a:extLst>
              <a:ext uri="{28A0092B-C50C-407E-A947-70E740481C1C}">
                <a14:useLocalDpi xmlns:a14="http://schemas.microsoft.com/office/drawing/2010/main" val="0"/>
              </a:ext>
            </a:extLst>
          </a:blip>
          <a:srcRect l="1090" t="3600" r="545" b="2850"/>
          <a:stretch/>
        </p:blipFill>
        <p:spPr>
          <a:xfrm>
            <a:off x="2710800" y="1918800"/>
            <a:ext cx="6422400" cy="4561200"/>
          </a:xfrm>
          <a:prstGeom prst="rect">
            <a:avLst/>
          </a:prstGeom>
        </p:spPr>
      </p:pic>
      <p:sp>
        <p:nvSpPr>
          <p:cNvPr id="2" name="Title 1"/>
          <p:cNvSpPr>
            <a:spLocks noGrp="1"/>
          </p:cNvSpPr>
          <p:nvPr>
            <p:ph type="title"/>
          </p:nvPr>
        </p:nvSpPr>
        <p:spPr>
          <a:xfrm>
            <a:off x="724167" y="-27384"/>
            <a:ext cx="6872168" cy="1224136"/>
          </a:xfrm>
        </p:spPr>
        <p:txBody>
          <a:bodyPr>
            <a:normAutofit fontScale="90000"/>
          </a:bodyPr>
          <a:lstStyle/>
          <a:p>
            <a:pPr algn="ctr">
              <a:lnSpc>
                <a:spcPts val="3600"/>
              </a:lnSpc>
              <a:spcBef>
                <a:spcPts val="600"/>
              </a:spcBef>
              <a:spcAft>
                <a:spcPts val="600"/>
              </a:spcAft>
            </a:pPr>
            <a:r>
              <a:rPr lang="en-US" sz="2800" dirty="0" smtClean="0"/>
              <a:t>Neutron Beam Instrument Schedule   </a:t>
            </a:r>
            <a:br>
              <a:rPr lang="en-US" sz="2800" dirty="0" smtClean="0"/>
            </a:br>
            <a:r>
              <a:rPr lang="en-US" sz="2000" dirty="0" smtClean="0"/>
              <a:t>V2.1, 14</a:t>
            </a:r>
            <a:r>
              <a:rPr lang="en-US" sz="2000" baseline="30000" dirty="0" smtClean="0"/>
              <a:t>th</a:t>
            </a:r>
            <a:r>
              <a:rPr lang="en-US" sz="2000" dirty="0" smtClean="0"/>
              <a:t> November 2016 </a:t>
            </a:r>
            <a:br>
              <a:rPr lang="en-US" sz="2000" dirty="0" smtClean="0"/>
            </a:br>
            <a:r>
              <a:rPr lang="en-US" sz="2000" dirty="0" smtClean="0">
                <a:solidFill>
                  <a:srgbClr val="FF0000"/>
                </a:solidFill>
              </a:rPr>
              <a:t>to be revised</a:t>
            </a:r>
            <a:endParaRPr lang="en-US" sz="2000" dirty="0">
              <a:solidFill>
                <a:srgbClr val="FF0000"/>
              </a:solidFill>
            </a:endParaRPr>
          </a:p>
        </p:txBody>
      </p:sp>
      <p:sp>
        <p:nvSpPr>
          <p:cNvPr id="16" name="TextBox 15"/>
          <p:cNvSpPr txBox="1"/>
          <p:nvPr/>
        </p:nvSpPr>
        <p:spPr>
          <a:xfrm>
            <a:off x="76690" y="2282782"/>
            <a:ext cx="2004156" cy="2246769"/>
          </a:xfrm>
          <a:prstGeom prst="rect">
            <a:avLst/>
          </a:prstGeom>
          <a:noFill/>
          <a:ln>
            <a:solidFill>
              <a:schemeClr val="tx1"/>
            </a:solidFill>
          </a:ln>
        </p:spPr>
        <p:txBody>
          <a:bodyPr wrap="square" lIns="72000" rIns="72000" rtlCol="0">
            <a:spAutoFit/>
          </a:bodyPr>
          <a:lstStyle/>
          <a:p>
            <a:pPr defTabSz="914400">
              <a:spcBef>
                <a:spcPts val="600"/>
              </a:spcBef>
            </a:pPr>
            <a:r>
              <a:rPr lang="en-US" sz="1400" b="1" smtClean="0">
                <a:solidFill>
                  <a:prstClr val="black"/>
                </a:solidFill>
                <a:latin typeface="Calibri"/>
              </a:rPr>
              <a:t>Early access </a:t>
            </a:r>
            <a:r>
              <a:rPr lang="en-US" sz="1400" b="1" dirty="0" smtClean="0">
                <a:solidFill>
                  <a:prstClr val="black"/>
                </a:solidFill>
                <a:latin typeface="Calibri"/>
              </a:rPr>
              <a:t>dates; </a:t>
            </a:r>
          </a:p>
          <a:p>
            <a:pPr marL="93663" indent="-93663" defTabSz="914400">
              <a:spcBef>
                <a:spcPts val="300"/>
              </a:spcBef>
              <a:buFont typeface="Arial"/>
              <a:buChar char="•"/>
            </a:pPr>
            <a:r>
              <a:rPr lang="en-US" sz="1200" dirty="0" smtClean="0">
                <a:solidFill>
                  <a:prstClr val="black"/>
                </a:solidFill>
                <a:latin typeface="Calibri"/>
              </a:rPr>
              <a:t>Monolith </a:t>
            </a:r>
            <a:r>
              <a:rPr lang="en-US" sz="1050" dirty="0" smtClean="0">
                <a:solidFill>
                  <a:prstClr val="black"/>
                </a:solidFill>
                <a:latin typeface="Calibri"/>
              </a:rPr>
              <a:t>(D02)   </a:t>
            </a:r>
            <a:r>
              <a:rPr lang="en-US" sz="1200" dirty="0" smtClean="0">
                <a:solidFill>
                  <a:prstClr val="black"/>
                </a:solidFill>
                <a:latin typeface="Calibri"/>
              </a:rPr>
              <a:t>      </a:t>
            </a:r>
            <a:r>
              <a:rPr lang="en-US" sz="1100" dirty="0" smtClean="0">
                <a:solidFill>
                  <a:prstClr val="black"/>
                </a:solidFill>
                <a:latin typeface="Calibri"/>
              </a:rPr>
              <a:t>7 Feb </a:t>
            </a:r>
            <a:r>
              <a:rPr lang="uk-UA" sz="1100" dirty="0" smtClean="0">
                <a:solidFill>
                  <a:prstClr val="black"/>
                </a:solidFill>
                <a:latin typeface="Calibri"/>
              </a:rPr>
              <a:t>’</a:t>
            </a:r>
            <a:r>
              <a:rPr lang="en-US" sz="1100" dirty="0" smtClean="0">
                <a:solidFill>
                  <a:prstClr val="black"/>
                </a:solidFill>
                <a:latin typeface="Calibri"/>
              </a:rPr>
              <a:t>19</a:t>
            </a:r>
          </a:p>
          <a:p>
            <a:pPr marL="93663" indent="-93663" defTabSz="914400">
              <a:spcBef>
                <a:spcPts val="300"/>
              </a:spcBef>
              <a:buFont typeface="Arial"/>
              <a:buChar char="•"/>
            </a:pPr>
            <a:r>
              <a:rPr lang="en-US" sz="1200" dirty="0" smtClean="0">
                <a:solidFill>
                  <a:prstClr val="black"/>
                </a:solidFill>
                <a:latin typeface="Calibri"/>
              </a:rPr>
              <a:t>North </a:t>
            </a:r>
            <a:r>
              <a:rPr lang="en-US" sz="1050" dirty="0" smtClean="0">
                <a:solidFill>
                  <a:prstClr val="black"/>
                </a:solidFill>
                <a:latin typeface="Calibri"/>
              </a:rPr>
              <a:t>(D03</a:t>
            </a:r>
            <a:r>
              <a:rPr lang="en-US" sz="1050" dirty="0">
                <a:solidFill>
                  <a:prstClr val="black"/>
                </a:solidFill>
              </a:rPr>
              <a:t>) </a:t>
            </a:r>
            <a:r>
              <a:rPr lang="en-US" sz="1050" dirty="0" smtClean="0">
                <a:solidFill>
                  <a:prstClr val="black"/>
                </a:solidFill>
              </a:rPr>
              <a:t>               </a:t>
            </a:r>
            <a:r>
              <a:rPr lang="en-US" sz="1100" dirty="0" smtClean="0">
                <a:solidFill>
                  <a:prstClr val="black"/>
                </a:solidFill>
              </a:rPr>
              <a:t>1 Nov </a:t>
            </a:r>
            <a:r>
              <a:rPr lang="en-US" sz="1100" dirty="0" smtClean="0">
                <a:solidFill>
                  <a:prstClr val="black"/>
                </a:solidFill>
                <a:latin typeface="Calibri"/>
              </a:rPr>
              <a:t>‘19</a:t>
            </a:r>
          </a:p>
          <a:p>
            <a:pPr marL="93663" indent="-93663" defTabSz="914400">
              <a:spcBef>
                <a:spcPts val="300"/>
              </a:spcBef>
              <a:buFont typeface="Arial"/>
              <a:buChar char="•"/>
            </a:pPr>
            <a:r>
              <a:rPr lang="en-US" sz="1200" dirty="0">
                <a:solidFill>
                  <a:prstClr val="black"/>
                </a:solidFill>
              </a:rPr>
              <a:t>East </a:t>
            </a:r>
            <a:r>
              <a:rPr lang="en-US" sz="1050" dirty="0">
                <a:solidFill>
                  <a:prstClr val="black"/>
                </a:solidFill>
              </a:rPr>
              <a:t>(D01-E)</a:t>
            </a:r>
            <a:r>
              <a:rPr lang="en-US" sz="1200" dirty="0">
                <a:solidFill>
                  <a:prstClr val="black"/>
                </a:solidFill>
              </a:rPr>
              <a:t>          </a:t>
            </a:r>
            <a:r>
              <a:rPr lang="en-US" sz="1100" dirty="0">
                <a:solidFill>
                  <a:prstClr val="black"/>
                </a:solidFill>
              </a:rPr>
              <a:t> </a:t>
            </a:r>
            <a:r>
              <a:rPr lang="en-US" sz="1100" dirty="0" smtClean="0">
                <a:solidFill>
                  <a:prstClr val="black"/>
                </a:solidFill>
              </a:rPr>
              <a:t>     6 </a:t>
            </a:r>
            <a:r>
              <a:rPr lang="en-US" sz="1100" dirty="0">
                <a:solidFill>
                  <a:prstClr val="black"/>
                </a:solidFill>
              </a:rPr>
              <a:t>Jan </a:t>
            </a:r>
            <a:r>
              <a:rPr lang="fr-FR" sz="1100" dirty="0">
                <a:solidFill>
                  <a:prstClr val="black"/>
                </a:solidFill>
              </a:rPr>
              <a:t>’</a:t>
            </a:r>
            <a:r>
              <a:rPr lang="en-US" sz="1100" dirty="0">
                <a:solidFill>
                  <a:prstClr val="black"/>
                </a:solidFill>
              </a:rPr>
              <a:t>20</a:t>
            </a:r>
            <a:endParaRPr lang="en-US" sz="1100" i="1" dirty="0">
              <a:solidFill>
                <a:prstClr val="black"/>
              </a:solidFill>
            </a:endParaRPr>
          </a:p>
          <a:p>
            <a:pPr marL="93663" indent="-93663" defTabSz="914400">
              <a:spcBef>
                <a:spcPts val="300"/>
              </a:spcBef>
              <a:buFont typeface="Arial"/>
              <a:buChar char="•"/>
            </a:pPr>
            <a:r>
              <a:rPr lang="en-US" sz="1200" dirty="0" smtClean="0">
                <a:solidFill>
                  <a:prstClr val="black"/>
                </a:solidFill>
              </a:rPr>
              <a:t>South </a:t>
            </a:r>
            <a:r>
              <a:rPr lang="en-US" sz="1050" dirty="0">
                <a:solidFill>
                  <a:prstClr val="black"/>
                </a:solidFill>
              </a:rPr>
              <a:t>(D01-S)</a:t>
            </a:r>
            <a:r>
              <a:rPr lang="en-US" sz="1200" dirty="0">
                <a:solidFill>
                  <a:prstClr val="black"/>
                </a:solidFill>
              </a:rPr>
              <a:t>     </a:t>
            </a:r>
            <a:r>
              <a:rPr lang="en-US" sz="1200" dirty="0" smtClean="0">
                <a:solidFill>
                  <a:prstClr val="black"/>
                </a:solidFill>
              </a:rPr>
              <a:t>      </a:t>
            </a:r>
            <a:r>
              <a:rPr lang="en-US" sz="1100" dirty="0" smtClean="0">
                <a:solidFill>
                  <a:prstClr val="black"/>
                </a:solidFill>
              </a:rPr>
              <a:t>2 Mar </a:t>
            </a:r>
            <a:r>
              <a:rPr lang="en-US" sz="1100" dirty="0">
                <a:solidFill>
                  <a:prstClr val="black"/>
                </a:solidFill>
              </a:rPr>
              <a:t>‘20</a:t>
            </a:r>
            <a:endParaRPr lang="en-US" sz="1100" dirty="0">
              <a:solidFill>
                <a:srgbClr val="7F7F7F"/>
              </a:solidFill>
            </a:endParaRPr>
          </a:p>
          <a:p>
            <a:pPr marL="93663" indent="-93663" defTabSz="914400">
              <a:spcBef>
                <a:spcPts val="300"/>
              </a:spcBef>
              <a:buFont typeface="Arial"/>
              <a:buChar char="•"/>
            </a:pPr>
            <a:r>
              <a:rPr lang="en-US" sz="1200" dirty="0" smtClean="0">
                <a:solidFill>
                  <a:prstClr val="black"/>
                </a:solidFill>
                <a:latin typeface="Calibri"/>
              </a:rPr>
              <a:t>West </a:t>
            </a:r>
            <a:r>
              <a:rPr lang="en-US" sz="1050" dirty="0" smtClean="0">
                <a:solidFill>
                  <a:prstClr val="black"/>
                </a:solidFill>
                <a:latin typeface="Calibri"/>
              </a:rPr>
              <a:t>(4 areas)</a:t>
            </a:r>
            <a:r>
              <a:rPr lang="en-US" sz="1050" dirty="0" smtClean="0">
                <a:solidFill>
                  <a:prstClr val="black"/>
                </a:solidFill>
              </a:rPr>
              <a:t> </a:t>
            </a:r>
          </a:p>
          <a:p>
            <a:pPr marL="176213" lvl="1" indent="-82550" defTabSz="914400">
              <a:spcBef>
                <a:spcPts val="300"/>
              </a:spcBef>
              <a:buFont typeface="Wingdings" charset="2"/>
              <a:buChar char="Ø"/>
            </a:pPr>
            <a:r>
              <a:rPr lang="en-US" sz="1050" dirty="0" smtClean="0">
                <a:solidFill>
                  <a:prstClr val="black"/>
                </a:solidFill>
              </a:rPr>
              <a:t> Guides (D03-W)      </a:t>
            </a:r>
            <a:r>
              <a:rPr lang="en-US" sz="1100" dirty="0" smtClean="0">
                <a:solidFill>
                  <a:prstClr val="black"/>
                </a:solidFill>
              </a:rPr>
              <a:t>1 Nov ‘19</a:t>
            </a:r>
            <a:endParaRPr lang="en-US" sz="1100" dirty="0" smtClean="0">
              <a:solidFill>
                <a:srgbClr val="7F7F7F"/>
              </a:solidFill>
            </a:endParaRPr>
          </a:p>
          <a:p>
            <a:pPr marL="176213" lvl="1" indent="-82550" defTabSz="914400">
              <a:spcBef>
                <a:spcPts val="300"/>
              </a:spcBef>
              <a:buFont typeface="Wingdings" charset="2"/>
              <a:buChar char="Ø"/>
            </a:pPr>
            <a:r>
              <a:rPr lang="en-US" sz="1050" dirty="0" smtClean="0">
                <a:solidFill>
                  <a:prstClr val="black"/>
                </a:solidFill>
              </a:rPr>
              <a:t> Guides (E02-2)       </a:t>
            </a:r>
            <a:r>
              <a:rPr lang="en-US" sz="1100" dirty="0" smtClean="0">
                <a:solidFill>
                  <a:prstClr val="black"/>
                </a:solidFill>
              </a:rPr>
              <a:t>15 Oct </a:t>
            </a:r>
            <a:r>
              <a:rPr lang="fr-FR" sz="1100" dirty="0" smtClean="0">
                <a:solidFill>
                  <a:prstClr val="black"/>
                </a:solidFill>
              </a:rPr>
              <a:t>’</a:t>
            </a:r>
            <a:r>
              <a:rPr lang="en-US" sz="1100" dirty="0" smtClean="0">
                <a:solidFill>
                  <a:prstClr val="black"/>
                </a:solidFill>
              </a:rPr>
              <a:t>19</a:t>
            </a:r>
          </a:p>
          <a:p>
            <a:pPr marL="176213" lvl="1" indent="-82550" defTabSz="914400">
              <a:spcBef>
                <a:spcPts val="300"/>
              </a:spcBef>
              <a:buFont typeface="Wingdings" charset="2"/>
              <a:buChar char="Ø"/>
            </a:pPr>
            <a:r>
              <a:rPr lang="en-US" sz="1100" dirty="0" smtClean="0">
                <a:solidFill>
                  <a:prstClr val="black"/>
                </a:solidFill>
              </a:rPr>
              <a:t> Guides</a:t>
            </a:r>
            <a:r>
              <a:rPr lang="en-US" sz="1050" dirty="0" smtClean="0">
                <a:solidFill>
                  <a:prstClr val="black"/>
                </a:solidFill>
              </a:rPr>
              <a:t> (E02-1)</a:t>
            </a:r>
            <a:r>
              <a:rPr lang="en-US" sz="1100" dirty="0">
                <a:solidFill>
                  <a:prstClr val="black"/>
                </a:solidFill>
              </a:rPr>
              <a:t> </a:t>
            </a:r>
            <a:r>
              <a:rPr lang="en-US" sz="1100" dirty="0" smtClean="0">
                <a:solidFill>
                  <a:prstClr val="black"/>
                </a:solidFill>
              </a:rPr>
              <a:t>     27 Apr </a:t>
            </a:r>
            <a:r>
              <a:rPr lang="en-US" sz="1100" dirty="0">
                <a:solidFill>
                  <a:prstClr val="black"/>
                </a:solidFill>
              </a:rPr>
              <a:t>‘</a:t>
            </a:r>
            <a:r>
              <a:rPr lang="en-US" sz="1100" dirty="0" smtClean="0">
                <a:solidFill>
                  <a:prstClr val="black"/>
                </a:solidFill>
              </a:rPr>
              <a:t>19</a:t>
            </a:r>
          </a:p>
          <a:p>
            <a:pPr marL="176213" lvl="1" indent="-82550" defTabSz="914400">
              <a:spcBef>
                <a:spcPts val="300"/>
              </a:spcBef>
              <a:buFont typeface="Wingdings" charset="2"/>
              <a:buChar char="Ø"/>
            </a:pPr>
            <a:r>
              <a:rPr lang="en-US" sz="1050" dirty="0" smtClean="0">
                <a:solidFill>
                  <a:prstClr val="black"/>
                </a:solidFill>
              </a:rPr>
              <a:t> Caves (E01)                    “     	</a:t>
            </a:r>
            <a:endParaRPr lang="en-US" sz="1100" dirty="0" smtClean="0">
              <a:solidFill>
                <a:srgbClr val="7F7F7F"/>
              </a:solidFill>
              <a:latin typeface="Calibri"/>
            </a:endParaRPr>
          </a:p>
        </p:txBody>
      </p:sp>
      <p:grpSp>
        <p:nvGrpSpPr>
          <p:cNvPr id="22" name="Group 21"/>
          <p:cNvGrpSpPr/>
          <p:nvPr/>
        </p:nvGrpSpPr>
        <p:grpSpPr>
          <a:xfrm>
            <a:off x="-10807" y="5439529"/>
            <a:ext cx="2016224" cy="1374698"/>
            <a:chOff x="-25024" y="3212975"/>
            <a:chExt cx="2052000" cy="1374698"/>
          </a:xfrm>
        </p:grpSpPr>
        <p:pic>
          <p:nvPicPr>
            <p:cNvPr id="15" name="Picture 14"/>
            <p:cNvPicPr>
              <a:picLocks noChangeAspect="1"/>
            </p:cNvPicPr>
            <p:nvPr/>
          </p:nvPicPr>
          <p:blipFill>
            <a:blip r:embed="rId4"/>
            <a:stretch>
              <a:fillRect/>
            </a:stretch>
          </p:blipFill>
          <p:spPr>
            <a:xfrm>
              <a:off x="1512000" y="3276000"/>
              <a:ext cx="474880" cy="1296144"/>
            </a:xfrm>
            <a:prstGeom prst="rect">
              <a:avLst/>
            </a:prstGeom>
          </p:spPr>
        </p:pic>
        <p:grpSp>
          <p:nvGrpSpPr>
            <p:cNvPr id="18" name="Group 17"/>
            <p:cNvGrpSpPr/>
            <p:nvPr/>
          </p:nvGrpSpPr>
          <p:grpSpPr>
            <a:xfrm>
              <a:off x="-25024" y="3212975"/>
              <a:ext cx="2052000" cy="1374698"/>
              <a:chOff x="0" y="4869160"/>
              <a:chExt cx="2052000" cy="1620000"/>
            </a:xfrm>
          </p:grpSpPr>
          <p:sp>
            <p:nvSpPr>
              <p:cNvPr id="3" name="TextBox 2"/>
              <p:cNvSpPr txBox="1"/>
              <p:nvPr/>
            </p:nvSpPr>
            <p:spPr>
              <a:xfrm>
                <a:off x="0" y="4941167"/>
                <a:ext cx="1619673" cy="1432650"/>
              </a:xfrm>
              <a:prstGeom prst="rect">
                <a:avLst/>
              </a:prstGeom>
              <a:noFill/>
            </p:spPr>
            <p:txBody>
              <a:bodyPr wrap="square" rtlCol="0">
                <a:spAutoFit/>
              </a:bodyPr>
              <a:lstStyle/>
              <a:p>
                <a:pPr algn="r" defTabSz="914400">
                  <a:spcAft>
                    <a:spcPts val="600"/>
                  </a:spcAft>
                </a:pPr>
                <a:r>
                  <a:rPr lang="en-US" sz="800" dirty="0" smtClean="0">
                    <a:solidFill>
                      <a:prstClr val="black"/>
                    </a:solidFill>
                    <a:latin typeface="Calibri"/>
                  </a:rPr>
                  <a:t>Preliminary Design</a:t>
                </a:r>
              </a:p>
              <a:p>
                <a:pPr algn="r" defTabSz="914400">
                  <a:spcAft>
                    <a:spcPts val="600"/>
                  </a:spcAft>
                </a:pPr>
                <a:r>
                  <a:rPr lang="en-US" sz="800" dirty="0" smtClean="0">
                    <a:solidFill>
                      <a:prstClr val="black"/>
                    </a:solidFill>
                    <a:latin typeface="Calibri"/>
                  </a:rPr>
                  <a:t>Detailed Design</a:t>
                </a:r>
              </a:p>
              <a:p>
                <a:pPr algn="r" defTabSz="914400">
                  <a:spcAft>
                    <a:spcPts val="600"/>
                  </a:spcAft>
                </a:pPr>
                <a:r>
                  <a:rPr lang="en-US" sz="800" dirty="0" smtClean="0">
                    <a:solidFill>
                      <a:prstClr val="black"/>
                    </a:solidFill>
                    <a:latin typeface="Calibri"/>
                  </a:rPr>
                  <a:t>Manufacturing &amp; Procurement</a:t>
                </a:r>
              </a:p>
              <a:p>
                <a:pPr algn="r" defTabSz="914400">
                  <a:spcAft>
                    <a:spcPts val="600"/>
                  </a:spcAft>
                </a:pPr>
                <a:r>
                  <a:rPr lang="en-US" sz="800" dirty="0" smtClean="0">
                    <a:solidFill>
                      <a:prstClr val="black"/>
                    </a:solidFill>
                    <a:latin typeface="Calibri"/>
                  </a:rPr>
                  <a:t>Installation &amp; Integration</a:t>
                </a:r>
              </a:p>
              <a:p>
                <a:pPr algn="r" defTabSz="914400">
                  <a:spcAft>
                    <a:spcPts val="600"/>
                  </a:spcAft>
                </a:pPr>
                <a:r>
                  <a:rPr lang="en-US" sz="800" dirty="0" smtClean="0">
                    <a:solidFill>
                      <a:prstClr val="black"/>
                    </a:solidFill>
                    <a:latin typeface="Calibri"/>
                  </a:rPr>
                  <a:t>Hot Commissioning </a:t>
                </a:r>
              </a:p>
              <a:p>
                <a:pPr algn="r" defTabSz="914400">
                  <a:spcAft>
                    <a:spcPts val="600"/>
                  </a:spcAft>
                </a:pPr>
                <a:r>
                  <a:rPr lang="en-US" sz="800" dirty="0" smtClean="0">
                    <a:solidFill>
                      <a:prstClr val="black"/>
                    </a:solidFill>
                    <a:latin typeface="Calibri"/>
                  </a:rPr>
                  <a:t>Operation</a:t>
                </a:r>
                <a:endParaRPr lang="en-US" sz="800" dirty="0">
                  <a:solidFill>
                    <a:prstClr val="black"/>
                  </a:solidFill>
                  <a:latin typeface="Calibri"/>
                </a:endParaRPr>
              </a:p>
            </p:txBody>
          </p:sp>
          <p:sp>
            <p:nvSpPr>
              <p:cNvPr id="17" name="Rectangle 16"/>
              <p:cNvSpPr/>
              <p:nvPr/>
            </p:nvSpPr>
            <p:spPr>
              <a:xfrm>
                <a:off x="72000" y="4869160"/>
                <a:ext cx="1980000" cy="162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a:solidFill>
                    <a:prstClr val="white"/>
                  </a:solidFill>
                  <a:latin typeface="Calibri"/>
                </a:endParaRPr>
              </a:p>
            </p:txBody>
          </p:sp>
        </p:grpSp>
      </p:grpSp>
      <p:grpSp>
        <p:nvGrpSpPr>
          <p:cNvPr id="10" name="Group 9"/>
          <p:cNvGrpSpPr/>
          <p:nvPr/>
        </p:nvGrpSpPr>
        <p:grpSpPr>
          <a:xfrm>
            <a:off x="89137" y="1500032"/>
            <a:ext cx="5748985" cy="1213692"/>
            <a:chOff x="159824" y="1512000"/>
            <a:chExt cx="5748985" cy="1213692"/>
          </a:xfrm>
        </p:grpSpPr>
        <p:sp>
          <p:nvSpPr>
            <p:cNvPr id="4" name="Oval 3"/>
            <p:cNvSpPr>
              <a:spLocks noChangeAspect="1"/>
            </p:cNvSpPr>
            <p:nvPr/>
          </p:nvSpPr>
          <p:spPr>
            <a:xfrm>
              <a:off x="5549731" y="2484989"/>
              <a:ext cx="359078" cy="240703"/>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a:solidFill>
                  <a:prstClr val="white"/>
                </a:solidFill>
                <a:latin typeface="Calibri"/>
              </a:endParaRPr>
            </a:p>
          </p:txBody>
        </p:sp>
        <p:cxnSp>
          <p:nvCxnSpPr>
            <p:cNvPr id="7" name="Straight Arrow Connector 6"/>
            <p:cNvCxnSpPr>
              <a:stCxn id="27" idx="3"/>
              <a:endCxn id="4" idx="2"/>
            </p:cNvCxnSpPr>
            <p:nvPr/>
          </p:nvCxnSpPr>
          <p:spPr>
            <a:xfrm>
              <a:off x="2320064" y="1835166"/>
              <a:ext cx="3229667" cy="770175"/>
            </a:xfrm>
            <a:prstGeom prst="straightConnector1">
              <a:avLst/>
            </a:prstGeom>
            <a:ln w="190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159824" y="1512000"/>
              <a:ext cx="2160240" cy="646331"/>
            </a:xfrm>
            <a:prstGeom prst="rect">
              <a:avLst/>
            </a:prstGeom>
            <a:noFill/>
            <a:ln w="19050">
              <a:solidFill>
                <a:srgbClr val="FF0000"/>
              </a:solidFill>
            </a:ln>
          </p:spPr>
          <p:txBody>
            <a:bodyPr wrap="square" rtlCol="0">
              <a:spAutoFit/>
            </a:bodyPr>
            <a:lstStyle/>
            <a:p>
              <a:pPr defTabSz="914400">
                <a:spcAft>
                  <a:spcPts val="600"/>
                </a:spcAft>
              </a:pPr>
              <a:r>
                <a:rPr lang="en-US" sz="1200" dirty="0" smtClean="0">
                  <a:solidFill>
                    <a:prstClr val="black"/>
                  </a:solidFill>
                  <a:latin typeface="Calibri"/>
                </a:rPr>
                <a:t>Commissioning of test beam – to demonstrate performance and inform instrument projects</a:t>
              </a:r>
              <a:endParaRPr lang="en-US" sz="1200" dirty="0">
                <a:solidFill>
                  <a:prstClr val="black"/>
                </a:solidFill>
                <a:latin typeface="Calibri"/>
              </a:endParaRPr>
            </a:p>
          </p:txBody>
        </p:sp>
      </p:grpSp>
      <p:sp>
        <p:nvSpPr>
          <p:cNvPr id="31" name="TextBox 30"/>
          <p:cNvSpPr txBox="1"/>
          <p:nvPr/>
        </p:nvSpPr>
        <p:spPr>
          <a:xfrm>
            <a:off x="5693065" y="1685894"/>
            <a:ext cx="824437" cy="646331"/>
          </a:xfrm>
          <a:prstGeom prst="rect">
            <a:avLst/>
          </a:prstGeom>
          <a:solidFill>
            <a:schemeClr val="bg1">
              <a:alpha val="75000"/>
            </a:schemeClr>
          </a:solidFill>
        </p:spPr>
        <p:txBody>
          <a:bodyPr wrap="square" lIns="0" rIns="36000" rtlCol="0">
            <a:spAutoFit/>
          </a:bodyPr>
          <a:lstStyle/>
          <a:p>
            <a:pPr algn="ctr" defTabSz="914400"/>
            <a:r>
              <a:rPr lang="en-US" sz="1200" dirty="0" smtClean="0">
                <a:solidFill>
                  <a:srgbClr val="C0504D"/>
                </a:solidFill>
                <a:latin typeface="Calibri"/>
              </a:rPr>
              <a:t> Hot Commission </a:t>
            </a:r>
          </a:p>
          <a:p>
            <a:pPr algn="ctr" defTabSz="914400"/>
            <a:r>
              <a:rPr lang="en-US" sz="1200" dirty="0" smtClean="0">
                <a:solidFill>
                  <a:srgbClr val="C0504D"/>
                </a:solidFill>
                <a:latin typeface="Calibri"/>
              </a:rPr>
              <a:t>instruments</a:t>
            </a:r>
            <a:endParaRPr lang="en-US" sz="1200" dirty="0">
              <a:solidFill>
                <a:srgbClr val="C0504D"/>
              </a:solidFill>
              <a:latin typeface="Calibri"/>
            </a:endParaRPr>
          </a:p>
        </p:txBody>
      </p:sp>
      <p:sp>
        <p:nvSpPr>
          <p:cNvPr id="5" name="TextBox 4"/>
          <p:cNvSpPr txBox="1"/>
          <p:nvPr/>
        </p:nvSpPr>
        <p:spPr>
          <a:xfrm>
            <a:off x="-220133" y="1481667"/>
            <a:ext cx="184666" cy="369332"/>
          </a:xfrm>
          <a:prstGeom prst="rect">
            <a:avLst/>
          </a:prstGeom>
          <a:noFill/>
        </p:spPr>
        <p:txBody>
          <a:bodyPr wrap="none" rtlCol="0">
            <a:spAutoFit/>
          </a:bodyPr>
          <a:lstStyle/>
          <a:p>
            <a:pPr defTabSz="914400"/>
            <a:endParaRPr lang="en-US" dirty="0">
              <a:solidFill>
                <a:prstClr val="black"/>
              </a:solidFill>
              <a:latin typeface="Calibri"/>
            </a:endParaRPr>
          </a:p>
        </p:txBody>
      </p:sp>
      <p:grpSp>
        <p:nvGrpSpPr>
          <p:cNvPr id="48" name="Group 47"/>
          <p:cNvGrpSpPr/>
          <p:nvPr/>
        </p:nvGrpSpPr>
        <p:grpSpPr>
          <a:xfrm>
            <a:off x="3283200" y="6392361"/>
            <a:ext cx="5609280" cy="276999"/>
            <a:chOff x="3283200" y="6392361"/>
            <a:chExt cx="5609280" cy="276999"/>
          </a:xfrm>
        </p:grpSpPr>
        <p:sp>
          <p:nvSpPr>
            <p:cNvPr id="34" name="TextBox 33"/>
            <p:cNvSpPr txBox="1"/>
            <p:nvPr/>
          </p:nvSpPr>
          <p:spPr>
            <a:xfrm>
              <a:off x="3347864" y="6392361"/>
              <a:ext cx="5544616" cy="276999"/>
            </a:xfrm>
            <a:prstGeom prst="rect">
              <a:avLst/>
            </a:prstGeom>
            <a:noFill/>
          </p:spPr>
          <p:txBody>
            <a:bodyPr wrap="square" rtlCol="0">
              <a:spAutoFit/>
            </a:bodyPr>
            <a:lstStyle/>
            <a:p>
              <a:pPr defTabSz="914400"/>
              <a:r>
                <a:rPr lang="en-US" sz="1200" dirty="0" smtClean="0">
                  <a:solidFill>
                    <a:prstClr val="black"/>
                  </a:solidFill>
                  <a:latin typeface="Calibri"/>
                </a:rPr>
                <a:t>2016       2017       2018      2019       2020       2021       2022      2023       2024       2025</a:t>
              </a:r>
              <a:endParaRPr lang="en-US" sz="1200" dirty="0">
                <a:solidFill>
                  <a:prstClr val="black"/>
                </a:solidFill>
                <a:latin typeface="Calibri"/>
              </a:endParaRPr>
            </a:p>
          </p:txBody>
        </p:sp>
        <p:grpSp>
          <p:nvGrpSpPr>
            <p:cNvPr id="47" name="Group 46"/>
            <p:cNvGrpSpPr/>
            <p:nvPr/>
          </p:nvGrpSpPr>
          <p:grpSpPr>
            <a:xfrm>
              <a:off x="3283200" y="6408000"/>
              <a:ext cx="5432400" cy="180000"/>
              <a:chOff x="3283200" y="6408000"/>
              <a:chExt cx="5432400" cy="180000"/>
            </a:xfrm>
          </p:grpSpPr>
          <p:cxnSp>
            <p:nvCxnSpPr>
              <p:cNvPr id="36" name="Straight Connector 35"/>
              <p:cNvCxnSpPr/>
              <p:nvPr/>
            </p:nvCxnSpPr>
            <p:spPr>
              <a:xfrm>
                <a:off x="3283200" y="6408000"/>
                <a:ext cx="0" cy="180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3830400" y="6408000"/>
                <a:ext cx="0" cy="180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4377600" y="6408000"/>
                <a:ext cx="0" cy="180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4917600" y="6408000"/>
                <a:ext cx="0" cy="180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5461200" y="6408000"/>
                <a:ext cx="0" cy="180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004800" y="6408000"/>
                <a:ext cx="0" cy="180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6548400" y="6408000"/>
                <a:ext cx="0" cy="180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7088400" y="6408000"/>
                <a:ext cx="0" cy="180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632000" y="6408000"/>
                <a:ext cx="0" cy="180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8172400" y="6408000"/>
                <a:ext cx="0" cy="180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8715600" y="6408000"/>
                <a:ext cx="0" cy="1800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grpSp>
      <p:sp>
        <p:nvSpPr>
          <p:cNvPr id="49" name="Slide Number Placeholder 48"/>
          <p:cNvSpPr>
            <a:spLocks noGrp="1"/>
          </p:cNvSpPr>
          <p:nvPr>
            <p:ph type="sldNum" sz="quarter" idx="12"/>
          </p:nvPr>
        </p:nvSpPr>
        <p:spPr>
          <a:xfrm>
            <a:off x="6902896" y="6525344"/>
            <a:ext cx="2133600" cy="365125"/>
          </a:xfrm>
        </p:spPr>
        <p:txBody>
          <a:bodyPr/>
          <a:lstStyle/>
          <a:p>
            <a:fld id="{551115BC-487E-4422-894C-CB7CD3E79223}" type="slidenum">
              <a:rPr lang="sv-SE" smtClean="0">
                <a:solidFill>
                  <a:prstClr val="black">
                    <a:tint val="75000"/>
                  </a:prstClr>
                </a:solidFill>
                <a:latin typeface="Calibri"/>
              </a:rPr>
              <a:pPr/>
              <a:t>12</a:t>
            </a:fld>
            <a:endParaRPr lang="sv-SE" dirty="0">
              <a:solidFill>
                <a:prstClr val="black">
                  <a:tint val="75000"/>
                </a:prstClr>
              </a:solidFill>
              <a:latin typeface="Calibri"/>
            </a:endParaRPr>
          </a:p>
        </p:txBody>
      </p:sp>
      <p:grpSp>
        <p:nvGrpSpPr>
          <p:cNvPr id="30" name="Group 29"/>
          <p:cNvGrpSpPr/>
          <p:nvPr/>
        </p:nvGrpSpPr>
        <p:grpSpPr>
          <a:xfrm>
            <a:off x="1979712" y="1364768"/>
            <a:ext cx="5819009" cy="4965758"/>
            <a:chOff x="1979712" y="1364768"/>
            <a:chExt cx="5819009" cy="4965758"/>
          </a:xfrm>
        </p:grpSpPr>
        <p:sp>
          <p:nvSpPr>
            <p:cNvPr id="11" name="TextBox 10"/>
            <p:cNvSpPr txBox="1"/>
            <p:nvPr/>
          </p:nvSpPr>
          <p:spPr>
            <a:xfrm>
              <a:off x="1979712" y="3392902"/>
              <a:ext cx="792088" cy="523220"/>
            </a:xfrm>
            <a:prstGeom prst="rect">
              <a:avLst/>
            </a:prstGeom>
            <a:noFill/>
          </p:spPr>
          <p:txBody>
            <a:bodyPr wrap="square" rtlCol="0">
              <a:spAutoFit/>
            </a:bodyPr>
            <a:lstStyle/>
            <a:p>
              <a:pPr algn="ctr" defTabSz="914400"/>
              <a:r>
                <a:rPr lang="en-US" sz="1400" dirty="0" smtClean="0">
                  <a:solidFill>
                    <a:prstClr val="black"/>
                  </a:solidFill>
                  <a:latin typeface="Calibri"/>
                </a:rPr>
                <a:t>West sector</a:t>
              </a:r>
              <a:endParaRPr lang="en-US" sz="1400" dirty="0">
                <a:solidFill>
                  <a:prstClr val="black"/>
                </a:solidFill>
                <a:latin typeface="Calibri"/>
              </a:endParaRPr>
            </a:p>
          </p:txBody>
        </p:sp>
        <p:sp>
          <p:nvSpPr>
            <p:cNvPr id="12" name="TextBox 11"/>
            <p:cNvSpPr txBox="1"/>
            <p:nvPr/>
          </p:nvSpPr>
          <p:spPr>
            <a:xfrm>
              <a:off x="1979712" y="4701785"/>
              <a:ext cx="792088" cy="523220"/>
            </a:xfrm>
            <a:prstGeom prst="rect">
              <a:avLst/>
            </a:prstGeom>
            <a:noFill/>
          </p:spPr>
          <p:txBody>
            <a:bodyPr wrap="square" rtlCol="0">
              <a:spAutoFit/>
            </a:bodyPr>
            <a:lstStyle/>
            <a:p>
              <a:pPr algn="ctr" defTabSz="914400"/>
              <a:r>
                <a:rPr lang="en-US" sz="1400" dirty="0" smtClean="0">
                  <a:solidFill>
                    <a:prstClr val="black"/>
                  </a:solidFill>
                  <a:latin typeface="Calibri"/>
                </a:rPr>
                <a:t>North sector</a:t>
              </a:r>
              <a:endParaRPr lang="en-US" sz="1400" dirty="0">
                <a:solidFill>
                  <a:prstClr val="black"/>
                </a:solidFill>
                <a:latin typeface="Calibri"/>
              </a:endParaRPr>
            </a:p>
          </p:txBody>
        </p:sp>
        <p:sp>
          <p:nvSpPr>
            <p:cNvPr id="13" name="TextBox 12"/>
            <p:cNvSpPr txBox="1"/>
            <p:nvPr/>
          </p:nvSpPr>
          <p:spPr>
            <a:xfrm>
              <a:off x="2051720" y="5376419"/>
              <a:ext cx="720080" cy="954107"/>
            </a:xfrm>
            <a:prstGeom prst="rect">
              <a:avLst/>
            </a:prstGeom>
            <a:noFill/>
          </p:spPr>
          <p:txBody>
            <a:bodyPr wrap="square" rtlCol="0">
              <a:spAutoFit/>
            </a:bodyPr>
            <a:lstStyle/>
            <a:p>
              <a:pPr algn="ctr" defTabSz="914400"/>
              <a:r>
                <a:rPr lang="en-US" sz="1400" dirty="0" smtClean="0">
                  <a:solidFill>
                    <a:prstClr val="black"/>
                  </a:solidFill>
                  <a:latin typeface="Calibri"/>
                </a:rPr>
                <a:t>East and South sectors</a:t>
              </a:r>
              <a:endParaRPr lang="en-US" sz="1400" dirty="0">
                <a:solidFill>
                  <a:prstClr val="black"/>
                </a:solidFill>
                <a:latin typeface="Calibri"/>
              </a:endParaRPr>
            </a:p>
          </p:txBody>
        </p:sp>
        <p:grpSp>
          <p:nvGrpSpPr>
            <p:cNvPr id="29" name="Group 28"/>
            <p:cNvGrpSpPr/>
            <p:nvPr/>
          </p:nvGrpSpPr>
          <p:grpSpPr>
            <a:xfrm>
              <a:off x="3408730" y="1364768"/>
              <a:ext cx="4389991" cy="646331"/>
              <a:chOff x="3408730" y="1364768"/>
              <a:chExt cx="4389991" cy="646331"/>
            </a:xfrm>
          </p:grpSpPr>
          <p:sp>
            <p:nvSpPr>
              <p:cNvPr id="19" name="TextBox 18"/>
              <p:cNvSpPr txBox="1"/>
              <p:nvPr/>
            </p:nvSpPr>
            <p:spPr>
              <a:xfrm>
                <a:off x="3408730" y="1474805"/>
                <a:ext cx="702309" cy="461665"/>
              </a:xfrm>
              <a:prstGeom prst="rect">
                <a:avLst/>
              </a:prstGeom>
              <a:noFill/>
            </p:spPr>
            <p:txBody>
              <a:bodyPr wrap="square" rtlCol="0">
                <a:spAutoFit/>
              </a:bodyPr>
              <a:lstStyle/>
              <a:p>
                <a:pPr algn="ctr" defTabSz="914400"/>
                <a:r>
                  <a:rPr lang="en-US" sz="1200" dirty="0" smtClean="0">
                    <a:solidFill>
                      <a:srgbClr val="1F497D">
                        <a:lumMod val="60000"/>
                        <a:lumOff val="40000"/>
                      </a:srgbClr>
                    </a:solidFill>
                    <a:latin typeface="Calibri"/>
                  </a:rPr>
                  <a:t>Current  date</a:t>
                </a:r>
                <a:endParaRPr lang="en-US" sz="1200" dirty="0">
                  <a:solidFill>
                    <a:srgbClr val="1F497D">
                      <a:lumMod val="60000"/>
                      <a:lumOff val="40000"/>
                    </a:srgbClr>
                  </a:solidFill>
                  <a:latin typeface="Calibri"/>
                </a:endParaRPr>
              </a:p>
            </p:txBody>
          </p:sp>
          <p:sp>
            <p:nvSpPr>
              <p:cNvPr id="20" name="TextBox 19"/>
              <p:cNvSpPr txBox="1"/>
              <p:nvPr/>
            </p:nvSpPr>
            <p:spPr>
              <a:xfrm>
                <a:off x="4611402" y="1364768"/>
                <a:ext cx="636023" cy="646331"/>
              </a:xfrm>
              <a:prstGeom prst="rect">
                <a:avLst/>
              </a:prstGeom>
              <a:noFill/>
            </p:spPr>
            <p:txBody>
              <a:bodyPr wrap="square" rtlCol="0">
                <a:spAutoFit/>
              </a:bodyPr>
              <a:lstStyle/>
              <a:p>
                <a:pPr algn="ctr" defTabSz="914400"/>
                <a:r>
                  <a:rPr lang="en-US" sz="1200" dirty="0" smtClean="0">
                    <a:solidFill>
                      <a:prstClr val="black"/>
                    </a:solidFill>
                    <a:latin typeface="Calibri"/>
                  </a:rPr>
                  <a:t>Access to NSS areas</a:t>
                </a:r>
                <a:endParaRPr lang="en-US" sz="1200" dirty="0">
                  <a:solidFill>
                    <a:prstClr val="black"/>
                  </a:solidFill>
                  <a:latin typeface="Calibri"/>
                </a:endParaRPr>
              </a:p>
            </p:txBody>
          </p:sp>
          <p:sp>
            <p:nvSpPr>
              <p:cNvPr id="28" name="TextBox 27"/>
              <p:cNvSpPr txBox="1"/>
              <p:nvPr/>
            </p:nvSpPr>
            <p:spPr>
              <a:xfrm>
                <a:off x="7075977" y="1479616"/>
                <a:ext cx="722744" cy="461665"/>
              </a:xfrm>
              <a:prstGeom prst="rect">
                <a:avLst/>
              </a:prstGeom>
              <a:noFill/>
            </p:spPr>
            <p:txBody>
              <a:bodyPr wrap="square" lIns="36000" rIns="36000" rtlCol="0">
                <a:spAutoFit/>
              </a:bodyPr>
              <a:lstStyle/>
              <a:p>
                <a:pPr algn="ctr" defTabSz="914400"/>
                <a:r>
                  <a:rPr lang="en-US" sz="1200" dirty="0" smtClean="0">
                    <a:solidFill>
                      <a:srgbClr val="008000"/>
                    </a:solidFill>
                    <a:latin typeface="Calibri"/>
                  </a:rPr>
                  <a:t>Start User Program</a:t>
                </a:r>
                <a:endParaRPr lang="en-US" sz="1200" dirty="0">
                  <a:solidFill>
                    <a:srgbClr val="008000"/>
                  </a:solidFill>
                  <a:latin typeface="Calibri"/>
                </a:endParaRPr>
              </a:p>
            </p:txBody>
          </p:sp>
          <p:sp>
            <p:nvSpPr>
              <p:cNvPr id="24" name="TextBox 23"/>
              <p:cNvSpPr txBox="1"/>
              <p:nvPr/>
            </p:nvSpPr>
            <p:spPr>
              <a:xfrm>
                <a:off x="5268652" y="1385114"/>
                <a:ext cx="726833" cy="573661"/>
              </a:xfrm>
              <a:prstGeom prst="rect">
                <a:avLst/>
              </a:prstGeom>
              <a:noFill/>
            </p:spPr>
            <p:txBody>
              <a:bodyPr wrap="square" lIns="36000" rIns="36000" rtlCol="0">
                <a:spAutoFit/>
              </a:bodyPr>
              <a:lstStyle/>
              <a:p>
                <a:pPr algn="ctr" defTabSz="914400">
                  <a:lnSpc>
                    <a:spcPts val="1240"/>
                  </a:lnSpc>
                </a:pPr>
                <a:r>
                  <a:rPr lang="en-US" sz="1200" dirty="0" smtClean="0">
                    <a:solidFill>
                      <a:srgbClr val="FF0000"/>
                    </a:solidFill>
                    <a:latin typeface="Calibri"/>
                  </a:rPr>
                  <a:t>Ready for Beam on Target </a:t>
                </a:r>
                <a:endParaRPr lang="en-US" sz="1200" dirty="0">
                  <a:solidFill>
                    <a:srgbClr val="FF0000"/>
                  </a:solidFill>
                  <a:latin typeface="Calibri"/>
                </a:endParaRPr>
              </a:p>
            </p:txBody>
          </p:sp>
        </p:grpSp>
      </p:grpSp>
      <p:sp>
        <p:nvSpPr>
          <p:cNvPr id="50" name="TextBox 49"/>
          <p:cNvSpPr txBox="1"/>
          <p:nvPr/>
        </p:nvSpPr>
        <p:spPr>
          <a:xfrm>
            <a:off x="184061" y="4702025"/>
            <a:ext cx="1523196" cy="461665"/>
          </a:xfrm>
          <a:prstGeom prst="rect">
            <a:avLst/>
          </a:prstGeom>
          <a:noFill/>
          <a:ln>
            <a:solidFill>
              <a:schemeClr val="tx1"/>
            </a:solidFill>
          </a:ln>
        </p:spPr>
        <p:txBody>
          <a:bodyPr wrap="square" lIns="72000" rIns="72000" rtlCol="0">
            <a:spAutoFit/>
          </a:bodyPr>
          <a:lstStyle/>
          <a:p>
            <a:pPr defTabSz="914400"/>
            <a:r>
              <a:rPr lang="en-US" sz="1200" b="1" dirty="0" smtClean="0">
                <a:solidFill>
                  <a:schemeClr val="bg1">
                    <a:lumMod val="50000"/>
                  </a:schemeClr>
                </a:solidFill>
                <a:latin typeface="Calibri"/>
              </a:rPr>
              <a:t>Not yet aligned with Accelerator Schedule</a:t>
            </a:r>
          </a:p>
        </p:txBody>
      </p:sp>
    </p:spTree>
    <p:extLst>
      <p:ext uri="{BB962C8B-B14F-4D97-AF65-F5344CB8AC3E}">
        <p14:creationId xmlns:p14="http://schemas.microsoft.com/office/powerpoint/2010/main" val="700056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dependencies</a:t>
            </a:r>
            <a:endParaRPr lang="en-US" dirty="0"/>
          </a:p>
        </p:txBody>
      </p:sp>
      <p:sp>
        <p:nvSpPr>
          <p:cNvPr id="3" name="Content Placeholder 2"/>
          <p:cNvSpPr>
            <a:spLocks noGrp="1"/>
          </p:cNvSpPr>
          <p:nvPr>
            <p:ph idx="1"/>
          </p:nvPr>
        </p:nvSpPr>
        <p:spPr/>
        <p:txBody>
          <a:bodyPr>
            <a:normAutofit/>
          </a:bodyPr>
          <a:lstStyle/>
          <a:p>
            <a:r>
              <a:rPr lang="en-US" dirty="0" smtClean="0"/>
              <a:t>CF </a:t>
            </a:r>
            <a:r>
              <a:rPr lang="en-US" dirty="0" smtClean="0">
                <a:sym typeface="Wingdings" panose="05000000000000000000" pitchFamily="2" charset="2"/>
              </a:rPr>
              <a:t> </a:t>
            </a:r>
          </a:p>
          <a:p>
            <a:pPr lvl="1"/>
            <a:r>
              <a:rPr lang="en-US" dirty="0" smtClean="0">
                <a:sym typeface="Wingdings" panose="05000000000000000000" pitchFamily="2" charset="2"/>
              </a:rPr>
              <a:t>Building ownership transfer from SEC to ESS</a:t>
            </a:r>
            <a:endParaRPr lang="en-US" dirty="0" smtClean="0"/>
          </a:p>
          <a:p>
            <a:r>
              <a:rPr lang="en-US" dirty="0" err="1" smtClean="0"/>
              <a:t>AccSys</a:t>
            </a:r>
            <a:endParaRPr lang="en-US" dirty="0" smtClean="0"/>
          </a:p>
          <a:p>
            <a:pPr lvl="1"/>
            <a:r>
              <a:rPr lang="en-US" dirty="0" smtClean="0">
                <a:sym typeface="Wingdings" panose="05000000000000000000" pitchFamily="2" charset="2"/>
              </a:rPr>
              <a:t>Commissioning (high energy) out of Construction phase</a:t>
            </a:r>
            <a:endParaRPr lang="en-US" dirty="0" smtClean="0"/>
          </a:p>
          <a:p>
            <a:r>
              <a:rPr lang="en-US" dirty="0" smtClean="0"/>
              <a:t>TS </a:t>
            </a:r>
            <a:endParaRPr lang="en-US" dirty="0" smtClean="0">
              <a:sym typeface="Wingdings" panose="05000000000000000000" pitchFamily="2" charset="2"/>
            </a:endParaRPr>
          </a:p>
          <a:p>
            <a:pPr lvl="1"/>
            <a:r>
              <a:rPr lang="en-US" dirty="0" smtClean="0">
                <a:sym typeface="Wingdings" panose="05000000000000000000" pitchFamily="2" charset="2"/>
              </a:rPr>
              <a:t>Commissioning </a:t>
            </a:r>
            <a:r>
              <a:rPr lang="en-US" dirty="0">
                <a:sym typeface="Wingdings" panose="05000000000000000000" pitchFamily="2" charset="2"/>
              </a:rPr>
              <a:t>out of </a:t>
            </a:r>
            <a:r>
              <a:rPr lang="en-US" dirty="0" smtClean="0">
                <a:sym typeface="Wingdings" panose="05000000000000000000" pitchFamily="2" charset="2"/>
              </a:rPr>
              <a:t>Construction </a:t>
            </a:r>
            <a:r>
              <a:rPr lang="en-US" dirty="0">
                <a:sym typeface="Wingdings" panose="05000000000000000000" pitchFamily="2" charset="2"/>
              </a:rPr>
              <a:t>phase</a:t>
            </a:r>
            <a:endParaRPr lang="en-US" dirty="0"/>
          </a:p>
          <a:p>
            <a:r>
              <a:rPr lang="en-US" dirty="0" smtClean="0"/>
              <a:t>NSS</a:t>
            </a:r>
            <a:r>
              <a:rPr lang="en-US" dirty="0" smtClean="0">
                <a:sym typeface="Wingdings" panose="05000000000000000000" pitchFamily="2" charset="2"/>
              </a:rPr>
              <a:t> </a:t>
            </a:r>
          </a:p>
          <a:p>
            <a:pPr lvl="1"/>
            <a:r>
              <a:rPr lang="en-US" dirty="0" smtClean="0">
                <a:sym typeface="Wingdings" panose="05000000000000000000" pitchFamily="2" charset="2"/>
              </a:rPr>
              <a:t>Instruments installation scope out of Construction Phase</a:t>
            </a:r>
            <a:endParaRPr lang="en-US"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13</a:t>
            </a:fld>
            <a:endParaRPr lang="en-GB" noProof="0"/>
          </a:p>
        </p:txBody>
      </p:sp>
    </p:spTree>
    <p:extLst>
      <p:ext uri="{BB962C8B-B14F-4D97-AF65-F5344CB8AC3E}">
        <p14:creationId xmlns:p14="http://schemas.microsoft.com/office/powerpoint/2010/main" val="3465680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solidFill>
                  <a:schemeClr val="tx1">
                    <a:lumMod val="50000"/>
                    <a:lumOff val="50000"/>
                  </a:schemeClr>
                </a:solidFill>
              </a:rPr>
              <a:t>Motivation</a:t>
            </a:r>
          </a:p>
          <a:p>
            <a:pPr marL="514350" indent="-514350">
              <a:buFont typeface="+mj-lt"/>
              <a:buAutoNum type="arabicPeriod"/>
            </a:pPr>
            <a:r>
              <a:rPr lang="en-GB" dirty="0">
                <a:solidFill>
                  <a:schemeClr val="tx1">
                    <a:lumMod val="50000"/>
                    <a:lumOff val="50000"/>
                  </a:schemeClr>
                </a:solidFill>
              </a:rPr>
              <a:t>Scope</a:t>
            </a:r>
          </a:p>
          <a:p>
            <a:pPr marL="514350" indent="-514350">
              <a:buFont typeface="+mj-lt"/>
              <a:buAutoNum type="arabicPeriod"/>
            </a:pPr>
            <a:r>
              <a:rPr lang="en-GB" dirty="0" smtClean="0">
                <a:solidFill>
                  <a:schemeClr val="tx1">
                    <a:lumMod val="50000"/>
                    <a:lumOff val="50000"/>
                  </a:schemeClr>
                </a:solidFill>
              </a:rPr>
              <a:t>Time</a:t>
            </a:r>
          </a:p>
          <a:p>
            <a:pPr marL="514350" indent="-514350">
              <a:buFont typeface="+mj-lt"/>
              <a:buAutoNum type="arabicPeriod"/>
            </a:pPr>
            <a:r>
              <a:rPr lang="en-GB" b="1" dirty="0"/>
              <a:t>Cost</a:t>
            </a:r>
          </a:p>
          <a:p>
            <a:pPr marL="514350" indent="-514350">
              <a:buFont typeface="+mj-lt"/>
              <a:buAutoNum type="arabicPeriod"/>
            </a:pPr>
            <a:r>
              <a:rPr lang="en-GB" dirty="0" smtClean="0">
                <a:solidFill>
                  <a:schemeClr val="tx1">
                    <a:lumMod val="50000"/>
                    <a:lumOff val="50000"/>
                  </a:schemeClr>
                </a:solidFill>
              </a:rPr>
              <a:t>Quality</a:t>
            </a:r>
          </a:p>
          <a:p>
            <a:pPr marL="514350" indent="-514350">
              <a:buFont typeface="+mj-lt"/>
              <a:buAutoNum type="arabicPeriod"/>
            </a:pPr>
            <a:r>
              <a:rPr lang="en-GB" dirty="0" smtClean="0">
                <a:solidFill>
                  <a:schemeClr val="tx1">
                    <a:lumMod val="50000"/>
                    <a:lumOff val="50000"/>
                  </a:schemeClr>
                </a:solidFill>
              </a:rPr>
              <a:t>Organization and communications</a:t>
            </a:r>
          </a:p>
          <a:p>
            <a:pPr marL="514350" indent="-514350">
              <a:buFont typeface="+mj-lt"/>
              <a:buAutoNum type="arabicPeriod"/>
            </a:pPr>
            <a:r>
              <a:rPr lang="en-GB" dirty="0" smtClean="0">
                <a:solidFill>
                  <a:schemeClr val="tx1">
                    <a:lumMod val="50000"/>
                    <a:lumOff val="50000"/>
                  </a:schemeClr>
                </a:solidFill>
              </a:rPr>
              <a:t>Risk management</a:t>
            </a:r>
          </a:p>
          <a:p>
            <a:pPr marL="514350" indent="-514350">
              <a:buFont typeface="+mj-lt"/>
              <a:buAutoNum type="arabicPeriod"/>
            </a:pPr>
            <a:r>
              <a:rPr lang="en-GB" dirty="0" smtClean="0">
                <a:solidFill>
                  <a:schemeClr val="tx1">
                    <a:lumMod val="50000"/>
                    <a:lumOff val="50000"/>
                  </a:schemeClr>
                </a:solidFill>
              </a:rPr>
              <a:t>Procurement</a:t>
            </a:r>
          </a:p>
          <a:p>
            <a:pPr marL="514350" indent="-514350">
              <a:buFont typeface="+mj-lt"/>
              <a:buAutoNum type="arabicPeriod"/>
            </a:pPr>
            <a:r>
              <a:rPr lang="en-GB" dirty="0" smtClean="0">
                <a:solidFill>
                  <a:schemeClr val="tx1">
                    <a:lumMod val="50000"/>
                    <a:lumOff val="50000"/>
                  </a:schemeClr>
                </a:solidFill>
              </a:rPr>
              <a:t>Status</a:t>
            </a:r>
          </a:p>
        </p:txBody>
      </p:sp>
      <p:sp>
        <p:nvSpPr>
          <p:cNvPr id="4" name="Slide Number Placeholder 3"/>
          <p:cNvSpPr>
            <a:spLocks noGrp="1"/>
          </p:cNvSpPr>
          <p:nvPr>
            <p:ph type="sldNum" sz="quarter" idx="12"/>
          </p:nvPr>
        </p:nvSpPr>
        <p:spPr/>
        <p:txBody>
          <a:bodyPr/>
          <a:lstStyle/>
          <a:p>
            <a:fld id="{551115BC-487E-4422-894C-CB7CD3E79223}" type="slidenum">
              <a:rPr lang="en-GB" smtClean="0"/>
              <a:t>14</a:t>
            </a:fld>
            <a:endParaRPr lang="en-GB"/>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Date Placeholder 5"/>
          <p:cNvSpPr>
            <a:spLocks noGrp="1"/>
          </p:cNvSpPr>
          <p:nvPr>
            <p:ph type="dt" sz="half" idx="10"/>
          </p:nvPr>
        </p:nvSpPr>
        <p:spPr/>
        <p:txBody>
          <a:bodyPr/>
          <a:lstStyle/>
          <a:p>
            <a:r>
              <a:rPr lang="en-US" noProof="0" smtClean="0"/>
              <a:t>Hector Novella</a:t>
            </a:r>
            <a:endParaRPr lang="en-GB" noProof="0"/>
          </a:p>
        </p:txBody>
      </p:sp>
    </p:spTree>
    <p:extLst>
      <p:ext uri="{BB962C8B-B14F-4D97-AF65-F5344CB8AC3E}">
        <p14:creationId xmlns:p14="http://schemas.microsoft.com/office/powerpoint/2010/main" val="1338233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ICS installation cost rationale</a:t>
            </a:r>
            <a:endParaRPr lang="en-US" dirty="0"/>
          </a:p>
        </p:txBody>
      </p:sp>
      <p:sp>
        <p:nvSpPr>
          <p:cNvPr id="3" name="Content Placeholder 2"/>
          <p:cNvSpPr>
            <a:spLocks noGrp="1"/>
          </p:cNvSpPr>
          <p:nvPr>
            <p:ph idx="1"/>
          </p:nvPr>
        </p:nvSpPr>
        <p:spPr>
          <a:xfrm>
            <a:off x="457200" y="1600200"/>
            <a:ext cx="8435280" cy="4637112"/>
          </a:xfrm>
        </p:spPr>
        <p:txBody>
          <a:bodyPr>
            <a:normAutofit/>
          </a:bodyPr>
          <a:lstStyle/>
          <a:p>
            <a:pPr>
              <a:spcBef>
                <a:spcPts val="1200"/>
              </a:spcBef>
            </a:pPr>
            <a:r>
              <a:rPr lang="en-US" dirty="0" smtClean="0"/>
              <a:t>ICS re-planning completed in 2016-06 estimated a need for additional ~5 M € on installation activities</a:t>
            </a:r>
          </a:p>
          <a:p>
            <a:pPr>
              <a:spcBef>
                <a:spcPts val="1200"/>
              </a:spcBef>
            </a:pPr>
            <a:r>
              <a:rPr lang="en-US" dirty="0" smtClean="0"/>
              <a:t>After the staged approach to initial-operations phase and the relaxation of ICS in-kind goal, some installation activities can be undertaken within the current budget</a:t>
            </a:r>
          </a:p>
          <a:p>
            <a:pPr>
              <a:spcBef>
                <a:spcPts val="1200"/>
              </a:spcBef>
            </a:pPr>
            <a:r>
              <a:rPr lang="en-US" dirty="0" smtClean="0"/>
              <a:t>Nevertheless, extra costs exist and are justified due to: </a:t>
            </a:r>
          </a:p>
          <a:p>
            <a:pPr lvl="1"/>
            <a:r>
              <a:rPr lang="en-US" dirty="0" smtClean="0"/>
              <a:t>scope clarification, </a:t>
            </a:r>
          </a:p>
          <a:p>
            <a:pPr lvl="1"/>
            <a:r>
              <a:rPr lang="en-US" dirty="0" smtClean="0"/>
              <a:t>better understanding of dependencies, </a:t>
            </a:r>
          </a:p>
          <a:p>
            <a:pPr lvl="1"/>
            <a:r>
              <a:rPr lang="en-US" dirty="0" smtClean="0"/>
              <a:t>more realistic knowledge of the price of installation services</a:t>
            </a:r>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15</a:t>
            </a:fld>
            <a:endParaRPr lang="en-GB" noProof="0"/>
          </a:p>
        </p:txBody>
      </p:sp>
    </p:spTree>
    <p:extLst>
      <p:ext uri="{BB962C8B-B14F-4D97-AF65-F5344CB8AC3E}">
        <p14:creationId xmlns:p14="http://schemas.microsoft.com/office/powerpoint/2010/main" val="1000890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cost details   </a:t>
            </a:r>
            <a:r>
              <a:rPr lang="en-US" sz="2000" dirty="0" smtClean="0"/>
              <a:t>(1/2)</a:t>
            </a:r>
            <a:endParaRPr lang="en-US"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16</a:t>
            </a:fld>
            <a:endParaRPr lang="en-GB" noProof="0"/>
          </a:p>
        </p:txBody>
      </p:sp>
      <p:graphicFrame>
        <p:nvGraphicFramePr>
          <p:cNvPr id="9" name="Table 8"/>
          <p:cNvGraphicFramePr>
            <a:graphicFrameLocks noGrp="1"/>
          </p:cNvGraphicFramePr>
          <p:nvPr>
            <p:extLst>
              <p:ext uri="{D42A27DB-BD31-4B8C-83A1-F6EECF244321}">
                <p14:modId xmlns:p14="http://schemas.microsoft.com/office/powerpoint/2010/main" val="3266468591"/>
              </p:ext>
            </p:extLst>
          </p:nvPr>
        </p:nvGraphicFramePr>
        <p:xfrm>
          <a:off x="539552" y="1556792"/>
          <a:ext cx="8064896" cy="4752532"/>
        </p:xfrm>
        <a:graphic>
          <a:graphicData uri="http://schemas.openxmlformats.org/drawingml/2006/table">
            <a:tbl>
              <a:tblPr firstRow="1" firstCol="1" bandRow="1"/>
              <a:tblGrid>
                <a:gridCol w="887878"/>
                <a:gridCol w="4883332"/>
                <a:gridCol w="2293686"/>
              </a:tblGrid>
              <a:tr h="208312">
                <a:tc>
                  <a:txBody>
                    <a:bodyPr/>
                    <a:lstStyle/>
                    <a:p>
                      <a:pPr marL="0" marR="0">
                        <a:spcBef>
                          <a:spcPts val="0"/>
                        </a:spcBef>
                        <a:spcAft>
                          <a:spcPts val="0"/>
                        </a:spcAft>
                      </a:pPr>
                      <a:r>
                        <a:rPr lang="en-US" sz="1000" dirty="0">
                          <a:solidFill>
                            <a:srgbClr val="363636"/>
                          </a:solidFill>
                          <a:effectLst/>
                          <a:latin typeface="Arial"/>
                          <a:ea typeface="Times New Roman"/>
                          <a:cs typeface="Times New Roman"/>
                        </a:rPr>
                        <a:t>Activity</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marL="0" marR="0">
                        <a:spcBef>
                          <a:spcPts val="0"/>
                        </a:spcBef>
                        <a:spcAft>
                          <a:spcPts val="0"/>
                        </a:spcAft>
                      </a:pPr>
                      <a:r>
                        <a:rPr lang="en-US" sz="1000" dirty="0">
                          <a:solidFill>
                            <a:srgbClr val="363636"/>
                          </a:solidFill>
                          <a:effectLst/>
                          <a:latin typeface="Arial"/>
                          <a:ea typeface="Times New Roman"/>
                          <a:cs typeface="Times New Roman"/>
                        </a:rPr>
                        <a:t>Name</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marL="0" marR="0" algn="ctr" defTabSz="914400" rtl="0" eaLnBrk="1" latinLnBrk="0" hangingPunct="1">
                        <a:spcBef>
                          <a:spcPts val="0"/>
                        </a:spcBef>
                        <a:spcAft>
                          <a:spcPts val="0"/>
                        </a:spcAft>
                      </a:pPr>
                      <a:r>
                        <a:rPr lang="en-US" sz="1000" kern="1200" dirty="0" smtClean="0">
                          <a:solidFill>
                            <a:srgbClr val="363636"/>
                          </a:solidFill>
                          <a:effectLst/>
                          <a:latin typeface="Arial"/>
                          <a:ea typeface="Times New Roman"/>
                          <a:cs typeface="Times New Roman"/>
                        </a:rPr>
                        <a:t>Extra</a:t>
                      </a:r>
                      <a:r>
                        <a:rPr lang="en-US" sz="1000" kern="1200" baseline="0" dirty="0" smtClean="0">
                          <a:solidFill>
                            <a:srgbClr val="363636"/>
                          </a:solidFill>
                          <a:effectLst/>
                          <a:latin typeface="Arial"/>
                          <a:ea typeface="Times New Roman"/>
                          <a:cs typeface="Times New Roman"/>
                        </a:rPr>
                        <a:t> </a:t>
                      </a:r>
                      <a:r>
                        <a:rPr lang="en-US" sz="1000" kern="1200" dirty="0" smtClean="0">
                          <a:solidFill>
                            <a:srgbClr val="363636"/>
                          </a:solidFill>
                          <a:effectLst/>
                          <a:latin typeface="Arial"/>
                          <a:ea typeface="Times New Roman"/>
                          <a:cs typeface="Times New Roman"/>
                        </a:rPr>
                        <a:t>Cost  (EUR)</a:t>
                      </a:r>
                      <a:endParaRPr lang="en-US" sz="1000" kern="1200" dirty="0">
                        <a:solidFill>
                          <a:srgbClr val="363636"/>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r>
              <a:tr h="243031">
                <a:tc>
                  <a:txBody>
                    <a:bodyPr/>
                    <a:lstStyle/>
                    <a:p>
                      <a:pPr marL="0" marR="0">
                        <a:spcBef>
                          <a:spcPts val="300"/>
                        </a:spcBef>
                        <a:spcAft>
                          <a:spcPts val="300"/>
                        </a:spcAft>
                      </a:pPr>
                      <a:r>
                        <a:rPr lang="en-US" sz="1000" b="1" dirty="0">
                          <a:solidFill>
                            <a:srgbClr val="000000"/>
                          </a:solidFill>
                          <a:effectLst/>
                          <a:latin typeface="Arial"/>
                          <a:ea typeface="Times New Roman"/>
                          <a:cs typeface="Times New Roman"/>
                        </a:rPr>
                        <a:t>14.20.00</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000" b="1" dirty="0">
                          <a:solidFill>
                            <a:srgbClr val="000000"/>
                          </a:solidFill>
                          <a:effectLst/>
                          <a:latin typeface="Arial"/>
                          <a:ea typeface="Times New Roman"/>
                          <a:cs typeface="Times New Roman"/>
                        </a:rPr>
                        <a:t>Management &amp; Quality Assurance</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43031">
                <a:tc>
                  <a:txBody>
                    <a:bodyPr/>
                    <a:lstStyle/>
                    <a:p>
                      <a:pPr marL="0" marR="0">
                        <a:spcBef>
                          <a:spcPts val="300"/>
                        </a:spcBef>
                        <a:spcAft>
                          <a:spcPts val="300"/>
                        </a:spcAft>
                      </a:pPr>
                      <a:r>
                        <a:rPr lang="en-US" sz="1000" b="1" dirty="0">
                          <a:solidFill>
                            <a:srgbClr val="000000"/>
                          </a:solidFill>
                          <a:effectLst/>
                          <a:latin typeface="Arial"/>
                          <a:ea typeface="Times New Roman"/>
                          <a:cs typeface="Times New Roman"/>
                        </a:rPr>
                        <a:t>14.20.01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Other ICS installations</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lgn="r" defTabSz="914400" rtl="0" eaLnBrk="1" latinLnBrk="0" hangingPunct="1">
                        <a:spcBef>
                          <a:spcPts val="300"/>
                        </a:spcBef>
                        <a:spcAft>
                          <a:spcPts val="300"/>
                        </a:spcAft>
                      </a:pPr>
                      <a:r>
                        <a:rPr lang="en-US" sz="1000" b="1" kern="1200" dirty="0" smtClean="0">
                          <a:solidFill>
                            <a:srgbClr val="000000"/>
                          </a:solidFill>
                          <a:effectLst/>
                          <a:latin typeface="Arial"/>
                          <a:ea typeface="Times New Roman"/>
                          <a:cs typeface="Times New Roman"/>
                        </a:rPr>
                        <a:t>452,000.00</a:t>
                      </a:r>
                      <a:endParaRPr lang="en-US" sz="1000" b="1"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r h="208312">
                <a:tc>
                  <a:txBody>
                    <a:bodyPr/>
                    <a:lstStyle/>
                    <a:p>
                      <a:pPr marL="0" marR="0">
                        <a:spcBef>
                          <a:spcPts val="300"/>
                        </a:spcBef>
                        <a:spcAft>
                          <a:spcPts val="300"/>
                        </a:spcAft>
                      </a:pPr>
                      <a:r>
                        <a:rPr lang="en-US" sz="1000" dirty="0">
                          <a:solidFill>
                            <a:srgbClr val="000000"/>
                          </a:solidFill>
                          <a:effectLst/>
                          <a:latin typeface="Arial"/>
                          <a:ea typeface="Times New Roman"/>
                          <a:cs typeface="Times New Roman"/>
                        </a:rPr>
                        <a:t>14.20.01.01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000" dirty="0">
                          <a:solidFill>
                            <a:srgbClr val="000000"/>
                          </a:solidFill>
                          <a:effectLst/>
                          <a:latin typeface="Arial"/>
                          <a:ea typeface="Times New Roman"/>
                          <a:cs typeface="Times New Roman"/>
                        </a:rPr>
                        <a:t>   </a:t>
                      </a:r>
                      <a:r>
                        <a:rPr lang="en-US" sz="1000" dirty="0" smtClean="0">
                          <a:solidFill>
                            <a:srgbClr val="000000"/>
                          </a:solidFill>
                          <a:effectLst/>
                          <a:latin typeface="Arial"/>
                          <a:ea typeface="Times New Roman"/>
                          <a:cs typeface="Times New Roman"/>
                        </a:rPr>
                        <a:t>Installation of the Control System for the </a:t>
                      </a:r>
                      <a:r>
                        <a:rPr lang="en-US" sz="1000" dirty="0" err="1" smtClean="0">
                          <a:solidFill>
                            <a:srgbClr val="000000"/>
                          </a:solidFill>
                          <a:effectLst/>
                          <a:latin typeface="Arial"/>
                          <a:ea typeface="Times New Roman"/>
                          <a:cs typeface="Times New Roman"/>
                        </a:rPr>
                        <a:t>Cryoplant</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a:spcBef>
                          <a:spcPts val="300"/>
                        </a:spcBef>
                        <a:spcAft>
                          <a:spcPts val="300"/>
                        </a:spcAft>
                      </a:pPr>
                      <a:r>
                        <a:rPr lang="en-US" sz="1000" dirty="0" smtClean="0">
                          <a:solidFill>
                            <a:srgbClr val="000000"/>
                          </a:solidFill>
                          <a:effectLst/>
                          <a:latin typeface="Arial"/>
                          <a:ea typeface="Times New Roman"/>
                          <a:cs typeface="Times New Roman"/>
                        </a:rPr>
                        <a:t>43,000.00</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14.20.01.02</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GB" sz="1000" kern="1200" noProof="0" dirty="0" smtClean="0">
                          <a:solidFill>
                            <a:srgbClr val="000000"/>
                          </a:solidFill>
                          <a:effectLst/>
                          <a:latin typeface="Arial"/>
                          <a:ea typeface="Times New Roman"/>
                          <a:cs typeface="Times New Roman"/>
                        </a:rPr>
                        <a:t>   Inst CS for Test Stand 2 and peripheral activities (GNSS)</a:t>
                      </a:r>
                      <a:endParaRPr lang="en-GB" sz="1000" kern="1200" noProof="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GB" sz="1000" kern="1200" noProof="0" dirty="0" smtClean="0">
                          <a:solidFill>
                            <a:srgbClr val="000000"/>
                          </a:solidFill>
                          <a:effectLst/>
                          <a:latin typeface="Arial"/>
                          <a:ea typeface="Times New Roman"/>
                          <a:cs typeface="Times New Roman"/>
                        </a:rPr>
                        <a:t>47,000.00</a:t>
                      </a:r>
                      <a:endParaRPr lang="en-GB" sz="1000" kern="1200" noProof="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70788">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14.20.01.03</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 Building integration</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362,000.00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46066">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14.20.02</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CS Infrastructure</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lgn="r" defTabSz="914400" rtl="0" eaLnBrk="1" latinLnBrk="0" hangingPunct="1">
                        <a:spcBef>
                          <a:spcPts val="300"/>
                        </a:spcBef>
                        <a:spcAft>
                          <a:spcPts val="300"/>
                        </a:spcAft>
                      </a:pPr>
                      <a:r>
                        <a:rPr lang="en-US" sz="1000" b="1" kern="1200" dirty="0" smtClean="0">
                          <a:solidFill>
                            <a:srgbClr val="000000"/>
                          </a:solidFill>
                          <a:effectLst/>
                          <a:latin typeface="Arial"/>
                          <a:ea typeface="Times New Roman"/>
                          <a:cs typeface="Times New Roman"/>
                        </a:rPr>
                        <a:t>752,000.00</a:t>
                      </a:r>
                      <a:endParaRPr lang="en-US" sz="1000" b="1"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r h="208312">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14.20.02.01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t>
                      </a:r>
                      <a:r>
                        <a:rPr lang="en-US" sz="1000" kern="1200" baseline="0" dirty="0" smtClean="0">
                          <a:solidFill>
                            <a:srgbClr val="000000"/>
                          </a:solidFill>
                          <a:effectLst/>
                          <a:latin typeface="Arial"/>
                          <a:ea typeface="Times New Roman"/>
                          <a:cs typeface="Times New Roman"/>
                        </a:rPr>
                        <a:t> Local Control Room</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28,000.00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14.20.02.02</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 Main Control Room </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43,000.00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14.20.02.03</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 Data Centre (Server Hall, Temporary server room, + IT server hall)</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134,000.00 +</a:t>
                      </a:r>
                      <a:r>
                        <a:rPr lang="en-US" sz="1000" kern="1200" baseline="0" dirty="0" smtClean="0">
                          <a:solidFill>
                            <a:srgbClr val="000000"/>
                          </a:solidFill>
                          <a:effectLst/>
                          <a:latin typeface="Arial"/>
                          <a:ea typeface="Times New Roman"/>
                          <a:cs typeface="Times New Roman"/>
                        </a:rPr>
                        <a:t> 280,000.00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14.20.02.04</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 CS Networks</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267,000.00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14.20.03</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PSS installation, V&amp;V</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lgn="r" defTabSz="914400" rtl="0" eaLnBrk="1" latinLnBrk="0" hangingPunct="1">
                        <a:spcBef>
                          <a:spcPts val="300"/>
                        </a:spcBef>
                        <a:spcAft>
                          <a:spcPts val="300"/>
                        </a:spcAft>
                      </a:pPr>
                      <a:r>
                        <a:rPr lang="en-US" sz="1000" b="1" kern="1200" dirty="0" smtClean="0">
                          <a:solidFill>
                            <a:srgbClr val="000000"/>
                          </a:solidFill>
                          <a:effectLst/>
                          <a:latin typeface="Arial"/>
                          <a:ea typeface="Times New Roman"/>
                          <a:cs typeface="Times New Roman"/>
                        </a:rPr>
                        <a:t>1,200,000.00</a:t>
                      </a:r>
                      <a:endParaRPr lang="en-US" sz="1000" b="1"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r h="208312">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14.20.03.01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 of the ODH system (</a:t>
                      </a:r>
                      <a:r>
                        <a:rPr lang="en-US" sz="1000" kern="1200" dirty="0" err="1" smtClean="0">
                          <a:solidFill>
                            <a:srgbClr val="000000"/>
                          </a:solidFill>
                          <a:effectLst/>
                          <a:latin typeface="Arial"/>
                          <a:ea typeface="Times New Roman"/>
                          <a:cs typeface="Times New Roman"/>
                        </a:rPr>
                        <a:t>Cryoplant</a:t>
                      </a:r>
                      <a:r>
                        <a:rPr lang="en-US" sz="1000" kern="1200" dirty="0" smtClean="0">
                          <a:solidFill>
                            <a:srgbClr val="000000"/>
                          </a:solidFill>
                          <a:effectLst/>
                          <a:latin typeface="Arial"/>
                          <a:ea typeface="Times New Roman"/>
                          <a:cs typeface="Times New Roman"/>
                        </a:rPr>
                        <a:t>, CTL, </a:t>
                      </a:r>
                      <a:r>
                        <a:rPr lang="en-US" sz="1000" kern="1200" dirty="0" err="1" smtClean="0">
                          <a:solidFill>
                            <a:srgbClr val="000000"/>
                          </a:solidFill>
                          <a:effectLst/>
                          <a:latin typeface="Arial"/>
                          <a:ea typeface="Times New Roman"/>
                          <a:cs typeface="Times New Roman"/>
                        </a:rPr>
                        <a:t>Coldbox</a:t>
                      </a:r>
                      <a:r>
                        <a:rPr lang="en-US" sz="1000" kern="1200" dirty="0" smtClean="0">
                          <a:solidFill>
                            <a:srgbClr val="000000"/>
                          </a:solidFill>
                          <a:effectLst/>
                          <a:latin typeface="Arial"/>
                          <a:ea typeface="Times New Roman"/>
                          <a:cs typeface="Times New Roman"/>
                        </a:rPr>
                        <a:t>, G01)</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100,000.00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14.20.03.02</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 of PSS for Test Stand 2</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50,000.00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14.20.03.03</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 of PSS-1 (first phase of PSS to cover the Normal Conducting </a:t>
                      </a:r>
                      <a:r>
                        <a:rPr lang="en-US" sz="1000" kern="1200" dirty="0" err="1" smtClean="0">
                          <a:solidFill>
                            <a:srgbClr val="000000"/>
                          </a:solidFill>
                          <a:effectLst/>
                          <a:latin typeface="Arial"/>
                          <a:ea typeface="Times New Roman"/>
                          <a:cs typeface="Times New Roman"/>
                        </a:rPr>
                        <a:t>Linac</a:t>
                      </a: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400,000.00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14.20.03.04</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a:t>
                      </a:r>
                      <a:r>
                        <a:rPr lang="en-US" sz="1000" kern="1200" baseline="0" dirty="0" smtClean="0">
                          <a:solidFill>
                            <a:srgbClr val="000000"/>
                          </a:solidFill>
                          <a:effectLst/>
                          <a:latin typeface="Arial"/>
                          <a:ea typeface="Times New Roman"/>
                          <a:cs typeface="Times New Roman"/>
                        </a:rPr>
                        <a:t> of PSS for the Accelerator</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400,000.00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14.20.03.05</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a:t>
                      </a:r>
                      <a:r>
                        <a:rPr lang="en-US" sz="1000" kern="1200" baseline="0" dirty="0" smtClean="0">
                          <a:solidFill>
                            <a:srgbClr val="000000"/>
                          </a:solidFill>
                          <a:effectLst/>
                          <a:latin typeface="Arial"/>
                          <a:ea typeface="Times New Roman"/>
                          <a:cs typeface="Times New Roman"/>
                        </a:rPr>
                        <a:t> of PSS for Target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200,000.00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14.20.03.06</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 of PSS for Bunker</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50,000.00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14.20.04</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Machine installation</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lgn="r" defTabSz="914400" rtl="0" eaLnBrk="1" latinLnBrk="0" hangingPunct="1">
                        <a:spcBef>
                          <a:spcPts val="300"/>
                        </a:spcBef>
                        <a:spcAft>
                          <a:spcPts val="300"/>
                        </a:spcAft>
                      </a:pPr>
                      <a:r>
                        <a:rPr lang="en-US" sz="1000" b="1" kern="1200" dirty="0" smtClean="0">
                          <a:solidFill>
                            <a:srgbClr val="000000"/>
                          </a:solidFill>
                          <a:effectLst/>
                          <a:latin typeface="Arial"/>
                          <a:ea typeface="Times New Roman"/>
                          <a:cs typeface="Times New Roman"/>
                        </a:rPr>
                        <a:t>1,095,000.00</a:t>
                      </a:r>
                      <a:endParaRPr lang="en-US" sz="1000" b="1"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r h="208312">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14.20.04.01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baseline="0" dirty="0" smtClean="0">
                          <a:solidFill>
                            <a:srgbClr val="000000"/>
                          </a:solidFill>
                          <a:effectLst/>
                          <a:latin typeface="Arial"/>
                          <a:ea typeface="Times New Roman"/>
                          <a:cs typeface="Times New Roman"/>
                        </a:rPr>
                        <a:t>   Installation of CS for the warm </a:t>
                      </a:r>
                      <a:r>
                        <a:rPr lang="en-US" sz="1000" kern="1200" baseline="0" dirty="0" err="1" smtClean="0">
                          <a:solidFill>
                            <a:srgbClr val="000000"/>
                          </a:solidFill>
                          <a:effectLst/>
                          <a:latin typeface="Arial"/>
                          <a:ea typeface="Times New Roman"/>
                          <a:cs typeface="Times New Roman"/>
                        </a:rPr>
                        <a:t>Linac</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328,000.00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14.20.04.02</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baseline="0" dirty="0" smtClean="0">
                          <a:solidFill>
                            <a:srgbClr val="000000"/>
                          </a:solidFill>
                          <a:effectLst/>
                          <a:latin typeface="Arial"/>
                          <a:ea typeface="Times New Roman"/>
                          <a:cs typeface="Times New Roman"/>
                        </a:rPr>
                        <a:t>   Installation of CS for the cold </a:t>
                      </a:r>
                      <a:r>
                        <a:rPr lang="en-US" sz="1000" kern="1200" baseline="0" dirty="0" err="1" smtClean="0">
                          <a:solidFill>
                            <a:srgbClr val="000000"/>
                          </a:solidFill>
                          <a:effectLst/>
                          <a:latin typeface="Arial"/>
                          <a:ea typeface="Times New Roman"/>
                          <a:cs typeface="Times New Roman"/>
                        </a:rPr>
                        <a:t>Linac</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r"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450,000.00</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14.20.04.03</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 of CS for Target, Bunker* and Test Beamline*</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r"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317,000.00</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531390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(extra) cost details</a:t>
            </a:r>
            <a:r>
              <a:rPr lang="en-US" dirty="0" smtClean="0"/>
              <a:t>   </a:t>
            </a:r>
            <a:r>
              <a:rPr lang="en-US" sz="2000" dirty="0" smtClean="0"/>
              <a:t>(2/2)</a:t>
            </a:r>
            <a:endParaRPr lang="en-US"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17</a:t>
            </a:fld>
            <a:endParaRPr lang="en-GB" noProof="0"/>
          </a:p>
        </p:txBody>
      </p:sp>
      <p:graphicFrame>
        <p:nvGraphicFramePr>
          <p:cNvPr id="9" name="Table 8"/>
          <p:cNvGraphicFramePr>
            <a:graphicFrameLocks noGrp="1"/>
          </p:cNvGraphicFramePr>
          <p:nvPr>
            <p:extLst>
              <p:ext uri="{D42A27DB-BD31-4B8C-83A1-F6EECF244321}">
                <p14:modId xmlns:p14="http://schemas.microsoft.com/office/powerpoint/2010/main" val="492523090"/>
              </p:ext>
            </p:extLst>
          </p:nvPr>
        </p:nvGraphicFramePr>
        <p:xfrm>
          <a:off x="539552" y="1556792"/>
          <a:ext cx="8064896" cy="3435235"/>
        </p:xfrm>
        <a:graphic>
          <a:graphicData uri="http://schemas.openxmlformats.org/drawingml/2006/table">
            <a:tbl>
              <a:tblPr firstRow="1" firstCol="1" bandRow="1"/>
              <a:tblGrid>
                <a:gridCol w="887878"/>
                <a:gridCol w="4883332"/>
                <a:gridCol w="2293686"/>
              </a:tblGrid>
              <a:tr h="208312">
                <a:tc>
                  <a:txBody>
                    <a:bodyPr/>
                    <a:lstStyle/>
                    <a:p>
                      <a:pPr marL="0" marR="0">
                        <a:spcBef>
                          <a:spcPts val="0"/>
                        </a:spcBef>
                        <a:spcAft>
                          <a:spcPts val="0"/>
                        </a:spcAft>
                      </a:pPr>
                      <a:r>
                        <a:rPr lang="en-US" sz="1000" dirty="0">
                          <a:solidFill>
                            <a:srgbClr val="363636"/>
                          </a:solidFill>
                          <a:effectLst/>
                          <a:latin typeface="Arial"/>
                          <a:ea typeface="Times New Roman"/>
                          <a:cs typeface="Times New Roman"/>
                        </a:rPr>
                        <a:t>Activity</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marL="0" marR="0">
                        <a:spcBef>
                          <a:spcPts val="0"/>
                        </a:spcBef>
                        <a:spcAft>
                          <a:spcPts val="0"/>
                        </a:spcAft>
                      </a:pPr>
                      <a:r>
                        <a:rPr lang="en-US" sz="1000" dirty="0">
                          <a:solidFill>
                            <a:srgbClr val="363636"/>
                          </a:solidFill>
                          <a:effectLst/>
                          <a:latin typeface="Arial"/>
                          <a:ea typeface="Times New Roman"/>
                          <a:cs typeface="Times New Roman"/>
                        </a:rPr>
                        <a:t>Name</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marL="0" marR="0" algn="ctr" defTabSz="914400" rtl="0" eaLnBrk="1" latinLnBrk="0" hangingPunct="1">
                        <a:spcBef>
                          <a:spcPts val="0"/>
                        </a:spcBef>
                        <a:spcAft>
                          <a:spcPts val="0"/>
                        </a:spcAft>
                      </a:pPr>
                      <a:r>
                        <a:rPr lang="en-US" sz="1000" kern="1200" dirty="0" smtClean="0">
                          <a:solidFill>
                            <a:srgbClr val="363636"/>
                          </a:solidFill>
                          <a:effectLst/>
                          <a:latin typeface="Arial"/>
                          <a:ea typeface="Times New Roman"/>
                          <a:cs typeface="Times New Roman"/>
                        </a:rPr>
                        <a:t>Extra Cost (EUR)</a:t>
                      </a:r>
                      <a:endParaRPr lang="en-US" sz="1000" kern="1200" dirty="0">
                        <a:solidFill>
                          <a:srgbClr val="363636"/>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r>
              <a:tr h="243031">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14.20.05</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Pre-beam preparation</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lgn="r">
                        <a:spcBef>
                          <a:spcPts val="300"/>
                        </a:spcBef>
                        <a:spcAft>
                          <a:spcPts val="300"/>
                        </a:spcAft>
                      </a:pPr>
                      <a:r>
                        <a:rPr lang="en-US" sz="1050" b="1" dirty="0" smtClean="0">
                          <a:effectLst/>
                          <a:latin typeface="Arial" panose="020B0604020202020204" pitchFamily="34" charset="0"/>
                          <a:ea typeface="Times New Roman"/>
                          <a:cs typeface="Arial" panose="020B0604020202020204" pitchFamily="34" charset="0"/>
                        </a:rPr>
                        <a:t>184,000.00</a:t>
                      </a:r>
                      <a:endParaRPr lang="en-US" sz="1050" b="1"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r h="208312">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14.20.05.01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000" dirty="0">
                          <a:solidFill>
                            <a:srgbClr val="000000"/>
                          </a:solidFill>
                          <a:effectLst/>
                          <a:latin typeface="Arial"/>
                          <a:ea typeface="Times New Roman"/>
                          <a:cs typeface="Times New Roman"/>
                        </a:rPr>
                        <a:t>   </a:t>
                      </a:r>
                      <a:r>
                        <a:rPr lang="en-US" sz="1000" dirty="0" smtClean="0">
                          <a:solidFill>
                            <a:srgbClr val="000000"/>
                          </a:solidFill>
                          <a:effectLst/>
                          <a:latin typeface="Arial"/>
                          <a:ea typeface="Times New Roman"/>
                          <a:cs typeface="Times New Roman"/>
                        </a:rPr>
                        <a:t>Pre-commissioning</a:t>
                      </a:r>
                      <a:r>
                        <a:rPr lang="en-US" sz="1000" baseline="0" dirty="0" smtClean="0">
                          <a:solidFill>
                            <a:srgbClr val="000000"/>
                          </a:solidFill>
                          <a:effectLst/>
                          <a:latin typeface="Arial"/>
                          <a:ea typeface="Times New Roman"/>
                          <a:cs typeface="Times New Roman"/>
                        </a:rPr>
                        <a:t> of sub-systems for </a:t>
                      </a:r>
                      <a:r>
                        <a:rPr lang="en-US" sz="1000" baseline="0" dirty="0" err="1" smtClean="0">
                          <a:solidFill>
                            <a:srgbClr val="000000"/>
                          </a:solidFill>
                          <a:effectLst/>
                          <a:latin typeface="Arial"/>
                          <a:ea typeface="Times New Roman"/>
                          <a:cs typeface="Times New Roman"/>
                        </a:rPr>
                        <a:t>ISrc+LEBT</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a:spcBef>
                          <a:spcPts val="300"/>
                        </a:spcBef>
                        <a:spcAft>
                          <a:spcPts val="300"/>
                        </a:spcAft>
                      </a:pPr>
                      <a:r>
                        <a:rPr lang="en-US" sz="1000" dirty="0" smtClean="0">
                          <a:solidFill>
                            <a:srgbClr val="000000"/>
                          </a:solidFill>
                          <a:effectLst/>
                          <a:latin typeface="Arial"/>
                          <a:ea typeface="Times New Roman"/>
                          <a:cs typeface="Times New Roman"/>
                        </a:rPr>
                        <a:t>21,000.00</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14.20.05.02</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GB" sz="1000" kern="1200" noProof="0" dirty="0" smtClean="0">
                          <a:solidFill>
                            <a:srgbClr val="000000"/>
                          </a:solidFill>
                          <a:effectLst/>
                          <a:latin typeface="Arial"/>
                          <a:ea typeface="Times New Roman"/>
                          <a:cs typeface="Times New Roman"/>
                        </a:rPr>
                        <a:t>   Pre-commissioning</a:t>
                      </a:r>
                      <a:r>
                        <a:rPr lang="en-GB" sz="1000" kern="1200" baseline="0" noProof="0" dirty="0" smtClean="0">
                          <a:solidFill>
                            <a:srgbClr val="000000"/>
                          </a:solidFill>
                          <a:effectLst/>
                          <a:latin typeface="Arial"/>
                          <a:ea typeface="Times New Roman"/>
                          <a:cs typeface="Times New Roman"/>
                        </a:rPr>
                        <a:t> of sub-systems for RFQ+MEBT</a:t>
                      </a:r>
                      <a:endParaRPr lang="en-GB" sz="1000" kern="1200" noProof="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a:spcBef>
                          <a:spcPts val="300"/>
                        </a:spcBef>
                        <a:spcAft>
                          <a:spcPts val="300"/>
                        </a:spcAft>
                      </a:pPr>
                      <a:r>
                        <a:rPr lang="en-US" sz="1000" dirty="0" smtClean="0">
                          <a:solidFill>
                            <a:srgbClr val="000000"/>
                          </a:solidFill>
                          <a:effectLst/>
                          <a:latin typeface="Arial"/>
                          <a:ea typeface="Times New Roman"/>
                          <a:cs typeface="Times New Roman"/>
                        </a:rPr>
                        <a:t>21,000.00</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70788">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14.20.05.03</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Pre-commissioning</a:t>
                      </a:r>
                      <a:r>
                        <a:rPr lang="en-US" sz="1000" kern="1200" baseline="0" dirty="0" smtClean="0">
                          <a:solidFill>
                            <a:srgbClr val="000000"/>
                          </a:solidFill>
                          <a:effectLst/>
                          <a:latin typeface="Arial"/>
                          <a:ea typeface="Times New Roman"/>
                          <a:cs typeface="Times New Roman"/>
                        </a:rPr>
                        <a:t> of sub-systems for DTL-4</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a:spcBef>
                          <a:spcPts val="300"/>
                        </a:spcBef>
                        <a:spcAft>
                          <a:spcPts val="300"/>
                        </a:spcAft>
                      </a:pPr>
                      <a:r>
                        <a:rPr lang="en-US" sz="1000" dirty="0" smtClean="0">
                          <a:solidFill>
                            <a:srgbClr val="000000"/>
                          </a:solidFill>
                          <a:effectLst/>
                          <a:latin typeface="Arial"/>
                          <a:ea typeface="Times New Roman"/>
                          <a:cs typeface="Times New Roman"/>
                        </a:rPr>
                        <a:t>21,000.00</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14.20.05.04</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   Pre-commissioning</a:t>
                      </a:r>
                      <a:r>
                        <a:rPr lang="en-US" sz="1000" kern="1200" baseline="0" dirty="0" smtClean="0">
                          <a:solidFill>
                            <a:srgbClr val="000000"/>
                          </a:solidFill>
                          <a:effectLst/>
                          <a:latin typeface="Arial"/>
                          <a:ea typeface="Times New Roman"/>
                          <a:cs typeface="Times New Roman"/>
                        </a:rPr>
                        <a:t> of sub-systems for DTL-1 to DTL-3</a:t>
                      </a: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r" defTabSz="914400" rtl="0" eaLnBrk="1" fontAlgn="auto" latinLnBrk="0" hangingPunct="1">
                        <a:lnSpc>
                          <a:spcPct val="100000"/>
                        </a:lnSpc>
                        <a:spcBef>
                          <a:spcPts val="300"/>
                        </a:spcBef>
                        <a:spcAft>
                          <a:spcPts val="300"/>
                        </a:spcAft>
                        <a:buClrTx/>
                        <a:buSzTx/>
                        <a:buFontTx/>
                        <a:buNone/>
                        <a:tabLst/>
                        <a:defRPr/>
                      </a:pPr>
                      <a:r>
                        <a:rPr lang="en-US" sz="1000" dirty="0" smtClean="0">
                          <a:solidFill>
                            <a:srgbClr val="000000"/>
                          </a:solidFill>
                          <a:effectLst/>
                          <a:latin typeface="Arial"/>
                          <a:ea typeface="Times New Roman"/>
                          <a:cs typeface="Times New Roman"/>
                        </a:rPr>
                        <a:t>21,000.00</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14.20.05.05</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Pre-commissioning</a:t>
                      </a:r>
                      <a:r>
                        <a:rPr lang="en-US" sz="1000" kern="1200" baseline="0" dirty="0" smtClean="0">
                          <a:solidFill>
                            <a:srgbClr val="000000"/>
                          </a:solidFill>
                          <a:effectLst/>
                          <a:latin typeface="Arial"/>
                          <a:ea typeface="Times New Roman"/>
                          <a:cs typeface="Times New Roman"/>
                        </a:rPr>
                        <a:t> of sub-systems for DTL-5+SPK+MBL</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r" defTabSz="914400" rtl="0" eaLnBrk="1" fontAlgn="auto" latinLnBrk="0" hangingPunct="1">
                        <a:lnSpc>
                          <a:spcPct val="100000"/>
                        </a:lnSpc>
                        <a:spcBef>
                          <a:spcPts val="300"/>
                        </a:spcBef>
                        <a:spcAft>
                          <a:spcPts val="300"/>
                        </a:spcAft>
                        <a:buClrTx/>
                        <a:buSzTx/>
                        <a:buFontTx/>
                        <a:buNone/>
                        <a:tabLst/>
                        <a:defRPr/>
                      </a:pPr>
                      <a:r>
                        <a:rPr lang="en-US" sz="1000" dirty="0" smtClean="0">
                          <a:solidFill>
                            <a:srgbClr val="000000"/>
                          </a:solidFill>
                          <a:effectLst/>
                          <a:latin typeface="Arial"/>
                          <a:ea typeface="Times New Roman"/>
                          <a:cs typeface="Times New Roman"/>
                        </a:rPr>
                        <a:t>50,000.00</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14.20.05.06</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Pre-commissioning</a:t>
                      </a:r>
                      <a:r>
                        <a:rPr lang="en-US" sz="1000" kern="1200" baseline="0" dirty="0" smtClean="0">
                          <a:solidFill>
                            <a:srgbClr val="000000"/>
                          </a:solidFill>
                          <a:effectLst/>
                          <a:latin typeface="Arial"/>
                          <a:ea typeface="Times New Roman"/>
                          <a:cs typeface="Times New Roman"/>
                        </a:rPr>
                        <a:t> of sub-systems for HEBT+A2T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a:spcBef>
                          <a:spcPts val="300"/>
                        </a:spcBef>
                        <a:spcAft>
                          <a:spcPts val="300"/>
                        </a:spcAft>
                      </a:pPr>
                      <a:r>
                        <a:rPr lang="en-US" sz="1000" dirty="0" smtClean="0">
                          <a:solidFill>
                            <a:srgbClr val="000000"/>
                          </a:solidFill>
                          <a:effectLst/>
                          <a:latin typeface="Arial"/>
                          <a:ea typeface="Times New Roman"/>
                          <a:cs typeface="Times New Roman"/>
                        </a:rPr>
                        <a:t>50,000.00</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14.20.06</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Hardware commissioning</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lgn="r" defTabSz="914400" rtl="0" eaLnBrk="1" latinLnBrk="0" hangingPunct="1">
                        <a:spcBef>
                          <a:spcPts val="300"/>
                        </a:spcBef>
                        <a:spcAft>
                          <a:spcPts val="300"/>
                        </a:spcAft>
                      </a:pPr>
                      <a:r>
                        <a:rPr lang="en-US" sz="1000" b="1" kern="1200" dirty="0" smtClean="0">
                          <a:solidFill>
                            <a:srgbClr val="000000"/>
                          </a:solidFill>
                          <a:effectLst/>
                          <a:latin typeface="Arial"/>
                          <a:ea typeface="Times New Roman"/>
                          <a:cs typeface="Times New Roman"/>
                        </a:rPr>
                        <a:t>182,000.00</a:t>
                      </a:r>
                      <a:endParaRPr lang="en-US" sz="1000" b="1"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r h="208312">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14.20.06.01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ICS support to getting the first beam and commissioning in cascade</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182,000.00</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 Integrated testing without beam with </a:t>
                      </a:r>
                      <a:r>
                        <a:rPr lang="en-US" sz="1000" kern="1200" dirty="0" err="1" smtClean="0">
                          <a:solidFill>
                            <a:srgbClr val="000000"/>
                          </a:solidFill>
                          <a:effectLst/>
                          <a:latin typeface="Arial"/>
                          <a:ea typeface="Times New Roman"/>
                          <a:cs typeface="Times New Roman"/>
                        </a:rPr>
                        <a:t>ICS+ISrc</a:t>
                      </a:r>
                      <a:r>
                        <a:rPr lang="en-US" sz="1000" kern="1200" baseline="0" dirty="0" err="1" smtClean="0">
                          <a:solidFill>
                            <a:srgbClr val="000000"/>
                          </a:solidFill>
                          <a:effectLst/>
                          <a:latin typeface="Arial"/>
                          <a:ea typeface="Times New Roman"/>
                          <a:cs typeface="Times New Roman"/>
                        </a:rPr>
                        <a:t>+LEBT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lgn="l" defTabSz="914400" rtl="0" eaLnBrk="1" latinLnBrk="0" hangingPunct="1">
                        <a:spcBef>
                          <a:spcPts val="300"/>
                        </a:spcBef>
                        <a:spcAft>
                          <a:spcPts val="300"/>
                        </a:spcAft>
                      </a:pP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 Integrated testing without beam with ICS+…+RFQ+MEBT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 Integrated testing without beam with ICS+…+DTL-4</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 Integrated testing without beam with ICS+…+DTL-1_3</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 Integrated testing without beam with ICS+NCFE+DTL-5+SPK+MB</a:t>
                      </a:r>
                      <a:r>
                        <a:rPr lang="en-US" sz="1000" kern="1200" baseline="0" dirty="0" smtClean="0">
                          <a:solidFill>
                            <a:srgbClr val="000000"/>
                          </a:solidFill>
                          <a:effectLst/>
                          <a:latin typeface="Arial"/>
                          <a:ea typeface="Times New Roman"/>
                          <a:cs typeface="Times New Roman"/>
                        </a:rPr>
                        <a:t> to Dump</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kumimoji="0" lang="en-US" sz="1000" b="0" i="0" u="none" strike="noStrike" kern="1200" cap="none" spc="0" normalizeH="0" baseline="0" noProof="0" dirty="0" smtClean="0">
                          <a:ln>
                            <a:noFill/>
                          </a:ln>
                          <a:solidFill>
                            <a:srgbClr val="000000"/>
                          </a:solidFill>
                          <a:effectLst/>
                          <a:uLnTx/>
                          <a:uFillTx/>
                          <a:latin typeface="Arial"/>
                          <a:ea typeface="Times New Roman"/>
                          <a:cs typeface="Times New Roman"/>
                        </a:rPr>
                        <a:t>      * Integrated testing without beam with ICS+NCFE+DTL-5+SPK+MB to Target</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bl>
          </a:graphicData>
        </a:graphic>
      </p:graphicFrame>
      <p:sp>
        <p:nvSpPr>
          <p:cNvPr id="7" name="TextBox 6"/>
          <p:cNvSpPr txBox="1"/>
          <p:nvPr/>
        </p:nvSpPr>
        <p:spPr>
          <a:xfrm>
            <a:off x="2254859" y="5651956"/>
            <a:ext cx="4634282" cy="408623"/>
          </a:xfrm>
          <a:prstGeom prst="round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smtClean="0"/>
              <a:t>(extra) cost for installation:    EUR 3,865,000.00 </a:t>
            </a:r>
            <a:endParaRPr lang="en-US" dirty="0"/>
          </a:p>
        </p:txBody>
      </p:sp>
    </p:spTree>
    <p:extLst>
      <p:ext uri="{BB962C8B-B14F-4D97-AF65-F5344CB8AC3E}">
        <p14:creationId xmlns:p14="http://schemas.microsoft.com/office/powerpoint/2010/main" val="377921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ICS installation cost summary</a:t>
            </a:r>
            <a:endParaRPr lang="en-US" dirty="0"/>
          </a:p>
        </p:txBody>
      </p:sp>
      <p:sp>
        <p:nvSpPr>
          <p:cNvPr id="3" name="Content Placeholder 2"/>
          <p:cNvSpPr>
            <a:spLocks noGrp="1"/>
          </p:cNvSpPr>
          <p:nvPr>
            <p:ph idx="1"/>
          </p:nvPr>
        </p:nvSpPr>
        <p:spPr/>
        <p:txBody>
          <a:bodyPr>
            <a:normAutofit/>
          </a:bodyPr>
          <a:lstStyle/>
          <a:p>
            <a:r>
              <a:rPr lang="en-US" dirty="0" smtClean="0"/>
              <a:t>Two Change Request should be issued to ESS Change Control Board:</a:t>
            </a:r>
          </a:p>
          <a:p>
            <a:pPr lvl="1"/>
            <a:r>
              <a:rPr lang="en-US" dirty="0" smtClean="0"/>
              <a:t>CEO level:  to claim contingency budget for the extra cost of installation</a:t>
            </a:r>
          </a:p>
          <a:p>
            <a:pPr lvl="1"/>
            <a:r>
              <a:rPr lang="en-US" dirty="0" smtClean="0"/>
              <a:t>Council level:  to claim relaxation of ICS in-kind goal down to 23 M €</a:t>
            </a:r>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18</a:t>
            </a:fld>
            <a:endParaRPr lang="en-GB" noProof="0"/>
          </a:p>
        </p:txBody>
      </p:sp>
    </p:spTree>
    <p:extLst>
      <p:ext uri="{BB962C8B-B14F-4D97-AF65-F5344CB8AC3E}">
        <p14:creationId xmlns:p14="http://schemas.microsoft.com/office/powerpoint/2010/main" val="35252795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solidFill>
                  <a:schemeClr val="tx1">
                    <a:lumMod val="50000"/>
                    <a:lumOff val="50000"/>
                  </a:schemeClr>
                </a:solidFill>
              </a:rPr>
              <a:t>Motivation</a:t>
            </a:r>
          </a:p>
          <a:p>
            <a:pPr marL="514350" indent="-514350">
              <a:buFont typeface="+mj-lt"/>
              <a:buAutoNum type="arabicPeriod"/>
            </a:pPr>
            <a:r>
              <a:rPr lang="en-GB" dirty="0">
                <a:solidFill>
                  <a:schemeClr val="tx1">
                    <a:lumMod val="50000"/>
                    <a:lumOff val="50000"/>
                  </a:schemeClr>
                </a:solidFill>
              </a:rPr>
              <a:t>Scope</a:t>
            </a:r>
          </a:p>
          <a:p>
            <a:pPr marL="514350" indent="-514350">
              <a:buFont typeface="+mj-lt"/>
              <a:buAutoNum type="arabicPeriod"/>
            </a:pPr>
            <a:r>
              <a:rPr lang="en-GB" dirty="0">
                <a:solidFill>
                  <a:schemeClr val="tx1">
                    <a:lumMod val="50000"/>
                    <a:lumOff val="50000"/>
                  </a:schemeClr>
                </a:solidFill>
              </a:rPr>
              <a:t>Time</a:t>
            </a:r>
          </a:p>
          <a:p>
            <a:pPr marL="514350" indent="-514350">
              <a:buFont typeface="+mj-lt"/>
              <a:buAutoNum type="arabicPeriod"/>
            </a:pPr>
            <a:r>
              <a:rPr lang="en-GB" dirty="0" smtClean="0">
                <a:solidFill>
                  <a:schemeClr val="tx1">
                    <a:lumMod val="50000"/>
                    <a:lumOff val="50000"/>
                  </a:schemeClr>
                </a:solidFill>
              </a:rPr>
              <a:t>Cost</a:t>
            </a:r>
          </a:p>
          <a:p>
            <a:pPr marL="514350" indent="-514350">
              <a:buFont typeface="+mj-lt"/>
              <a:buAutoNum type="arabicPeriod"/>
            </a:pPr>
            <a:r>
              <a:rPr lang="en-GB" b="1" dirty="0"/>
              <a:t>Quality</a:t>
            </a:r>
          </a:p>
          <a:p>
            <a:pPr marL="514350" indent="-514350">
              <a:buFont typeface="+mj-lt"/>
              <a:buAutoNum type="arabicPeriod"/>
            </a:pPr>
            <a:r>
              <a:rPr lang="en-GB" dirty="0" smtClean="0">
                <a:solidFill>
                  <a:schemeClr val="tx1">
                    <a:lumMod val="50000"/>
                    <a:lumOff val="50000"/>
                  </a:schemeClr>
                </a:solidFill>
              </a:rPr>
              <a:t>Organization and communications</a:t>
            </a:r>
          </a:p>
          <a:p>
            <a:pPr marL="514350" indent="-514350">
              <a:buFont typeface="+mj-lt"/>
              <a:buAutoNum type="arabicPeriod"/>
            </a:pPr>
            <a:r>
              <a:rPr lang="en-GB" dirty="0" smtClean="0">
                <a:solidFill>
                  <a:schemeClr val="tx1">
                    <a:lumMod val="50000"/>
                    <a:lumOff val="50000"/>
                  </a:schemeClr>
                </a:solidFill>
              </a:rPr>
              <a:t>Risk management</a:t>
            </a:r>
          </a:p>
          <a:p>
            <a:pPr marL="514350" indent="-514350">
              <a:buFont typeface="+mj-lt"/>
              <a:buAutoNum type="arabicPeriod"/>
            </a:pPr>
            <a:r>
              <a:rPr lang="en-GB" dirty="0" smtClean="0">
                <a:solidFill>
                  <a:schemeClr val="tx1">
                    <a:lumMod val="50000"/>
                    <a:lumOff val="50000"/>
                  </a:schemeClr>
                </a:solidFill>
              </a:rPr>
              <a:t>Procurement</a:t>
            </a:r>
          </a:p>
          <a:p>
            <a:pPr marL="514350" indent="-514350">
              <a:buFont typeface="+mj-lt"/>
              <a:buAutoNum type="arabicPeriod"/>
            </a:pPr>
            <a:r>
              <a:rPr lang="en-GB" dirty="0" smtClean="0">
                <a:solidFill>
                  <a:schemeClr val="tx1">
                    <a:lumMod val="50000"/>
                    <a:lumOff val="50000"/>
                  </a:schemeClr>
                </a:solidFill>
              </a:rPr>
              <a:t>Status</a:t>
            </a:r>
          </a:p>
        </p:txBody>
      </p:sp>
      <p:sp>
        <p:nvSpPr>
          <p:cNvPr id="4" name="Slide Number Placeholder 3"/>
          <p:cNvSpPr>
            <a:spLocks noGrp="1"/>
          </p:cNvSpPr>
          <p:nvPr>
            <p:ph type="sldNum" sz="quarter" idx="12"/>
          </p:nvPr>
        </p:nvSpPr>
        <p:spPr/>
        <p:txBody>
          <a:bodyPr/>
          <a:lstStyle/>
          <a:p>
            <a:fld id="{551115BC-487E-4422-894C-CB7CD3E79223}" type="slidenum">
              <a:rPr lang="en-GB" smtClean="0"/>
              <a:t>19</a:t>
            </a:fld>
            <a:endParaRPr lang="en-GB"/>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Date Placeholder 5"/>
          <p:cNvSpPr>
            <a:spLocks noGrp="1"/>
          </p:cNvSpPr>
          <p:nvPr>
            <p:ph type="dt" sz="half" idx="10"/>
          </p:nvPr>
        </p:nvSpPr>
        <p:spPr/>
        <p:txBody>
          <a:bodyPr/>
          <a:lstStyle/>
          <a:p>
            <a:r>
              <a:rPr lang="en-US" noProof="0" smtClean="0"/>
              <a:t>Hector Novella</a:t>
            </a:r>
            <a:endParaRPr lang="en-GB" noProof="0"/>
          </a:p>
        </p:txBody>
      </p:sp>
    </p:spTree>
    <p:extLst>
      <p:ext uri="{BB962C8B-B14F-4D97-AF65-F5344CB8AC3E}">
        <p14:creationId xmlns:p14="http://schemas.microsoft.com/office/powerpoint/2010/main" val="1338233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457200" y="1600200"/>
            <a:ext cx="8291264" cy="4781128"/>
          </a:xfrm>
        </p:spPr>
        <p:txBody>
          <a:bodyPr>
            <a:normAutofit/>
          </a:bodyPr>
          <a:lstStyle/>
          <a:p>
            <a:pPr marL="0" indent="0">
              <a:buNone/>
            </a:pPr>
            <a:r>
              <a:rPr lang="en-US" dirty="0" smtClean="0"/>
              <a:t>TAC#14 recommendations </a:t>
            </a:r>
            <a:r>
              <a:rPr lang="en-US" sz="2000" dirty="0">
                <a:solidFill>
                  <a:prstClr val="black"/>
                </a:solidFill>
              </a:rPr>
              <a:t>[ESS-0084949</a:t>
            </a:r>
            <a:r>
              <a:rPr lang="en-US" sz="2000" dirty="0" smtClean="0">
                <a:solidFill>
                  <a:prstClr val="black"/>
                </a:solidFill>
              </a:rPr>
              <a:t>]</a:t>
            </a:r>
            <a:r>
              <a:rPr lang="en-US" dirty="0" smtClean="0"/>
              <a:t>: </a:t>
            </a:r>
          </a:p>
          <a:p>
            <a:pPr marL="457200" lvl="1" indent="0">
              <a:buNone/>
            </a:pPr>
            <a:r>
              <a:rPr lang="en-US" dirty="0" smtClean="0"/>
              <a:t>2.	ICS </a:t>
            </a:r>
            <a:r>
              <a:rPr lang="en-US" dirty="0"/>
              <a:t>should ensure they provide complete input for </a:t>
            </a:r>
            <a:r>
              <a:rPr lang="en-US" dirty="0" smtClean="0"/>
              <a:t>	integrated installation planning </a:t>
            </a:r>
            <a:r>
              <a:rPr lang="en-US" dirty="0"/>
              <a:t>and </a:t>
            </a:r>
            <a:r>
              <a:rPr lang="en-US" dirty="0" smtClean="0"/>
              <a:t>implementation</a:t>
            </a:r>
          </a:p>
          <a:p>
            <a:pPr marL="457200" lvl="1" indent="0">
              <a:buNone/>
            </a:pPr>
            <a:endParaRPr lang="en-US" dirty="0" smtClean="0"/>
          </a:p>
          <a:p>
            <a:pPr marL="0" indent="0">
              <a:buNone/>
            </a:pPr>
            <a:r>
              <a:rPr lang="en-US" dirty="0" smtClean="0"/>
              <a:t>TAC#15 charge questions </a:t>
            </a:r>
            <a:r>
              <a:rPr lang="en-US" sz="2000" dirty="0">
                <a:solidFill>
                  <a:prstClr val="black"/>
                </a:solidFill>
              </a:rPr>
              <a:t>[ESS-0100252</a:t>
            </a:r>
            <a:r>
              <a:rPr lang="en-US" sz="2000" dirty="0" smtClean="0">
                <a:solidFill>
                  <a:prstClr val="black"/>
                </a:solidFill>
              </a:rPr>
              <a:t>]</a:t>
            </a:r>
            <a:r>
              <a:rPr lang="en-US" dirty="0" smtClean="0"/>
              <a:t>:</a:t>
            </a:r>
          </a:p>
          <a:p>
            <a:pPr marL="457200" lvl="1" indent="0">
              <a:buNone/>
            </a:pPr>
            <a:r>
              <a:rPr lang="en-US" dirty="0" smtClean="0"/>
              <a:t>c5)	Have </a:t>
            </a:r>
            <a:r>
              <a:rPr lang="en-US" dirty="0"/>
              <a:t>all the major installation activities for </a:t>
            </a:r>
            <a:r>
              <a:rPr lang="en-US" dirty="0" smtClean="0"/>
              <a:t>commissioning 	and </a:t>
            </a:r>
            <a:r>
              <a:rPr lang="en-US" dirty="0"/>
              <a:t>operation been </a:t>
            </a:r>
            <a:r>
              <a:rPr lang="en-US" dirty="0" smtClean="0"/>
              <a:t>identified and </a:t>
            </a:r>
            <a:r>
              <a:rPr lang="en-US" dirty="0"/>
              <a:t>their </a:t>
            </a:r>
            <a:r>
              <a:rPr lang="en-US" dirty="0" smtClean="0"/>
              <a:t>needs </a:t>
            </a:r>
            <a:r>
              <a:rPr lang="en-US" dirty="0"/>
              <a:t>addressed?</a:t>
            </a:r>
          </a:p>
          <a:p>
            <a:pPr marL="457200" lvl="1" indent="0">
              <a:buNone/>
            </a:pPr>
            <a:r>
              <a:rPr lang="en-US" dirty="0" smtClean="0"/>
              <a:t>c6</a:t>
            </a:r>
            <a:r>
              <a:rPr lang="en-US" dirty="0"/>
              <a:t>) </a:t>
            </a:r>
            <a:r>
              <a:rPr lang="en-US" dirty="0" smtClean="0"/>
              <a:t>	Is </a:t>
            </a:r>
            <a:r>
              <a:rPr lang="en-US" dirty="0"/>
              <a:t>the relative priority and ordering of tasks </a:t>
            </a:r>
            <a:r>
              <a:rPr lang="en-US" dirty="0" smtClean="0"/>
              <a:t> 	appropriate 	and </a:t>
            </a:r>
            <a:r>
              <a:rPr lang="en-US" dirty="0"/>
              <a:t>reasonable considering </a:t>
            </a:r>
            <a:r>
              <a:rPr lang="en-US" dirty="0" smtClean="0"/>
              <a:t>the commissioning/operation 	plans</a:t>
            </a:r>
            <a:r>
              <a:rPr lang="en-US" dirty="0"/>
              <a:t>?</a:t>
            </a:r>
          </a:p>
        </p:txBody>
      </p:sp>
      <p:sp>
        <p:nvSpPr>
          <p:cNvPr id="4" name="Slide Number Placeholder 3"/>
          <p:cNvSpPr>
            <a:spLocks noGrp="1"/>
          </p:cNvSpPr>
          <p:nvPr>
            <p:ph type="sldNum" sz="quarter" idx="12"/>
          </p:nvPr>
        </p:nvSpPr>
        <p:spPr/>
        <p:txBody>
          <a:bodyPr/>
          <a:lstStyle/>
          <a:p>
            <a:fld id="{551115BC-487E-4422-894C-CB7CD3E79223}" type="slidenum">
              <a:rPr lang="en-GB" noProof="0" smtClean="0"/>
              <a:t>2</a:t>
            </a:fld>
            <a:endParaRPr lang="en-GB" noProof="0" dirty="0"/>
          </a:p>
        </p:txBody>
      </p:sp>
      <p:sp>
        <p:nvSpPr>
          <p:cNvPr id="5" name="Footer Placeholder 4"/>
          <p:cNvSpPr>
            <a:spLocks noGrp="1"/>
          </p:cNvSpPr>
          <p:nvPr>
            <p:ph type="ftr" sz="quarter" idx="11"/>
          </p:nvPr>
        </p:nvSpPr>
        <p:spPr/>
        <p:txBody>
          <a:bodyPr/>
          <a:lstStyle/>
          <a:p>
            <a:r>
              <a:rPr lang="en-US" noProof="0" dirty="0" smtClean="0"/>
              <a:t>TAC#15 - ICS installation planning overview</a:t>
            </a:r>
            <a:endParaRPr lang="en-GB" noProof="0" dirty="0"/>
          </a:p>
        </p:txBody>
      </p:sp>
      <p:sp>
        <p:nvSpPr>
          <p:cNvPr id="6" name="Date Placeholder 5"/>
          <p:cNvSpPr>
            <a:spLocks noGrp="1"/>
          </p:cNvSpPr>
          <p:nvPr>
            <p:ph type="dt" sz="half" idx="10"/>
          </p:nvPr>
        </p:nvSpPr>
        <p:spPr/>
        <p:txBody>
          <a:bodyPr/>
          <a:lstStyle/>
          <a:p>
            <a:r>
              <a:rPr lang="en-US" noProof="0" dirty="0" smtClean="0"/>
              <a:t>Hector Novella</a:t>
            </a:r>
            <a:endParaRPr lang="en-GB" noProof="0" dirty="0"/>
          </a:p>
        </p:txBody>
      </p:sp>
    </p:spTree>
    <p:extLst>
      <p:ext uri="{BB962C8B-B14F-4D97-AF65-F5344CB8AC3E}">
        <p14:creationId xmlns:p14="http://schemas.microsoft.com/office/powerpoint/2010/main" val="2728556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steps for systems installation</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Ready for installation milestone triggered by:</a:t>
            </a:r>
          </a:p>
          <a:p>
            <a:pPr lvl="1"/>
            <a:r>
              <a:rPr lang="en-US" sz="2000" dirty="0" smtClean="0"/>
              <a:t>Access and logistics management</a:t>
            </a:r>
          </a:p>
          <a:p>
            <a:pPr lvl="1"/>
            <a:r>
              <a:rPr lang="en-US" sz="2000" dirty="0" smtClean="0"/>
              <a:t>Procurement needed for installation</a:t>
            </a:r>
          </a:p>
          <a:p>
            <a:pPr lvl="1"/>
            <a:r>
              <a:rPr lang="en-US" sz="2000" dirty="0" smtClean="0"/>
              <a:t>Installation team management</a:t>
            </a:r>
          </a:p>
          <a:p>
            <a:pPr lvl="1"/>
            <a:endParaRPr lang="en-US" sz="2000" dirty="0" smtClean="0"/>
          </a:p>
          <a:p>
            <a:r>
              <a:rPr lang="en-US" sz="2400" dirty="0" smtClean="0"/>
              <a:t>Installation activities now at a high abstraction level </a:t>
            </a:r>
          </a:p>
          <a:p>
            <a:pPr lvl="1"/>
            <a:r>
              <a:rPr lang="en-US" sz="2000" dirty="0" smtClean="0"/>
              <a:t>To be refined on a weekly basis when installation occurs</a:t>
            </a:r>
          </a:p>
          <a:p>
            <a:pPr lvl="1"/>
            <a:r>
              <a:rPr lang="en-US" sz="2000" dirty="0" smtClean="0"/>
              <a:t>“System installed” is not the final activity</a:t>
            </a:r>
          </a:p>
          <a:p>
            <a:pPr lvl="1"/>
            <a:endParaRPr lang="es-ES" sz="2000" dirty="0"/>
          </a:p>
          <a:p>
            <a:r>
              <a:rPr lang="en-US" sz="2400" dirty="0" smtClean="0"/>
              <a:t>Quality Control </a:t>
            </a:r>
          </a:p>
          <a:p>
            <a:pPr lvl="1"/>
            <a:r>
              <a:rPr lang="en-US" sz="2000" dirty="0" smtClean="0"/>
              <a:t>To highlight its importance, even if it is represented in a generic way</a:t>
            </a:r>
          </a:p>
          <a:p>
            <a:pPr lvl="1"/>
            <a:r>
              <a:rPr lang="en-US" sz="2000" dirty="0" smtClean="0"/>
              <a:t>Management of non-conformities also</a:t>
            </a:r>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20</a:t>
            </a:fld>
            <a:endParaRPr lang="en-GB" noProof="0"/>
          </a:p>
        </p:txBody>
      </p:sp>
    </p:spTree>
    <p:extLst>
      <p:ext uri="{BB962C8B-B14F-4D97-AF65-F5344CB8AC3E}">
        <p14:creationId xmlns:p14="http://schemas.microsoft.com/office/powerpoint/2010/main" val="469247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steps for systems installation</a:t>
            </a:r>
            <a:endParaRPr lang="en-US" dirty="0"/>
          </a:p>
        </p:txBody>
      </p:sp>
      <p:sp>
        <p:nvSpPr>
          <p:cNvPr id="3" name="Content Placeholder 2"/>
          <p:cNvSpPr>
            <a:spLocks noGrp="1"/>
          </p:cNvSpPr>
          <p:nvPr>
            <p:ph idx="1"/>
          </p:nvPr>
        </p:nvSpPr>
        <p:spPr/>
        <p:txBody>
          <a:bodyPr>
            <a:normAutofit/>
          </a:bodyPr>
          <a:lstStyle/>
          <a:p>
            <a:r>
              <a:rPr lang="en-US" sz="2400" dirty="0" smtClean="0"/>
              <a:t>Example:</a:t>
            </a:r>
          </a:p>
          <a:p>
            <a:pPr marL="0" indent="0">
              <a:buNone/>
            </a:pPr>
            <a:endParaRPr lang="en-US" sz="2400" dirty="0" smtClean="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21</a:t>
            </a:fld>
            <a:endParaRPr lang="en-GB" noProof="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525" y="2780928"/>
            <a:ext cx="810895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2021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steps for systems installation</a:t>
            </a:r>
            <a:endParaRPr lang="en-US" dirty="0"/>
          </a:p>
        </p:txBody>
      </p:sp>
      <p:sp>
        <p:nvSpPr>
          <p:cNvPr id="3" name="Content Placeholder 2"/>
          <p:cNvSpPr>
            <a:spLocks noGrp="1"/>
          </p:cNvSpPr>
          <p:nvPr>
            <p:ph idx="1"/>
          </p:nvPr>
        </p:nvSpPr>
        <p:spPr/>
        <p:txBody>
          <a:bodyPr>
            <a:normAutofit/>
          </a:bodyPr>
          <a:lstStyle/>
          <a:p>
            <a:r>
              <a:rPr lang="en-US" dirty="0" smtClean="0"/>
              <a:t>PSS installation requires:</a:t>
            </a:r>
          </a:p>
          <a:p>
            <a:pPr lvl="1"/>
            <a:r>
              <a:rPr lang="en-US" dirty="0" smtClean="0"/>
              <a:t>Commissioning</a:t>
            </a:r>
          </a:p>
          <a:p>
            <a:pPr marL="457200" lvl="1" indent="0">
              <a:buNone/>
            </a:pPr>
            <a:r>
              <a:rPr lang="en-US" dirty="0"/>
              <a:t> </a:t>
            </a:r>
            <a:r>
              <a:rPr lang="en-US" dirty="0" smtClean="0"/>
              <a:t>    (Verification)</a:t>
            </a:r>
          </a:p>
          <a:p>
            <a:pPr lvl="1"/>
            <a:r>
              <a:rPr lang="en-US" dirty="0" smtClean="0"/>
              <a:t>Independent </a:t>
            </a:r>
          </a:p>
          <a:p>
            <a:pPr marL="457200" lvl="1" indent="0">
              <a:buNone/>
            </a:pPr>
            <a:r>
              <a:rPr lang="en-US" dirty="0"/>
              <a:t> </a:t>
            </a:r>
            <a:r>
              <a:rPr lang="en-US" dirty="0" smtClean="0"/>
              <a:t>    validation</a:t>
            </a:r>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22</a:t>
            </a:fld>
            <a:endParaRPr lang="en-GB" noProof="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2331293"/>
            <a:ext cx="5778883" cy="3906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7811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steps for systems installation</a:t>
            </a:r>
            <a:endParaRPr lang="en-US"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23</a:t>
            </a:fld>
            <a:endParaRPr lang="en-GB" noProof="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582" y="1532086"/>
            <a:ext cx="6089650" cy="492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5724128" y="2708920"/>
            <a:ext cx="3384376" cy="1728192"/>
          </a:xfrm>
          <a:solidFill>
            <a:schemeClr val="bg1"/>
          </a:solidFill>
        </p:spPr>
        <p:txBody>
          <a:bodyPr>
            <a:normAutofit/>
          </a:bodyPr>
          <a:lstStyle/>
          <a:p>
            <a:r>
              <a:rPr lang="en-US" sz="2400" dirty="0" err="1" smtClean="0"/>
              <a:t>AccInt</a:t>
            </a:r>
            <a:r>
              <a:rPr lang="en-US" sz="2400" dirty="0" smtClean="0"/>
              <a:t> in 3 work units:</a:t>
            </a:r>
          </a:p>
          <a:p>
            <a:pPr lvl="1"/>
            <a:r>
              <a:rPr lang="en-US" sz="2000" dirty="0" smtClean="0"/>
              <a:t>To describe the process </a:t>
            </a:r>
          </a:p>
          <a:p>
            <a:pPr lvl="1"/>
            <a:r>
              <a:rPr lang="en-US" sz="2000" dirty="0" smtClean="0"/>
              <a:t>To illustrate different installation teams</a:t>
            </a:r>
            <a:endParaRPr lang="en-US" sz="2000" dirty="0"/>
          </a:p>
        </p:txBody>
      </p:sp>
    </p:spTree>
    <p:extLst>
      <p:ext uri="{BB962C8B-B14F-4D97-AF65-F5344CB8AC3E}">
        <p14:creationId xmlns:p14="http://schemas.microsoft.com/office/powerpoint/2010/main" val="4129933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solidFill>
                  <a:schemeClr val="tx1">
                    <a:lumMod val="50000"/>
                    <a:lumOff val="50000"/>
                  </a:schemeClr>
                </a:solidFill>
              </a:rPr>
              <a:t>Motivation</a:t>
            </a:r>
          </a:p>
          <a:p>
            <a:pPr marL="514350" indent="-514350">
              <a:buFont typeface="+mj-lt"/>
              <a:buAutoNum type="arabicPeriod"/>
            </a:pPr>
            <a:r>
              <a:rPr lang="en-GB" dirty="0">
                <a:solidFill>
                  <a:schemeClr val="tx1">
                    <a:lumMod val="50000"/>
                    <a:lumOff val="50000"/>
                  </a:schemeClr>
                </a:solidFill>
              </a:rPr>
              <a:t>Scope</a:t>
            </a:r>
          </a:p>
          <a:p>
            <a:pPr marL="514350" indent="-514350">
              <a:buFont typeface="+mj-lt"/>
              <a:buAutoNum type="arabicPeriod"/>
            </a:pPr>
            <a:r>
              <a:rPr lang="en-GB" dirty="0" smtClean="0">
                <a:solidFill>
                  <a:schemeClr val="tx1">
                    <a:lumMod val="50000"/>
                    <a:lumOff val="50000"/>
                  </a:schemeClr>
                </a:solidFill>
              </a:rPr>
              <a:t>Time</a:t>
            </a:r>
          </a:p>
          <a:p>
            <a:pPr marL="514350" indent="-514350">
              <a:buFont typeface="+mj-lt"/>
              <a:buAutoNum type="arabicPeriod"/>
            </a:pPr>
            <a:r>
              <a:rPr lang="en-GB" dirty="0" smtClean="0">
                <a:solidFill>
                  <a:schemeClr val="tx1">
                    <a:lumMod val="50000"/>
                    <a:lumOff val="50000"/>
                  </a:schemeClr>
                </a:solidFill>
              </a:rPr>
              <a:t>Cost</a:t>
            </a:r>
          </a:p>
          <a:p>
            <a:pPr marL="514350" indent="-514350">
              <a:buFont typeface="+mj-lt"/>
              <a:buAutoNum type="arabicPeriod"/>
            </a:pPr>
            <a:r>
              <a:rPr lang="en-GB" dirty="0" smtClean="0">
                <a:solidFill>
                  <a:schemeClr val="tx1">
                    <a:lumMod val="50000"/>
                    <a:lumOff val="50000"/>
                  </a:schemeClr>
                </a:solidFill>
              </a:rPr>
              <a:t>Quality</a:t>
            </a:r>
          </a:p>
          <a:p>
            <a:pPr marL="514350" indent="-514350">
              <a:buFont typeface="+mj-lt"/>
              <a:buAutoNum type="arabicPeriod"/>
            </a:pPr>
            <a:r>
              <a:rPr lang="en-GB" b="1" dirty="0"/>
              <a:t>Organization and communications</a:t>
            </a:r>
          </a:p>
          <a:p>
            <a:pPr marL="514350" indent="-514350">
              <a:buFont typeface="+mj-lt"/>
              <a:buAutoNum type="arabicPeriod"/>
            </a:pPr>
            <a:r>
              <a:rPr lang="en-GB" dirty="0" smtClean="0">
                <a:solidFill>
                  <a:schemeClr val="tx1">
                    <a:lumMod val="50000"/>
                    <a:lumOff val="50000"/>
                  </a:schemeClr>
                </a:solidFill>
              </a:rPr>
              <a:t>Risk management</a:t>
            </a:r>
          </a:p>
          <a:p>
            <a:pPr marL="514350" indent="-514350">
              <a:buFont typeface="+mj-lt"/>
              <a:buAutoNum type="arabicPeriod"/>
            </a:pPr>
            <a:r>
              <a:rPr lang="en-GB" dirty="0" smtClean="0">
                <a:solidFill>
                  <a:schemeClr val="tx1">
                    <a:lumMod val="50000"/>
                    <a:lumOff val="50000"/>
                  </a:schemeClr>
                </a:solidFill>
              </a:rPr>
              <a:t>Procurement</a:t>
            </a:r>
          </a:p>
          <a:p>
            <a:pPr marL="514350" indent="-514350">
              <a:buFont typeface="+mj-lt"/>
              <a:buAutoNum type="arabicPeriod"/>
            </a:pPr>
            <a:r>
              <a:rPr lang="en-GB" dirty="0" smtClean="0">
                <a:solidFill>
                  <a:schemeClr val="tx1">
                    <a:lumMod val="50000"/>
                    <a:lumOff val="50000"/>
                  </a:schemeClr>
                </a:solidFill>
              </a:rPr>
              <a:t>Status</a:t>
            </a:r>
          </a:p>
        </p:txBody>
      </p:sp>
      <p:sp>
        <p:nvSpPr>
          <p:cNvPr id="4" name="Slide Number Placeholder 3"/>
          <p:cNvSpPr>
            <a:spLocks noGrp="1"/>
          </p:cNvSpPr>
          <p:nvPr>
            <p:ph type="sldNum" sz="quarter" idx="12"/>
          </p:nvPr>
        </p:nvSpPr>
        <p:spPr/>
        <p:txBody>
          <a:bodyPr/>
          <a:lstStyle/>
          <a:p>
            <a:fld id="{551115BC-487E-4422-894C-CB7CD3E79223}" type="slidenum">
              <a:rPr lang="en-GB" smtClean="0"/>
              <a:t>24</a:t>
            </a:fld>
            <a:endParaRPr lang="en-GB"/>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Date Placeholder 5"/>
          <p:cNvSpPr>
            <a:spLocks noGrp="1"/>
          </p:cNvSpPr>
          <p:nvPr>
            <p:ph type="dt" sz="half" idx="10"/>
          </p:nvPr>
        </p:nvSpPr>
        <p:spPr/>
        <p:txBody>
          <a:bodyPr/>
          <a:lstStyle/>
          <a:p>
            <a:r>
              <a:rPr lang="en-US" noProof="0" smtClean="0"/>
              <a:t>Hector Novella</a:t>
            </a:r>
            <a:endParaRPr lang="en-GB" noProof="0"/>
          </a:p>
        </p:txBody>
      </p:sp>
    </p:spTree>
    <p:extLst>
      <p:ext uri="{BB962C8B-B14F-4D97-AF65-F5344CB8AC3E}">
        <p14:creationId xmlns:p14="http://schemas.microsoft.com/office/powerpoint/2010/main" val="13382334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r>
              <a:rPr lang="en-US" sz="2400" dirty="0" smtClean="0"/>
              <a:t>Installation </a:t>
            </a:r>
            <a:r>
              <a:rPr lang="en-US" sz="2400" dirty="0"/>
              <a:t>Support </a:t>
            </a:r>
            <a:r>
              <a:rPr lang="en-US" sz="2400" dirty="0" smtClean="0"/>
              <a:t>Coordination (ISC) material by P. R</a:t>
            </a:r>
            <a:r>
              <a:rPr lang="sv-SE" sz="2400" dirty="0" smtClean="0"/>
              <a:t>å</a:t>
            </a:r>
            <a:r>
              <a:rPr lang="en-US" sz="2400" dirty="0" smtClean="0"/>
              <a:t>dahl </a:t>
            </a:r>
            <a:r>
              <a:rPr lang="en-US" sz="2400" i="1" dirty="0" smtClean="0"/>
              <a:t>et al.</a:t>
            </a:r>
          </a:p>
          <a:p>
            <a:endParaRPr lang="en-US" sz="2400" dirty="0" smtClean="0"/>
          </a:p>
          <a:p>
            <a:r>
              <a:rPr lang="en-US" sz="2400" dirty="0" smtClean="0"/>
              <a:t>Installation roles and titles by Nick Gazis </a:t>
            </a:r>
            <a:r>
              <a:rPr lang="en-US" sz="2400" i="1" dirty="0" smtClean="0"/>
              <a:t>et al.</a:t>
            </a:r>
            <a:r>
              <a:rPr lang="en-US" sz="2400" dirty="0" smtClean="0"/>
              <a:t>:</a:t>
            </a:r>
          </a:p>
          <a:p>
            <a:pPr lvl="1"/>
            <a:r>
              <a:rPr lang="en-US" sz="2000" b="1" dirty="0"/>
              <a:t>Roles, Responsibilities, Authorities and Accountabilities (R2A2</a:t>
            </a:r>
            <a:r>
              <a:rPr lang="en-US" sz="2000" b="1" dirty="0" smtClean="0"/>
              <a:t>)</a:t>
            </a:r>
            <a:r>
              <a:rPr lang="en-US" sz="2000" dirty="0" smtClean="0"/>
              <a:t>: </a:t>
            </a:r>
            <a:endParaRPr lang="en-US" sz="2000" dirty="0"/>
          </a:p>
          <a:p>
            <a:pPr marL="457200" lvl="1" indent="0">
              <a:buNone/>
            </a:pPr>
            <a:r>
              <a:rPr lang="en-US" sz="1800" dirty="0" smtClean="0"/>
              <a:t>	</a:t>
            </a:r>
            <a:r>
              <a:rPr lang="en-US" sz="1600" i="1" dirty="0" smtClean="0">
                <a:hlinkClick r:id="rId2"/>
              </a:rPr>
              <a:t>https</a:t>
            </a:r>
            <a:r>
              <a:rPr lang="en-US" sz="1600" i="1" dirty="0">
                <a:hlinkClick r:id="rId2"/>
              </a:rPr>
              <a:t>://ess-ics.atlassian.net/wiki/display/AI/Role+List+for+Accelerator+Installation</a:t>
            </a:r>
            <a:r>
              <a:rPr lang="en-US" sz="1600" i="1" dirty="0"/>
              <a:t> </a:t>
            </a:r>
            <a:endParaRPr lang="en-US" sz="1800" i="1" dirty="0"/>
          </a:p>
          <a:p>
            <a:pPr lvl="1"/>
            <a:r>
              <a:rPr lang="es-ES" sz="2000" b="1" dirty="0" err="1"/>
              <a:t>System</a:t>
            </a:r>
            <a:r>
              <a:rPr lang="es-ES" sz="2000" b="1" dirty="0"/>
              <a:t> </a:t>
            </a:r>
            <a:r>
              <a:rPr lang="es-ES" sz="2000" b="1" dirty="0" err="1"/>
              <a:t>Leaders</a:t>
            </a:r>
            <a:endParaRPr lang="en-US" sz="2000" b="1" dirty="0"/>
          </a:p>
          <a:p>
            <a:pPr marL="457200" lvl="1" indent="0">
              <a:buNone/>
            </a:pPr>
            <a:r>
              <a:rPr lang="en-US" sz="2000" dirty="0"/>
              <a:t>	</a:t>
            </a:r>
            <a:r>
              <a:rPr lang="en-US" sz="1600" i="1" dirty="0" smtClean="0">
                <a:hlinkClick r:id="rId3"/>
              </a:rPr>
              <a:t>https</a:t>
            </a:r>
            <a:r>
              <a:rPr lang="en-US" sz="1600" i="1" dirty="0">
                <a:hlinkClick r:id="rId3"/>
              </a:rPr>
              <a:t>://ess-ics.atlassian.net/wiki/display/AI/AD+System+Leaders+for+installation</a:t>
            </a:r>
            <a:r>
              <a:rPr lang="en-US" sz="1600" i="1" dirty="0"/>
              <a:t> </a:t>
            </a:r>
          </a:p>
          <a:p>
            <a:pPr lvl="1"/>
            <a:r>
              <a:rPr lang="en-US" sz="2000" b="1" dirty="0" smtClean="0"/>
              <a:t>Work </a:t>
            </a:r>
            <a:r>
              <a:rPr lang="en-US" sz="2000" b="1" dirty="0"/>
              <a:t>and Safety Coordination Plan (WSCP</a:t>
            </a:r>
            <a:r>
              <a:rPr lang="en-US" sz="2000" b="1" dirty="0" smtClean="0"/>
              <a:t>) </a:t>
            </a:r>
            <a:r>
              <a:rPr lang="en-US" sz="2000" dirty="0" smtClean="0"/>
              <a:t>[</a:t>
            </a:r>
            <a:r>
              <a:rPr lang="en-US" sz="2000" dirty="0" smtClean="0">
                <a:hlinkClick r:id="rId4"/>
              </a:rPr>
              <a:t>ESS-</a:t>
            </a:r>
            <a:r>
              <a:rPr lang="en-GB" sz="2000" dirty="0" smtClean="0">
                <a:hlinkClick r:id="rId4"/>
              </a:rPr>
              <a:t>0060903</a:t>
            </a:r>
            <a:r>
              <a:rPr lang="en-US" sz="2000" dirty="0" smtClean="0"/>
              <a:t>]</a:t>
            </a:r>
            <a:endParaRPr lang="en-US" sz="2000" b="1" dirty="0"/>
          </a:p>
          <a:p>
            <a:endParaRPr lang="en-US" sz="2400"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25</a:t>
            </a:fld>
            <a:endParaRPr lang="en-GB" noProof="0"/>
          </a:p>
        </p:txBody>
      </p:sp>
    </p:spTree>
    <p:extLst>
      <p:ext uri="{BB962C8B-B14F-4D97-AF65-F5344CB8AC3E}">
        <p14:creationId xmlns:p14="http://schemas.microsoft.com/office/powerpoint/2010/main" val="5503871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Introduction to ISC</a:t>
            </a:r>
            <a:endParaRPr lang="sv-SE" dirty="0"/>
          </a:p>
        </p:txBody>
      </p:sp>
      <p:sp>
        <p:nvSpPr>
          <p:cNvPr id="3" name="Content Placeholder 2"/>
          <p:cNvSpPr>
            <a:spLocks noGrp="1"/>
          </p:cNvSpPr>
          <p:nvPr>
            <p:ph idx="1"/>
          </p:nvPr>
        </p:nvSpPr>
        <p:spPr/>
        <p:txBody>
          <a:bodyPr>
            <a:normAutofit lnSpcReduction="10000"/>
          </a:bodyPr>
          <a:lstStyle/>
          <a:p>
            <a:pPr marL="342900" lvl="1" indent="-342900">
              <a:buFont typeface="Arial" panose="020B0604020202020204" pitchFamily="34" charset="0"/>
              <a:buChar char="•"/>
            </a:pPr>
            <a:r>
              <a:rPr lang="en-US" sz="2800" dirty="0" smtClean="0">
                <a:solidFill>
                  <a:schemeClr val="tx1"/>
                </a:solidFill>
              </a:rPr>
              <a:t>A bridging function covering ESS </a:t>
            </a:r>
            <a:r>
              <a:rPr lang="en-US" sz="2800" dirty="0">
                <a:solidFill>
                  <a:schemeClr val="tx1"/>
                </a:solidFill>
              </a:rPr>
              <a:t>central functions </a:t>
            </a:r>
            <a:r>
              <a:rPr lang="en-US" sz="2800" dirty="0" smtClean="0">
                <a:solidFill>
                  <a:schemeClr val="tx1"/>
                </a:solidFill>
              </a:rPr>
              <a:t>and subprojects with a mission to </a:t>
            </a:r>
          </a:p>
          <a:p>
            <a:pPr marL="742950" lvl="2" indent="-342900"/>
            <a:r>
              <a:rPr lang="en-US" dirty="0" smtClean="0">
                <a:solidFill>
                  <a:schemeClr val="tx1"/>
                </a:solidFill>
              </a:rPr>
              <a:t>Establish a coordinated installation support and ensure the pre-requisites for installation in terms of communication, procedures and services in order to safely and effectively install the Accelerator, Target, ICS and NSS. </a:t>
            </a:r>
          </a:p>
          <a:p>
            <a:pPr marL="742950" lvl="2" indent="-342900"/>
            <a:r>
              <a:rPr lang="en-US" dirty="0" smtClean="0">
                <a:solidFill>
                  <a:schemeClr val="tx1"/>
                </a:solidFill>
              </a:rPr>
              <a:t>Meet the communicated needs of services and support from </a:t>
            </a:r>
          </a:p>
          <a:p>
            <a:pPr marL="1200150" lvl="3" indent="-342900"/>
            <a:r>
              <a:rPr lang="en-US" dirty="0" smtClean="0">
                <a:solidFill>
                  <a:schemeClr val="tx1"/>
                </a:solidFill>
              </a:rPr>
              <a:t>ESS work packages.</a:t>
            </a:r>
          </a:p>
          <a:p>
            <a:pPr marL="1200150" lvl="3" indent="-342900"/>
            <a:r>
              <a:rPr lang="en-US" dirty="0" smtClean="0">
                <a:solidFill>
                  <a:schemeClr val="tx1"/>
                </a:solidFill>
              </a:rPr>
              <a:t>Installation coordinators.</a:t>
            </a:r>
          </a:p>
          <a:p>
            <a:pPr marL="742950" lvl="2" indent="-342900"/>
            <a:r>
              <a:rPr lang="en-US" dirty="0" smtClean="0">
                <a:solidFill>
                  <a:schemeClr val="tx1"/>
                </a:solidFill>
              </a:rPr>
              <a:t>Identify and follow progress of the appointed support and service-organizations and find means and solutions for a smooth transition of the C101/Skanska services and the owned/coordinated site into ESS ownership.</a:t>
            </a:r>
          </a:p>
          <a:p>
            <a:pPr lvl="1"/>
            <a:endParaRPr lang="sv-SE"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26</a:t>
            </a:fld>
            <a:endParaRPr lang="sv-SE" dirty="0"/>
          </a:p>
        </p:txBody>
      </p:sp>
      <p:sp>
        <p:nvSpPr>
          <p:cNvPr id="5" name="Date Placeholder 4"/>
          <p:cNvSpPr>
            <a:spLocks noGrp="1"/>
          </p:cNvSpPr>
          <p:nvPr>
            <p:ph type="dt" sz="half" idx="10"/>
          </p:nvPr>
        </p:nvSpPr>
        <p:spPr/>
        <p:txBody>
          <a:bodyPr/>
          <a:lstStyle/>
          <a:p>
            <a:r>
              <a:rPr lang="en-US" noProof="0" smtClean="0"/>
              <a:t>Hector Novella</a:t>
            </a:r>
            <a:endParaRPr lang="en-GB" noProof="0"/>
          </a:p>
        </p:txBody>
      </p:sp>
      <p:sp>
        <p:nvSpPr>
          <p:cNvPr id="6" name="Footer Placeholder 5"/>
          <p:cNvSpPr>
            <a:spLocks noGrp="1"/>
          </p:cNvSpPr>
          <p:nvPr>
            <p:ph type="ftr" sz="quarter" idx="11"/>
          </p:nvPr>
        </p:nvSpPr>
        <p:spPr/>
        <p:txBody>
          <a:bodyPr/>
          <a:lstStyle/>
          <a:p>
            <a:r>
              <a:rPr lang="en-US" noProof="0" smtClean="0"/>
              <a:t>TAC#15 - ICS installation planning overview</a:t>
            </a:r>
            <a:endParaRPr lang="en-GB" noProof="0"/>
          </a:p>
        </p:txBody>
      </p:sp>
    </p:spTree>
    <p:extLst>
      <p:ext uri="{BB962C8B-B14F-4D97-AF65-F5344CB8AC3E}">
        <p14:creationId xmlns:p14="http://schemas.microsoft.com/office/powerpoint/2010/main" val="2515832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r>
              <a:rPr lang="en-US" noProof="0" dirty="0" smtClean="0"/>
              <a:t>Hector Novella</a:t>
            </a:r>
            <a:endParaRPr lang="en-GB" noProof="0" dirty="0"/>
          </a:p>
        </p:txBody>
      </p:sp>
      <p:sp>
        <p:nvSpPr>
          <p:cNvPr id="12" name="Footer Placeholder 11"/>
          <p:cNvSpPr>
            <a:spLocks noGrp="1"/>
          </p:cNvSpPr>
          <p:nvPr>
            <p:ph type="ftr" sz="quarter" idx="11"/>
          </p:nvPr>
        </p:nvSpPr>
        <p:spPr/>
        <p:txBody>
          <a:bodyPr/>
          <a:lstStyle/>
          <a:p>
            <a:r>
              <a:rPr lang="en-US" noProof="0" dirty="0" smtClean="0"/>
              <a:t>TAC#15 - ICS installation planning overview</a:t>
            </a:r>
            <a:endParaRPr lang="en-GB" noProof="0" dirty="0"/>
          </a:p>
        </p:txBody>
      </p:sp>
      <p:sp>
        <p:nvSpPr>
          <p:cNvPr id="13" name="Slide Number Placeholder 12"/>
          <p:cNvSpPr>
            <a:spLocks noGrp="1"/>
          </p:cNvSpPr>
          <p:nvPr>
            <p:ph type="sldNum" sz="quarter" idx="12"/>
          </p:nvPr>
        </p:nvSpPr>
        <p:spPr/>
        <p:txBody>
          <a:bodyPr/>
          <a:lstStyle/>
          <a:p>
            <a:fld id="{551115BC-487E-4422-894C-CB7CD3E79223}" type="slidenum">
              <a:rPr lang="en-GB" noProof="0" smtClean="0"/>
              <a:t>27</a:t>
            </a:fld>
            <a:endParaRPr lang="en-GB" noProof="0" dirty="0"/>
          </a:p>
        </p:txBody>
      </p:sp>
      <p:sp>
        <p:nvSpPr>
          <p:cNvPr id="5" name="Rectangle 4"/>
          <p:cNvSpPr/>
          <p:nvPr/>
        </p:nvSpPr>
        <p:spPr>
          <a:xfrm>
            <a:off x="88862" y="5041484"/>
            <a:ext cx="8947634" cy="17370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ounded Rectangle 6"/>
          <p:cNvSpPr/>
          <p:nvPr/>
        </p:nvSpPr>
        <p:spPr>
          <a:xfrm>
            <a:off x="0" y="1484784"/>
            <a:ext cx="9036496" cy="24283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ubrik 1"/>
          <p:cNvSpPr>
            <a:spLocks noGrp="1"/>
          </p:cNvSpPr>
          <p:nvPr>
            <p:ph type="title"/>
          </p:nvPr>
        </p:nvSpPr>
        <p:spPr/>
        <p:txBody>
          <a:bodyPr/>
          <a:lstStyle/>
          <a:p>
            <a:r>
              <a:rPr lang="en-GB" dirty="0" smtClean="0"/>
              <a:t>Installation Support Coordination</a:t>
            </a:r>
            <a:endParaRPr lang="en-GB" dirty="0"/>
          </a:p>
        </p:txBody>
      </p:sp>
      <p:sp>
        <p:nvSpPr>
          <p:cNvPr id="22" name="Freeform 23"/>
          <p:cNvSpPr/>
          <p:nvPr/>
        </p:nvSpPr>
        <p:spPr>
          <a:xfrm>
            <a:off x="5148064" y="2818812"/>
            <a:ext cx="2088232" cy="610188"/>
          </a:xfrm>
          <a:custGeom>
            <a:avLst/>
            <a:gdLst>
              <a:gd name="connsiteX0" fmla="*/ 0 w 1970527"/>
              <a:gd name="connsiteY0" fmla="*/ 0 h 1061051"/>
              <a:gd name="connsiteX1" fmla="*/ 1970527 w 1970527"/>
              <a:gd name="connsiteY1" fmla="*/ 0 h 1061051"/>
              <a:gd name="connsiteX2" fmla="*/ 1970527 w 1970527"/>
              <a:gd name="connsiteY2" fmla="*/ 1061051 h 1061051"/>
              <a:gd name="connsiteX3" fmla="*/ 0 w 1970527"/>
              <a:gd name="connsiteY3" fmla="*/ 1061051 h 1061051"/>
              <a:gd name="connsiteX4" fmla="*/ 0 w 1970527"/>
              <a:gd name="connsiteY4" fmla="*/ 0 h 1061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527" h="1061051">
                <a:moveTo>
                  <a:pt x="0" y="0"/>
                </a:moveTo>
                <a:lnTo>
                  <a:pt x="1970527" y="0"/>
                </a:lnTo>
                <a:lnTo>
                  <a:pt x="1970527" y="1061051"/>
                </a:lnTo>
                <a:lnTo>
                  <a:pt x="0" y="1061051"/>
                </a:lnTo>
                <a:lnTo>
                  <a:pt x="0" y="0"/>
                </a:lnTo>
                <a:close/>
              </a:path>
            </a:pathLst>
          </a:custGeom>
          <a:solidFill>
            <a:schemeClr val="tx2">
              <a:lumMod val="40000"/>
              <a:lumOff val="60000"/>
            </a:schemeClr>
          </a:solidFill>
          <a:ln w="19050"/>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b="1" kern="1200" dirty="0" smtClean="0"/>
              <a:t>Administration Services</a:t>
            </a:r>
            <a:endParaRPr lang="en-GB" sz="1400" b="1" dirty="0"/>
          </a:p>
        </p:txBody>
      </p:sp>
      <p:sp>
        <p:nvSpPr>
          <p:cNvPr id="51" name="Freeform 17"/>
          <p:cNvSpPr/>
          <p:nvPr/>
        </p:nvSpPr>
        <p:spPr>
          <a:xfrm>
            <a:off x="107503" y="2814455"/>
            <a:ext cx="2496271" cy="614545"/>
          </a:xfrm>
          <a:custGeom>
            <a:avLst/>
            <a:gdLst>
              <a:gd name="connsiteX0" fmla="*/ 0 w 2037796"/>
              <a:gd name="connsiteY0" fmla="*/ 0 h 1072955"/>
              <a:gd name="connsiteX1" fmla="*/ 2037796 w 2037796"/>
              <a:gd name="connsiteY1" fmla="*/ 0 h 1072955"/>
              <a:gd name="connsiteX2" fmla="*/ 2037796 w 2037796"/>
              <a:gd name="connsiteY2" fmla="*/ 1072955 h 1072955"/>
              <a:gd name="connsiteX3" fmla="*/ 0 w 2037796"/>
              <a:gd name="connsiteY3" fmla="*/ 1072955 h 1072955"/>
              <a:gd name="connsiteX4" fmla="*/ 0 w 2037796"/>
              <a:gd name="connsiteY4" fmla="*/ 0 h 1072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7796" h="1072955">
                <a:moveTo>
                  <a:pt x="0" y="0"/>
                </a:moveTo>
                <a:lnTo>
                  <a:pt x="2037796" y="0"/>
                </a:lnTo>
                <a:lnTo>
                  <a:pt x="2037796" y="1072955"/>
                </a:lnTo>
                <a:lnTo>
                  <a:pt x="0" y="1072955"/>
                </a:lnTo>
                <a:lnTo>
                  <a:pt x="0" y="0"/>
                </a:lnTo>
                <a:close/>
              </a:path>
            </a:pathLst>
          </a:custGeom>
          <a:solidFill>
            <a:schemeClr val="tx2">
              <a:lumMod val="40000"/>
              <a:lumOff val="60000"/>
            </a:schemeClr>
          </a:solidFill>
          <a:ln w="19050"/>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dirty="0" smtClean="0"/>
              <a:t>Sub-projects </a:t>
            </a:r>
            <a:r>
              <a:rPr lang="en-GB" sz="1200" b="1" dirty="0" smtClean="0"/>
              <a:t>Installation Coordinators (AD, TD, ICS, NSS)</a:t>
            </a:r>
            <a:endParaRPr lang="en-GB" sz="1200" b="1" kern="1200" dirty="0" smtClean="0"/>
          </a:p>
        </p:txBody>
      </p:sp>
      <p:sp>
        <p:nvSpPr>
          <p:cNvPr id="31" name="Freeform 17"/>
          <p:cNvSpPr/>
          <p:nvPr/>
        </p:nvSpPr>
        <p:spPr>
          <a:xfrm>
            <a:off x="2699792" y="2814015"/>
            <a:ext cx="854973" cy="614142"/>
          </a:xfrm>
          <a:custGeom>
            <a:avLst/>
            <a:gdLst>
              <a:gd name="connsiteX0" fmla="*/ 0 w 2037796"/>
              <a:gd name="connsiteY0" fmla="*/ 0 h 1072955"/>
              <a:gd name="connsiteX1" fmla="*/ 2037796 w 2037796"/>
              <a:gd name="connsiteY1" fmla="*/ 0 h 1072955"/>
              <a:gd name="connsiteX2" fmla="*/ 2037796 w 2037796"/>
              <a:gd name="connsiteY2" fmla="*/ 1072955 h 1072955"/>
              <a:gd name="connsiteX3" fmla="*/ 0 w 2037796"/>
              <a:gd name="connsiteY3" fmla="*/ 1072955 h 1072955"/>
              <a:gd name="connsiteX4" fmla="*/ 0 w 2037796"/>
              <a:gd name="connsiteY4" fmla="*/ 0 h 1072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7796" h="1072955">
                <a:moveTo>
                  <a:pt x="0" y="0"/>
                </a:moveTo>
                <a:lnTo>
                  <a:pt x="2037796" y="0"/>
                </a:lnTo>
                <a:lnTo>
                  <a:pt x="2037796" y="1072955"/>
                </a:lnTo>
                <a:lnTo>
                  <a:pt x="0" y="1072955"/>
                </a:lnTo>
                <a:lnTo>
                  <a:pt x="0" y="0"/>
                </a:lnTo>
                <a:close/>
              </a:path>
            </a:pathLst>
          </a:custGeom>
          <a:solidFill>
            <a:schemeClr val="tx2">
              <a:lumMod val="40000"/>
              <a:lumOff val="60000"/>
            </a:schemeClr>
          </a:solidFill>
          <a:ln w="19050"/>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7620" tIns="7620" rIns="7620" bIns="7620" numCol="1" spcCol="1270" anchor="ctr" anchorCtr="0">
            <a:noAutofit/>
          </a:bodyPr>
          <a:lstStyle/>
          <a:p>
            <a:pPr lvl="0" algn="ctr" defTabSz="533400">
              <a:spcBef>
                <a:spcPct val="0"/>
              </a:spcBef>
            </a:pPr>
            <a:r>
              <a:rPr lang="en-GB" sz="1200" b="1" dirty="0" smtClean="0"/>
              <a:t>CF</a:t>
            </a:r>
            <a:r>
              <a:rPr lang="en-GB" sz="1200" b="1" kern="1200" dirty="0" smtClean="0"/>
              <a:t> </a:t>
            </a:r>
          </a:p>
          <a:p>
            <a:pPr lvl="0" algn="ctr" defTabSz="533400">
              <a:spcBef>
                <a:spcPct val="0"/>
              </a:spcBef>
            </a:pPr>
            <a:r>
              <a:rPr lang="en-GB" sz="1200" b="1" dirty="0" smtClean="0"/>
              <a:t>Facility</a:t>
            </a:r>
          </a:p>
          <a:p>
            <a:pPr lvl="0" algn="ctr" defTabSz="533400">
              <a:spcBef>
                <a:spcPct val="0"/>
              </a:spcBef>
            </a:pPr>
            <a:r>
              <a:rPr lang="en-GB" sz="1200" b="1" dirty="0" smtClean="0"/>
              <a:t>Manager</a:t>
            </a:r>
            <a:endParaRPr lang="en-GB" sz="1200" b="1" kern="1200" dirty="0" smtClean="0"/>
          </a:p>
        </p:txBody>
      </p:sp>
      <p:sp>
        <p:nvSpPr>
          <p:cNvPr id="8" name="Rectangle 7"/>
          <p:cNvSpPr/>
          <p:nvPr/>
        </p:nvSpPr>
        <p:spPr>
          <a:xfrm>
            <a:off x="521768" y="1772816"/>
            <a:ext cx="4332020" cy="815608"/>
          </a:xfrm>
          <a:prstGeom prst="rect">
            <a:avLst/>
          </a:prstGeom>
        </p:spPr>
        <p:txBody>
          <a:bodyPr wrap="none">
            <a:spAutoFit/>
          </a:bodyPr>
          <a:lstStyle/>
          <a:p>
            <a:pPr lvl="0" algn="ctr" defTabSz="889000">
              <a:spcBef>
                <a:spcPct val="0"/>
              </a:spcBef>
              <a:spcAft>
                <a:spcPts val="600"/>
              </a:spcAft>
            </a:pPr>
            <a:r>
              <a:rPr lang="en-GB" sz="2400" dirty="0">
                <a:solidFill>
                  <a:srgbClr val="FFFF00"/>
                </a:solidFill>
              </a:rPr>
              <a:t>Installation Support </a:t>
            </a:r>
            <a:r>
              <a:rPr lang="en-GB" sz="2400" dirty="0" smtClean="0">
                <a:solidFill>
                  <a:srgbClr val="FFFF00"/>
                </a:solidFill>
              </a:rPr>
              <a:t>Coordination</a:t>
            </a:r>
          </a:p>
          <a:p>
            <a:pPr lvl="0" algn="ctr" defTabSz="889000">
              <a:spcBef>
                <a:spcPct val="0"/>
              </a:spcBef>
              <a:spcAft>
                <a:spcPts val="600"/>
              </a:spcAft>
            </a:pPr>
            <a:r>
              <a:rPr lang="en-GB" dirty="0" smtClean="0">
                <a:solidFill>
                  <a:srgbClr val="FFFF00"/>
                </a:solidFill>
              </a:rPr>
              <a:t>Leader: P. </a:t>
            </a:r>
            <a:r>
              <a:rPr lang="en-GB" dirty="0" err="1" smtClean="0">
                <a:solidFill>
                  <a:srgbClr val="FFFF00"/>
                </a:solidFill>
              </a:rPr>
              <a:t>Radahl</a:t>
            </a:r>
            <a:endParaRPr lang="en-GB" dirty="0">
              <a:solidFill>
                <a:srgbClr val="FFFF00"/>
              </a:solidFill>
            </a:endParaRPr>
          </a:p>
        </p:txBody>
      </p:sp>
      <p:sp>
        <p:nvSpPr>
          <p:cNvPr id="17" name="TextBox 16"/>
          <p:cNvSpPr txBox="1"/>
          <p:nvPr/>
        </p:nvSpPr>
        <p:spPr>
          <a:xfrm>
            <a:off x="4844926" y="1556792"/>
            <a:ext cx="3597460" cy="1200329"/>
          </a:xfrm>
          <a:prstGeom prst="rect">
            <a:avLst/>
          </a:prstGeom>
          <a:noFill/>
        </p:spPr>
        <p:txBody>
          <a:bodyPr wrap="none" rtlCol="0">
            <a:spAutoFit/>
          </a:bodyPr>
          <a:lstStyle/>
          <a:p>
            <a:pPr algn="ctr"/>
            <a:r>
              <a:rPr lang="en-GB" sz="1200" b="1" dirty="0" smtClean="0">
                <a:solidFill>
                  <a:schemeClr val="bg1"/>
                </a:solidFill>
              </a:rPr>
              <a:t>Mission:</a:t>
            </a:r>
          </a:p>
          <a:p>
            <a:pPr marL="171450" indent="-171450">
              <a:buFont typeface="Arial" panose="020B0604020202020204" pitchFamily="34" charset="0"/>
              <a:buChar char="•"/>
            </a:pPr>
            <a:r>
              <a:rPr lang="en-GB" sz="1200" dirty="0" smtClean="0">
                <a:solidFill>
                  <a:schemeClr val="bg1"/>
                </a:solidFill>
              </a:rPr>
              <a:t>Exchange of information &amp; best practices,</a:t>
            </a:r>
          </a:p>
          <a:p>
            <a:pPr marL="171450" indent="-171450">
              <a:buFont typeface="Arial" panose="020B0604020202020204" pitchFamily="34" charset="0"/>
              <a:buChar char="•"/>
            </a:pPr>
            <a:r>
              <a:rPr lang="en-GB" sz="1200" dirty="0" smtClean="0">
                <a:solidFill>
                  <a:schemeClr val="bg1"/>
                </a:solidFill>
              </a:rPr>
              <a:t>Identification of common needs &amp; suggestion of</a:t>
            </a:r>
          </a:p>
          <a:p>
            <a:pPr>
              <a:tabLst>
                <a:tab pos="271463" algn="l"/>
              </a:tabLst>
            </a:pPr>
            <a:r>
              <a:rPr lang="en-GB" sz="1200" dirty="0" smtClean="0">
                <a:solidFill>
                  <a:schemeClr val="bg1"/>
                </a:solidFill>
              </a:rPr>
              <a:t>	solutions, </a:t>
            </a:r>
          </a:p>
          <a:p>
            <a:pPr marL="171450" indent="-171450">
              <a:buFont typeface="Arial" panose="020B0604020202020204" pitchFamily="34" charset="0"/>
              <a:buChar char="•"/>
              <a:tabLst>
                <a:tab pos="271463" algn="l"/>
              </a:tabLst>
            </a:pPr>
            <a:r>
              <a:rPr lang="en-GB" sz="1200" dirty="0" smtClean="0">
                <a:solidFill>
                  <a:schemeClr val="bg1"/>
                </a:solidFill>
              </a:rPr>
              <a:t>Definition of procedures,</a:t>
            </a:r>
          </a:p>
          <a:p>
            <a:pPr marL="171450" indent="-171450">
              <a:buFont typeface="Arial" panose="020B0604020202020204" pitchFamily="34" charset="0"/>
              <a:buChar char="•"/>
              <a:tabLst>
                <a:tab pos="271463" algn="l"/>
              </a:tabLst>
            </a:pPr>
            <a:r>
              <a:rPr lang="en-GB" sz="1200" dirty="0" smtClean="0">
                <a:solidFill>
                  <a:schemeClr val="bg1"/>
                </a:solidFill>
              </a:rPr>
              <a:t>Management of services and its related guidelines</a:t>
            </a:r>
            <a:endParaRPr lang="en-GB" sz="1200" dirty="0">
              <a:solidFill>
                <a:schemeClr val="bg1"/>
              </a:solidFill>
            </a:endParaRPr>
          </a:p>
        </p:txBody>
      </p:sp>
      <p:sp>
        <p:nvSpPr>
          <p:cNvPr id="23" name="Freeform 17"/>
          <p:cNvSpPr/>
          <p:nvPr/>
        </p:nvSpPr>
        <p:spPr>
          <a:xfrm>
            <a:off x="3592066" y="2814858"/>
            <a:ext cx="691902" cy="614142"/>
          </a:xfrm>
          <a:custGeom>
            <a:avLst/>
            <a:gdLst>
              <a:gd name="connsiteX0" fmla="*/ 0 w 2037796"/>
              <a:gd name="connsiteY0" fmla="*/ 0 h 1072955"/>
              <a:gd name="connsiteX1" fmla="*/ 2037796 w 2037796"/>
              <a:gd name="connsiteY1" fmla="*/ 0 h 1072955"/>
              <a:gd name="connsiteX2" fmla="*/ 2037796 w 2037796"/>
              <a:gd name="connsiteY2" fmla="*/ 1072955 h 1072955"/>
              <a:gd name="connsiteX3" fmla="*/ 0 w 2037796"/>
              <a:gd name="connsiteY3" fmla="*/ 1072955 h 1072955"/>
              <a:gd name="connsiteX4" fmla="*/ 0 w 2037796"/>
              <a:gd name="connsiteY4" fmla="*/ 0 h 1072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7796" h="1072955">
                <a:moveTo>
                  <a:pt x="0" y="0"/>
                </a:moveTo>
                <a:lnTo>
                  <a:pt x="2037796" y="0"/>
                </a:lnTo>
                <a:lnTo>
                  <a:pt x="2037796" y="1072955"/>
                </a:lnTo>
                <a:lnTo>
                  <a:pt x="0" y="1072955"/>
                </a:lnTo>
                <a:lnTo>
                  <a:pt x="0" y="0"/>
                </a:lnTo>
                <a:close/>
              </a:path>
            </a:pathLst>
          </a:custGeom>
          <a:solidFill>
            <a:schemeClr val="tx2">
              <a:lumMod val="40000"/>
              <a:lumOff val="60000"/>
            </a:schemeClr>
          </a:solidFill>
          <a:ln w="19050"/>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7620" tIns="7620" rIns="7620" bIns="7620" numCol="1" spcCol="1270" anchor="ctr" anchorCtr="0">
            <a:noAutofit/>
          </a:bodyPr>
          <a:lstStyle/>
          <a:p>
            <a:pPr lvl="0" algn="ctr" defTabSz="533400">
              <a:spcBef>
                <a:spcPct val="0"/>
              </a:spcBef>
            </a:pPr>
            <a:r>
              <a:rPr lang="en-GB" sz="1200" b="1" dirty="0" smtClean="0"/>
              <a:t>ES &amp; H</a:t>
            </a:r>
          </a:p>
          <a:p>
            <a:pPr lvl="0" algn="ctr" defTabSz="533400">
              <a:spcBef>
                <a:spcPct val="0"/>
              </a:spcBef>
            </a:pPr>
            <a:endParaRPr lang="en-GB" sz="1200" b="1" kern="1200" dirty="0" smtClean="0">
              <a:solidFill>
                <a:srgbClr val="FF0000"/>
              </a:solidFill>
            </a:endParaRPr>
          </a:p>
        </p:txBody>
      </p:sp>
      <p:sp>
        <p:nvSpPr>
          <p:cNvPr id="25" name="Freeform 17"/>
          <p:cNvSpPr/>
          <p:nvPr/>
        </p:nvSpPr>
        <p:spPr>
          <a:xfrm>
            <a:off x="4355976" y="2818812"/>
            <a:ext cx="691902" cy="614142"/>
          </a:xfrm>
          <a:custGeom>
            <a:avLst/>
            <a:gdLst>
              <a:gd name="connsiteX0" fmla="*/ 0 w 2037796"/>
              <a:gd name="connsiteY0" fmla="*/ 0 h 1072955"/>
              <a:gd name="connsiteX1" fmla="*/ 2037796 w 2037796"/>
              <a:gd name="connsiteY1" fmla="*/ 0 h 1072955"/>
              <a:gd name="connsiteX2" fmla="*/ 2037796 w 2037796"/>
              <a:gd name="connsiteY2" fmla="*/ 1072955 h 1072955"/>
              <a:gd name="connsiteX3" fmla="*/ 0 w 2037796"/>
              <a:gd name="connsiteY3" fmla="*/ 1072955 h 1072955"/>
              <a:gd name="connsiteX4" fmla="*/ 0 w 2037796"/>
              <a:gd name="connsiteY4" fmla="*/ 0 h 1072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7796" h="1072955">
                <a:moveTo>
                  <a:pt x="0" y="0"/>
                </a:moveTo>
                <a:lnTo>
                  <a:pt x="2037796" y="0"/>
                </a:lnTo>
                <a:lnTo>
                  <a:pt x="2037796" y="1072955"/>
                </a:lnTo>
                <a:lnTo>
                  <a:pt x="0" y="1072955"/>
                </a:lnTo>
                <a:lnTo>
                  <a:pt x="0" y="0"/>
                </a:lnTo>
                <a:close/>
              </a:path>
            </a:pathLst>
          </a:custGeom>
          <a:solidFill>
            <a:schemeClr val="tx2">
              <a:lumMod val="40000"/>
              <a:lumOff val="60000"/>
            </a:schemeClr>
          </a:solidFill>
          <a:ln w="19050"/>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7620" tIns="7620" rIns="7620" bIns="7620" numCol="1" spcCol="1270" anchor="ctr" anchorCtr="0">
            <a:noAutofit/>
          </a:bodyPr>
          <a:lstStyle/>
          <a:p>
            <a:pPr lvl="0" algn="ctr" defTabSz="533400">
              <a:spcBef>
                <a:spcPct val="0"/>
              </a:spcBef>
            </a:pPr>
            <a:r>
              <a:rPr lang="en-GB" sz="1200" b="1" dirty="0" smtClean="0"/>
              <a:t>Quality </a:t>
            </a:r>
            <a:endParaRPr lang="en-GB" sz="1200" b="1" kern="1200" dirty="0" smtClean="0">
              <a:solidFill>
                <a:srgbClr val="FF0000"/>
              </a:solidFill>
            </a:endParaRPr>
          </a:p>
        </p:txBody>
      </p:sp>
      <p:sp>
        <p:nvSpPr>
          <p:cNvPr id="10" name="TextBox 9"/>
          <p:cNvSpPr txBox="1"/>
          <p:nvPr/>
        </p:nvSpPr>
        <p:spPr>
          <a:xfrm>
            <a:off x="251520" y="3841155"/>
            <a:ext cx="5040560" cy="1200329"/>
          </a:xfrm>
          <a:prstGeom prst="rect">
            <a:avLst/>
          </a:prstGeom>
          <a:solidFill>
            <a:schemeClr val="bg1"/>
          </a:solidFill>
        </p:spPr>
        <p:txBody>
          <a:bodyPr wrap="square" rtlCol="0">
            <a:spAutoFit/>
          </a:bodyPr>
          <a:lstStyle/>
          <a:p>
            <a:r>
              <a:rPr lang="sv-SE" dirty="0" smtClean="0"/>
              <a:t>Represent their sub-project</a:t>
            </a:r>
          </a:p>
          <a:p>
            <a:pPr marL="285750" indent="-285750">
              <a:buFont typeface="Arial" panose="020B0604020202020204" pitchFamily="34" charset="0"/>
              <a:buChar char="•"/>
            </a:pPr>
            <a:r>
              <a:rPr lang="sv-SE" dirty="0" smtClean="0"/>
              <a:t>Present plans and needs for services</a:t>
            </a:r>
          </a:p>
          <a:p>
            <a:pPr marL="285750" indent="-285750">
              <a:buFont typeface="Arial" panose="020B0604020202020204" pitchFamily="34" charset="0"/>
              <a:buChar char="•"/>
            </a:pPr>
            <a:r>
              <a:rPr lang="sv-SE" dirty="0" smtClean="0"/>
              <a:t>Issues</a:t>
            </a:r>
          </a:p>
          <a:p>
            <a:pPr marL="285750" indent="-285750">
              <a:buFont typeface="Arial" panose="020B0604020202020204" pitchFamily="34" charset="0"/>
              <a:buChar char="•"/>
            </a:pPr>
            <a:r>
              <a:rPr lang="sv-SE" dirty="0" smtClean="0"/>
              <a:t>Share experiences</a:t>
            </a:r>
            <a:endParaRPr lang="sv-SE" dirty="0"/>
          </a:p>
        </p:txBody>
      </p:sp>
      <p:sp>
        <p:nvSpPr>
          <p:cNvPr id="27" name="TextBox 26"/>
          <p:cNvSpPr txBox="1"/>
          <p:nvPr/>
        </p:nvSpPr>
        <p:spPr>
          <a:xfrm>
            <a:off x="5280772" y="3841155"/>
            <a:ext cx="3611708" cy="1200329"/>
          </a:xfrm>
          <a:prstGeom prst="rect">
            <a:avLst/>
          </a:prstGeom>
          <a:solidFill>
            <a:schemeClr val="bg1"/>
          </a:solidFill>
        </p:spPr>
        <p:txBody>
          <a:bodyPr wrap="square" rtlCol="0">
            <a:spAutoFit/>
          </a:bodyPr>
          <a:lstStyle/>
          <a:p>
            <a:r>
              <a:rPr lang="sv-SE" dirty="0" smtClean="0"/>
              <a:t>Define ways of working and services</a:t>
            </a:r>
          </a:p>
          <a:p>
            <a:pPr marL="285750" indent="-285750">
              <a:buFont typeface="Arial" panose="020B0604020202020204" pitchFamily="34" charset="0"/>
              <a:buChar char="•"/>
            </a:pPr>
            <a:r>
              <a:rPr lang="sv-SE" dirty="0" smtClean="0"/>
              <a:t>Define rules and procedures</a:t>
            </a:r>
          </a:p>
          <a:p>
            <a:pPr marL="285750" indent="-285750">
              <a:buFont typeface="Arial" panose="020B0604020202020204" pitchFamily="34" charset="0"/>
              <a:buChar char="•"/>
            </a:pPr>
            <a:r>
              <a:rPr lang="sv-SE" dirty="0" smtClean="0"/>
              <a:t>Enable services</a:t>
            </a:r>
          </a:p>
          <a:p>
            <a:pPr marL="285750" indent="-285750">
              <a:buFont typeface="Arial" panose="020B0604020202020204" pitchFamily="34" charset="0"/>
              <a:buChar char="•"/>
            </a:pPr>
            <a:r>
              <a:rPr lang="sv-SE" dirty="0" smtClean="0"/>
              <a:t>Share experience</a:t>
            </a:r>
          </a:p>
        </p:txBody>
      </p:sp>
      <p:cxnSp>
        <p:nvCxnSpPr>
          <p:cNvPr id="4" name="Straight Connector 3"/>
          <p:cNvCxnSpPr/>
          <p:nvPr/>
        </p:nvCxnSpPr>
        <p:spPr>
          <a:xfrm>
            <a:off x="3203848" y="3697139"/>
            <a:ext cx="5682388"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8964488" y="3508582"/>
            <a:ext cx="0" cy="188557"/>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3203848" y="3508582"/>
            <a:ext cx="0" cy="188557"/>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79512" y="3697139"/>
            <a:ext cx="288032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3059832" y="3508582"/>
            <a:ext cx="0" cy="188557"/>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179512" y="3481115"/>
            <a:ext cx="0" cy="188557"/>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35" name="Freeform 23"/>
          <p:cNvSpPr/>
          <p:nvPr/>
        </p:nvSpPr>
        <p:spPr>
          <a:xfrm>
            <a:off x="7386571" y="2817969"/>
            <a:ext cx="1577917" cy="610188"/>
          </a:xfrm>
          <a:custGeom>
            <a:avLst/>
            <a:gdLst>
              <a:gd name="connsiteX0" fmla="*/ 0 w 1970527"/>
              <a:gd name="connsiteY0" fmla="*/ 0 h 1061051"/>
              <a:gd name="connsiteX1" fmla="*/ 1970527 w 1970527"/>
              <a:gd name="connsiteY1" fmla="*/ 0 h 1061051"/>
              <a:gd name="connsiteX2" fmla="*/ 1970527 w 1970527"/>
              <a:gd name="connsiteY2" fmla="*/ 1061051 h 1061051"/>
              <a:gd name="connsiteX3" fmla="*/ 0 w 1970527"/>
              <a:gd name="connsiteY3" fmla="*/ 1061051 h 1061051"/>
              <a:gd name="connsiteX4" fmla="*/ 0 w 1970527"/>
              <a:gd name="connsiteY4" fmla="*/ 0 h 1061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527" h="1061051">
                <a:moveTo>
                  <a:pt x="0" y="0"/>
                </a:moveTo>
                <a:lnTo>
                  <a:pt x="1970527" y="0"/>
                </a:lnTo>
                <a:lnTo>
                  <a:pt x="1970527" y="1061051"/>
                </a:lnTo>
                <a:lnTo>
                  <a:pt x="0" y="1061051"/>
                </a:lnTo>
                <a:lnTo>
                  <a:pt x="0" y="0"/>
                </a:lnTo>
                <a:close/>
              </a:path>
            </a:pathLst>
          </a:custGeom>
          <a:solidFill>
            <a:schemeClr val="tx2">
              <a:lumMod val="40000"/>
              <a:lumOff val="60000"/>
            </a:schemeClr>
          </a:solidFill>
          <a:ln w="19050"/>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b="1" kern="1200" dirty="0" smtClean="0"/>
              <a:t>Technical Services</a:t>
            </a:r>
          </a:p>
        </p:txBody>
      </p:sp>
      <p:sp>
        <p:nvSpPr>
          <p:cNvPr id="3" name="Rectangle 2"/>
          <p:cNvSpPr/>
          <p:nvPr/>
        </p:nvSpPr>
        <p:spPr>
          <a:xfrm>
            <a:off x="77173" y="5301208"/>
            <a:ext cx="4572000" cy="1323439"/>
          </a:xfrm>
          <a:prstGeom prst="rect">
            <a:avLst/>
          </a:prstGeom>
        </p:spPr>
        <p:txBody>
          <a:bodyPr>
            <a:spAutoFit/>
          </a:bodyPr>
          <a:lstStyle/>
          <a:p>
            <a:r>
              <a:rPr lang="sv-SE" sz="1600" dirty="0" smtClean="0"/>
              <a:t>N. Gazis- AD </a:t>
            </a:r>
            <a:r>
              <a:rPr lang="sv-SE" sz="1600" dirty="0"/>
              <a:t>Installation coordinator</a:t>
            </a:r>
          </a:p>
          <a:p>
            <a:r>
              <a:rPr lang="sv-SE" sz="1600" dirty="0" smtClean="0"/>
              <a:t>T. Lexholm -TD </a:t>
            </a:r>
            <a:r>
              <a:rPr lang="sv-SE" sz="1600" dirty="0"/>
              <a:t>Installation coordinator</a:t>
            </a:r>
          </a:p>
          <a:p>
            <a:r>
              <a:rPr lang="sv-SE" sz="1600" dirty="0" smtClean="0"/>
              <a:t>A. Bianchi-NSS </a:t>
            </a:r>
            <a:r>
              <a:rPr lang="sv-SE" sz="1600" dirty="0"/>
              <a:t>Installation coordinator</a:t>
            </a:r>
          </a:p>
          <a:p>
            <a:r>
              <a:rPr lang="sv-SE" sz="1600" dirty="0" smtClean="0"/>
              <a:t>H.Novella- ICS </a:t>
            </a:r>
            <a:r>
              <a:rPr lang="sv-SE" sz="1600" dirty="0"/>
              <a:t>Installation </a:t>
            </a:r>
            <a:r>
              <a:rPr lang="sv-SE" sz="1600" dirty="0" smtClean="0"/>
              <a:t>coordinator</a:t>
            </a:r>
          </a:p>
          <a:p>
            <a:r>
              <a:rPr lang="sv-SE" sz="1600" dirty="0" smtClean="0"/>
              <a:t>CF Facility Manager </a:t>
            </a:r>
            <a:endParaRPr lang="sv-SE" sz="1600" dirty="0"/>
          </a:p>
        </p:txBody>
      </p:sp>
      <p:sp>
        <p:nvSpPr>
          <p:cNvPr id="29" name="Rectangle 28"/>
          <p:cNvSpPr/>
          <p:nvPr/>
        </p:nvSpPr>
        <p:spPr>
          <a:xfrm>
            <a:off x="4392488" y="5229200"/>
            <a:ext cx="4572000" cy="1569660"/>
          </a:xfrm>
          <a:prstGeom prst="rect">
            <a:avLst/>
          </a:prstGeom>
        </p:spPr>
        <p:txBody>
          <a:bodyPr>
            <a:spAutoFit/>
          </a:bodyPr>
          <a:lstStyle/>
          <a:p>
            <a:r>
              <a:rPr lang="sv-SE" sz="1600" dirty="0"/>
              <a:t>P. Jacobsson-ES&amp;H</a:t>
            </a:r>
          </a:p>
          <a:p>
            <a:r>
              <a:rPr lang="sv-SE" sz="1600" dirty="0" smtClean="0"/>
              <a:t>M</a:t>
            </a:r>
            <a:r>
              <a:rPr lang="sv-SE" sz="1600" dirty="0"/>
              <a:t>. Skafar-Quality</a:t>
            </a:r>
          </a:p>
          <a:p>
            <a:r>
              <a:rPr lang="sv-SE" sz="1600" dirty="0" smtClean="0"/>
              <a:t>M.Shirey-Procurement</a:t>
            </a:r>
            <a:endParaRPr lang="sv-SE" sz="1600" dirty="0"/>
          </a:p>
          <a:p>
            <a:r>
              <a:rPr lang="sv-SE" sz="1600" dirty="0" smtClean="0"/>
              <a:t>J.Larsson-Logistics</a:t>
            </a:r>
            <a:endParaRPr lang="sv-SE" sz="1600" dirty="0"/>
          </a:p>
          <a:p>
            <a:r>
              <a:rPr lang="sv-SE" sz="1600" dirty="0"/>
              <a:t>T. </a:t>
            </a:r>
            <a:r>
              <a:rPr lang="sv-SE" sz="1600" dirty="0" smtClean="0"/>
              <a:t>Welander-Facility </a:t>
            </a:r>
            <a:r>
              <a:rPr lang="sv-SE" sz="1600" dirty="0"/>
              <a:t>Service/Management</a:t>
            </a:r>
          </a:p>
          <a:p>
            <a:r>
              <a:rPr lang="sv-SE" sz="1600" dirty="0"/>
              <a:t>P. Radahl-Technical Services</a:t>
            </a:r>
          </a:p>
        </p:txBody>
      </p:sp>
      <p:sp>
        <p:nvSpPr>
          <p:cNvPr id="11" name="TextBox 10"/>
          <p:cNvSpPr txBox="1"/>
          <p:nvPr/>
        </p:nvSpPr>
        <p:spPr>
          <a:xfrm>
            <a:off x="88862" y="5013176"/>
            <a:ext cx="8924366" cy="369332"/>
          </a:xfrm>
          <a:prstGeom prst="rect">
            <a:avLst/>
          </a:prstGeom>
          <a:noFill/>
        </p:spPr>
        <p:txBody>
          <a:bodyPr wrap="none" rtlCol="0">
            <a:spAutoFit/>
          </a:bodyPr>
          <a:lstStyle/>
          <a:p>
            <a:r>
              <a:rPr lang="en-US" b="1" dirty="0" smtClean="0"/>
              <a:t>Members (Installation coordinators, Main Service providers and coordinating organizations)</a:t>
            </a:r>
            <a:endParaRPr lang="en-US" b="1" dirty="0"/>
          </a:p>
        </p:txBody>
      </p:sp>
    </p:spTree>
    <p:extLst>
      <p:ext uri="{BB962C8B-B14F-4D97-AF65-F5344CB8AC3E}">
        <p14:creationId xmlns:p14="http://schemas.microsoft.com/office/powerpoint/2010/main" val="2621882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noProof="0" dirty="0" smtClean="0"/>
              <a:t>Hector Novella</a:t>
            </a:r>
            <a:endParaRPr lang="en-GB" noProof="0" dirty="0"/>
          </a:p>
        </p:txBody>
      </p:sp>
      <p:sp>
        <p:nvSpPr>
          <p:cNvPr id="6" name="Footer Placeholder 5"/>
          <p:cNvSpPr>
            <a:spLocks noGrp="1"/>
          </p:cNvSpPr>
          <p:nvPr>
            <p:ph type="ftr" sz="quarter" idx="11"/>
          </p:nvPr>
        </p:nvSpPr>
        <p:spPr/>
        <p:txBody>
          <a:bodyPr/>
          <a:lstStyle/>
          <a:p>
            <a:r>
              <a:rPr lang="en-US" noProof="0" dirty="0" smtClean="0"/>
              <a:t>TAC#15 - ICS installation planning overview</a:t>
            </a:r>
            <a:endParaRPr lang="en-GB" noProof="0" dirty="0"/>
          </a:p>
        </p:txBody>
      </p:sp>
      <p:sp>
        <p:nvSpPr>
          <p:cNvPr id="3" name="Rectangle 2"/>
          <p:cNvSpPr/>
          <p:nvPr/>
        </p:nvSpPr>
        <p:spPr>
          <a:xfrm>
            <a:off x="304509" y="1484784"/>
            <a:ext cx="8515963" cy="1152128"/>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a:xfrm>
            <a:off x="457200" y="53752"/>
            <a:ext cx="8229600" cy="1143000"/>
          </a:xfrm>
        </p:spPr>
        <p:txBody>
          <a:bodyPr/>
          <a:lstStyle/>
          <a:p>
            <a:r>
              <a:rPr lang="sv-SE" dirty="0" smtClean="0"/>
              <a:t>ESS Installation roles and titles</a:t>
            </a:r>
            <a:endParaRPr lang="sv-SE" dirty="0"/>
          </a:p>
        </p:txBody>
      </p:sp>
      <p:sp>
        <p:nvSpPr>
          <p:cNvPr id="57" name="Rectangle 56"/>
          <p:cNvSpPr/>
          <p:nvPr/>
        </p:nvSpPr>
        <p:spPr>
          <a:xfrm>
            <a:off x="7932169" y="2829820"/>
            <a:ext cx="1032320" cy="671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dirty="0" smtClean="0"/>
              <a:t>ESS Installation coordinator</a:t>
            </a:r>
            <a:endParaRPr lang="sv-SE" sz="1000" dirty="0"/>
          </a:p>
        </p:txBody>
      </p:sp>
      <p:sp>
        <p:nvSpPr>
          <p:cNvPr id="72" name="Rectangle 71"/>
          <p:cNvSpPr/>
          <p:nvPr/>
        </p:nvSpPr>
        <p:spPr>
          <a:xfrm>
            <a:off x="7932169" y="4407028"/>
            <a:ext cx="1032319" cy="606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dirty="0" smtClean="0"/>
              <a:t>Installation Area Supervisor</a:t>
            </a:r>
            <a:endParaRPr lang="sv-SE" sz="1000" dirty="0"/>
          </a:p>
        </p:txBody>
      </p:sp>
      <p:sp>
        <p:nvSpPr>
          <p:cNvPr id="73" name="Rectangle 72"/>
          <p:cNvSpPr/>
          <p:nvPr/>
        </p:nvSpPr>
        <p:spPr>
          <a:xfrm>
            <a:off x="7932169" y="5271124"/>
            <a:ext cx="1032319" cy="5099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dirty="0" smtClean="0"/>
              <a:t>Installation system/package</a:t>
            </a:r>
          </a:p>
          <a:p>
            <a:pPr algn="ctr"/>
            <a:r>
              <a:rPr lang="sv-SE" sz="1000" dirty="0" smtClean="0"/>
              <a:t>leader</a:t>
            </a:r>
            <a:endParaRPr lang="sv-SE" sz="1000" dirty="0"/>
          </a:p>
        </p:txBody>
      </p:sp>
      <p:cxnSp>
        <p:nvCxnSpPr>
          <p:cNvPr id="30" name="Straight Connector 29"/>
          <p:cNvCxnSpPr/>
          <p:nvPr/>
        </p:nvCxnSpPr>
        <p:spPr>
          <a:xfrm flipV="1">
            <a:off x="1259632" y="4319118"/>
            <a:ext cx="8352928" cy="1590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259632" y="5877272"/>
            <a:ext cx="850532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1259632" y="5110871"/>
            <a:ext cx="8496944" cy="1590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772990" y="3770501"/>
            <a:ext cx="2375074" cy="369332"/>
          </a:xfrm>
          <a:prstGeom prst="rect">
            <a:avLst/>
          </a:prstGeom>
          <a:noFill/>
        </p:spPr>
        <p:txBody>
          <a:bodyPr wrap="none" rtlCol="0">
            <a:spAutoFit/>
          </a:bodyPr>
          <a:lstStyle/>
          <a:p>
            <a:r>
              <a:rPr lang="sv-SE" dirty="0" smtClean="0"/>
              <a:t>Installation coordinator</a:t>
            </a:r>
            <a:endParaRPr lang="sv-SE" dirty="0"/>
          </a:p>
        </p:txBody>
      </p:sp>
      <p:sp>
        <p:nvSpPr>
          <p:cNvPr id="46" name="TextBox 45"/>
          <p:cNvSpPr txBox="1"/>
          <p:nvPr/>
        </p:nvSpPr>
        <p:spPr>
          <a:xfrm>
            <a:off x="2811142" y="4643844"/>
            <a:ext cx="2723438" cy="369332"/>
          </a:xfrm>
          <a:prstGeom prst="rect">
            <a:avLst/>
          </a:prstGeom>
          <a:noFill/>
        </p:spPr>
        <p:txBody>
          <a:bodyPr wrap="none" rtlCol="0">
            <a:spAutoFit/>
          </a:bodyPr>
          <a:lstStyle/>
          <a:p>
            <a:r>
              <a:rPr lang="sv-SE" dirty="0" smtClean="0"/>
              <a:t>Installation area supervisor</a:t>
            </a:r>
            <a:endParaRPr lang="sv-SE" dirty="0"/>
          </a:p>
        </p:txBody>
      </p:sp>
      <p:sp>
        <p:nvSpPr>
          <p:cNvPr id="47" name="TextBox 46"/>
          <p:cNvSpPr txBox="1"/>
          <p:nvPr/>
        </p:nvSpPr>
        <p:spPr>
          <a:xfrm>
            <a:off x="2674506" y="5398903"/>
            <a:ext cx="3428439" cy="369332"/>
          </a:xfrm>
          <a:prstGeom prst="rect">
            <a:avLst/>
          </a:prstGeom>
          <a:noFill/>
        </p:spPr>
        <p:txBody>
          <a:bodyPr wrap="none" rtlCol="0">
            <a:spAutoFit/>
          </a:bodyPr>
          <a:lstStyle/>
          <a:p>
            <a:r>
              <a:rPr lang="sv-SE" smtClean="0"/>
              <a:t>Installation system/package </a:t>
            </a:r>
            <a:r>
              <a:rPr lang="sv-SE" dirty="0" smtClean="0"/>
              <a:t>leader</a:t>
            </a:r>
            <a:endParaRPr lang="sv-SE" dirty="0"/>
          </a:p>
        </p:txBody>
      </p:sp>
      <p:cxnSp>
        <p:nvCxnSpPr>
          <p:cNvPr id="21" name="Straight Connector 20"/>
          <p:cNvCxnSpPr/>
          <p:nvPr/>
        </p:nvCxnSpPr>
        <p:spPr>
          <a:xfrm flipV="1">
            <a:off x="1259632" y="3557114"/>
            <a:ext cx="8387102" cy="1590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684786" y="3101592"/>
            <a:ext cx="2749535" cy="369332"/>
          </a:xfrm>
          <a:prstGeom prst="rect">
            <a:avLst/>
          </a:prstGeom>
          <a:noFill/>
        </p:spPr>
        <p:txBody>
          <a:bodyPr wrap="none" rtlCol="0">
            <a:spAutoFit/>
          </a:bodyPr>
          <a:lstStyle/>
          <a:p>
            <a:r>
              <a:rPr lang="sv-SE" dirty="0" smtClean="0"/>
              <a:t>ESS Installation coordinator</a:t>
            </a:r>
            <a:endParaRPr lang="sv-SE" dirty="0"/>
          </a:p>
        </p:txBody>
      </p:sp>
      <p:sp>
        <p:nvSpPr>
          <p:cNvPr id="25" name="Rectangle 24"/>
          <p:cNvSpPr/>
          <p:nvPr/>
        </p:nvSpPr>
        <p:spPr>
          <a:xfrm>
            <a:off x="7932169" y="3624206"/>
            <a:ext cx="1032319" cy="6619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00" dirty="0" smtClean="0"/>
              <a:t>Installation Coordinator</a:t>
            </a:r>
            <a:endParaRPr lang="sv-SE" sz="1000" dirty="0"/>
          </a:p>
        </p:txBody>
      </p:sp>
      <p:cxnSp>
        <p:nvCxnSpPr>
          <p:cNvPr id="20" name="Straight Connector 19"/>
          <p:cNvCxnSpPr/>
          <p:nvPr/>
        </p:nvCxnSpPr>
        <p:spPr>
          <a:xfrm flipV="1">
            <a:off x="1259632" y="2734942"/>
            <a:ext cx="8387102" cy="1590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33748" y="1589058"/>
            <a:ext cx="2064924" cy="369332"/>
          </a:xfrm>
          <a:prstGeom prst="rect">
            <a:avLst/>
          </a:prstGeom>
          <a:noFill/>
          <a:ln>
            <a:solidFill>
              <a:schemeClr val="tx1"/>
            </a:solidFill>
          </a:ln>
        </p:spPr>
        <p:txBody>
          <a:bodyPr wrap="none" rtlCol="0">
            <a:spAutoFit/>
          </a:bodyPr>
          <a:lstStyle/>
          <a:p>
            <a:r>
              <a:rPr lang="sv-SE" dirty="0" smtClean="0"/>
              <a:t>SITE MANAGEMENT</a:t>
            </a:r>
            <a:endParaRPr lang="sv-SE" dirty="0"/>
          </a:p>
        </p:txBody>
      </p:sp>
      <p:sp>
        <p:nvSpPr>
          <p:cNvPr id="26" name="TextBox 25"/>
          <p:cNvSpPr txBox="1"/>
          <p:nvPr/>
        </p:nvSpPr>
        <p:spPr>
          <a:xfrm>
            <a:off x="733748" y="2051556"/>
            <a:ext cx="1042465" cy="369332"/>
          </a:xfrm>
          <a:prstGeom prst="rect">
            <a:avLst/>
          </a:prstGeom>
          <a:noFill/>
          <a:ln>
            <a:solidFill>
              <a:schemeClr val="tx1"/>
            </a:solidFill>
          </a:ln>
        </p:spPr>
        <p:txBody>
          <a:bodyPr wrap="none" rtlCol="0">
            <a:spAutoFit/>
          </a:bodyPr>
          <a:lstStyle/>
          <a:p>
            <a:r>
              <a:rPr lang="sv-SE" dirty="0" smtClean="0"/>
              <a:t>SWOCOR</a:t>
            </a:r>
            <a:endParaRPr lang="sv-SE" dirty="0"/>
          </a:p>
        </p:txBody>
      </p:sp>
      <p:sp>
        <p:nvSpPr>
          <p:cNvPr id="27" name="TextBox 26"/>
          <p:cNvSpPr txBox="1"/>
          <p:nvPr/>
        </p:nvSpPr>
        <p:spPr>
          <a:xfrm>
            <a:off x="1885876" y="2051556"/>
            <a:ext cx="864276" cy="369332"/>
          </a:xfrm>
          <a:prstGeom prst="rect">
            <a:avLst/>
          </a:prstGeom>
          <a:noFill/>
          <a:ln>
            <a:solidFill>
              <a:schemeClr val="tx1"/>
            </a:solidFill>
          </a:ln>
        </p:spPr>
        <p:txBody>
          <a:bodyPr wrap="none" rtlCol="0">
            <a:spAutoFit/>
          </a:bodyPr>
          <a:lstStyle/>
          <a:p>
            <a:r>
              <a:rPr lang="sv-SE" dirty="0" smtClean="0"/>
              <a:t>SAFETY</a:t>
            </a:r>
            <a:endParaRPr lang="sv-SE" dirty="0"/>
          </a:p>
        </p:txBody>
      </p:sp>
      <p:sp>
        <p:nvSpPr>
          <p:cNvPr id="28" name="TextBox 27"/>
          <p:cNvSpPr txBox="1"/>
          <p:nvPr/>
        </p:nvSpPr>
        <p:spPr>
          <a:xfrm>
            <a:off x="2915816" y="1579687"/>
            <a:ext cx="674736" cy="369332"/>
          </a:xfrm>
          <a:prstGeom prst="rect">
            <a:avLst/>
          </a:prstGeom>
          <a:noFill/>
          <a:ln>
            <a:solidFill>
              <a:schemeClr val="tx1"/>
            </a:solidFill>
          </a:ln>
        </p:spPr>
        <p:txBody>
          <a:bodyPr wrap="none" rtlCol="0">
            <a:spAutoFit/>
          </a:bodyPr>
          <a:lstStyle/>
          <a:p>
            <a:r>
              <a:rPr lang="sv-SE" dirty="0" smtClean="0"/>
              <a:t>COST</a:t>
            </a:r>
            <a:endParaRPr lang="sv-SE" dirty="0"/>
          </a:p>
        </p:txBody>
      </p:sp>
      <p:sp>
        <p:nvSpPr>
          <p:cNvPr id="29" name="TextBox 28"/>
          <p:cNvSpPr txBox="1"/>
          <p:nvPr/>
        </p:nvSpPr>
        <p:spPr>
          <a:xfrm>
            <a:off x="3977551" y="2051556"/>
            <a:ext cx="1170513" cy="369332"/>
          </a:xfrm>
          <a:prstGeom prst="rect">
            <a:avLst/>
          </a:prstGeom>
          <a:noFill/>
          <a:ln>
            <a:solidFill>
              <a:schemeClr val="tx1"/>
            </a:solidFill>
          </a:ln>
        </p:spPr>
        <p:txBody>
          <a:bodyPr wrap="none" rtlCol="0">
            <a:spAutoFit/>
          </a:bodyPr>
          <a:lstStyle/>
          <a:p>
            <a:r>
              <a:rPr lang="sv-SE" dirty="0" smtClean="0"/>
              <a:t>SCHEDULE</a:t>
            </a:r>
            <a:endParaRPr lang="sv-SE" dirty="0"/>
          </a:p>
        </p:txBody>
      </p:sp>
      <p:sp>
        <p:nvSpPr>
          <p:cNvPr id="31" name="TextBox 30"/>
          <p:cNvSpPr txBox="1"/>
          <p:nvPr/>
        </p:nvSpPr>
        <p:spPr>
          <a:xfrm>
            <a:off x="5770798" y="1702549"/>
            <a:ext cx="2674219" cy="646331"/>
          </a:xfrm>
          <a:prstGeom prst="rect">
            <a:avLst/>
          </a:prstGeom>
          <a:noFill/>
          <a:ln>
            <a:solidFill>
              <a:schemeClr val="tx1"/>
            </a:solidFill>
          </a:ln>
        </p:spPr>
        <p:txBody>
          <a:bodyPr wrap="square" rtlCol="0">
            <a:spAutoFit/>
          </a:bodyPr>
          <a:lstStyle/>
          <a:p>
            <a:r>
              <a:rPr lang="en-US" sz="1200" dirty="0" smtClean="0"/>
              <a:t>Services</a:t>
            </a:r>
          </a:p>
          <a:p>
            <a:pPr marL="171450" indent="-171450">
              <a:buFont typeface="Arial" panose="020B0604020202020204" pitchFamily="34" charset="0"/>
              <a:buChar char="•"/>
            </a:pPr>
            <a:r>
              <a:rPr lang="en-US" sz="1200" dirty="0" smtClean="0"/>
              <a:t>Administration</a:t>
            </a:r>
          </a:p>
          <a:p>
            <a:pPr marL="171450" indent="-171450">
              <a:buFont typeface="Arial" panose="020B0604020202020204" pitchFamily="34" charset="0"/>
              <a:buChar char="•"/>
            </a:pPr>
            <a:r>
              <a:rPr lang="en-US" sz="1200" dirty="0" smtClean="0"/>
              <a:t>Technical</a:t>
            </a:r>
            <a:endParaRPr lang="en-US" sz="1200" dirty="0"/>
          </a:p>
        </p:txBody>
      </p:sp>
      <p:sp>
        <p:nvSpPr>
          <p:cNvPr id="24" name="TextBox 23"/>
          <p:cNvSpPr txBox="1"/>
          <p:nvPr/>
        </p:nvSpPr>
        <p:spPr>
          <a:xfrm>
            <a:off x="2915636" y="2060848"/>
            <a:ext cx="995529" cy="369332"/>
          </a:xfrm>
          <a:prstGeom prst="rect">
            <a:avLst/>
          </a:prstGeom>
          <a:noFill/>
          <a:ln>
            <a:solidFill>
              <a:schemeClr val="tx1"/>
            </a:solidFill>
          </a:ln>
        </p:spPr>
        <p:txBody>
          <a:bodyPr wrap="none" rtlCol="0">
            <a:spAutoFit/>
          </a:bodyPr>
          <a:lstStyle/>
          <a:p>
            <a:r>
              <a:rPr lang="sv-SE" dirty="0" smtClean="0"/>
              <a:t>QUALITY</a:t>
            </a:r>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en-GB" noProof="0" smtClean="0"/>
              <a:t>28</a:t>
            </a:fld>
            <a:endParaRPr lang="en-GB" noProof="0"/>
          </a:p>
        </p:txBody>
      </p:sp>
      <p:sp>
        <p:nvSpPr>
          <p:cNvPr id="8" name="Rectangle 7"/>
          <p:cNvSpPr/>
          <p:nvPr/>
        </p:nvSpPr>
        <p:spPr>
          <a:xfrm>
            <a:off x="304509" y="6074712"/>
            <a:ext cx="1581367" cy="738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259631" y="6074712"/>
            <a:ext cx="6672537" cy="738664"/>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1400" dirty="0" smtClean="0"/>
              <a:t>Resources arranged by individual work unit participants</a:t>
            </a:r>
          </a:p>
          <a:p>
            <a:pPr marL="285750" indent="-285750">
              <a:buFont typeface="Arial"/>
              <a:buChar char="•"/>
            </a:pPr>
            <a:r>
              <a:rPr lang="en-US" sz="1400" dirty="0" smtClean="0"/>
              <a:t>IKC Resources (some already secured)</a:t>
            </a:r>
          </a:p>
          <a:p>
            <a:pPr marL="285750" indent="-285750">
              <a:buFont typeface="Arial"/>
              <a:buChar char="•"/>
            </a:pPr>
            <a:r>
              <a:rPr lang="en-US" sz="1400" dirty="0" smtClean="0"/>
              <a:t>Contracted Resources (dedicated people and equipment)</a:t>
            </a:r>
            <a:endParaRPr lang="en-US" sz="1400" dirty="0"/>
          </a:p>
        </p:txBody>
      </p:sp>
    </p:spTree>
    <p:extLst>
      <p:ext uri="{BB962C8B-B14F-4D97-AF65-F5344CB8AC3E}">
        <p14:creationId xmlns:p14="http://schemas.microsoft.com/office/powerpoint/2010/main" val="3272941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Installation Area Supervisor </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29</a:t>
            </a:fld>
            <a:endParaRPr lang="sv-SE"/>
          </a:p>
        </p:txBody>
      </p:sp>
      <p:sp>
        <p:nvSpPr>
          <p:cNvPr id="3" name="Date Placeholder 2"/>
          <p:cNvSpPr>
            <a:spLocks noGrp="1"/>
          </p:cNvSpPr>
          <p:nvPr>
            <p:ph type="dt" sz="half" idx="10"/>
          </p:nvPr>
        </p:nvSpPr>
        <p:spPr/>
        <p:txBody>
          <a:bodyPr/>
          <a:lstStyle/>
          <a:p>
            <a:r>
              <a:rPr lang="en-US" smtClean="0"/>
              <a:t>Hector Novella</a:t>
            </a:r>
            <a:endParaRPr lang="sv-SE"/>
          </a:p>
        </p:txBody>
      </p:sp>
      <p:sp>
        <p:nvSpPr>
          <p:cNvPr id="20" name="Rectangle 19"/>
          <p:cNvSpPr/>
          <p:nvPr/>
        </p:nvSpPr>
        <p:spPr>
          <a:xfrm>
            <a:off x="107504" y="1759163"/>
            <a:ext cx="8928992" cy="4478149"/>
          </a:xfrm>
          <a:prstGeom prst="rect">
            <a:avLst/>
          </a:prstGeom>
        </p:spPr>
        <p:txBody>
          <a:bodyPr wrap="square">
            <a:spAutoFit/>
          </a:bodyPr>
          <a:lstStyle/>
          <a:p>
            <a:pPr marL="285750" indent="-285750">
              <a:buFont typeface="Arial" panose="020B0604020202020204" pitchFamily="34" charset="0"/>
              <a:buChar char="•"/>
            </a:pPr>
            <a:r>
              <a:rPr lang="en-US" sz="1500" b="1" dirty="0" smtClean="0"/>
              <a:t>Role appointed by the ESS building owner</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smtClean="0"/>
              <a:t>Maintains the area responsibility on site (they are the </a:t>
            </a:r>
            <a:r>
              <a:rPr lang="en-US" sz="1500" b="1" dirty="0" smtClean="0"/>
              <a:t>Territorial Safety Officer</a:t>
            </a:r>
            <a:r>
              <a:rPr lang="en-US" sz="1500" dirty="0" smtClean="0"/>
              <a:t>)</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smtClean="0"/>
              <a:t>Physically </a:t>
            </a:r>
            <a:r>
              <a:rPr lang="en-US" sz="1500" dirty="0"/>
              <a:t>present on site during works</a:t>
            </a:r>
          </a:p>
          <a:p>
            <a:pPr marL="285750" indent="-285750">
              <a:buFont typeface="Arial" panose="020B0604020202020204" pitchFamily="34" charset="0"/>
              <a:buChar char="•"/>
            </a:pPr>
            <a:endParaRPr lang="en-US" sz="1500" dirty="0" smtClean="0"/>
          </a:p>
          <a:p>
            <a:pPr marL="285750" indent="-285750">
              <a:buFont typeface="Arial" panose="020B0604020202020204" pitchFamily="34" charset="0"/>
              <a:buChar char="•"/>
            </a:pPr>
            <a:r>
              <a:rPr lang="en-US" sz="1500" dirty="0" smtClean="0"/>
              <a:t>Safety responsible for the works/actions performed in their area </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a:t>Safety responsible for </a:t>
            </a:r>
            <a:r>
              <a:rPr lang="en-US" sz="1500" dirty="0" smtClean="0"/>
              <a:t>the workers working in </a:t>
            </a:r>
            <a:r>
              <a:rPr lang="en-US" sz="1500" dirty="0"/>
              <a:t>their area</a:t>
            </a:r>
            <a:endParaRPr lang="en-US" sz="1500" dirty="0" smtClean="0"/>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smtClean="0"/>
              <a:t>Member of the safety team</a:t>
            </a:r>
          </a:p>
          <a:p>
            <a:pPr marL="285750" indent="-285750">
              <a:buFont typeface="Arial" panose="020B0604020202020204" pitchFamily="34" charset="0"/>
              <a:buChar char="•"/>
            </a:pPr>
            <a:endParaRPr lang="en-US" sz="1500" dirty="0" smtClean="0"/>
          </a:p>
          <a:p>
            <a:pPr marL="285750" indent="-285750">
              <a:buFont typeface="Arial" panose="020B0604020202020204" pitchFamily="34" charset="0"/>
              <a:buChar char="•"/>
            </a:pPr>
            <a:r>
              <a:rPr lang="en-US" sz="1500" dirty="0" smtClean="0"/>
              <a:t>Specific safety responsibilities e.g. fire </a:t>
            </a:r>
            <a:r>
              <a:rPr lang="en-US" sz="1500" dirty="0"/>
              <a:t>safety </a:t>
            </a:r>
            <a:r>
              <a:rPr lang="en-US" sz="1500" dirty="0" smtClean="0"/>
              <a:t>responsible (hot works education etc. needed)</a:t>
            </a:r>
          </a:p>
          <a:p>
            <a:pPr marL="285750" indent="-285750">
              <a:buFont typeface="Arial" panose="020B0604020202020204" pitchFamily="34" charset="0"/>
              <a:buChar char="•"/>
            </a:pPr>
            <a:endParaRPr lang="en-US" sz="1500" dirty="0" smtClean="0"/>
          </a:p>
          <a:p>
            <a:pPr marL="285750" indent="-285750">
              <a:buFont typeface="Arial" panose="020B0604020202020204" pitchFamily="34" charset="0"/>
              <a:buChar char="•"/>
            </a:pPr>
            <a:r>
              <a:rPr lang="en-US" sz="1500" dirty="0">
                <a:solidFill>
                  <a:srgbClr val="FF0000"/>
                </a:solidFill>
              </a:rPr>
              <a:t>Generates </a:t>
            </a:r>
            <a:r>
              <a:rPr lang="en-US" sz="1500" dirty="0" smtClean="0">
                <a:solidFill>
                  <a:srgbClr val="FF0000"/>
                </a:solidFill>
              </a:rPr>
              <a:t>Area Hazard </a:t>
            </a:r>
            <a:r>
              <a:rPr lang="en-US" sz="1500" dirty="0">
                <a:solidFill>
                  <a:srgbClr val="FF0000"/>
                </a:solidFill>
              </a:rPr>
              <a:t>Analyses </a:t>
            </a:r>
            <a:r>
              <a:rPr lang="en-US" sz="1500" dirty="0" smtClean="0">
                <a:solidFill>
                  <a:srgbClr val="FF0000"/>
                </a:solidFill>
              </a:rPr>
              <a:t>(AHA) </a:t>
            </a:r>
            <a:br>
              <a:rPr lang="en-US" sz="1500" dirty="0" smtClean="0">
                <a:solidFill>
                  <a:srgbClr val="FF0000"/>
                </a:solidFill>
              </a:rPr>
            </a:br>
            <a:r>
              <a:rPr lang="en-US" sz="1500" dirty="0" smtClean="0">
                <a:solidFill>
                  <a:srgbClr val="FF0000"/>
                </a:solidFill>
              </a:rPr>
              <a:t>included in the Work and Safety Coordination Plan (WSCP)</a:t>
            </a:r>
            <a:endParaRPr lang="en-US" sz="1500" dirty="0">
              <a:solidFill>
                <a:srgbClr val="FF0000"/>
              </a:solidFill>
            </a:endParaRP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smtClean="0"/>
              <a:t>Issues/revokes access to his area to all the concerned people </a:t>
            </a:r>
            <a:br>
              <a:rPr lang="en-US" sz="1500" dirty="0" smtClean="0"/>
            </a:br>
            <a:r>
              <a:rPr lang="en-US" sz="1500" dirty="0" smtClean="0"/>
              <a:t>(installation teams, IKCs, contractors, etc.)</a:t>
            </a:r>
            <a:endParaRPr lang="en-US" sz="1500" dirty="0"/>
          </a:p>
        </p:txBody>
      </p:sp>
      <p:grpSp>
        <p:nvGrpSpPr>
          <p:cNvPr id="21" name="Group 20"/>
          <p:cNvGrpSpPr/>
          <p:nvPr/>
        </p:nvGrpSpPr>
        <p:grpSpPr>
          <a:xfrm>
            <a:off x="5076056" y="1641272"/>
            <a:ext cx="3770848" cy="444672"/>
            <a:chOff x="1390904" y="3172807"/>
            <a:chExt cx="1116350" cy="558175"/>
          </a:xfrm>
        </p:grpSpPr>
        <p:sp>
          <p:nvSpPr>
            <p:cNvPr id="22" name="Rectangle 21"/>
            <p:cNvSpPr/>
            <p:nvPr/>
          </p:nvSpPr>
          <p:spPr>
            <a:xfrm>
              <a:off x="1390904" y="3172807"/>
              <a:ext cx="1116350" cy="558175"/>
            </a:xfrm>
            <a:prstGeom prst="rect">
              <a:avLst/>
            </a:prstGeom>
            <a:solidFill>
              <a:srgbClr val="C0504D"/>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3" name="Rectangle 22"/>
            <p:cNvSpPr/>
            <p:nvPr/>
          </p:nvSpPr>
          <p:spPr>
            <a:xfrm>
              <a:off x="1390904" y="3172807"/>
              <a:ext cx="1116350" cy="5581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2000" kern="1200" dirty="0" smtClean="0"/>
                <a:t>also BAS-U/P responsible person</a:t>
              </a:r>
              <a:endParaRPr lang="en-US" sz="2000" kern="1200" dirty="0"/>
            </a:p>
          </p:txBody>
        </p:sp>
      </p:grpSp>
      <p:sp>
        <p:nvSpPr>
          <p:cNvPr id="5" name="Footer Placeholder 4"/>
          <p:cNvSpPr>
            <a:spLocks noGrp="1"/>
          </p:cNvSpPr>
          <p:nvPr>
            <p:ph type="ftr" sz="quarter" idx="11"/>
          </p:nvPr>
        </p:nvSpPr>
        <p:spPr/>
        <p:txBody>
          <a:bodyPr/>
          <a:lstStyle/>
          <a:p>
            <a:r>
              <a:rPr lang="en-US" smtClean="0"/>
              <a:t>TAC#15 - ICS installation planning overview</a:t>
            </a:r>
            <a:endParaRPr lang="sv-SE"/>
          </a:p>
        </p:txBody>
      </p:sp>
    </p:spTree>
    <p:extLst>
      <p:ext uri="{BB962C8B-B14F-4D97-AF65-F5344CB8AC3E}">
        <p14:creationId xmlns:p14="http://schemas.microsoft.com/office/powerpoint/2010/main" val="2837168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solidFill>
                  <a:schemeClr val="tx1">
                    <a:lumMod val="50000"/>
                    <a:lumOff val="50000"/>
                  </a:schemeClr>
                </a:solidFill>
              </a:rPr>
              <a:t>Motivation</a:t>
            </a:r>
          </a:p>
          <a:p>
            <a:pPr marL="514350" indent="-514350">
              <a:buFont typeface="+mj-lt"/>
              <a:buAutoNum type="arabicPeriod"/>
            </a:pPr>
            <a:r>
              <a:rPr lang="en-GB" b="1" dirty="0" smtClean="0"/>
              <a:t>Scope</a:t>
            </a:r>
          </a:p>
          <a:p>
            <a:pPr marL="514350" indent="-514350">
              <a:buFont typeface="+mj-lt"/>
              <a:buAutoNum type="arabicPeriod"/>
            </a:pPr>
            <a:r>
              <a:rPr lang="en-GB" dirty="0" smtClean="0">
                <a:solidFill>
                  <a:schemeClr val="tx1">
                    <a:lumMod val="50000"/>
                    <a:lumOff val="50000"/>
                  </a:schemeClr>
                </a:solidFill>
              </a:rPr>
              <a:t>Time</a:t>
            </a:r>
          </a:p>
          <a:p>
            <a:pPr marL="514350" indent="-514350">
              <a:buFont typeface="+mj-lt"/>
              <a:buAutoNum type="arabicPeriod"/>
            </a:pPr>
            <a:r>
              <a:rPr lang="en-GB" dirty="0" smtClean="0">
                <a:solidFill>
                  <a:schemeClr val="tx1">
                    <a:lumMod val="50000"/>
                    <a:lumOff val="50000"/>
                  </a:schemeClr>
                </a:solidFill>
              </a:rPr>
              <a:t>Cost</a:t>
            </a:r>
          </a:p>
          <a:p>
            <a:pPr marL="514350" indent="-514350">
              <a:buFont typeface="+mj-lt"/>
              <a:buAutoNum type="arabicPeriod"/>
            </a:pPr>
            <a:r>
              <a:rPr lang="en-GB" dirty="0" smtClean="0">
                <a:solidFill>
                  <a:schemeClr val="tx1">
                    <a:lumMod val="50000"/>
                    <a:lumOff val="50000"/>
                  </a:schemeClr>
                </a:solidFill>
              </a:rPr>
              <a:t>Quality</a:t>
            </a:r>
          </a:p>
          <a:p>
            <a:pPr marL="514350" indent="-514350">
              <a:buFont typeface="+mj-lt"/>
              <a:buAutoNum type="arabicPeriod"/>
            </a:pPr>
            <a:r>
              <a:rPr lang="en-GB" dirty="0" smtClean="0">
                <a:solidFill>
                  <a:schemeClr val="tx1">
                    <a:lumMod val="50000"/>
                    <a:lumOff val="50000"/>
                  </a:schemeClr>
                </a:solidFill>
              </a:rPr>
              <a:t>Organization and communications</a:t>
            </a:r>
          </a:p>
          <a:p>
            <a:pPr marL="514350" indent="-514350">
              <a:buFont typeface="+mj-lt"/>
              <a:buAutoNum type="arabicPeriod"/>
            </a:pPr>
            <a:r>
              <a:rPr lang="en-GB" dirty="0" smtClean="0">
                <a:solidFill>
                  <a:schemeClr val="tx1">
                    <a:lumMod val="50000"/>
                    <a:lumOff val="50000"/>
                  </a:schemeClr>
                </a:solidFill>
              </a:rPr>
              <a:t>Risk management</a:t>
            </a:r>
          </a:p>
          <a:p>
            <a:pPr marL="514350" indent="-514350">
              <a:buFont typeface="+mj-lt"/>
              <a:buAutoNum type="arabicPeriod"/>
            </a:pPr>
            <a:r>
              <a:rPr lang="en-GB" dirty="0" smtClean="0">
                <a:solidFill>
                  <a:schemeClr val="tx1">
                    <a:lumMod val="50000"/>
                    <a:lumOff val="50000"/>
                  </a:schemeClr>
                </a:solidFill>
              </a:rPr>
              <a:t>Procurement</a:t>
            </a:r>
          </a:p>
          <a:p>
            <a:pPr marL="514350" indent="-514350">
              <a:buFont typeface="+mj-lt"/>
              <a:buAutoNum type="arabicPeriod"/>
            </a:pPr>
            <a:r>
              <a:rPr lang="en-GB" dirty="0" smtClean="0">
                <a:solidFill>
                  <a:schemeClr val="tx1">
                    <a:lumMod val="50000"/>
                    <a:lumOff val="50000"/>
                  </a:schemeClr>
                </a:solidFill>
              </a:rPr>
              <a:t>Status</a:t>
            </a:r>
          </a:p>
        </p:txBody>
      </p:sp>
      <p:sp>
        <p:nvSpPr>
          <p:cNvPr id="4" name="Slide Number Placeholder 3"/>
          <p:cNvSpPr>
            <a:spLocks noGrp="1"/>
          </p:cNvSpPr>
          <p:nvPr>
            <p:ph type="sldNum" sz="quarter" idx="12"/>
          </p:nvPr>
        </p:nvSpPr>
        <p:spPr/>
        <p:txBody>
          <a:bodyPr/>
          <a:lstStyle/>
          <a:p>
            <a:fld id="{551115BC-487E-4422-894C-CB7CD3E79223}" type="slidenum">
              <a:rPr lang="en-GB" smtClean="0"/>
              <a:t>3</a:t>
            </a:fld>
            <a:endParaRPr lang="en-GB" dirty="0"/>
          </a:p>
        </p:txBody>
      </p:sp>
      <p:sp>
        <p:nvSpPr>
          <p:cNvPr id="5" name="Footer Placeholder 4"/>
          <p:cNvSpPr>
            <a:spLocks noGrp="1"/>
          </p:cNvSpPr>
          <p:nvPr>
            <p:ph type="ftr" sz="quarter" idx="11"/>
          </p:nvPr>
        </p:nvSpPr>
        <p:spPr/>
        <p:txBody>
          <a:bodyPr/>
          <a:lstStyle/>
          <a:p>
            <a:r>
              <a:rPr lang="en-US" noProof="0" dirty="0" smtClean="0"/>
              <a:t>TAC#15 - ICS installation planning overview</a:t>
            </a:r>
            <a:endParaRPr lang="en-GB" noProof="0" dirty="0"/>
          </a:p>
        </p:txBody>
      </p:sp>
      <p:sp>
        <p:nvSpPr>
          <p:cNvPr id="6" name="Date Placeholder 5"/>
          <p:cNvSpPr>
            <a:spLocks noGrp="1"/>
          </p:cNvSpPr>
          <p:nvPr>
            <p:ph type="dt" sz="half" idx="10"/>
          </p:nvPr>
        </p:nvSpPr>
        <p:spPr/>
        <p:txBody>
          <a:bodyPr/>
          <a:lstStyle/>
          <a:p>
            <a:r>
              <a:rPr lang="en-US" noProof="0" dirty="0" smtClean="0"/>
              <a:t>Hector Novella</a:t>
            </a:r>
            <a:endParaRPr lang="en-GB" noProof="0" dirty="0"/>
          </a:p>
        </p:txBody>
      </p:sp>
    </p:spTree>
    <p:extLst>
      <p:ext uri="{BB962C8B-B14F-4D97-AF65-F5344CB8AC3E}">
        <p14:creationId xmlns:p14="http://schemas.microsoft.com/office/powerpoint/2010/main" val="14890285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07504" y="1700808"/>
            <a:ext cx="8928992" cy="4278094"/>
          </a:xfrm>
          <a:prstGeom prst="rect">
            <a:avLst/>
          </a:prstGeom>
        </p:spPr>
        <p:txBody>
          <a:bodyPr wrap="square">
            <a:spAutoFit/>
          </a:bodyPr>
          <a:lstStyle/>
          <a:p>
            <a:pPr marL="285750" indent="-285750">
              <a:buFont typeface="Arial" panose="020B0604020202020204" pitchFamily="34" charset="0"/>
              <a:buChar char="•"/>
            </a:pPr>
            <a:r>
              <a:rPr lang="en-US" sz="1600" b="1" dirty="0"/>
              <a:t>Role appointed by the </a:t>
            </a:r>
            <a:r>
              <a:rPr lang="en-US" sz="1600" b="1" dirty="0" smtClean="0"/>
              <a:t>Line</a:t>
            </a:r>
            <a:endParaRPr lang="en-US" sz="1600" b="1"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Leads and manages the installation team of the relevant WP/System</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Selects </a:t>
            </a:r>
            <a:r>
              <a:rPr lang="en-US" sz="1600" dirty="0" smtClean="0"/>
              <a:t>and defines technicians </a:t>
            </a:r>
            <a:r>
              <a:rPr lang="en-US" sz="1600" dirty="0"/>
              <a:t>and installation team members along with their actions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Plays the role of the technical expert on site </a:t>
            </a:r>
            <a:br>
              <a:rPr lang="en-US" sz="1600" dirty="0" smtClean="0"/>
            </a:br>
            <a:r>
              <a:rPr lang="en-US" sz="1600" dirty="0" smtClean="0"/>
              <a:t>(can be physically on site) for the components of the relevant WP/System</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Responsible for performing all on-time scheduled activities</a:t>
            </a: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Receives and signs (commissions) the deliveries for their systems of responsibility</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solidFill>
                  <a:srgbClr val="FF0000"/>
                </a:solidFill>
              </a:rPr>
              <a:t>Generates Job </a:t>
            </a:r>
            <a:r>
              <a:rPr lang="en-US" sz="1600" dirty="0">
                <a:solidFill>
                  <a:srgbClr val="FF0000"/>
                </a:solidFill>
              </a:rPr>
              <a:t>Hazard </a:t>
            </a:r>
            <a:r>
              <a:rPr lang="en-US" sz="1600" dirty="0" smtClean="0">
                <a:solidFill>
                  <a:srgbClr val="FF0000"/>
                </a:solidFill>
              </a:rPr>
              <a:t>Analyses (JHA) </a:t>
            </a:r>
          </a:p>
          <a:p>
            <a:pPr marL="285750" indent="-285750">
              <a:buFont typeface="Arial" panose="020B0604020202020204" pitchFamily="34" charset="0"/>
              <a:buChar char="•"/>
            </a:pPr>
            <a:endParaRPr lang="en-US" sz="1600" dirty="0">
              <a:solidFill>
                <a:srgbClr val="FF0000"/>
              </a:solidFill>
            </a:endParaRPr>
          </a:p>
          <a:p>
            <a:pPr marL="285750" indent="-285750">
              <a:buFont typeface="Arial" panose="020B0604020202020204" pitchFamily="34" charset="0"/>
              <a:buChar char="•"/>
            </a:pPr>
            <a:r>
              <a:rPr lang="en-US" sz="1600" dirty="0">
                <a:solidFill>
                  <a:srgbClr val="FF0000"/>
                </a:solidFill>
              </a:rPr>
              <a:t>Generates </a:t>
            </a:r>
            <a:r>
              <a:rPr lang="en-US" sz="1600" dirty="0" smtClean="0">
                <a:solidFill>
                  <a:srgbClr val="FF0000"/>
                </a:solidFill>
              </a:rPr>
              <a:t>and owns the Work and Safety Coordination Plan </a:t>
            </a:r>
            <a:br>
              <a:rPr lang="en-US" sz="1600" dirty="0" smtClean="0">
                <a:solidFill>
                  <a:srgbClr val="FF0000"/>
                </a:solidFill>
              </a:rPr>
            </a:br>
            <a:r>
              <a:rPr lang="en-US" sz="1600" dirty="0" smtClean="0">
                <a:solidFill>
                  <a:srgbClr val="FF0000"/>
                </a:solidFill>
              </a:rPr>
              <a:t>(with help from the Area Supervisors)</a:t>
            </a:r>
          </a:p>
        </p:txBody>
      </p:sp>
      <p:sp>
        <p:nvSpPr>
          <p:cNvPr id="2" name="Title 1"/>
          <p:cNvSpPr>
            <a:spLocks noGrp="1"/>
          </p:cNvSpPr>
          <p:nvPr>
            <p:ph type="title"/>
          </p:nvPr>
        </p:nvSpPr>
        <p:spPr/>
        <p:txBody>
          <a:bodyPr/>
          <a:lstStyle/>
          <a:p>
            <a:r>
              <a:rPr lang="en-US" dirty="0" smtClean="0"/>
              <a:t>Installation System/Package Leader </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30</a:t>
            </a:fld>
            <a:endParaRPr lang="sv-SE"/>
          </a:p>
        </p:txBody>
      </p:sp>
      <p:sp>
        <p:nvSpPr>
          <p:cNvPr id="3" name="Date Placeholder 2"/>
          <p:cNvSpPr>
            <a:spLocks noGrp="1"/>
          </p:cNvSpPr>
          <p:nvPr>
            <p:ph type="dt" sz="half" idx="10"/>
          </p:nvPr>
        </p:nvSpPr>
        <p:spPr/>
        <p:txBody>
          <a:bodyPr/>
          <a:lstStyle/>
          <a:p>
            <a:r>
              <a:rPr lang="en-US" smtClean="0"/>
              <a:t>Hector Novella</a:t>
            </a:r>
            <a:endParaRPr lang="sv-SE"/>
          </a:p>
        </p:txBody>
      </p:sp>
      <p:grpSp>
        <p:nvGrpSpPr>
          <p:cNvPr id="9" name="Group 8"/>
          <p:cNvGrpSpPr/>
          <p:nvPr/>
        </p:nvGrpSpPr>
        <p:grpSpPr>
          <a:xfrm>
            <a:off x="3563888" y="1760192"/>
            <a:ext cx="5328592" cy="444672"/>
            <a:chOff x="1390904" y="3172807"/>
            <a:chExt cx="1116350" cy="558175"/>
          </a:xfrm>
        </p:grpSpPr>
        <p:sp>
          <p:nvSpPr>
            <p:cNvPr id="10" name="Rectangle 9"/>
            <p:cNvSpPr/>
            <p:nvPr/>
          </p:nvSpPr>
          <p:spPr>
            <a:xfrm>
              <a:off x="1390904" y="3172807"/>
              <a:ext cx="1116350" cy="558175"/>
            </a:xfrm>
            <a:prstGeom prst="rect">
              <a:avLst/>
            </a:prstGeom>
            <a:solidFill>
              <a:srgbClr val="C0504D"/>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1" name="Rectangle 10"/>
            <p:cNvSpPr/>
            <p:nvPr/>
          </p:nvSpPr>
          <p:spPr>
            <a:xfrm>
              <a:off x="1390904" y="3172807"/>
              <a:ext cx="1116350" cy="5581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2000" kern="1200" dirty="0" smtClean="0"/>
                <a:t>Also following the BAS-U/P rules and regulations</a:t>
              </a:r>
              <a:endParaRPr lang="en-US" sz="2000" kern="1200" dirty="0"/>
            </a:p>
          </p:txBody>
        </p:sp>
      </p:grpSp>
      <p:sp>
        <p:nvSpPr>
          <p:cNvPr id="5" name="Footer Placeholder 4"/>
          <p:cNvSpPr>
            <a:spLocks noGrp="1"/>
          </p:cNvSpPr>
          <p:nvPr>
            <p:ph type="ftr" sz="quarter" idx="11"/>
          </p:nvPr>
        </p:nvSpPr>
        <p:spPr/>
        <p:txBody>
          <a:bodyPr/>
          <a:lstStyle/>
          <a:p>
            <a:r>
              <a:rPr lang="en-US" smtClean="0"/>
              <a:t>TAC#15 - ICS installation planning overview</a:t>
            </a:r>
            <a:endParaRPr lang="sv-SE"/>
          </a:p>
        </p:txBody>
      </p:sp>
    </p:spTree>
    <p:extLst>
      <p:ext uri="{BB962C8B-B14F-4D97-AF65-F5344CB8AC3E}">
        <p14:creationId xmlns:p14="http://schemas.microsoft.com/office/powerpoint/2010/main" val="2857321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solidFill>
                  <a:schemeClr val="tx1">
                    <a:lumMod val="50000"/>
                    <a:lumOff val="50000"/>
                  </a:schemeClr>
                </a:solidFill>
              </a:rPr>
              <a:t>Motivation</a:t>
            </a:r>
          </a:p>
          <a:p>
            <a:pPr marL="514350" indent="-514350">
              <a:buFont typeface="+mj-lt"/>
              <a:buAutoNum type="arabicPeriod"/>
            </a:pPr>
            <a:r>
              <a:rPr lang="en-GB" dirty="0">
                <a:solidFill>
                  <a:schemeClr val="tx1">
                    <a:lumMod val="50000"/>
                    <a:lumOff val="50000"/>
                  </a:schemeClr>
                </a:solidFill>
              </a:rPr>
              <a:t>Scope</a:t>
            </a:r>
          </a:p>
          <a:p>
            <a:pPr marL="514350" indent="-514350">
              <a:buFont typeface="+mj-lt"/>
              <a:buAutoNum type="arabicPeriod"/>
            </a:pPr>
            <a:r>
              <a:rPr lang="en-GB" dirty="0" smtClean="0">
                <a:solidFill>
                  <a:schemeClr val="tx1">
                    <a:lumMod val="50000"/>
                    <a:lumOff val="50000"/>
                  </a:schemeClr>
                </a:solidFill>
              </a:rPr>
              <a:t>Time</a:t>
            </a:r>
          </a:p>
          <a:p>
            <a:pPr marL="514350" indent="-514350">
              <a:buFont typeface="+mj-lt"/>
              <a:buAutoNum type="arabicPeriod"/>
            </a:pPr>
            <a:r>
              <a:rPr lang="en-GB" dirty="0" smtClean="0">
                <a:solidFill>
                  <a:schemeClr val="tx1">
                    <a:lumMod val="50000"/>
                    <a:lumOff val="50000"/>
                  </a:schemeClr>
                </a:solidFill>
              </a:rPr>
              <a:t>Cost</a:t>
            </a:r>
          </a:p>
          <a:p>
            <a:pPr marL="514350" indent="-514350">
              <a:buFont typeface="+mj-lt"/>
              <a:buAutoNum type="arabicPeriod"/>
            </a:pPr>
            <a:r>
              <a:rPr lang="en-GB" dirty="0" smtClean="0">
                <a:solidFill>
                  <a:schemeClr val="tx1">
                    <a:lumMod val="50000"/>
                    <a:lumOff val="50000"/>
                  </a:schemeClr>
                </a:solidFill>
              </a:rPr>
              <a:t>Quality</a:t>
            </a:r>
          </a:p>
          <a:p>
            <a:pPr marL="514350" indent="-514350">
              <a:buFont typeface="+mj-lt"/>
              <a:buAutoNum type="arabicPeriod"/>
            </a:pPr>
            <a:r>
              <a:rPr lang="en-GB" dirty="0" smtClean="0">
                <a:solidFill>
                  <a:schemeClr val="tx1">
                    <a:lumMod val="50000"/>
                    <a:lumOff val="50000"/>
                  </a:schemeClr>
                </a:solidFill>
              </a:rPr>
              <a:t>Organization and communications</a:t>
            </a:r>
          </a:p>
          <a:p>
            <a:pPr marL="514350" indent="-514350">
              <a:buFont typeface="+mj-lt"/>
              <a:buAutoNum type="arabicPeriod"/>
            </a:pPr>
            <a:r>
              <a:rPr lang="en-GB" b="1" dirty="0"/>
              <a:t>Risk management</a:t>
            </a:r>
          </a:p>
          <a:p>
            <a:pPr marL="514350" indent="-514350">
              <a:buFont typeface="+mj-lt"/>
              <a:buAutoNum type="arabicPeriod"/>
            </a:pPr>
            <a:r>
              <a:rPr lang="en-GB" dirty="0" smtClean="0">
                <a:solidFill>
                  <a:schemeClr val="tx1">
                    <a:lumMod val="50000"/>
                    <a:lumOff val="50000"/>
                  </a:schemeClr>
                </a:solidFill>
              </a:rPr>
              <a:t>Procurement</a:t>
            </a:r>
          </a:p>
          <a:p>
            <a:pPr marL="514350" indent="-514350">
              <a:buFont typeface="+mj-lt"/>
              <a:buAutoNum type="arabicPeriod"/>
            </a:pPr>
            <a:r>
              <a:rPr lang="en-GB" dirty="0" smtClean="0">
                <a:solidFill>
                  <a:schemeClr val="tx1">
                    <a:lumMod val="50000"/>
                    <a:lumOff val="50000"/>
                  </a:schemeClr>
                </a:solidFill>
              </a:rPr>
              <a:t>Status</a:t>
            </a:r>
          </a:p>
        </p:txBody>
      </p:sp>
      <p:sp>
        <p:nvSpPr>
          <p:cNvPr id="4" name="Slide Number Placeholder 3"/>
          <p:cNvSpPr>
            <a:spLocks noGrp="1"/>
          </p:cNvSpPr>
          <p:nvPr>
            <p:ph type="sldNum" sz="quarter" idx="12"/>
          </p:nvPr>
        </p:nvSpPr>
        <p:spPr/>
        <p:txBody>
          <a:bodyPr/>
          <a:lstStyle/>
          <a:p>
            <a:fld id="{551115BC-487E-4422-894C-CB7CD3E79223}" type="slidenum">
              <a:rPr lang="en-GB" smtClean="0"/>
              <a:t>31</a:t>
            </a:fld>
            <a:endParaRPr lang="en-GB"/>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Date Placeholder 5"/>
          <p:cNvSpPr>
            <a:spLocks noGrp="1"/>
          </p:cNvSpPr>
          <p:nvPr>
            <p:ph type="dt" sz="half" idx="10"/>
          </p:nvPr>
        </p:nvSpPr>
        <p:spPr/>
        <p:txBody>
          <a:bodyPr/>
          <a:lstStyle/>
          <a:p>
            <a:r>
              <a:rPr lang="en-US" noProof="0" smtClean="0"/>
              <a:t>Hector Novella</a:t>
            </a:r>
            <a:endParaRPr lang="en-GB" noProof="0"/>
          </a:p>
        </p:txBody>
      </p:sp>
    </p:spTree>
    <p:extLst>
      <p:ext uri="{BB962C8B-B14F-4D97-AF65-F5344CB8AC3E}">
        <p14:creationId xmlns:p14="http://schemas.microsoft.com/office/powerpoint/2010/main" val="13382334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endParaRPr lang="en-US" dirty="0"/>
          </a:p>
        </p:txBody>
      </p:sp>
      <p:sp>
        <p:nvSpPr>
          <p:cNvPr id="3" name="Content Placeholder 2"/>
          <p:cNvSpPr>
            <a:spLocks noGrp="1"/>
          </p:cNvSpPr>
          <p:nvPr>
            <p:ph idx="1"/>
          </p:nvPr>
        </p:nvSpPr>
        <p:spPr>
          <a:xfrm>
            <a:off x="457200" y="1600200"/>
            <a:ext cx="8229600" cy="4709120"/>
          </a:xfrm>
        </p:spPr>
        <p:txBody>
          <a:bodyPr>
            <a:normAutofit/>
          </a:bodyPr>
          <a:lstStyle/>
          <a:p>
            <a:r>
              <a:rPr lang="en-US" dirty="0" smtClean="0"/>
              <a:t>Application of ICS Risk Management Plan </a:t>
            </a:r>
            <a:r>
              <a:rPr lang="en-US" sz="2000" dirty="0" smtClean="0"/>
              <a:t>[ESS-0052287]</a:t>
            </a:r>
            <a:endParaRPr lang="en-US" dirty="0" smtClean="0"/>
          </a:p>
          <a:p>
            <a:r>
              <a:rPr lang="en-US" dirty="0" smtClean="0"/>
              <a:t>Highlights for installation:</a:t>
            </a:r>
          </a:p>
          <a:p>
            <a:pPr lvl="1"/>
            <a:r>
              <a:rPr lang="en-US" dirty="0" smtClean="0"/>
              <a:t>Identification of risks</a:t>
            </a:r>
          </a:p>
          <a:p>
            <a:pPr lvl="1"/>
            <a:r>
              <a:rPr lang="en-US" dirty="0" smtClean="0"/>
              <a:t>Perform qualitative risk analysis</a:t>
            </a:r>
          </a:p>
          <a:p>
            <a:pPr lvl="1"/>
            <a:r>
              <a:rPr lang="en-US" dirty="0" smtClean="0"/>
              <a:t>Perform quantitative risk analysis</a:t>
            </a:r>
          </a:p>
          <a:p>
            <a:pPr lvl="1"/>
            <a:r>
              <a:rPr lang="en-US" dirty="0" smtClean="0"/>
              <a:t>Plan risk responses  (WSCP, daily standup updates, reports)</a:t>
            </a:r>
          </a:p>
          <a:p>
            <a:r>
              <a:rPr lang="en-US" dirty="0" smtClean="0"/>
              <a:t>Roles:</a:t>
            </a:r>
          </a:p>
          <a:p>
            <a:pPr lvl="1"/>
            <a:r>
              <a:rPr lang="en-US" dirty="0" smtClean="0"/>
              <a:t>ICS installation coordinator</a:t>
            </a:r>
          </a:p>
          <a:p>
            <a:pPr lvl="1"/>
            <a:r>
              <a:rPr lang="en-US" dirty="0" smtClean="0"/>
              <a:t>BAS-U (ES&amp;H area supervisor)</a:t>
            </a:r>
          </a:p>
          <a:p>
            <a:pPr lvl="1"/>
            <a:r>
              <a:rPr lang="en-US" dirty="0" smtClean="0"/>
              <a:t>System responsible or representative</a:t>
            </a:r>
            <a:endParaRPr lang="en-US"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32</a:t>
            </a:fld>
            <a:endParaRPr lang="en-GB" noProof="0"/>
          </a:p>
        </p:txBody>
      </p:sp>
    </p:spTree>
    <p:extLst>
      <p:ext uri="{BB962C8B-B14F-4D97-AF65-F5344CB8AC3E}">
        <p14:creationId xmlns:p14="http://schemas.microsoft.com/office/powerpoint/2010/main" val="3280034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solidFill>
                  <a:schemeClr val="tx1">
                    <a:lumMod val="50000"/>
                    <a:lumOff val="50000"/>
                  </a:schemeClr>
                </a:solidFill>
              </a:rPr>
              <a:t>Motivation</a:t>
            </a:r>
          </a:p>
          <a:p>
            <a:pPr marL="514350" indent="-514350">
              <a:buFont typeface="+mj-lt"/>
              <a:buAutoNum type="arabicPeriod"/>
            </a:pPr>
            <a:r>
              <a:rPr lang="en-GB" dirty="0">
                <a:solidFill>
                  <a:schemeClr val="tx1">
                    <a:lumMod val="50000"/>
                    <a:lumOff val="50000"/>
                  </a:schemeClr>
                </a:solidFill>
              </a:rPr>
              <a:t>Scope</a:t>
            </a:r>
          </a:p>
          <a:p>
            <a:pPr marL="514350" indent="-514350">
              <a:buFont typeface="+mj-lt"/>
              <a:buAutoNum type="arabicPeriod"/>
            </a:pPr>
            <a:r>
              <a:rPr lang="en-GB" dirty="0">
                <a:solidFill>
                  <a:schemeClr val="tx1">
                    <a:lumMod val="50000"/>
                    <a:lumOff val="50000"/>
                  </a:schemeClr>
                </a:solidFill>
              </a:rPr>
              <a:t>Time</a:t>
            </a:r>
          </a:p>
          <a:p>
            <a:pPr marL="514350" indent="-514350">
              <a:buFont typeface="+mj-lt"/>
              <a:buAutoNum type="arabicPeriod"/>
            </a:pPr>
            <a:r>
              <a:rPr lang="en-GB" dirty="0" smtClean="0">
                <a:solidFill>
                  <a:schemeClr val="tx1">
                    <a:lumMod val="50000"/>
                    <a:lumOff val="50000"/>
                  </a:schemeClr>
                </a:solidFill>
              </a:rPr>
              <a:t>Cost</a:t>
            </a:r>
          </a:p>
          <a:p>
            <a:pPr marL="514350" indent="-514350">
              <a:buFont typeface="+mj-lt"/>
              <a:buAutoNum type="arabicPeriod"/>
            </a:pPr>
            <a:r>
              <a:rPr lang="en-GB" dirty="0" smtClean="0">
                <a:solidFill>
                  <a:schemeClr val="tx1">
                    <a:lumMod val="50000"/>
                    <a:lumOff val="50000"/>
                  </a:schemeClr>
                </a:solidFill>
              </a:rPr>
              <a:t>Quality</a:t>
            </a:r>
          </a:p>
          <a:p>
            <a:pPr marL="514350" indent="-514350">
              <a:buFont typeface="+mj-lt"/>
              <a:buAutoNum type="arabicPeriod"/>
            </a:pPr>
            <a:r>
              <a:rPr lang="en-GB" dirty="0" smtClean="0">
                <a:solidFill>
                  <a:schemeClr val="tx1">
                    <a:lumMod val="50000"/>
                    <a:lumOff val="50000"/>
                  </a:schemeClr>
                </a:solidFill>
              </a:rPr>
              <a:t>Organization and communications</a:t>
            </a:r>
          </a:p>
          <a:p>
            <a:pPr marL="514350" indent="-514350">
              <a:buFont typeface="+mj-lt"/>
              <a:buAutoNum type="arabicPeriod"/>
            </a:pPr>
            <a:r>
              <a:rPr lang="en-GB" dirty="0" smtClean="0">
                <a:solidFill>
                  <a:schemeClr val="tx1">
                    <a:lumMod val="50000"/>
                    <a:lumOff val="50000"/>
                  </a:schemeClr>
                </a:solidFill>
              </a:rPr>
              <a:t>Risk management</a:t>
            </a:r>
          </a:p>
          <a:p>
            <a:pPr marL="514350" indent="-514350">
              <a:buFont typeface="+mj-lt"/>
              <a:buAutoNum type="arabicPeriod"/>
            </a:pPr>
            <a:r>
              <a:rPr lang="en-GB" b="1" dirty="0"/>
              <a:t>Procurement</a:t>
            </a:r>
          </a:p>
          <a:p>
            <a:pPr marL="514350" indent="-514350">
              <a:buFont typeface="+mj-lt"/>
              <a:buAutoNum type="arabicPeriod"/>
            </a:pPr>
            <a:r>
              <a:rPr lang="en-GB" dirty="0" smtClean="0">
                <a:solidFill>
                  <a:schemeClr val="tx1">
                    <a:lumMod val="50000"/>
                    <a:lumOff val="50000"/>
                  </a:schemeClr>
                </a:solidFill>
              </a:rPr>
              <a:t>Status</a:t>
            </a:r>
          </a:p>
        </p:txBody>
      </p:sp>
      <p:sp>
        <p:nvSpPr>
          <p:cNvPr id="4" name="Slide Number Placeholder 3"/>
          <p:cNvSpPr>
            <a:spLocks noGrp="1"/>
          </p:cNvSpPr>
          <p:nvPr>
            <p:ph type="sldNum" sz="quarter" idx="12"/>
          </p:nvPr>
        </p:nvSpPr>
        <p:spPr/>
        <p:txBody>
          <a:bodyPr/>
          <a:lstStyle/>
          <a:p>
            <a:fld id="{551115BC-487E-4422-894C-CB7CD3E79223}" type="slidenum">
              <a:rPr lang="en-GB" smtClean="0"/>
              <a:t>33</a:t>
            </a:fld>
            <a:endParaRPr lang="en-GB"/>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Date Placeholder 5"/>
          <p:cNvSpPr>
            <a:spLocks noGrp="1"/>
          </p:cNvSpPr>
          <p:nvPr>
            <p:ph type="dt" sz="half" idx="10"/>
          </p:nvPr>
        </p:nvSpPr>
        <p:spPr/>
        <p:txBody>
          <a:bodyPr/>
          <a:lstStyle/>
          <a:p>
            <a:r>
              <a:rPr lang="en-US" noProof="0" smtClean="0"/>
              <a:t>Hector Novella</a:t>
            </a:r>
            <a:endParaRPr lang="en-GB" noProof="0"/>
          </a:p>
        </p:txBody>
      </p:sp>
    </p:spTree>
    <p:extLst>
      <p:ext uri="{BB962C8B-B14F-4D97-AF65-F5344CB8AC3E}">
        <p14:creationId xmlns:p14="http://schemas.microsoft.com/office/powerpoint/2010/main" val="13382334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2016-10</a:t>
            </a:r>
            <a:br>
              <a:rPr lang="en-US" dirty="0" smtClean="0"/>
            </a:br>
            <a:r>
              <a:rPr lang="en-US" sz="2400" i="1" dirty="0" smtClean="0"/>
              <a:t>Short term installation needs</a:t>
            </a:r>
            <a:endParaRPr lang="en-US" i="1"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34</a:t>
            </a:fld>
            <a:endParaRPr lang="en-GB" noProof="0"/>
          </a:p>
        </p:txBody>
      </p:sp>
      <p:graphicFrame>
        <p:nvGraphicFramePr>
          <p:cNvPr id="7" name="Table 6"/>
          <p:cNvGraphicFramePr>
            <a:graphicFrameLocks noGrp="1"/>
          </p:cNvGraphicFramePr>
          <p:nvPr>
            <p:extLst>
              <p:ext uri="{D42A27DB-BD31-4B8C-83A1-F6EECF244321}">
                <p14:modId xmlns:p14="http://schemas.microsoft.com/office/powerpoint/2010/main" val="2740430088"/>
              </p:ext>
            </p:extLst>
          </p:nvPr>
        </p:nvGraphicFramePr>
        <p:xfrm>
          <a:off x="539552" y="1628800"/>
          <a:ext cx="8352928" cy="4739712"/>
        </p:xfrm>
        <a:graphic>
          <a:graphicData uri="http://schemas.openxmlformats.org/drawingml/2006/table">
            <a:tbl>
              <a:tblPr firstRow="1" firstCol="1" bandRow="1">
                <a:tableStyleId>{5C22544A-7EE6-4342-B048-85BDC9FD1C3A}</a:tableStyleId>
              </a:tblPr>
              <a:tblGrid>
                <a:gridCol w="715493"/>
                <a:gridCol w="940691"/>
                <a:gridCol w="576064"/>
                <a:gridCol w="1942877"/>
                <a:gridCol w="1960212"/>
                <a:gridCol w="369716"/>
                <a:gridCol w="1847875"/>
              </a:tblGrid>
              <a:tr h="125650">
                <a:tc>
                  <a:txBody>
                    <a:bodyPr/>
                    <a:lstStyle/>
                    <a:p>
                      <a:pPr marL="0" marR="0">
                        <a:spcBef>
                          <a:spcPts val="0"/>
                        </a:spcBef>
                        <a:spcAft>
                          <a:spcPts val="0"/>
                        </a:spcAft>
                      </a:pPr>
                      <a:r>
                        <a:rPr lang="en-US" sz="800" dirty="0">
                          <a:effectLst/>
                        </a:rPr>
                        <a:t>System</a:t>
                      </a:r>
                      <a:endParaRPr lang="en-US" sz="800" dirty="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Time frame</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Duration</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Building</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Capabilities</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Team</a:t>
                      </a:r>
                      <a:endParaRPr lang="en-US" sz="800" dirty="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Comments</a:t>
                      </a:r>
                      <a:endParaRPr lang="en-US" sz="800">
                        <a:effectLst/>
                        <a:latin typeface="Calibri"/>
                        <a:ea typeface="Calibri"/>
                        <a:cs typeface="Times New Roman"/>
                      </a:endParaRPr>
                    </a:p>
                  </a:txBody>
                  <a:tcPr marL="40251" marR="40251" marT="0" marB="0"/>
                </a:tc>
              </a:tr>
              <a:tr h="738446">
                <a:tc>
                  <a:txBody>
                    <a:bodyPr/>
                    <a:lstStyle/>
                    <a:p>
                      <a:pPr marL="0" marR="0">
                        <a:spcBef>
                          <a:spcPts val="0"/>
                        </a:spcBef>
                        <a:spcAft>
                          <a:spcPts val="0"/>
                        </a:spcAft>
                      </a:pPr>
                      <a:r>
                        <a:rPr lang="en-US" sz="800">
                          <a:effectLst/>
                        </a:rPr>
                        <a:t>PSS ODH</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2017-01 to 2017-05</a:t>
                      </a:r>
                      <a:endParaRPr lang="en-US" sz="800" dirty="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1 month</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 G04 </a:t>
                      </a:r>
                      <a:r>
                        <a:rPr lang="en-US" sz="800" dirty="0" err="1">
                          <a:effectLst/>
                        </a:rPr>
                        <a:t>Cryo</a:t>
                      </a:r>
                      <a:r>
                        <a:rPr lang="en-US" sz="800" dirty="0">
                          <a:effectLst/>
                        </a:rPr>
                        <a:t> compressor building</a:t>
                      </a:r>
                    </a:p>
                    <a:p>
                      <a:pPr marL="0" marR="0">
                        <a:spcBef>
                          <a:spcPts val="0"/>
                        </a:spcBef>
                        <a:spcAft>
                          <a:spcPts val="0"/>
                        </a:spcAft>
                      </a:pPr>
                      <a:r>
                        <a:rPr lang="en-US" sz="800" dirty="0">
                          <a:effectLst/>
                        </a:rPr>
                        <a:t>- G02 TTI Compressor Hall &amp; </a:t>
                      </a:r>
                      <a:r>
                        <a:rPr lang="en-US" sz="800" dirty="0" err="1">
                          <a:effectLst/>
                        </a:rPr>
                        <a:t>Coldbox</a:t>
                      </a:r>
                      <a:endParaRPr lang="en-US" sz="800" dirty="0">
                        <a:effectLst/>
                      </a:endParaRPr>
                    </a:p>
                    <a:p>
                      <a:pPr marL="0" marR="0">
                        <a:spcBef>
                          <a:spcPts val="0"/>
                        </a:spcBef>
                        <a:spcAft>
                          <a:spcPts val="0"/>
                        </a:spcAft>
                      </a:pPr>
                      <a:r>
                        <a:rPr lang="en-US" sz="800" dirty="0">
                          <a:effectLst/>
                        </a:rPr>
                        <a:t>- CTL Duct</a:t>
                      </a:r>
                      <a:endParaRPr lang="en-US" sz="800" dirty="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 Small bore pipe fitters</a:t>
                      </a:r>
                    </a:p>
                    <a:p>
                      <a:pPr marL="0" marR="0">
                        <a:spcBef>
                          <a:spcPts val="0"/>
                        </a:spcBef>
                        <a:spcAft>
                          <a:spcPts val="0"/>
                        </a:spcAft>
                      </a:pPr>
                      <a:r>
                        <a:rPr lang="en-US" sz="800" dirty="0">
                          <a:effectLst/>
                        </a:rPr>
                        <a:t>- Work at height (6 meters, </a:t>
                      </a:r>
                      <a:r>
                        <a:rPr lang="en-US" sz="800" dirty="0" smtClean="0">
                          <a:effectLst/>
                        </a:rPr>
                        <a:t>scissor </a:t>
                      </a:r>
                      <a:r>
                        <a:rPr lang="en-US" sz="800" dirty="0">
                          <a:effectLst/>
                        </a:rPr>
                        <a:t>lift or </a:t>
                      </a:r>
                      <a:r>
                        <a:rPr lang="en-US" sz="800" dirty="0" err="1" smtClean="0">
                          <a:effectLst/>
                        </a:rPr>
                        <a:t>eqv</a:t>
                      </a:r>
                      <a:r>
                        <a:rPr lang="en-US" sz="800" dirty="0" smtClean="0">
                          <a:effectLst/>
                        </a:rPr>
                        <a:t>)</a:t>
                      </a:r>
                      <a:endParaRPr lang="en-US" sz="800" dirty="0">
                        <a:effectLst/>
                      </a:endParaRPr>
                    </a:p>
                    <a:p>
                      <a:pPr marL="0" marR="0">
                        <a:spcBef>
                          <a:spcPts val="0"/>
                        </a:spcBef>
                        <a:spcAft>
                          <a:spcPts val="0"/>
                        </a:spcAft>
                      </a:pPr>
                      <a:r>
                        <a:rPr lang="en-US" sz="800" dirty="0">
                          <a:effectLst/>
                        </a:rPr>
                        <a:t>- Work in confined space (in the CTL duct)</a:t>
                      </a:r>
                    </a:p>
                    <a:p>
                      <a:pPr marL="0" marR="0">
                        <a:spcBef>
                          <a:spcPts val="0"/>
                        </a:spcBef>
                        <a:spcAft>
                          <a:spcPts val="0"/>
                        </a:spcAft>
                      </a:pPr>
                      <a:r>
                        <a:rPr lang="en-US" sz="800" dirty="0">
                          <a:effectLst/>
                        </a:rPr>
                        <a:t>- Specialized cable containment installation</a:t>
                      </a:r>
                    </a:p>
                    <a:p>
                      <a:pPr marL="0" marR="0">
                        <a:spcBef>
                          <a:spcPts val="0"/>
                        </a:spcBef>
                        <a:spcAft>
                          <a:spcPts val="0"/>
                        </a:spcAft>
                      </a:pPr>
                      <a:r>
                        <a:rPr lang="en-US" sz="800" dirty="0">
                          <a:effectLst/>
                        </a:rPr>
                        <a:t>- Cable pulling</a:t>
                      </a:r>
                    </a:p>
                    <a:p>
                      <a:pPr marL="0" marR="0">
                        <a:spcBef>
                          <a:spcPts val="0"/>
                        </a:spcBef>
                        <a:spcAft>
                          <a:spcPts val="0"/>
                        </a:spcAft>
                      </a:pPr>
                      <a:r>
                        <a:rPr lang="en-US" sz="800" dirty="0">
                          <a:effectLst/>
                        </a:rPr>
                        <a:t>- Electrician / </a:t>
                      </a:r>
                      <a:r>
                        <a:rPr lang="en-US" sz="800" dirty="0" smtClean="0">
                          <a:effectLst/>
                        </a:rPr>
                        <a:t>technician  /  tester</a:t>
                      </a:r>
                      <a:endParaRPr lang="en-US" sz="800" dirty="0">
                        <a:effectLst/>
                      </a:endParaRPr>
                    </a:p>
                  </a:txBody>
                  <a:tcPr marL="40251" marR="40251" marT="0" marB="0"/>
                </a:tc>
                <a:tc>
                  <a:txBody>
                    <a:bodyPr/>
                    <a:lstStyle/>
                    <a:p>
                      <a:pPr marL="0" marR="0">
                        <a:spcBef>
                          <a:spcPts val="0"/>
                        </a:spcBef>
                        <a:spcAft>
                          <a:spcPts val="0"/>
                        </a:spcAft>
                      </a:pPr>
                      <a:r>
                        <a:rPr lang="en-US" sz="800">
                          <a:effectLst/>
                        </a:rPr>
                        <a:t>4 FTE</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 Containment can be done independently and firstly (not included in this team)</a:t>
                      </a:r>
                      <a:endParaRPr lang="en-US" sz="800">
                        <a:effectLst/>
                        <a:latin typeface="Calibri"/>
                        <a:ea typeface="Calibri"/>
                        <a:cs typeface="Times New Roman"/>
                      </a:endParaRPr>
                    </a:p>
                  </a:txBody>
                  <a:tcPr marL="40251" marR="40251" marT="0" marB="0"/>
                </a:tc>
              </a:tr>
              <a:tr h="628251">
                <a:tc>
                  <a:txBody>
                    <a:bodyPr/>
                    <a:lstStyle/>
                    <a:p>
                      <a:pPr marL="0" marR="0">
                        <a:spcBef>
                          <a:spcPts val="0"/>
                        </a:spcBef>
                        <a:spcAft>
                          <a:spcPts val="0"/>
                        </a:spcAft>
                      </a:pPr>
                      <a:r>
                        <a:rPr lang="en-US" sz="800">
                          <a:effectLst/>
                        </a:rPr>
                        <a:t>PSS Acc PSS-1</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2017-04 to 2017-09</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3 months</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 G01 Accelerator Tunnel (NCL)</a:t>
                      </a:r>
                    </a:p>
                    <a:p>
                      <a:pPr marL="0" marR="0">
                        <a:spcBef>
                          <a:spcPts val="0"/>
                        </a:spcBef>
                        <a:spcAft>
                          <a:spcPts val="0"/>
                        </a:spcAft>
                      </a:pPr>
                      <a:r>
                        <a:rPr lang="en-US" sz="800">
                          <a:effectLst/>
                        </a:rPr>
                        <a:t>- G02 Klystron Gallery (NCG)</a:t>
                      </a:r>
                    </a:p>
                    <a:p>
                      <a:pPr marL="0" marR="0">
                        <a:spcBef>
                          <a:spcPts val="0"/>
                        </a:spcBef>
                        <a:spcAft>
                          <a:spcPts val="0"/>
                        </a:spcAft>
                      </a:pPr>
                      <a:r>
                        <a:rPr lang="en-US" sz="800">
                          <a:effectLst/>
                        </a:rPr>
                        <a:t>- Front-end Building</a:t>
                      </a:r>
                      <a:endParaRPr lang="en-US" sz="800">
                        <a:effectLst/>
                        <a:latin typeface="Calibri"/>
                        <a:ea typeface="Calibri"/>
                        <a:cs typeface="Times New Roman"/>
                      </a:endParaRPr>
                    </a:p>
                  </a:txBody>
                  <a:tcPr marL="40251" marR="40251" marT="0" marB="0"/>
                </a:tc>
                <a:tc>
                  <a:txBody>
                    <a:bodyPr/>
                    <a:lstStyle/>
                    <a:p>
                      <a:pPr marL="171450" marR="0" indent="-171450">
                        <a:spcBef>
                          <a:spcPts val="0"/>
                        </a:spcBef>
                        <a:spcAft>
                          <a:spcPts val="0"/>
                        </a:spcAft>
                        <a:buFontTx/>
                        <a:buChar char="-"/>
                      </a:pPr>
                      <a:r>
                        <a:rPr lang="en-US" sz="800" dirty="0" smtClean="0">
                          <a:effectLst/>
                        </a:rPr>
                        <a:t>Work </a:t>
                      </a:r>
                      <a:r>
                        <a:rPr lang="en-US" sz="800" dirty="0">
                          <a:effectLst/>
                        </a:rPr>
                        <a:t>at height (2 m)</a:t>
                      </a:r>
                    </a:p>
                    <a:p>
                      <a:pPr marL="0" marR="0">
                        <a:spcBef>
                          <a:spcPts val="0"/>
                        </a:spcBef>
                        <a:spcAft>
                          <a:spcPts val="0"/>
                        </a:spcAft>
                      </a:pPr>
                      <a:r>
                        <a:rPr lang="en-US" sz="800" dirty="0">
                          <a:effectLst/>
                        </a:rPr>
                        <a:t>- Cable tray installer</a:t>
                      </a:r>
                    </a:p>
                    <a:p>
                      <a:pPr marL="0" marR="0">
                        <a:spcBef>
                          <a:spcPts val="0"/>
                        </a:spcBef>
                        <a:spcAft>
                          <a:spcPts val="0"/>
                        </a:spcAft>
                      </a:pPr>
                      <a:r>
                        <a:rPr lang="en-US" sz="800" dirty="0">
                          <a:effectLst/>
                        </a:rPr>
                        <a:t>- Specialized cable containment</a:t>
                      </a:r>
                    </a:p>
                    <a:p>
                      <a:pPr marL="0" marR="0">
                        <a:spcBef>
                          <a:spcPts val="0"/>
                        </a:spcBef>
                        <a:spcAft>
                          <a:spcPts val="0"/>
                        </a:spcAft>
                      </a:pPr>
                      <a:r>
                        <a:rPr lang="en-US" sz="800" dirty="0">
                          <a:effectLst/>
                        </a:rPr>
                        <a:t>- Cable pulling</a:t>
                      </a:r>
                    </a:p>
                    <a:p>
                      <a:pPr marL="0" marR="0">
                        <a:spcBef>
                          <a:spcPts val="0"/>
                        </a:spcBef>
                        <a:spcAft>
                          <a:spcPts val="0"/>
                        </a:spcAft>
                      </a:pPr>
                      <a:r>
                        <a:rPr lang="en-US" sz="800" dirty="0">
                          <a:effectLst/>
                        </a:rPr>
                        <a:t>- </a:t>
                      </a:r>
                      <a:r>
                        <a:rPr lang="en-US" sz="800" dirty="0" smtClean="0">
                          <a:effectLst/>
                        </a:rPr>
                        <a:t>Electrician</a:t>
                      </a:r>
                      <a:endParaRPr lang="en-US" sz="800" dirty="0">
                        <a:effectLst/>
                      </a:endParaRPr>
                    </a:p>
                  </a:txBody>
                  <a:tcPr marL="40251" marR="40251" marT="0" marB="0"/>
                </a:tc>
                <a:tc>
                  <a:txBody>
                    <a:bodyPr/>
                    <a:lstStyle/>
                    <a:p>
                      <a:pPr marL="0" marR="0">
                        <a:spcBef>
                          <a:spcPts val="0"/>
                        </a:spcBef>
                        <a:spcAft>
                          <a:spcPts val="0"/>
                        </a:spcAft>
                      </a:pPr>
                      <a:r>
                        <a:rPr lang="en-US" sz="800">
                          <a:effectLst/>
                        </a:rPr>
                        <a:t>4 FTE</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 Containment can be done independently and firstly (not included in this team)</a:t>
                      </a:r>
                      <a:endParaRPr lang="en-US" sz="800">
                        <a:effectLst/>
                        <a:latin typeface="Calibri"/>
                        <a:ea typeface="Calibri"/>
                        <a:cs typeface="Times New Roman"/>
                      </a:endParaRPr>
                    </a:p>
                  </a:txBody>
                  <a:tcPr marL="40251" marR="40251" marT="0" marB="0"/>
                </a:tc>
              </a:tr>
              <a:tr h="502601">
                <a:tc>
                  <a:txBody>
                    <a:bodyPr/>
                    <a:lstStyle/>
                    <a:p>
                      <a:pPr marL="0" marR="0">
                        <a:spcBef>
                          <a:spcPts val="0"/>
                        </a:spcBef>
                        <a:spcAft>
                          <a:spcPts val="0"/>
                        </a:spcAft>
                      </a:pPr>
                      <a:r>
                        <a:rPr lang="en-US" sz="800">
                          <a:effectLst/>
                        </a:rPr>
                        <a:t>PSS Cryo Test Stand (G02)</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2017-05 to 2017-10</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1 month</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 G02 Cryo Test Stand (Coldbox Building)</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 Cable pulling</a:t>
                      </a:r>
                    </a:p>
                    <a:p>
                      <a:pPr marL="0" marR="0">
                        <a:spcBef>
                          <a:spcPts val="0"/>
                        </a:spcBef>
                        <a:spcAft>
                          <a:spcPts val="0"/>
                        </a:spcAft>
                      </a:pPr>
                      <a:r>
                        <a:rPr lang="en-US" sz="800" dirty="0">
                          <a:effectLst/>
                        </a:rPr>
                        <a:t>- Electrician</a:t>
                      </a:r>
                    </a:p>
                    <a:p>
                      <a:pPr marL="0" marR="0">
                        <a:spcBef>
                          <a:spcPts val="0"/>
                        </a:spcBef>
                        <a:spcAft>
                          <a:spcPts val="0"/>
                        </a:spcAft>
                      </a:pPr>
                      <a:r>
                        <a:rPr lang="en-US" sz="800" dirty="0">
                          <a:effectLst/>
                        </a:rPr>
                        <a:t>- Specialized cable </a:t>
                      </a:r>
                      <a:r>
                        <a:rPr lang="en-US" sz="800" dirty="0" smtClean="0">
                          <a:effectLst/>
                        </a:rPr>
                        <a:t>containment</a:t>
                      </a:r>
                      <a:endParaRPr lang="en-US" sz="800" dirty="0">
                        <a:effectLst/>
                      </a:endParaRPr>
                    </a:p>
                  </a:txBody>
                  <a:tcPr marL="40251" marR="40251" marT="0" marB="0"/>
                </a:tc>
                <a:tc>
                  <a:txBody>
                    <a:bodyPr/>
                    <a:lstStyle/>
                    <a:p>
                      <a:pPr marL="0" marR="0">
                        <a:spcBef>
                          <a:spcPts val="0"/>
                        </a:spcBef>
                        <a:spcAft>
                          <a:spcPts val="0"/>
                        </a:spcAft>
                      </a:pPr>
                      <a:r>
                        <a:rPr lang="en-US" sz="800">
                          <a:effectLst/>
                        </a:rPr>
                        <a:t>2 FTE</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 Containment can be done independently and firstly (not included in this team)</a:t>
                      </a:r>
                    </a:p>
                    <a:p>
                      <a:pPr marL="0" marR="0">
                        <a:spcBef>
                          <a:spcPts val="0"/>
                        </a:spcBef>
                        <a:spcAft>
                          <a:spcPts val="0"/>
                        </a:spcAft>
                      </a:pPr>
                      <a:r>
                        <a:rPr lang="en-US" sz="800">
                          <a:effectLst/>
                        </a:rPr>
                        <a:t> </a:t>
                      </a:r>
                      <a:endParaRPr lang="en-US" sz="800">
                        <a:effectLst/>
                        <a:latin typeface="Calibri"/>
                        <a:ea typeface="Calibri"/>
                        <a:cs typeface="Times New Roman"/>
                      </a:endParaRPr>
                    </a:p>
                  </a:txBody>
                  <a:tcPr marL="40251" marR="40251" marT="0" marB="0"/>
                </a:tc>
              </a:tr>
              <a:tr h="628251">
                <a:tc>
                  <a:txBody>
                    <a:bodyPr/>
                    <a:lstStyle/>
                    <a:p>
                      <a:pPr marL="0" marR="0">
                        <a:spcBef>
                          <a:spcPts val="0"/>
                        </a:spcBef>
                        <a:spcAft>
                          <a:spcPts val="0"/>
                        </a:spcAft>
                      </a:pPr>
                      <a:r>
                        <a:rPr lang="en-US" sz="800">
                          <a:effectLst/>
                        </a:rPr>
                        <a:t>PSS containment*</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2017-01 to 2017-12</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12 months</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 G01 Accelerator Tunnel (NCL, SPK, MBL, HBL, HEBT, DL, A2T, D2T)</a:t>
                      </a:r>
                    </a:p>
                    <a:p>
                      <a:pPr marL="0" marR="0">
                        <a:spcBef>
                          <a:spcPts val="0"/>
                        </a:spcBef>
                        <a:spcAft>
                          <a:spcPts val="0"/>
                        </a:spcAft>
                      </a:pPr>
                      <a:r>
                        <a:rPr lang="en-US" sz="800">
                          <a:effectLst/>
                        </a:rPr>
                        <a:t>- G02 Klystron Gallery (NCG, SPKG, MBLG, HBLG)</a:t>
                      </a:r>
                    </a:p>
                    <a:p>
                      <a:pPr marL="0" marR="0">
                        <a:spcBef>
                          <a:spcPts val="0"/>
                        </a:spcBef>
                        <a:spcAft>
                          <a:spcPts val="0"/>
                        </a:spcAft>
                      </a:pPr>
                      <a:r>
                        <a:rPr lang="en-US" sz="800">
                          <a:effectLst/>
                        </a:rPr>
                        <a:t>- Front-end Building</a:t>
                      </a:r>
                    </a:p>
                    <a:p>
                      <a:pPr marL="0" marR="0">
                        <a:spcBef>
                          <a:spcPts val="0"/>
                        </a:spcBef>
                        <a:spcAft>
                          <a:spcPts val="0"/>
                        </a:spcAft>
                      </a:pPr>
                      <a:r>
                        <a:rPr lang="en-US" sz="800">
                          <a:effectLst/>
                        </a:rPr>
                        <a:t>- D02 Target Building (TAA)</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 Specialized cable containment installation for all three PSS systems, done at once.  Estimated 12 000 hours of work (down rounding from </a:t>
                      </a:r>
                      <a:r>
                        <a:rPr lang="en-US" sz="800" dirty="0" err="1">
                          <a:effectLst/>
                        </a:rPr>
                        <a:t>Spon's</a:t>
                      </a:r>
                      <a:r>
                        <a:rPr lang="en-US" sz="800" dirty="0">
                          <a:effectLst/>
                        </a:rPr>
                        <a:t> price book).</a:t>
                      </a:r>
                    </a:p>
                    <a:p>
                      <a:pPr marL="0" marR="0">
                        <a:spcBef>
                          <a:spcPts val="0"/>
                        </a:spcBef>
                        <a:spcAft>
                          <a:spcPts val="0"/>
                        </a:spcAft>
                      </a:pPr>
                      <a:r>
                        <a:rPr lang="en-US" sz="800" dirty="0">
                          <a:effectLst/>
                        </a:rPr>
                        <a:t> </a:t>
                      </a:r>
                      <a:endParaRPr lang="en-US" sz="800" dirty="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8 FTE</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 In PSS, cable containment needs “earth continuity” (hopefully this will help the selection of possible companies)</a:t>
                      </a:r>
                      <a:endParaRPr lang="en-US" sz="800">
                        <a:effectLst/>
                        <a:latin typeface="Calibri"/>
                        <a:ea typeface="Calibri"/>
                        <a:cs typeface="Times New Roman"/>
                      </a:endParaRPr>
                    </a:p>
                  </a:txBody>
                  <a:tcPr marL="40251" marR="40251" marT="0" marB="0"/>
                </a:tc>
              </a:tr>
              <a:tr h="502601">
                <a:tc>
                  <a:txBody>
                    <a:bodyPr/>
                    <a:lstStyle/>
                    <a:p>
                      <a:pPr marL="0" marR="0">
                        <a:spcBef>
                          <a:spcPts val="0"/>
                        </a:spcBef>
                        <a:spcAft>
                          <a:spcPts val="0"/>
                        </a:spcAft>
                      </a:pPr>
                      <a:r>
                        <a:rPr lang="en-US" sz="800">
                          <a:effectLst/>
                        </a:rPr>
                        <a:t>CF integration</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2017-01 to 2017-12</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400 hours</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 H05, H06 Electrical substations</a:t>
                      </a:r>
                    </a:p>
                    <a:p>
                      <a:pPr marL="0" marR="0">
                        <a:spcBef>
                          <a:spcPts val="0"/>
                        </a:spcBef>
                        <a:spcAft>
                          <a:spcPts val="0"/>
                        </a:spcAft>
                      </a:pPr>
                      <a:r>
                        <a:rPr lang="en-US" sz="800" dirty="0">
                          <a:effectLst/>
                        </a:rPr>
                        <a:t>- all buildings with some type of BMS (building management system)</a:t>
                      </a:r>
                    </a:p>
                    <a:p>
                      <a:pPr marL="171450" marR="0" indent="-171450">
                        <a:spcBef>
                          <a:spcPts val="0"/>
                        </a:spcBef>
                        <a:spcAft>
                          <a:spcPts val="0"/>
                        </a:spcAft>
                        <a:buFontTx/>
                        <a:buChar char="-"/>
                      </a:pPr>
                      <a:r>
                        <a:rPr lang="en-US" sz="800" dirty="0" smtClean="0">
                          <a:effectLst/>
                        </a:rPr>
                        <a:t>Infrastructure</a:t>
                      </a:r>
                      <a:endParaRPr lang="en-US" sz="800" dirty="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 Electrician</a:t>
                      </a:r>
                    </a:p>
                    <a:p>
                      <a:pPr marL="0" marR="0">
                        <a:spcBef>
                          <a:spcPts val="0"/>
                        </a:spcBef>
                        <a:spcAft>
                          <a:spcPts val="0"/>
                        </a:spcAft>
                      </a:pPr>
                      <a:r>
                        <a:rPr lang="en-US" sz="800" dirty="0">
                          <a:effectLst/>
                        </a:rPr>
                        <a:t>- Data network technician</a:t>
                      </a:r>
                      <a:endParaRPr lang="en-US" sz="800" dirty="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1 FTE</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- 1 technician with skills in electricity and networking would be perfect.</a:t>
                      </a:r>
                    </a:p>
                    <a:p>
                      <a:pPr marL="0" marR="0">
                        <a:spcBef>
                          <a:spcPts val="0"/>
                        </a:spcBef>
                        <a:spcAft>
                          <a:spcPts val="0"/>
                        </a:spcAft>
                      </a:pPr>
                      <a:r>
                        <a:rPr lang="en-US" sz="800" dirty="0">
                          <a:effectLst/>
                        </a:rPr>
                        <a:t>- It is a part-time support, of around 50 NON-consecutive days in the </a:t>
                      </a:r>
                      <a:r>
                        <a:rPr lang="en-US" sz="800" dirty="0" smtClean="0">
                          <a:effectLst/>
                        </a:rPr>
                        <a:t>year</a:t>
                      </a:r>
                      <a:r>
                        <a:rPr lang="en-US" sz="800" dirty="0">
                          <a:effectLst/>
                        </a:rPr>
                        <a:t> </a:t>
                      </a:r>
                      <a:endParaRPr lang="en-US" sz="800" dirty="0">
                        <a:effectLst/>
                        <a:latin typeface="Calibri"/>
                        <a:ea typeface="Calibri"/>
                        <a:cs typeface="Times New Roman"/>
                      </a:endParaRPr>
                    </a:p>
                  </a:txBody>
                  <a:tcPr marL="40251" marR="40251" marT="0" marB="0"/>
                </a:tc>
              </a:tr>
              <a:tr h="502601">
                <a:tc>
                  <a:txBody>
                    <a:bodyPr/>
                    <a:lstStyle/>
                    <a:p>
                      <a:pPr marL="0" marR="0">
                        <a:spcBef>
                          <a:spcPts val="0"/>
                        </a:spcBef>
                        <a:spcAft>
                          <a:spcPts val="0"/>
                        </a:spcAft>
                      </a:pPr>
                      <a:r>
                        <a:rPr lang="en-US" sz="800">
                          <a:effectLst/>
                        </a:rPr>
                        <a:t>CSI networks inter-building </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2017-03 to 2017-09</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1 week</a:t>
                      </a:r>
                      <a:endParaRPr lang="en-US" sz="800">
                        <a:effectLst/>
                        <a:latin typeface="Calibri"/>
                        <a:ea typeface="Calibri"/>
                        <a:cs typeface="Times New Roman"/>
                      </a:endParaRPr>
                    </a:p>
                  </a:txBody>
                  <a:tcPr marL="40251" marR="40251" marT="0" marB="0"/>
                </a:tc>
                <a:tc>
                  <a:txBody>
                    <a:bodyPr/>
                    <a:lstStyle/>
                    <a:p>
                      <a:pPr marL="171450" marR="0" indent="-171450">
                        <a:spcBef>
                          <a:spcPts val="0"/>
                        </a:spcBef>
                        <a:spcAft>
                          <a:spcPts val="0"/>
                        </a:spcAft>
                        <a:buFontTx/>
                        <a:buChar char="-"/>
                      </a:pPr>
                      <a:r>
                        <a:rPr lang="en-US" sz="800" dirty="0" smtClean="0">
                          <a:effectLst/>
                        </a:rPr>
                        <a:t>G02 </a:t>
                      </a:r>
                      <a:r>
                        <a:rPr lang="en-US" sz="800" dirty="0">
                          <a:effectLst/>
                        </a:rPr>
                        <a:t>Klystron Gallery (LCR)</a:t>
                      </a:r>
                    </a:p>
                    <a:p>
                      <a:pPr marL="0" marR="0">
                        <a:spcBef>
                          <a:spcPts val="0"/>
                        </a:spcBef>
                        <a:spcAft>
                          <a:spcPts val="0"/>
                        </a:spcAft>
                      </a:pPr>
                      <a:r>
                        <a:rPr lang="en-US" sz="800" dirty="0">
                          <a:effectLst/>
                        </a:rPr>
                        <a:t>- G04 </a:t>
                      </a:r>
                      <a:r>
                        <a:rPr lang="en-US" sz="800" dirty="0" err="1">
                          <a:effectLst/>
                        </a:rPr>
                        <a:t>Cryo</a:t>
                      </a:r>
                      <a:r>
                        <a:rPr lang="en-US" sz="800" dirty="0">
                          <a:effectLst/>
                        </a:rPr>
                        <a:t> compressor building</a:t>
                      </a:r>
                    </a:p>
                    <a:p>
                      <a:pPr marL="0" marR="0">
                        <a:spcBef>
                          <a:spcPts val="0"/>
                        </a:spcBef>
                        <a:spcAft>
                          <a:spcPts val="0"/>
                        </a:spcAft>
                      </a:pPr>
                      <a:r>
                        <a:rPr lang="en-US" sz="800" dirty="0">
                          <a:effectLst/>
                        </a:rPr>
                        <a:t>- </a:t>
                      </a:r>
                      <a:r>
                        <a:rPr lang="en-US" sz="800" dirty="0" smtClean="0">
                          <a:effectLst/>
                        </a:rPr>
                        <a:t>Infrastructure</a:t>
                      </a:r>
                      <a:endParaRPr lang="en-US" sz="800" dirty="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 cabling (Ethernet + Fiber optics)</a:t>
                      </a:r>
                    </a:p>
                    <a:p>
                      <a:pPr marL="0" marR="0">
                        <a:spcBef>
                          <a:spcPts val="0"/>
                        </a:spcBef>
                        <a:spcAft>
                          <a:spcPts val="0"/>
                        </a:spcAft>
                      </a:pPr>
                      <a:r>
                        <a:rPr lang="en-US" sz="800" dirty="0">
                          <a:effectLst/>
                        </a:rPr>
                        <a:t>- optical testing</a:t>
                      </a:r>
                    </a:p>
                    <a:p>
                      <a:pPr marL="0" marR="0">
                        <a:spcBef>
                          <a:spcPts val="0"/>
                        </a:spcBef>
                        <a:spcAft>
                          <a:spcPts val="0"/>
                        </a:spcAft>
                      </a:pPr>
                      <a:r>
                        <a:rPr lang="en-US" sz="800" dirty="0">
                          <a:effectLst/>
                        </a:rPr>
                        <a:t> </a:t>
                      </a:r>
                      <a:endParaRPr lang="en-US" sz="800" dirty="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2 FTE</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Linkage of:</a:t>
                      </a:r>
                    </a:p>
                    <a:p>
                      <a:pPr marL="0" marR="0">
                        <a:spcBef>
                          <a:spcPts val="0"/>
                        </a:spcBef>
                        <a:spcAft>
                          <a:spcPts val="0"/>
                        </a:spcAft>
                      </a:pPr>
                      <a:r>
                        <a:rPr lang="en-US" sz="800" dirty="0">
                          <a:effectLst/>
                        </a:rPr>
                        <a:t>- from LCR to </a:t>
                      </a:r>
                      <a:r>
                        <a:rPr lang="en-US" sz="800" dirty="0" err="1">
                          <a:effectLst/>
                        </a:rPr>
                        <a:t>Comms</a:t>
                      </a:r>
                      <a:r>
                        <a:rPr lang="en-US" sz="800" dirty="0">
                          <a:effectLst/>
                        </a:rPr>
                        <a:t> room in Klystron gallery G02</a:t>
                      </a:r>
                    </a:p>
                    <a:p>
                      <a:pPr marL="0" marR="0">
                        <a:spcBef>
                          <a:spcPts val="0"/>
                        </a:spcBef>
                        <a:spcAft>
                          <a:spcPts val="0"/>
                        </a:spcAft>
                      </a:pPr>
                      <a:r>
                        <a:rPr lang="en-US" sz="800" dirty="0">
                          <a:effectLst/>
                        </a:rPr>
                        <a:t>- from </a:t>
                      </a:r>
                      <a:r>
                        <a:rPr lang="en-US" sz="800" dirty="0" err="1">
                          <a:effectLst/>
                        </a:rPr>
                        <a:t>Cryo</a:t>
                      </a:r>
                      <a:r>
                        <a:rPr lang="en-US" sz="800" dirty="0">
                          <a:effectLst/>
                        </a:rPr>
                        <a:t> compressor building to </a:t>
                      </a:r>
                      <a:r>
                        <a:rPr lang="en-US" sz="800" dirty="0" smtClean="0">
                          <a:effectLst/>
                        </a:rPr>
                        <a:t>LCR</a:t>
                      </a:r>
                      <a:endParaRPr lang="en-US" sz="800" dirty="0">
                        <a:effectLst/>
                      </a:endParaRPr>
                    </a:p>
                  </a:txBody>
                  <a:tcPr marL="40251" marR="40251" marT="0" marB="0"/>
                </a:tc>
              </a:tr>
              <a:tr h="628251">
                <a:tc>
                  <a:txBody>
                    <a:bodyPr/>
                    <a:lstStyle/>
                    <a:p>
                      <a:pPr marL="0" marR="0">
                        <a:spcBef>
                          <a:spcPts val="0"/>
                        </a:spcBef>
                        <a:spcAft>
                          <a:spcPts val="0"/>
                        </a:spcAft>
                      </a:pPr>
                      <a:r>
                        <a:rPr lang="en-US" sz="800">
                          <a:effectLst/>
                        </a:rPr>
                        <a:t>CSI networks intra-building </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2017-09 to beyond 2018</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Upon request</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 G02 Klystron Gallery (NCG, SPKG, MBLG, HBLG)</a:t>
                      </a:r>
                    </a:p>
                    <a:p>
                      <a:pPr marL="0" marR="0">
                        <a:spcBef>
                          <a:spcPts val="0"/>
                        </a:spcBef>
                        <a:spcAft>
                          <a:spcPts val="0"/>
                        </a:spcAft>
                      </a:pPr>
                      <a:r>
                        <a:rPr lang="en-US" sz="800">
                          <a:effectLst/>
                        </a:rPr>
                        <a:t>- Front-end building</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 Specialized cabling (Fiber optics)</a:t>
                      </a:r>
                    </a:p>
                    <a:p>
                      <a:pPr marL="0" marR="0">
                        <a:spcBef>
                          <a:spcPts val="0"/>
                        </a:spcBef>
                        <a:spcAft>
                          <a:spcPts val="0"/>
                        </a:spcAft>
                      </a:pPr>
                      <a:r>
                        <a:rPr lang="en-US" sz="800">
                          <a:effectLst/>
                        </a:rPr>
                        <a:t>- optical testing </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2 FTE</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 Linkage from </a:t>
                      </a:r>
                      <a:r>
                        <a:rPr lang="en-US" sz="800" dirty="0" err="1">
                          <a:effectLst/>
                        </a:rPr>
                        <a:t>Comms</a:t>
                      </a:r>
                      <a:r>
                        <a:rPr lang="en-US" sz="800" dirty="0">
                          <a:effectLst/>
                        </a:rPr>
                        <a:t> room in G02 to each rack row</a:t>
                      </a:r>
                    </a:p>
                    <a:p>
                      <a:pPr marL="0" marR="0">
                        <a:spcBef>
                          <a:spcPts val="0"/>
                        </a:spcBef>
                        <a:spcAft>
                          <a:spcPts val="0"/>
                        </a:spcAft>
                      </a:pPr>
                      <a:r>
                        <a:rPr lang="en-US" sz="800" dirty="0">
                          <a:effectLst/>
                        </a:rPr>
                        <a:t>- Team will be activated as racks arrive on site</a:t>
                      </a:r>
                    </a:p>
                    <a:p>
                      <a:pPr marL="0" marR="0">
                        <a:spcBef>
                          <a:spcPts val="0"/>
                        </a:spcBef>
                        <a:spcAft>
                          <a:spcPts val="0"/>
                        </a:spcAft>
                      </a:pPr>
                      <a:r>
                        <a:rPr lang="en-US" sz="800" dirty="0">
                          <a:effectLst/>
                        </a:rPr>
                        <a:t>- Team familiar with MPO </a:t>
                      </a:r>
                      <a:r>
                        <a:rPr lang="en-US" sz="800" dirty="0" smtClean="0">
                          <a:effectLst/>
                        </a:rPr>
                        <a:t>connectors</a:t>
                      </a:r>
                      <a:endParaRPr lang="en-US" sz="800" dirty="0">
                        <a:effectLst/>
                      </a:endParaRPr>
                    </a:p>
                  </a:txBody>
                  <a:tcPr marL="40251" marR="40251" marT="0" marB="0"/>
                </a:tc>
              </a:tr>
              <a:tr h="379791">
                <a:tc>
                  <a:txBody>
                    <a:bodyPr/>
                    <a:lstStyle/>
                    <a:p>
                      <a:pPr marL="0" marR="0">
                        <a:spcBef>
                          <a:spcPts val="0"/>
                        </a:spcBef>
                        <a:spcAft>
                          <a:spcPts val="0"/>
                        </a:spcAft>
                      </a:pPr>
                      <a:r>
                        <a:rPr lang="en-US" sz="800">
                          <a:effectLst/>
                        </a:rPr>
                        <a:t>CSI racks</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2017-05 to 2017-09</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Upon request</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 G02 Klystron Gallery (NCG, SPKG, MBLG, HBLG)</a:t>
                      </a:r>
                    </a:p>
                    <a:p>
                      <a:pPr marL="0" marR="0">
                        <a:spcBef>
                          <a:spcPts val="0"/>
                        </a:spcBef>
                        <a:spcAft>
                          <a:spcPts val="0"/>
                        </a:spcAft>
                      </a:pPr>
                      <a:r>
                        <a:rPr lang="en-US" sz="800" dirty="0">
                          <a:effectLst/>
                        </a:rPr>
                        <a:t>- G02 Klystron Gallery (LCR</a:t>
                      </a:r>
                      <a:r>
                        <a:rPr lang="en-US" sz="800" dirty="0" smtClean="0">
                          <a:effectLst/>
                        </a:rPr>
                        <a:t>)</a:t>
                      </a:r>
                      <a:r>
                        <a:rPr lang="en-US" sz="800" dirty="0">
                          <a:effectLst/>
                        </a:rPr>
                        <a:t> </a:t>
                      </a:r>
                      <a:endParaRPr lang="en-US" sz="800" dirty="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 rack installation</a:t>
                      </a:r>
                    </a:p>
                    <a:p>
                      <a:pPr marL="0" marR="0">
                        <a:spcBef>
                          <a:spcPts val="0"/>
                        </a:spcBef>
                        <a:spcAft>
                          <a:spcPts val="0"/>
                        </a:spcAft>
                      </a:pPr>
                      <a:r>
                        <a:rPr lang="en-US" sz="800" dirty="0">
                          <a:effectLst/>
                        </a:rPr>
                        <a:t>- Specialized plumbing for racks </a:t>
                      </a:r>
                    </a:p>
                    <a:p>
                      <a:pPr marL="0" marR="0">
                        <a:spcBef>
                          <a:spcPts val="0"/>
                        </a:spcBef>
                        <a:spcAft>
                          <a:spcPts val="0"/>
                        </a:spcAft>
                      </a:pPr>
                      <a:r>
                        <a:rPr lang="en-US" sz="800" dirty="0">
                          <a:effectLst/>
                        </a:rPr>
                        <a:t>- logistics / lifting / forklift driver</a:t>
                      </a:r>
                      <a:endParaRPr lang="en-US" sz="800" dirty="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a:effectLst/>
                        </a:rPr>
                        <a:t>1 FTE</a:t>
                      </a:r>
                      <a:endParaRPr lang="en-US" sz="800">
                        <a:effectLst/>
                        <a:latin typeface="Calibri"/>
                        <a:ea typeface="Calibri"/>
                        <a:cs typeface="Times New Roman"/>
                      </a:endParaRPr>
                    </a:p>
                  </a:txBody>
                  <a:tcPr marL="40251" marR="40251" marT="0" marB="0"/>
                </a:tc>
                <a:tc>
                  <a:txBody>
                    <a:bodyPr/>
                    <a:lstStyle/>
                    <a:p>
                      <a:pPr marL="0" marR="0">
                        <a:spcBef>
                          <a:spcPts val="0"/>
                        </a:spcBef>
                        <a:spcAft>
                          <a:spcPts val="0"/>
                        </a:spcAft>
                      </a:pPr>
                      <a:r>
                        <a:rPr lang="en-US" sz="800" dirty="0">
                          <a:effectLst/>
                        </a:rPr>
                        <a:t>- ICS will pay for ½ training on plumbing</a:t>
                      </a:r>
                    </a:p>
                    <a:p>
                      <a:pPr marL="0" marR="0">
                        <a:spcBef>
                          <a:spcPts val="0"/>
                        </a:spcBef>
                        <a:spcAft>
                          <a:spcPts val="0"/>
                        </a:spcAft>
                      </a:pPr>
                      <a:r>
                        <a:rPr lang="en-US" sz="800" dirty="0">
                          <a:effectLst/>
                        </a:rPr>
                        <a:t> </a:t>
                      </a:r>
                      <a:endParaRPr lang="en-US" sz="800" dirty="0">
                        <a:effectLst/>
                        <a:latin typeface="Calibri"/>
                        <a:ea typeface="Calibri"/>
                        <a:cs typeface="Times New Roman"/>
                      </a:endParaRPr>
                    </a:p>
                  </a:txBody>
                  <a:tcPr marL="40251" marR="40251" marT="0" marB="0"/>
                </a:tc>
              </a:tr>
            </a:tbl>
          </a:graphicData>
        </a:graphic>
      </p:graphicFrame>
      <p:sp>
        <p:nvSpPr>
          <p:cNvPr id="8" name="Rectangle 1"/>
          <p:cNvSpPr>
            <a:spLocks noChangeArrowheads="1"/>
          </p:cNvSpPr>
          <p:nvPr/>
        </p:nvSpPr>
        <p:spPr bwMode="auto">
          <a:xfrm>
            <a:off x="108426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21289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2017</a:t>
            </a:r>
            <a:br>
              <a:rPr lang="en-US" dirty="0" smtClean="0"/>
            </a:br>
            <a:r>
              <a:rPr lang="en-US" sz="2400" i="1" dirty="0" smtClean="0"/>
              <a:t>Alignment with ESS strategy / principles</a:t>
            </a:r>
            <a:endParaRPr lang="en-US" i="1" dirty="0"/>
          </a:p>
        </p:txBody>
      </p:sp>
      <p:sp>
        <p:nvSpPr>
          <p:cNvPr id="3" name="Content Placeholder 2"/>
          <p:cNvSpPr>
            <a:spLocks noGrp="1"/>
          </p:cNvSpPr>
          <p:nvPr>
            <p:ph idx="1"/>
          </p:nvPr>
        </p:nvSpPr>
        <p:spPr>
          <a:xfrm>
            <a:off x="457200" y="1600200"/>
            <a:ext cx="8435280" cy="4525963"/>
          </a:xfrm>
        </p:spPr>
        <p:txBody>
          <a:bodyPr>
            <a:normAutofit fontScale="92500"/>
          </a:bodyPr>
          <a:lstStyle/>
          <a:p>
            <a:r>
              <a:rPr lang="en-US" dirty="0" smtClean="0"/>
              <a:t>Principles</a:t>
            </a:r>
          </a:p>
          <a:p>
            <a:pPr marL="914400" lvl="1" indent="-457200">
              <a:buFont typeface="+mj-lt"/>
              <a:buAutoNum type="arabicPeriod"/>
            </a:pPr>
            <a:r>
              <a:rPr lang="en-US" dirty="0" smtClean="0"/>
              <a:t>Whenever possible, always larger joint framework contracts</a:t>
            </a:r>
          </a:p>
          <a:p>
            <a:pPr marL="914400" lvl="1" indent="-457200">
              <a:buFont typeface="+mj-lt"/>
              <a:buAutoNum type="arabicPeriod"/>
            </a:pPr>
            <a:r>
              <a:rPr lang="en-US" dirty="0" smtClean="0"/>
              <a:t>Then, joint procurements within the division</a:t>
            </a:r>
          </a:p>
          <a:p>
            <a:pPr marL="914400" lvl="1" indent="-457200">
              <a:buFont typeface="+mj-lt"/>
              <a:buAutoNum type="arabicPeriod"/>
            </a:pPr>
            <a:r>
              <a:rPr lang="en-US" dirty="0" smtClean="0"/>
              <a:t>Last resort, specific procurements per system</a:t>
            </a:r>
          </a:p>
          <a:p>
            <a:pPr lvl="1"/>
            <a:r>
              <a:rPr lang="en-US" dirty="0" smtClean="0"/>
              <a:t>Rationale: most efficient use of ESS procurement resources at a time of heavy workload</a:t>
            </a:r>
          </a:p>
          <a:p>
            <a:r>
              <a:rPr lang="en-US" dirty="0" smtClean="0"/>
              <a:t>ICS requests </a:t>
            </a:r>
            <a:r>
              <a:rPr lang="en-US" dirty="0" err="1" smtClean="0"/>
              <a:t>fwk</a:t>
            </a:r>
            <a:r>
              <a:rPr lang="en-US" dirty="0" smtClean="0"/>
              <a:t> for installation services to include:</a:t>
            </a:r>
          </a:p>
          <a:p>
            <a:pPr lvl="1"/>
            <a:r>
              <a:rPr lang="en-US" dirty="0" smtClean="0"/>
              <a:t>Detail design leading to…</a:t>
            </a:r>
          </a:p>
          <a:p>
            <a:pPr lvl="1"/>
            <a:r>
              <a:rPr lang="en-US" dirty="0" smtClean="0"/>
              <a:t>Materials acquisition by the supplier (including minor parts)</a:t>
            </a:r>
          </a:p>
          <a:p>
            <a:pPr lvl="1"/>
            <a:r>
              <a:rPr lang="en-US" dirty="0" smtClean="0"/>
              <a:t>Installation (managing their team)</a:t>
            </a:r>
          </a:p>
          <a:p>
            <a:pPr lvl="1"/>
            <a:r>
              <a:rPr lang="en-US" dirty="0" smtClean="0"/>
              <a:t>Own workshop and tools</a:t>
            </a:r>
            <a:endParaRPr lang="en-US"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35</a:t>
            </a:fld>
            <a:endParaRPr lang="en-GB" noProof="0"/>
          </a:p>
        </p:txBody>
      </p:sp>
    </p:spTree>
    <p:extLst>
      <p:ext uri="{BB962C8B-B14F-4D97-AF65-F5344CB8AC3E}">
        <p14:creationId xmlns:p14="http://schemas.microsoft.com/office/powerpoint/2010/main" val="382154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 Challenges</a:t>
            </a:r>
            <a:endParaRPr lang="en-US" dirty="0"/>
          </a:p>
        </p:txBody>
      </p:sp>
      <p:sp>
        <p:nvSpPr>
          <p:cNvPr id="3" name="Content Placeholder 2"/>
          <p:cNvSpPr>
            <a:spLocks noGrp="1"/>
          </p:cNvSpPr>
          <p:nvPr>
            <p:ph idx="1"/>
          </p:nvPr>
        </p:nvSpPr>
        <p:spPr>
          <a:xfrm>
            <a:off x="457200" y="1600200"/>
            <a:ext cx="8229600" cy="4709119"/>
          </a:xfrm>
        </p:spPr>
        <p:txBody>
          <a:bodyPr>
            <a:normAutofit/>
          </a:bodyPr>
          <a:lstStyle/>
          <a:p>
            <a:r>
              <a:rPr lang="en-US" sz="2000" dirty="0" smtClean="0"/>
              <a:t>Following ESS principles might delay ICS project (timing &amp; priorities differ)</a:t>
            </a:r>
          </a:p>
          <a:p>
            <a:r>
              <a:rPr lang="en-US" sz="2000" dirty="0" smtClean="0"/>
              <a:t>Fulfilling ICS requests might be difficult, leading to more work for the already existing team</a:t>
            </a:r>
          </a:p>
          <a:p>
            <a:r>
              <a:rPr lang="en-US" sz="2000" dirty="0" smtClean="0"/>
              <a:t>ESS Procurement is flooded by requisitions, and ICS teams are overloaded with engineering activities. All in all, dilating the process</a:t>
            </a:r>
          </a:p>
          <a:p>
            <a:endParaRPr lang="en-US" sz="1050" dirty="0" smtClean="0"/>
          </a:p>
          <a:p>
            <a:r>
              <a:rPr lang="en-US" sz="2000" dirty="0" smtClean="0"/>
              <a:t>Status: ~3 M €</a:t>
            </a:r>
            <a:endParaRPr lang="en-US" sz="2000"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36</a:t>
            </a:fld>
            <a:endParaRPr lang="en-GB" noProof="0"/>
          </a:p>
        </p:txBody>
      </p:sp>
      <p:graphicFrame>
        <p:nvGraphicFramePr>
          <p:cNvPr id="8" name="Table 7"/>
          <p:cNvGraphicFramePr>
            <a:graphicFrameLocks noGrp="1"/>
          </p:cNvGraphicFramePr>
          <p:nvPr>
            <p:extLst>
              <p:ext uri="{D42A27DB-BD31-4B8C-83A1-F6EECF244321}">
                <p14:modId xmlns:p14="http://schemas.microsoft.com/office/powerpoint/2010/main" val="4205254286"/>
              </p:ext>
            </p:extLst>
          </p:nvPr>
        </p:nvGraphicFramePr>
        <p:xfrm>
          <a:off x="539552" y="3933056"/>
          <a:ext cx="8280919" cy="2138840"/>
        </p:xfrm>
        <a:graphic>
          <a:graphicData uri="http://schemas.openxmlformats.org/drawingml/2006/table">
            <a:tbl>
              <a:tblPr firstRow="1" firstCol="1" bandRow="1"/>
              <a:tblGrid>
                <a:gridCol w="936104"/>
                <a:gridCol w="4609155"/>
                <a:gridCol w="665431"/>
                <a:gridCol w="2070229"/>
              </a:tblGrid>
              <a:tr h="208312">
                <a:tc>
                  <a:txBody>
                    <a:bodyPr/>
                    <a:lstStyle/>
                    <a:p>
                      <a:pPr marL="0" marR="0">
                        <a:spcBef>
                          <a:spcPts val="0"/>
                        </a:spcBef>
                        <a:spcAft>
                          <a:spcPts val="0"/>
                        </a:spcAft>
                      </a:pPr>
                      <a:r>
                        <a:rPr lang="en-US" sz="1200" dirty="0" smtClean="0">
                          <a:solidFill>
                            <a:srgbClr val="363636"/>
                          </a:solidFill>
                          <a:effectLst/>
                          <a:latin typeface="Arial"/>
                          <a:ea typeface="Times New Roman"/>
                          <a:cs typeface="Times New Roman"/>
                        </a:rPr>
                        <a:t>Requisition</a:t>
                      </a:r>
                      <a:endParaRPr lang="en-US" sz="20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marL="0" marR="0">
                        <a:spcBef>
                          <a:spcPts val="0"/>
                        </a:spcBef>
                        <a:spcAft>
                          <a:spcPts val="0"/>
                        </a:spcAft>
                      </a:pPr>
                      <a:r>
                        <a:rPr lang="en-US" sz="1200" dirty="0" smtClean="0">
                          <a:solidFill>
                            <a:srgbClr val="363636"/>
                          </a:solidFill>
                          <a:effectLst/>
                          <a:latin typeface="Arial"/>
                          <a:ea typeface="Times New Roman"/>
                          <a:cs typeface="Times New Roman"/>
                        </a:rPr>
                        <a:t>Description</a:t>
                      </a:r>
                      <a:endParaRPr lang="en-US" sz="20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marL="0" marR="0" algn="ctr" defTabSz="914400" rtl="0" eaLnBrk="1" latinLnBrk="0" hangingPunct="1">
                        <a:spcBef>
                          <a:spcPts val="0"/>
                        </a:spcBef>
                        <a:spcAft>
                          <a:spcPts val="0"/>
                        </a:spcAft>
                      </a:pPr>
                      <a:r>
                        <a:rPr lang="en-US" sz="1200" kern="1200" dirty="0" smtClean="0">
                          <a:solidFill>
                            <a:srgbClr val="363636"/>
                          </a:solidFill>
                          <a:effectLst/>
                          <a:latin typeface="Arial"/>
                          <a:ea typeface="Times New Roman"/>
                          <a:cs typeface="Times New Roman"/>
                        </a:rPr>
                        <a:t>EUR</a:t>
                      </a:r>
                      <a:endParaRPr lang="en-US" sz="1200" kern="1200" dirty="0">
                        <a:solidFill>
                          <a:srgbClr val="363636"/>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marL="0" marR="0" algn="ctr" defTabSz="914400" rtl="0" eaLnBrk="1" latinLnBrk="0" hangingPunct="1">
                        <a:spcBef>
                          <a:spcPts val="0"/>
                        </a:spcBef>
                        <a:spcAft>
                          <a:spcPts val="0"/>
                        </a:spcAft>
                      </a:pPr>
                      <a:r>
                        <a:rPr lang="en-US" sz="1200" kern="1200" dirty="0" smtClean="0">
                          <a:solidFill>
                            <a:srgbClr val="363636"/>
                          </a:solidFill>
                          <a:effectLst/>
                          <a:latin typeface="Arial"/>
                          <a:ea typeface="Times New Roman"/>
                          <a:cs typeface="Times New Roman"/>
                        </a:rPr>
                        <a:t>Status</a:t>
                      </a:r>
                      <a:endParaRPr lang="en-US" sz="1200" kern="1200" dirty="0">
                        <a:solidFill>
                          <a:srgbClr val="363636"/>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200" kern="1200" baseline="0" dirty="0" smtClean="0">
                          <a:solidFill>
                            <a:srgbClr val="000000"/>
                          </a:solidFill>
                          <a:effectLst/>
                          <a:latin typeface="Arial"/>
                          <a:ea typeface="Times New Roman"/>
                          <a:cs typeface="Times New Roman"/>
                        </a:rPr>
                        <a:t>20002060</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GB" sz="1200" kern="1200" noProof="0" dirty="0" smtClean="0">
                          <a:solidFill>
                            <a:srgbClr val="000000"/>
                          </a:solidFill>
                          <a:effectLst/>
                          <a:latin typeface="Arial"/>
                          <a:ea typeface="Times New Roman"/>
                          <a:cs typeface="Times New Roman"/>
                        </a:rPr>
                        <a:t>CS Infrastructure network</a:t>
                      </a:r>
                      <a:r>
                        <a:rPr lang="en-GB" sz="1200" kern="1200" baseline="0" noProof="0" dirty="0" smtClean="0">
                          <a:solidFill>
                            <a:srgbClr val="000000"/>
                          </a:solidFill>
                          <a:effectLst/>
                          <a:latin typeface="Arial"/>
                          <a:ea typeface="Times New Roman"/>
                          <a:cs typeface="Times New Roman"/>
                        </a:rPr>
                        <a:t>s</a:t>
                      </a:r>
                      <a:endParaRPr lang="en-GB" sz="1200" kern="1200" noProof="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a:spcBef>
                          <a:spcPts val="300"/>
                        </a:spcBef>
                        <a:spcAft>
                          <a:spcPts val="300"/>
                        </a:spcAft>
                      </a:pPr>
                      <a:r>
                        <a:rPr lang="en-US" sz="1200" dirty="0" smtClean="0">
                          <a:solidFill>
                            <a:srgbClr val="000000"/>
                          </a:solidFill>
                          <a:effectLst/>
                          <a:latin typeface="Arial"/>
                          <a:ea typeface="Times New Roman"/>
                          <a:cs typeface="Times New Roman"/>
                        </a:rPr>
                        <a:t>500 K</a:t>
                      </a:r>
                      <a:endParaRPr lang="en-US" sz="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ctr">
                        <a:spcBef>
                          <a:spcPts val="300"/>
                        </a:spcBef>
                        <a:spcAft>
                          <a:spcPts val="300"/>
                        </a:spcAft>
                      </a:pPr>
                      <a:r>
                        <a:rPr lang="en-US" sz="1200" dirty="0" smtClean="0">
                          <a:solidFill>
                            <a:srgbClr val="000000"/>
                          </a:solidFill>
                          <a:effectLst/>
                          <a:latin typeface="Arial"/>
                          <a:ea typeface="Times New Roman"/>
                          <a:cs typeface="Times New Roman"/>
                        </a:rPr>
                        <a:t>8 requisitions combined in 1</a:t>
                      </a:r>
                      <a:endParaRPr lang="en-US" sz="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r>
                        <a:rPr lang="en-US" sz="1200" kern="1200" baseline="0" dirty="0" smtClean="0">
                          <a:solidFill>
                            <a:srgbClr val="000000"/>
                          </a:solidFill>
                          <a:effectLst/>
                          <a:latin typeface="Arial"/>
                          <a:ea typeface="Times New Roman"/>
                          <a:cs typeface="Times New Roman"/>
                        </a:rPr>
                        <a:t>20002281</a:t>
                      </a:r>
                      <a:endParaRPr lang="en-US" sz="1200" kern="1200" baseline="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200" baseline="0" dirty="0" smtClean="0">
                          <a:solidFill>
                            <a:srgbClr val="000000"/>
                          </a:solidFill>
                          <a:effectLst/>
                          <a:latin typeface="Arial"/>
                          <a:ea typeface="Times New Roman"/>
                          <a:cs typeface="Times New Roman"/>
                        </a:rPr>
                        <a:t>Radiation Monitors for PSS-1</a:t>
                      </a:r>
                      <a:endParaRPr lang="en-US" sz="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a:spcBef>
                          <a:spcPts val="300"/>
                        </a:spcBef>
                        <a:spcAft>
                          <a:spcPts val="300"/>
                        </a:spcAft>
                      </a:pPr>
                      <a:r>
                        <a:rPr lang="en-US" sz="1200" dirty="0" smtClean="0">
                          <a:solidFill>
                            <a:srgbClr val="000000"/>
                          </a:solidFill>
                          <a:effectLst/>
                          <a:latin typeface="Arial"/>
                          <a:ea typeface="Times New Roman"/>
                          <a:cs typeface="Times New Roman"/>
                        </a:rPr>
                        <a:t>800 K</a:t>
                      </a:r>
                      <a:endParaRPr lang="en-US" sz="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ctr">
                        <a:spcBef>
                          <a:spcPts val="300"/>
                        </a:spcBef>
                        <a:spcAft>
                          <a:spcPts val="300"/>
                        </a:spcAft>
                      </a:pPr>
                      <a:r>
                        <a:rPr lang="en-US" sz="1200" dirty="0" smtClean="0">
                          <a:solidFill>
                            <a:srgbClr val="000000"/>
                          </a:solidFill>
                          <a:effectLst/>
                          <a:latin typeface="Arial"/>
                          <a:ea typeface="Times New Roman"/>
                          <a:cs typeface="Times New Roman"/>
                        </a:rPr>
                        <a:t>Submitted</a:t>
                      </a:r>
                      <a:endParaRPr lang="en-US" sz="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70788">
                <a:tc>
                  <a:txBody>
                    <a:bodyPr/>
                    <a:lstStyle/>
                    <a:p>
                      <a:pPr marL="0" marR="0" algn="l" defTabSz="914400" rtl="0" eaLnBrk="1" latinLnBrk="0" hangingPunct="1">
                        <a:spcBef>
                          <a:spcPts val="300"/>
                        </a:spcBef>
                        <a:spcAft>
                          <a:spcPts val="300"/>
                        </a:spcAft>
                      </a:pPr>
                      <a:r>
                        <a:rPr lang="en-US" sz="1200" kern="1200" baseline="0" dirty="0" smtClean="0">
                          <a:solidFill>
                            <a:srgbClr val="000000"/>
                          </a:solidFill>
                          <a:effectLst/>
                          <a:latin typeface="Arial"/>
                          <a:ea typeface="Times New Roman"/>
                          <a:cs typeface="Times New Roman"/>
                        </a:rPr>
                        <a:t>20002279</a:t>
                      </a:r>
                      <a:endParaRPr lang="en-US" sz="1200" kern="1200" baseline="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200" kern="1200" dirty="0" smtClean="0">
                          <a:solidFill>
                            <a:srgbClr val="000000"/>
                          </a:solidFill>
                          <a:effectLst/>
                          <a:latin typeface="Arial"/>
                          <a:ea typeface="Times New Roman"/>
                          <a:cs typeface="Times New Roman"/>
                        </a:rPr>
                        <a:t>First requirement for cables</a:t>
                      </a:r>
                      <a:r>
                        <a:rPr lang="en-US" sz="1200" kern="1200" baseline="0" dirty="0" smtClean="0">
                          <a:solidFill>
                            <a:srgbClr val="000000"/>
                          </a:solidFill>
                          <a:effectLst/>
                          <a:latin typeface="Arial"/>
                          <a:ea typeface="Times New Roman"/>
                          <a:cs typeface="Times New Roman"/>
                        </a:rPr>
                        <a:t> for ODH systems, and Accelerator  PSS-1</a:t>
                      </a:r>
                      <a:endParaRPr lang="en-US" sz="12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r">
                        <a:spcBef>
                          <a:spcPts val="300"/>
                        </a:spcBef>
                        <a:spcAft>
                          <a:spcPts val="300"/>
                        </a:spcAft>
                      </a:pPr>
                      <a:r>
                        <a:rPr lang="en-US" sz="1200" dirty="0" smtClean="0">
                          <a:solidFill>
                            <a:srgbClr val="000000"/>
                          </a:solidFill>
                          <a:effectLst/>
                          <a:latin typeface="Arial"/>
                          <a:ea typeface="Times New Roman"/>
                          <a:cs typeface="Times New Roman"/>
                        </a:rPr>
                        <a:t>440 K</a:t>
                      </a:r>
                      <a:endParaRPr lang="en-US" sz="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ctr">
                        <a:spcBef>
                          <a:spcPts val="300"/>
                        </a:spcBef>
                        <a:spcAft>
                          <a:spcPts val="300"/>
                        </a:spcAft>
                      </a:pPr>
                      <a:r>
                        <a:rPr lang="en-US" sz="1200" dirty="0" smtClean="0">
                          <a:solidFill>
                            <a:srgbClr val="000000"/>
                          </a:solidFill>
                          <a:effectLst/>
                          <a:latin typeface="Arial"/>
                          <a:ea typeface="Times New Roman"/>
                          <a:cs typeface="Times New Roman"/>
                        </a:rPr>
                        <a:t>Joint</a:t>
                      </a:r>
                      <a:r>
                        <a:rPr lang="en-US" sz="1200" baseline="0" dirty="0" smtClean="0">
                          <a:solidFill>
                            <a:srgbClr val="000000"/>
                          </a:solidFill>
                          <a:effectLst/>
                          <a:latin typeface="Arial"/>
                          <a:ea typeface="Times New Roman"/>
                          <a:cs typeface="Times New Roman"/>
                        </a:rPr>
                        <a:t> framework with AD</a:t>
                      </a:r>
                      <a:endParaRPr lang="en-US" sz="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200" kern="1200" dirty="0" smtClean="0">
                          <a:solidFill>
                            <a:srgbClr val="000000"/>
                          </a:solidFill>
                          <a:effectLst/>
                          <a:latin typeface="Arial"/>
                          <a:ea typeface="Times New Roman"/>
                          <a:cs typeface="Times New Roman"/>
                        </a:rPr>
                        <a:t>20002177</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200" kern="1200" dirty="0" smtClean="0">
                          <a:solidFill>
                            <a:srgbClr val="000000"/>
                          </a:solidFill>
                          <a:effectLst/>
                          <a:latin typeface="Arial"/>
                          <a:ea typeface="Times New Roman"/>
                          <a:cs typeface="Times New Roman"/>
                        </a:rPr>
                        <a:t>Racks for PSS-1 and ODH detector system</a:t>
                      </a:r>
                      <a:endParaRPr lang="en-US" sz="12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r" defTabSz="914400" rtl="0" eaLnBrk="1" fontAlgn="auto" latinLnBrk="0" hangingPunct="1">
                        <a:lnSpc>
                          <a:spcPct val="100000"/>
                        </a:lnSpc>
                        <a:spcBef>
                          <a:spcPts val="300"/>
                        </a:spcBef>
                        <a:spcAft>
                          <a:spcPts val="300"/>
                        </a:spcAft>
                        <a:buClrTx/>
                        <a:buSzTx/>
                        <a:buFontTx/>
                        <a:buNone/>
                        <a:tabLst/>
                        <a:defRPr/>
                      </a:pPr>
                      <a:r>
                        <a:rPr lang="en-US" sz="1200" dirty="0" smtClean="0">
                          <a:solidFill>
                            <a:srgbClr val="000000"/>
                          </a:solidFill>
                          <a:effectLst/>
                          <a:latin typeface="Arial"/>
                          <a:ea typeface="Times New Roman"/>
                          <a:cs typeface="Times New Roman"/>
                        </a:rPr>
                        <a:t>40 K</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US" sz="1200" dirty="0" smtClean="0">
                          <a:solidFill>
                            <a:srgbClr val="000000"/>
                          </a:solidFill>
                          <a:effectLst/>
                          <a:latin typeface="Arial"/>
                          <a:ea typeface="Times New Roman"/>
                          <a:cs typeface="Times New Roman"/>
                        </a:rPr>
                        <a:t>Cancelled to</a:t>
                      </a:r>
                      <a:r>
                        <a:rPr lang="en-US" sz="1200" baseline="0" dirty="0" smtClean="0">
                          <a:solidFill>
                            <a:srgbClr val="000000"/>
                          </a:solidFill>
                          <a:effectLst/>
                          <a:latin typeface="Arial"/>
                          <a:ea typeface="Times New Roman"/>
                          <a:cs typeface="Times New Roman"/>
                        </a:rPr>
                        <a:t> join AD</a:t>
                      </a:r>
                      <a:endParaRPr lang="en-US" sz="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r>
                        <a:rPr lang="en-US" sz="1200" kern="1200" baseline="0" dirty="0" smtClean="0">
                          <a:solidFill>
                            <a:srgbClr val="000000"/>
                          </a:solidFill>
                          <a:effectLst/>
                          <a:latin typeface="Arial"/>
                          <a:ea typeface="Times New Roman"/>
                          <a:cs typeface="Times New Roman"/>
                        </a:rPr>
                        <a:t>20002014</a:t>
                      </a:r>
                      <a:endParaRPr lang="en-US" sz="1200" kern="1200" baseline="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200" kern="1200" dirty="0" smtClean="0">
                          <a:solidFill>
                            <a:srgbClr val="000000"/>
                          </a:solidFill>
                          <a:effectLst/>
                          <a:latin typeface="Arial"/>
                          <a:ea typeface="Times New Roman"/>
                          <a:cs typeface="Times New Roman"/>
                        </a:rPr>
                        <a:t>Procurement for detailed design,</a:t>
                      </a:r>
                      <a:r>
                        <a:rPr lang="en-US" sz="1200" kern="1200" baseline="0" dirty="0" smtClean="0">
                          <a:solidFill>
                            <a:srgbClr val="000000"/>
                          </a:solidFill>
                          <a:effectLst/>
                          <a:latin typeface="Arial"/>
                          <a:ea typeface="Times New Roman"/>
                          <a:cs typeface="Times New Roman"/>
                        </a:rPr>
                        <a:t> procurement of materials and installation of cable containment, ODH micro-bore pipework</a:t>
                      </a:r>
                      <a:endParaRPr lang="en-US" sz="12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r" defTabSz="914400" rtl="0" eaLnBrk="1" fontAlgn="auto" latinLnBrk="0" hangingPunct="1">
                        <a:lnSpc>
                          <a:spcPct val="100000"/>
                        </a:lnSpc>
                        <a:spcBef>
                          <a:spcPts val="300"/>
                        </a:spcBef>
                        <a:spcAft>
                          <a:spcPts val="300"/>
                        </a:spcAft>
                        <a:buClrTx/>
                        <a:buSzTx/>
                        <a:buFontTx/>
                        <a:buNone/>
                        <a:tabLst/>
                        <a:defRPr/>
                      </a:pPr>
                      <a:r>
                        <a:rPr lang="en-US" sz="1200" dirty="0" smtClean="0">
                          <a:solidFill>
                            <a:srgbClr val="000000"/>
                          </a:solidFill>
                          <a:effectLst/>
                          <a:latin typeface="Arial"/>
                          <a:ea typeface="Times New Roman"/>
                          <a:cs typeface="Times New Roman"/>
                        </a:rPr>
                        <a:t>100 K</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US" sz="1200" dirty="0" smtClean="0">
                          <a:solidFill>
                            <a:srgbClr val="000000"/>
                          </a:solidFill>
                          <a:effectLst/>
                          <a:latin typeface="Arial"/>
                          <a:ea typeface="Times New Roman"/>
                          <a:cs typeface="Times New Roman"/>
                        </a:rPr>
                        <a:t>No bidders</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r>
                        <a:rPr lang="en-US" sz="1200" kern="1200" baseline="0" dirty="0" smtClean="0">
                          <a:solidFill>
                            <a:srgbClr val="000000"/>
                          </a:solidFill>
                          <a:effectLst/>
                          <a:latin typeface="Arial"/>
                          <a:ea typeface="Times New Roman"/>
                          <a:cs typeface="Times New Roman"/>
                        </a:rPr>
                        <a:t>20001435</a:t>
                      </a:r>
                      <a:endParaRPr lang="en-US" sz="1200" kern="1200" baseline="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200" kern="1200" dirty="0" smtClean="0">
                          <a:solidFill>
                            <a:srgbClr val="000000"/>
                          </a:solidFill>
                          <a:effectLst/>
                          <a:latin typeface="Arial"/>
                          <a:ea typeface="Times New Roman"/>
                          <a:cs typeface="Times New Roman"/>
                        </a:rPr>
                        <a:t>Framework agreement for Timing System components</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r" defTabSz="914400" rtl="0" eaLnBrk="1" fontAlgn="auto" latinLnBrk="0" hangingPunct="1">
                        <a:lnSpc>
                          <a:spcPct val="100000"/>
                        </a:lnSpc>
                        <a:spcBef>
                          <a:spcPts val="300"/>
                        </a:spcBef>
                        <a:spcAft>
                          <a:spcPts val="300"/>
                        </a:spcAft>
                        <a:buClrTx/>
                        <a:buSzTx/>
                        <a:buFontTx/>
                        <a:buNone/>
                        <a:tabLst/>
                        <a:defRPr/>
                      </a:pPr>
                      <a:r>
                        <a:rPr lang="en-US" sz="1200" dirty="0" smtClean="0">
                          <a:solidFill>
                            <a:srgbClr val="000000"/>
                          </a:solidFill>
                          <a:effectLst/>
                          <a:latin typeface="Arial"/>
                          <a:ea typeface="Times New Roman"/>
                          <a:cs typeface="Times New Roman"/>
                        </a:rPr>
                        <a:t>1 000 K</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US" sz="1200" dirty="0" smtClean="0">
                          <a:solidFill>
                            <a:srgbClr val="000000"/>
                          </a:solidFill>
                          <a:effectLst/>
                          <a:latin typeface="Arial"/>
                          <a:ea typeface="Times New Roman"/>
                          <a:cs typeface="Times New Roman"/>
                        </a:rPr>
                        <a:t>Scope of Work pending</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r>
                        <a:rPr lang="en-US" sz="1200" b="0" dirty="0" smtClean="0">
                          <a:effectLst/>
                          <a:latin typeface="Arial" panose="020B0604020202020204" pitchFamily="34" charset="0"/>
                          <a:ea typeface="Times New Roman"/>
                          <a:cs typeface="Arial" panose="020B0604020202020204" pitchFamily="34" charset="0"/>
                        </a:rPr>
                        <a:t>20001721</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200" b="0" dirty="0" smtClean="0">
                          <a:effectLst/>
                          <a:latin typeface="Arial" panose="020B0604020202020204" pitchFamily="34" charset="0"/>
                          <a:ea typeface="Times New Roman"/>
                          <a:cs typeface="Arial" panose="020B0604020202020204" pitchFamily="34" charset="0"/>
                        </a:rPr>
                        <a:t>Oxygen</a:t>
                      </a:r>
                      <a:r>
                        <a:rPr lang="en-US" sz="1200" b="0" baseline="0" dirty="0" smtClean="0">
                          <a:effectLst/>
                          <a:latin typeface="Arial" panose="020B0604020202020204" pitchFamily="34" charset="0"/>
                          <a:ea typeface="Times New Roman"/>
                          <a:cs typeface="Arial" panose="020B0604020202020204" pitchFamily="34" charset="0"/>
                        </a:rPr>
                        <a:t> Deficiency Monitors for Building G04, CTL, Cold Box Hall and TS2 Bunker</a:t>
                      </a:r>
                      <a:endParaRPr lang="en-US" sz="1200" b="0" dirty="0">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lgn="r" defTabSz="914400" rtl="0" eaLnBrk="1" latinLnBrk="0" hangingPunct="1">
                        <a:spcBef>
                          <a:spcPts val="300"/>
                        </a:spcBef>
                        <a:spcAft>
                          <a:spcPts val="300"/>
                        </a:spcAft>
                      </a:pPr>
                      <a:r>
                        <a:rPr lang="en-US" sz="1200" b="0" kern="1200" dirty="0" smtClean="0">
                          <a:solidFill>
                            <a:srgbClr val="000000"/>
                          </a:solidFill>
                          <a:effectLst/>
                          <a:latin typeface="Arial" panose="020B0604020202020204" pitchFamily="34" charset="0"/>
                          <a:ea typeface="Times New Roman"/>
                          <a:cs typeface="Arial" panose="020B0604020202020204" pitchFamily="34" charset="0"/>
                        </a:rPr>
                        <a:t>190 K</a:t>
                      </a:r>
                      <a:endParaRPr lang="en-US" sz="1200" b="0" kern="1200" dirty="0">
                        <a:solidFill>
                          <a:srgbClr val="000000"/>
                        </a:solidFill>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lgn="ctr" defTabSz="914400" rtl="0" eaLnBrk="1" latinLnBrk="0" hangingPunct="1">
                        <a:spcBef>
                          <a:spcPts val="300"/>
                        </a:spcBef>
                        <a:spcAft>
                          <a:spcPts val="300"/>
                        </a:spcAft>
                      </a:pPr>
                      <a:r>
                        <a:rPr lang="en-US" sz="1200" b="0" kern="1200" dirty="0" smtClean="0">
                          <a:solidFill>
                            <a:srgbClr val="000000"/>
                          </a:solidFill>
                          <a:effectLst/>
                          <a:latin typeface="Arial" panose="020B0604020202020204" pitchFamily="34" charset="0"/>
                          <a:ea typeface="Times New Roman"/>
                          <a:cs typeface="Arial" panose="020B0604020202020204" pitchFamily="34" charset="0"/>
                        </a:rPr>
                        <a:t>Delivered to RATS</a:t>
                      </a:r>
                      <a:endParaRPr lang="en-US" sz="1200" b="0" kern="1200" dirty="0">
                        <a:solidFill>
                          <a:srgbClr val="000000"/>
                        </a:solidFill>
                        <a:effectLst/>
                        <a:latin typeface="Arial" panose="020B0604020202020204" pitchFamily="34" charset="0"/>
                        <a:ea typeface="Times New Roman"/>
                        <a:cs typeface="Arial" panose="020B0604020202020204" pitchFamily="34" charset="0"/>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221797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42"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solidFill>
                  <a:schemeClr val="tx1">
                    <a:lumMod val="50000"/>
                    <a:lumOff val="50000"/>
                  </a:schemeClr>
                </a:solidFill>
              </a:rPr>
              <a:t>Motivation</a:t>
            </a:r>
          </a:p>
          <a:p>
            <a:pPr marL="514350" indent="-514350">
              <a:buFont typeface="+mj-lt"/>
              <a:buAutoNum type="arabicPeriod"/>
            </a:pPr>
            <a:r>
              <a:rPr lang="en-GB" dirty="0">
                <a:solidFill>
                  <a:schemeClr val="tx1">
                    <a:lumMod val="50000"/>
                    <a:lumOff val="50000"/>
                  </a:schemeClr>
                </a:solidFill>
              </a:rPr>
              <a:t>Scope</a:t>
            </a:r>
          </a:p>
          <a:p>
            <a:pPr marL="514350" indent="-514350">
              <a:buFont typeface="+mj-lt"/>
              <a:buAutoNum type="arabicPeriod"/>
            </a:pPr>
            <a:r>
              <a:rPr lang="en-GB" dirty="0" smtClean="0">
                <a:solidFill>
                  <a:schemeClr val="tx1">
                    <a:lumMod val="50000"/>
                    <a:lumOff val="50000"/>
                  </a:schemeClr>
                </a:solidFill>
              </a:rPr>
              <a:t>Time</a:t>
            </a:r>
          </a:p>
          <a:p>
            <a:pPr marL="514350" indent="-514350">
              <a:buFont typeface="+mj-lt"/>
              <a:buAutoNum type="arabicPeriod"/>
            </a:pPr>
            <a:r>
              <a:rPr lang="en-GB" dirty="0" smtClean="0">
                <a:solidFill>
                  <a:schemeClr val="tx1">
                    <a:lumMod val="50000"/>
                    <a:lumOff val="50000"/>
                  </a:schemeClr>
                </a:solidFill>
              </a:rPr>
              <a:t>Cost</a:t>
            </a:r>
          </a:p>
          <a:p>
            <a:pPr marL="514350" indent="-514350">
              <a:buFont typeface="+mj-lt"/>
              <a:buAutoNum type="arabicPeriod"/>
            </a:pPr>
            <a:r>
              <a:rPr lang="en-GB" dirty="0" smtClean="0">
                <a:solidFill>
                  <a:schemeClr val="tx1">
                    <a:lumMod val="50000"/>
                    <a:lumOff val="50000"/>
                  </a:schemeClr>
                </a:solidFill>
              </a:rPr>
              <a:t>Quality</a:t>
            </a:r>
          </a:p>
          <a:p>
            <a:pPr marL="514350" indent="-514350">
              <a:buFont typeface="+mj-lt"/>
              <a:buAutoNum type="arabicPeriod"/>
            </a:pPr>
            <a:r>
              <a:rPr lang="en-GB" dirty="0" smtClean="0">
                <a:solidFill>
                  <a:schemeClr val="tx1">
                    <a:lumMod val="50000"/>
                    <a:lumOff val="50000"/>
                  </a:schemeClr>
                </a:solidFill>
              </a:rPr>
              <a:t>Organization and communications</a:t>
            </a:r>
          </a:p>
          <a:p>
            <a:pPr marL="514350" indent="-514350">
              <a:buFont typeface="+mj-lt"/>
              <a:buAutoNum type="arabicPeriod"/>
            </a:pPr>
            <a:r>
              <a:rPr lang="en-GB" dirty="0" smtClean="0">
                <a:solidFill>
                  <a:schemeClr val="tx1">
                    <a:lumMod val="50000"/>
                    <a:lumOff val="50000"/>
                  </a:schemeClr>
                </a:solidFill>
              </a:rPr>
              <a:t>Risk management</a:t>
            </a:r>
          </a:p>
          <a:p>
            <a:pPr marL="514350" indent="-514350">
              <a:buFont typeface="+mj-lt"/>
              <a:buAutoNum type="arabicPeriod"/>
            </a:pPr>
            <a:r>
              <a:rPr lang="en-GB" dirty="0" smtClean="0">
                <a:solidFill>
                  <a:schemeClr val="tx1">
                    <a:lumMod val="50000"/>
                    <a:lumOff val="50000"/>
                  </a:schemeClr>
                </a:solidFill>
              </a:rPr>
              <a:t>Procurement</a:t>
            </a:r>
          </a:p>
          <a:p>
            <a:pPr marL="514350" indent="-514350">
              <a:buFont typeface="+mj-lt"/>
              <a:buAutoNum type="arabicPeriod"/>
            </a:pPr>
            <a:r>
              <a:rPr lang="en-GB" b="1" dirty="0"/>
              <a:t>Status</a:t>
            </a:r>
          </a:p>
        </p:txBody>
      </p:sp>
      <p:sp>
        <p:nvSpPr>
          <p:cNvPr id="4" name="Slide Number Placeholder 3"/>
          <p:cNvSpPr>
            <a:spLocks noGrp="1"/>
          </p:cNvSpPr>
          <p:nvPr>
            <p:ph type="sldNum" sz="quarter" idx="12"/>
          </p:nvPr>
        </p:nvSpPr>
        <p:spPr/>
        <p:txBody>
          <a:bodyPr/>
          <a:lstStyle/>
          <a:p>
            <a:fld id="{551115BC-487E-4422-894C-CB7CD3E79223}" type="slidenum">
              <a:rPr lang="en-GB" smtClean="0"/>
              <a:t>37</a:t>
            </a:fld>
            <a:endParaRPr lang="en-GB"/>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Date Placeholder 5"/>
          <p:cNvSpPr>
            <a:spLocks noGrp="1"/>
          </p:cNvSpPr>
          <p:nvPr>
            <p:ph type="dt" sz="half" idx="10"/>
          </p:nvPr>
        </p:nvSpPr>
        <p:spPr/>
        <p:txBody>
          <a:bodyPr/>
          <a:lstStyle/>
          <a:p>
            <a:r>
              <a:rPr lang="en-US" noProof="0" smtClean="0"/>
              <a:t>Hector Novella</a:t>
            </a:r>
            <a:endParaRPr lang="en-GB" noProof="0"/>
          </a:p>
        </p:txBody>
      </p:sp>
    </p:spTree>
    <p:extLst>
      <p:ext uri="{BB962C8B-B14F-4D97-AF65-F5344CB8AC3E}">
        <p14:creationId xmlns:p14="http://schemas.microsoft.com/office/powerpoint/2010/main" val="13382334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ICS installation status</a:t>
            </a:r>
            <a:endParaRPr lang="en-US" dirty="0"/>
          </a:p>
        </p:txBody>
      </p:sp>
      <p:sp>
        <p:nvSpPr>
          <p:cNvPr id="3" name="Content Placeholder 2"/>
          <p:cNvSpPr>
            <a:spLocks noGrp="1"/>
          </p:cNvSpPr>
          <p:nvPr>
            <p:ph idx="1"/>
          </p:nvPr>
        </p:nvSpPr>
        <p:spPr>
          <a:xfrm>
            <a:off x="457200" y="1600200"/>
            <a:ext cx="8507288" cy="4525963"/>
          </a:xfrm>
        </p:spPr>
        <p:txBody>
          <a:bodyPr>
            <a:normAutofit/>
          </a:bodyPr>
          <a:lstStyle/>
          <a:p>
            <a:pPr>
              <a:spcBef>
                <a:spcPts val="1200"/>
              </a:spcBef>
            </a:pPr>
            <a:r>
              <a:rPr lang="en-US" sz="2400" dirty="0" smtClean="0"/>
              <a:t>Schedule dependent on </a:t>
            </a:r>
            <a:r>
              <a:rPr lang="en-US" sz="2400" dirty="0" err="1" smtClean="0"/>
              <a:t>AccSys</a:t>
            </a:r>
            <a:r>
              <a:rPr lang="en-US" sz="2400" dirty="0" smtClean="0"/>
              <a:t>, which is being reformulated</a:t>
            </a:r>
          </a:p>
          <a:p>
            <a:pPr>
              <a:spcBef>
                <a:spcPts val="1200"/>
              </a:spcBef>
            </a:pPr>
            <a:r>
              <a:rPr lang="en-US" sz="2400" dirty="0" smtClean="0"/>
              <a:t>Small </a:t>
            </a:r>
            <a:r>
              <a:rPr lang="en-US" sz="2400" dirty="0"/>
              <a:t>installations requested to CF division not progressing according to plan (H05 works, fiber </a:t>
            </a:r>
            <a:r>
              <a:rPr lang="en-US" sz="2400" dirty="0" smtClean="0"/>
              <a:t>optics </a:t>
            </a:r>
            <a:r>
              <a:rPr lang="en-US" sz="2400" dirty="0"/>
              <a:t>link)</a:t>
            </a:r>
          </a:p>
          <a:p>
            <a:pPr>
              <a:spcBef>
                <a:spcPts val="1200"/>
              </a:spcBef>
            </a:pPr>
            <a:r>
              <a:rPr lang="en-US" sz="2400" dirty="0" smtClean="0"/>
              <a:t>No ESS central installation organization / services yet</a:t>
            </a:r>
          </a:p>
          <a:p>
            <a:pPr>
              <a:spcBef>
                <a:spcPts val="1200"/>
              </a:spcBef>
            </a:pPr>
            <a:r>
              <a:rPr lang="en-US" sz="2400" dirty="0" smtClean="0"/>
              <a:t>Procurements for installation services still ongoing</a:t>
            </a:r>
          </a:p>
          <a:p>
            <a:pPr>
              <a:spcBef>
                <a:spcPts val="1200"/>
              </a:spcBef>
            </a:pPr>
            <a:r>
              <a:rPr lang="en-US" sz="2400" dirty="0" smtClean="0"/>
              <a:t>On-site installation activities should have started by 2017-03 to meet the original ESS Readiness Review #1</a:t>
            </a:r>
          </a:p>
          <a:p>
            <a:pPr>
              <a:spcBef>
                <a:spcPts val="1200"/>
              </a:spcBef>
            </a:pPr>
            <a:r>
              <a:rPr lang="en-US" sz="2400" dirty="0" smtClean="0"/>
              <a:t>Not a single installation on-site for ICS has been completed yet</a:t>
            </a:r>
          </a:p>
          <a:p>
            <a:pPr>
              <a:spcBef>
                <a:spcPts val="1200"/>
              </a:spcBef>
            </a:pPr>
            <a:endParaRPr lang="en-US" sz="2400"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38</a:t>
            </a:fld>
            <a:endParaRPr lang="en-GB" noProof="0"/>
          </a:p>
        </p:txBody>
      </p:sp>
    </p:spTree>
    <p:extLst>
      <p:ext uri="{BB962C8B-B14F-4D97-AF65-F5344CB8AC3E}">
        <p14:creationId xmlns:p14="http://schemas.microsoft.com/office/powerpoint/2010/main" val="57707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39</a:t>
            </a:fld>
            <a:endParaRPr lang="en-GB" noProof="0"/>
          </a:p>
        </p:txBody>
      </p:sp>
      <p:sp>
        <p:nvSpPr>
          <p:cNvPr id="7" name="Rectangle 6"/>
          <p:cNvSpPr/>
          <p:nvPr/>
        </p:nvSpPr>
        <p:spPr>
          <a:xfrm>
            <a:off x="2643620" y="2967335"/>
            <a:ext cx="385676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052541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normAutofit/>
          </a:bodyPr>
          <a:lstStyle/>
          <a:p>
            <a:pPr>
              <a:spcBef>
                <a:spcPts val="1200"/>
              </a:spcBef>
              <a:spcAft>
                <a:spcPts val="1200"/>
              </a:spcAft>
            </a:pPr>
            <a:r>
              <a:rPr lang="en-US" sz="2400" dirty="0" smtClean="0"/>
              <a:t>The re-planning of ICS </a:t>
            </a:r>
            <a:r>
              <a:rPr lang="en-US" sz="2400" dirty="0"/>
              <a:t>project </a:t>
            </a:r>
            <a:r>
              <a:rPr lang="en-US" sz="2400" dirty="0" smtClean="0"/>
              <a:t>during </a:t>
            </a:r>
            <a:r>
              <a:rPr lang="en-US" sz="2400" dirty="0"/>
              <a:t>2016 revealed that there was a general lack of consideration of installation activities throughout all the work </a:t>
            </a:r>
            <a:r>
              <a:rPr lang="en-US" sz="2400" dirty="0" smtClean="0"/>
              <a:t>packages</a:t>
            </a:r>
            <a:endParaRPr lang="en-US" sz="2400" dirty="0"/>
          </a:p>
          <a:p>
            <a:pPr>
              <a:spcBef>
                <a:spcPts val="1200"/>
              </a:spcBef>
              <a:spcAft>
                <a:spcPts val="1200"/>
              </a:spcAft>
            </a:pPr>
            <a:r>
              <a:rPr lang="en-US" sz="2400" dirty="0" smtClean="0"/>
              <a:t>All </a:t>
            </a:r>
            <a:r>
              <a:rPr lang="en-US" sz="2400" dirty="0"/>
              <a:t>ICS work packages considered </a:t>
            </a:r>
            <a:r>
              <a:rPr lang="en-US" sz="2400" dirty="0" smtClean="0"/>
              <a:t>that their </a:t>
            </a:r>
            <a:r>
              <a:rPr lang="en-US" sz="2400" dirty="0"/>
              <a:t>installations would be covered by other divisions’ </a:t>
            </a:r>
            <a:r>
              <a:rPr lang="en-US" sz="2400" dirty="0" smtClean="0"/>
              <a:t>budgets</a:t>
            </a:r>
            <a:r>
              <a:rPr lang="en-US" sz="2400" dirty="0"/>
              <a:t>, </a:t>
            </a:r>
            <a:r>
              <a:rPr lang="en-US" sz="2400" dirty="0" smtClean="0"/>
              <a:t>due to the interrelations </a:t>
            </a:r>
            <a:r>
              <a:rPr lang="en-US" sz="2400" dirty="0"/>
              <a:t>and interdependencies of the control </a:t>
            </a:r>
            <a:r>
              <a:rPr lang="en-US" sz="2400" dirty="0" smtClean="0"/>
              <a:t>system</a:t>
            </a:r>
            <a:endParaRPr lang="en-US" sz="2400" dirty="0"/>
          </a:p>
          <a:p>
            <a:pPr>
              <a:spcBef>
                <a:spcPts val="1200"/>
              </a:spcBef>
              <a:spcAft>
                <a:spcPts val="1200"/>
              </a:spcAft>
            </a:pPr>
            <a:r>
              <a:rPr lang="en-US" sz="2400" dirty="0" smtClean="0"/>
              <a:t>The following is the result of an </a:t>
            </a:r>
            <a:r>
              <a:rPr lang="en-US" sz="2400" dirty="0"/>
              <a:t>internal effort </a:t>
            </a:r>
            <a:r>
              <a:rPr lang="en-US" sz="2400" dirty="0" smtClean="0"/>
              <a:t>at </a:t>
            </a:r>
            <a:r>
              <a:rPr lang="en-US" sz="2400" dirty="0"/>
              <a:t>ICS to define and group the activities during the installation and commissioning stages </a:t>
            </a:r>
            <a:r>
              <a:rPr lang="en-US" sz="2400" dirty="0" smtClean="0"/>
              <a:t>until the </a:t>
            </a:r>
            <a:r>
              <a:rPr lang="en-US" sz="2400" dirty="0"/>
              <a:t>e</a:t>
            </a:r>
            <a:r>
              <a:rPr lang="en-US" sz="2400" dirty="0" smtClean="0"/>
              <a:t>nd </a:t>
            </a:r>
            <a:r>
              <a:rPr lang="en-US" sz="2400" dirty="0"/>
              <a:t>of </a:t>
            </a:r>
            <a:r>
              <a:rPr lang="en-US" sz="2400" dirty="0" smtClean="0"/>
              <a:t>the Construction phase.  </a:t>
            </a:r>
          </a:p>
        </p:txBody>
      </p:sp>
      <p:sp>
        <p:nvSpPr>
          <p:cNvPr id="4" name="Date Placeholder 3"/>
          <p:cNvSpPr>
            <a:spLocks noGrp="1"/>
          </p:cNvSpPr>
          <p:nvPr>
            <p:ph type="dt" sz="half" idx="10"/>
          </p:nvPr>
        </p:nvSpPr>
        <p:spPr/>
        <p:txBody>
          <a:bodyPr/>
          <a:lstStyle/>
          <a:p>
            <a:r>
              <a:rPr lang="en-US" noProof="0" dirty="0" smtClean="0"/>
              <a:t>Hector Novella</a:t>
            </a:r>
            <a:endParaRPr lang="en-GB" noProof="0" dirty="0"/>
          </a:p>
        </p:txBody>
      </p:sp>
      <p:sp>
        <p:nvSpPr>
          <p:cNvPr id="5" name="Footer Placeholder 4"/>
          <p:cNvSpPr>
            <a:spLocks noGrp="1"/>
          </p:cNvSpPr>
          <p:nvPr>
            <p:ph type="ftr" sz="quarter" idx="11"/>
          </p:nvPr>
        </p:nvSpPr>
        <p:spPr/>
        <p:txBody>
          <a:bodyPr/>
          <a:lstStyle/>
          <a:p>
            <a:r>
              <a:rPr lang="en-US" noProof="0" dirty="0" smtClean="0"/>
              <a:t>TAC#15 - ICS installation planning overview</a:t>
            </a:r>
            <a:endParaRPr lang="en-GB" noProof="0" dirty="0"/>
          </a:p>
        </p:txBody>
      </p:sp>
      <p:sp>
        <p:nvSpPr>
          <p:cNvPr id="6" name="Slide Number Placeholder 5"/>
          <p:cNvSpPr>
            <a:spLocks noGrp="1"/>
          </p:cNvSpPr>
          <p:nvPr>
            <p:ph type="sldNum" sz="quarter" idx="12"/>
          </p:nvPr>
        </p:nvSpPr>
        <p:spPr/>
        <p:txBody>
          <a:bodyPr/>
          <a:lstStyle/>
          <a:p>
            <a:fld id="{551115BC-487E-4422-894C-CB7CD3E79223}" type="slidenum">
              <a:rPr lang="en-GB" noProof="0" smtClean="0"/>
              <a:t>4</a:t>
            </a:fld>
            <a:endParaRPr lang="en-GB" noProof="0" dirty="0"/>
          </a:p>
        </p:txBody>
      </p:sp>
    </p:spTree>
    <p:extLst>
      <p:ext uri="{BB962C8B-B14F-4D97-AF65-F5344CB8AC3E}">
        <p14:creationId xmlns:p14="http://schemas.microsoft.com/office/powerpoint/2010/main" val="302782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break-down   </a:t>
            </a:r>
            <a:r>
              <a:rPr lang="en-US" sz="2000" dirty="0" smtClean="0"/>
              <a:t>(1/2)</a:t>
            </a:r>
            <a:endParaRPr lang="en-US"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5</a:t>
            </a:fld>
            <a:endParaRPr lang="en-GB" noProof="0"/>
          </a:p>
        </p:txBody>
      </p:sp>
      <p:graphicFrame>
        <p:nvGraphicFramePr>
          <p:cNvPr id="9" name="Table 8"/>
          <p:cNvGraphicFramePr>
            <a:graphicFrameLocks noGrp="1"/>
          </p:cNvGraphicFramePr>
          <p:nvPr>
            <p:extLst>
              <p:ext uri="{D42A27DB-BD31-4B8C-83A1-F6EECF244321}">
                <p14:modId xmlns:p14="http://schemas.microsoft.com/office/powerpoint/2010/main" val="398127789"/>
              </p:ext>
            </p:extLst>
          </p:nvPr>
        </p:nvGraphicFramePr>
        <p:xfrm>
          <a:off x="539552" y="1556792"/>
          <a:ext cx="8064896" cy="3919284"/>
        </p:xfrm>
        <a:graphic>
          <a:graphicData uri="http://schemas.openxmlformats.org/drawingml/2006/table">
            <a:tbl>
              <a:tblPr firstRow="1" firstCol="1" bandRow="1"/>
              <a:tblGrid>
                <a:gridCol w="887878"/>
                <a:gridCol w="4883332"/>
                <a:gridCol w="2293686"/>
              </a:tblGrid>
              <a:tr h="208312">
                <a:tc>
                  <a:txBody>
                    <a:bodyPr/>
                    <a:lstStyle/>
                    <a:p>
                      <a:pPr marL="0" marR="0">
                        <a:spcBef>
                          <a:spcPts val="0"/>
                        </a:spcBef>
                        <a:spcAft>
                          <a:spcPts val="0"/>
                        </a:spcAft>
                      </a:pPr>
                      <a:r>
                        <a:rPr lang="en-US" sz="1000" dirty="0">
                          <a:solidFill>
                            <a:srgbClr val="363636"/>
                          </a:solidFill>
                          <a:effectLst/>
                          <a:latin typeface="Arial"/>
                          <a:ea typeface="Times New Roman"/>
                          <a:cs typeface="Times New Roman"/>
                        </a:rPr>
                        <a:t>Activity</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marL="0" marR="0">
                        <a:spcBef>
                          <a:spcPts val="0"/>
                        </a:spcBef>
                        <a:spcAft>
                          <a:spcPts val="0"/>
                        </a:spcAft>
                      </a:pPr>
                      <a:r>
                        <a:rPr lang="en-US" sz="1000" dirty="0">
                          <a:solidFill>
                            <a:srgbClr val="363636"/>
                          </a:solidFill>
                          <a:effectLst/>
                          <a:latin typeface="Arial"/>
                          <a:ea typeface="Times New Roman"/>
                          <a:cs typeface="Times New Roman"/>
                        </a:rPr>
                        <a:t>Name</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marL="0" marR="0" algn="l" defTabSz="914400" rtl="0" eaLnBrk="1" latinLnBrk="0" hangingPunct="1">
                        <a:spcBef>
                          <a:spcPts val="0"/>
                        </a:spcBef>
                        <a:spcAft>
                          <a:spcPts val="0"/>
                        </a:spcAft>
                      </a:pPr>
                      <a:r>
                        <a:rPr lang="en-US" sz="1000" kern="1200" dirty="0" smtClean="0">
                          <a:solidFill>
                            <a:srgbClr val="363636"/>
                          </a:solidFill>
                          <a:effectLst/>
                          <a:latin typeface="Arial"/>
                          <a:ea typeface="Times New Roman"/>
                          <a:cs typeface="Times New Roman"/>
                        </a:rPr>
                        <a:t>Related to</a:t>
                      </a:r>
                      <a:endParaRPr lang="en-US" sz="1000" kern="1200" dirty="0">
                        <a:solidFill>
                          <a:srgbClr val="363636"/>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r>
              <a:tr h="243031">
                <a:tc>
                  <a:txBody>
                    <a:bodyPr/>
                    <a:lstStyle/>
                    <a:p>
                      <a:pPr marL="0" marR="0">
                        <a:spcBef>
                          <a:spcPts val="300"/>
                        </a:spcBef>
                        <a:spcAft>
                          <a:spcPts val="300"/>
                        </a:spcAft>
                      </a:pPr>
                      <a:r>
                        <a:rPr lang="en-US" sz="1000" b="1" dirty="0">
                          <a:solidFill>
                            <a:srgbClr val="000000"/>
                          </a:solidFill>
                          <a:effectLst/>
                          <a:latin typeface="Arial"/>
                          <a:ea typeface="Times New Roman"/>
                          <a:cs typeface="Times New Roman"/>
                        </a:rPr>
                        <a:t>14.20.00</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000" b="1" dirty="0">
                          <a:solidFill>
                            <a:srgbClr val="000000"/>
                          </a:solidFill>
                          <a:effectLst/>
                          <a:latin typeface="Arial"/>
                          <a:ea typeface="Times New Roman"/>
                          <a:cs typeface="Times New Roman"/>
                        </a:rPr>
                        <a:t>Management &amp; Quality Assurance</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400" dirty="0" smtClean="0">
                          <a:effectLst/>
                          <a:latin typeface="Tahoma"/>
                          <a:ea typeface="Times New Roman"/>
                          <a:cs typeface="Times New Roman"/>
                        </a:rPr>
                        <a:t>-</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43031">
                <a:tc>
                  <a:txBody>
                    <a:bodyPr/>
                    <a:lstStyle/>
                    <a:p>
                      <a:pPr marL="0" marR="0">
                        <a:spcBef>
                          <a:spcPts val="300"/>
                        </a:spcBef>
                        <a:spcAft>
                          <a:spcPts val="300"/>
                        </a:spcAft>
                      </a:pPr>
                      <a:r>
                        <a:rPr lang="en-US" sz="1000" b="1" dirty="0">
                          <a:solidFill>
                            <a:srgbClr val="000000"/>
                          </a:solidFill>
                          <a:effectLst/>
                          <a:latin typeface="Arial"/>
                          <a:ea typeface="Times New Roman"/>
                          <a:cs typeface="Times New Roman"/>
                        </a:rPr>
                        <a:t>14.20.01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Other ICS installations</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400" dirty="0" smtClean="0">
                          <a:effectLst/>
                          <a:latin typeface="Tahoma"/>
                          <a:ea typeface="Times New Roman"/>
                          <a:cs typeface="Times New Roman"/>
                        </a:rPr>
                        <a:t>-</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r h="208312">
                <a:tc>
                  <a:txBody>
                    <a:bodyPr/>
                    <a:lstStyle/>
                    <a:p>
                      <a:pPr marL="0" marR="0">
                        <a:spcBef>
                          <a:spcPts val="300"/>
                        </a:spcBef>
                        <a:spcAft>
                          <a:spcPts val="300"/>
                        </a:spcAft>
                      </a:pPr>
                      <a:r>
                        <a:rPr lang="en-US" sz="1000" dirty="0">
                          <a:solidFill>
                            <a:srgbClr val="000000"/>
                          </a:solidFill>
                          <a:effectLst/>
                          <a:latin typeface="Arial"/>
                          <a:ea typeface="Times New Roman"/>
                          <a:cs typeface="Times New Roman"/>
                        </a:rPr>
                        <a:t>14.20.01.01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000" dirty="0">
                          <a:solidFill>
                            <a:srgbClr val="000000"/>
                          </a:solidFill>
                          <a:effectLst/>
                          <a:latin typeface="Arial"/>
                          <a:ea typeface="Times New Roman"/>
                          <a:cs typeface="Times New Roman"/>
                        </a:rPr>
                        <a:t>   </a:t>
                      </a:r>
                      <a:r>
                        <a:rPr lang="en-US" sz="1000" dirty="0" smtClean="0">
                          <a:solidFill>
                            <a:srgbClr val="000000"/>
                          </a:solidFill>
                          <a:effectLst/>
                          <a:latin typeface="Arial"/>
                          <a:ea typeface="Times New Roman"/>
                          <a:cs typeface="Times New Roman"/>
                        </a:rPr>
                        <a:t>Installation of the Control System for the </a:t>
                      </a:r>
                      <a:r>
                        <a:rPr lang="en-US" sz="1000" dirty="0" err="1" smtClean="0">
                          <a:solidFill>
                            <a:srgbClr val="000000"/>
                          </a:solidFill>
                          <a:effectLst/>
                          <a:latin typeface="Arial"/>
                          <a:ea typeface="Times New Roman"/>
                          <a:cs typeface="Times New Roman"/>
                        </a:rPr>
                        <a:t>Cryoplant</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WP-10 Accelerator Integration</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14.20.01.02</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GB" sz="1000" kern="1200" noProof="0" dirty="0" smtClean="0">
                          <a:solidFill>
                            <a:srgbClr val="000000"/>
                          </a:solidFill>
                          <a:effectLst/>
                          <a:latin typeface="Arial"/>
                          <a:ea typeface="Times New Roman"/>
                          <a:cs typeface="Times New Roman"/>
                        </a:rPr>
                        <a:t>   Inst CS for Test Stand 2 and peripheral activities (GNSS)</a:t>
                      </a:r>
                      <a:endParaRPr lang="en-GB" sz="1000" kern="1200" noProof="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GB" sz="1000" kern="1200" noProof="0" dirty="0" smtClean="0">
                          <a:solidFill>
                            <a:srgbClr val="000000"/>
                          </a:solidFill>
                          <a:effectLst/>
                          <a:latin typeface="Arial"/>
                          <a:ea typeface="Times New Roman"/>
                          <a:cs typeface="Times New Roman"/>
                        </a:rPr>
                        <a:t>WP-14 Test Stands</a:t>
                      </a:r>
                      <a:endParaRPr lang="en-GB" sz="1000" kern="1200" noProof="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70788">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14.20.01.03</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 Building integration</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WP-13 Building Integration</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46066">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14.20.02</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CS Infrastructure</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WP-07 CS Infrastructure</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r h="208312">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14.20.02.01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t>
                      </a:r>
                      <a:r>
                        <a:rPr lang="en-US" sz="1000" kern="1200" baseline="0" dirty="0" smtClean="0">
                          <a:solidFill>
                            <a:srgbClr val="000000"/>
                          </a:solidFill>
                          <a:effectLst/>
                          <a:latin typeface="Arial"/>
                          <a:ea typeface="Times New Roman"/>
                          <a:cs typeface="Times New Roman"/>
                        </a:rPr>
                        <a:t> Local Control Room</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14.20.02.02</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 Main Control Room </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14.20.02.03</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 Data Centre (Server Hall, Temporary server room, IT server hall)</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Also</a:t>
                      </a:r>
                      <a:r>
                        <a:rPr lang="en-US" sz="1000" kern="1200" baseline="0" dirty="0" smtClean="0">
                          <a:solidFill>
                            <a:srgbClr val="000000"/>
                          </a:solidFill>
                          <a:effectLst/>
                          <a:latin typeface="Arial"/>
                          <a:ea typeface="Times New Roman"/>
                          <a:cs typeface="Times New Roman"/>
                        </a:rPr>
                        <a:t> </a:t>
                      </a:r>
                      <a:r>
                        <a:rPr lang="en-US" sz="1000" kern="1200" dirty="0" smtClean="0">
                          <a:solidFill>
                            <a:srgbClr val="000000"/>
                          </a:solidFill>
                          <a:effectLst/>
                          <a:latin typeface="Arial"/>
                          <a:ea typeface="Times New Roman"/>
                          <a:cs typeface="Times New Roman"/>
                        </a:rPr>
                        <a:t>ESS IT department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14.20.02.04</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 CS Networks</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14.20.03</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PSS installation, V&amp;V</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WP-09 Personnel Safety System</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r h="208312">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14.20.03.01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 of the ODH system (</a:t>
                      </a:r>
                      <a:r>
                        <a:rPr lang="en-US" sz="1000" kern="1200" dirty="0" err="1" smtClean="0">
                          <a:solidFill>
                            <a:srgbClr val="000000"/>
                          </a:solidFill>
                          <a:effectLst/>
                          <a:latin typeface="Arial"/>
                          <a:ea typeface="Times New Roman"/>
                          <a:cs typeface="Times New Roman"/>
                        </a:rPr>
                        <a:t>Cryoplant</a:t>
                      </a:r>
                      <a:r>
                        <a:rPr lang="en-US" sz="1000" kern="1200" dirty="0" smtClean="0">
                          <a:solidFill>
                            <a:srgbClr val="000000"/>
                          </a:solidFill>
                          <a:effectLst/>
                          <a:latin typeface="Arial"/>
                          <a:ea typeface="Times New Roman"/>
                          <a:cs typeface="Times New Roman"/>
                        </a:rPr>
                        <a:t>, CTL, </a:t>
                      </a:r>
                      <a:r>
                        <a:rPr lang="en-US" sz="1000" kern="1200" dirty="0" err="1" smtClean="0">
                          <a:solidFill>
                            <a:srgbClr val="000000"/>
                          </a:solidFill>
                          <a:effectLst/>
                          <a:latin typeface="Arial"/>
                          <a:ea typeface="Times New Roman"/>
                          <a:cs typeface="Times New Roman"/>
                        </a:rPr>
                        <a:t>Coldbox</a:t>
                      </a:r>
                      <a:r>
                        <a:rPr lang="en-US" sz="1000" kern="1200" dirty="0" smtClean="0">
                          <a:solidFill>
                            <a:srgbClr val="000000"/>
                          </a:solidFill>
                          <a:effectLst/>
                          <a:latin typeface="Arial"/>
                          <a:ea typeface="Times New Roman"/>
                          <a:cs typeface="Times New Roman"/>
                        </a:rPr>
                        <a:t>, G01)</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14.20.03.02</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 of PSS for Test Stand 2</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14.20.03.03</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 of PSS-1 (first phase of PSS to cover the Normal Conducting </a:t>
                      </a:r>
                      <a:r>
                        <a:rPr lang="en-US" sz="1000" kern="1200" dirty="0" err="1" smtClean="0">
                          <a:solidFill>
                            <a:srgbClr val="000000"/>
                          </a:solidFill>
                          <a:effectLst/>
                          <a:latin typeface="Arial"/>
                          <a:ea typeface="Times New Roman"/>
                          <a:cs typeface="Times New Roman"/>
                        </a:rPr>
                        <a:t>Linac</a:t>
                      </a: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14.20.03.04</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a:t>
                      </a:r>
                      <a:r>
                        <a:rPr lang="en-US" sz="1000" kern="1200" baseline="0" dirty="0" smtClean="0">
                          <a:solidFill>
                            <a:srgbClr val="000000"/>
                          </a:solidFill>
                          <a:effectLst/>
                          <a:latin typeface="Arial"/>
                          <a:ea typeface="Times New Roman"/>
                          <a:cs typeface="Times New Roman"/>
                        </a:rPr>
                        <a:t> of PSS for the Accelerator</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14.20.03.05</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a:t>
                      </a:r>
                      <a:r>
                        <a:rPr lang="en-US" sz="1000" kern="1200" baseline="0" dirty="0" smtClean="0">
                          <a:solidFill>
                            <a:srgbClr val="000000"/>
                          </a:solidFill>
                          <a:effectLst/>
                          <a:latin typeface="Arial"/>
                          <a:ea typeface="Times New Roman"/>
                          <a:cs typeface="Times New Roman"/>
                        </a:rPr>
                        <a:t> of PSS for Target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14.20.03.06</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 of PSS for Bunker</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344207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break-down   </a:t>
            </a:r>
            <a:r>
              <a:rPr lang="en-US" sz="2000" dirty="0" smtClean="0"/>
              <a:t>(2/2)</a:t>
            </a:r>
            <a:endParaRPr lang="en-US"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6</a:t>
            </a:fld>
            <a:endParaRPr lang="en-GB" noProof="0"/>
          </a:p>
        </p:txBody>
      </p:sp>
      <p:graphicFrame>
        <p:nvGraphicFramePr>
          <p:cNvPr id="9" name="Table 8"/>
          <p:cNvGraphicFramePr>
            <a:graphicFrameLocks noGrp="1"/>
          </p:cNvGraphicFramePr>
          <p:nvPr>
            <p:extLst>
              <p:ext uri="{D42A27DB-BD31-4B8C-83A1-F6EECF244321}">
                <p14:modId xmlns:p14="http://schemas.microsoft.com/office/powerpoint/2010/main" val="2994841460"/>
              </p:ext>
            </p:extLst>
          </p:nvPr>
        </p:nvGraphicFramePr>
        <p:xfrm>
          <a:off x="539552" y="1556792"/>
          <a:ext cx="8064896" cy="4545328"/>
        </p:xfrm>
        <a:graphic>
          <a:graphicData uri="http://schemas.openxmlformats.org/drawingml/2006/table">
            <a:tbl>
              <a:tblPr firstRow="1" firstCol="1" bandRow="1"/>
              <a:tblGrid>
                <a:gridCol w="887878"/>
                <a:gridCol w="4883332"/>
                <a:gridCol w="2293686"/>
              </a:tblGrid>
              <a:tr h="208312">
                <a:tc>
                  <a:txBody>
                    <a:bodyPr/>
                    <a:lstStyle/>
                    <a:p>
                      <a:pPr marL="0" marR="0">
                        <a:spcBef>
                          <a:spcPts val="0"/>
                        </a:spcBef>
                        <a:spcAft>
                          <a:spcPts val="0"/>
                        </a:spcAft>
                      </a:pPr>
                      <a:r>
                        <a:rPr lang="en-US" sz="1000" dirty="0">
                          <a:solidFill>
                            <a:srgbClr val="363636"/>
                          </a:solidFill>
                          <a:effectLst/>
                          <a:latin typeface="Arial"/>
                          <a:ea typeface="Times New Roman"/>
                          <a:cs typeface="Times New Roman"/>
                        </a:rPr>
                        <a:t>Activity</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marL="0" marR="0">
                        <a:spcBef>
                          <a:spcPts val="0"/>
                        </a:spcBef>
                        <a:spcAft>
                          <a:spcPts val="0"/>
                        </a:spcAft>
                      </a:pPr>
                      <a:r>
                        <a:rPr lang="en-US" sz="1000" dirty="0">
                          <a:solidFill>
                            <a:srgbClr val="363636"/>
                          </a:solidFill>
                          <a:effectLst/>
                          <a:latin typeface="Arial"/>
                          <a:ea typeface="Times New Roman"/>
                          <a:cs typeface="Times New Roman"/>
                        </a:rPr>
                        <a:t>Name</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marL="0" marR="0" algn="l" defTabSz="914400" rtl="0" eaLnBrk="1" latinLnBrk="0" hangingPunct="1">
                        <a:spcBef>
                          <a:spcPts val="0"/>
                        </a:spcBef>
                        <a:spcAft>
                          <a:spcPts val="0"/>
                        </a:spcAft>
                      </a:pPr>
                      <a:r>
                        <a:rPr lang="en-US" sz="1000" kern="1200" dirty="0" smtClean="0">
                          <a:solidFill>
                            <a:srgbClr val="363636"/>
                          </a:solidFill>
                          <a:effectLst/>
                          <a:latin typeface="Arial"/>
                          <a:ea typeface="Times New Roman"/>
                          <a:cs typeface="Times New Roman"/>
                        </a:rPr>
                        <a:t>Related to</a:t>
                      </a:r>
                      <a:endParaRPr lang="en-US" sz="1000" kern="1200" dirty="0">
                        <a:solidFill>
                          <a:srgbClr val="363636"/>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r>
              <a:tr h="243031">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14.20.04</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Machine installation</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r h="243031">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14.20.04.01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noFill/>
                  </a:tcPr>
                </a:tc>
                <a:tc>
                  <a:txBody>
                    <a:bodyPr/>
                    <a:lstStyle/>
                    <a:p>
                      <a:pPr marL="0" marR="0" algn="l" defTabSz="914400" rtl="0" eaLnBrk="1" latinLnBrk="0" hangingPunct="1">
                        <a:spcBef>
                          <a:spcPts val="300"/>
                        </a:spcBef>
                        <a:spcAft>
                          <a:spcPts val="300"/>
                        </a:spcAft>
                      </a:pPr>
                      <a:r>
                        <a:rPr lang="en-US" sz="1000" kern="1200" baseline="0" dirty="0" smtClean="0">
                          <a:solidFill>
                            <a:srgbClr val="000000"/>
                          </a:solidFill>
                          <a:effectLst/>
                          <a:latin typeface="Arial"/>
                          <a:ea typeface="Times New Roman"/>
                          <a:cs typeface="Times New Roman"/>
                        </a:rPr>
                        <a:t>   Installation of CS for the warm </a:t>
                      </a:r>
                      <a:r>
                        <a:rPr lang="en-US" sz="1000" kern="1200" baseline="0" dirty="0" err="1" smtClean="0">
                          <a:solidFill>
                            <a:srgbClr val="000000"/>
                          </a:solidFill>
                          <a:effectLst/>
                          <a:latin typeface="Arial"/>
                          <a:ea typeface="Times New Roman"/>
                          <a:cs typeface="Times New Roman"/>
                        </a:rPr>
                        <a:t>Linac</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no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WP-10 Accelerator integration</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noFill/>
                  </a:tcPr>
                </a:tc>
              </a:tr>
              <a:tr h="243031">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14.20.04.02</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noFill/>
                  </a:tcPr>
                </a:tc>
                <a:tc>
                  <a:txBody>
                    <a:bodyPr/>
                    <a:lstStyle/>
                    <a:p>
                      <a:pPr marL="0" marR="0" algn="l" defTabSz="914400" rtl="0" eaLnBrk="1" latinLnBrk="0" hangingPunct="1">
                        <a:spcBef>
                          <a:spcPts val="300"/>
                        </a:spcBef>
                        <a:spcAft>
                          <a:spcPts val="300"/>
                        </a:spcAft>
                      </a:pPr>
                      <a:r>
                        <a:rPr lang="en-US" sz="1000" kern="1200" baseline="0" dirty="0" smtClean="0">
                          <a:solidFill>
                            <a:srgbClr val="000000"/>
                          </a:solidFill>
                          <a:effectLst/>
                          <a:latin typeface="Arial"/>
                          <a:ea typeface="Times New Roman"/>
                          <a:cs typeface="Times New Roman"/>
                        </a:rPr>
                        <a:t>   Installation of CS for the cold </a:t>
                      </a:r>
                      <a:r>
                        <a:rPr lang="en-US" sz="1000" kern="1200" baseline="0" dirty="0" err="1" smtClean="0">
                          <a:solidFill>
                            <a:srgbClr val="000000"/>
                          </a:solidFill>
                          <a:effectLst/>
                          <a:latin typeface="Arial"/>
                          <a:ea typeface="Times New Roman"/>
                          <a:cs typeface="Times New Roman"/>
                        </a:rPr>
                        <a:t>Linac</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WP-10 Accelerator integration</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noFill/>
                  </a:tcPr>
                </a:tc>
              </a:tr>
              <a:tr h="243031">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14.20.04.03</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no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Installation of CS for Target, Bunker* and Test Beamline*</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WP-11 Target integration</a:t>
                      </a:r>
                    </a:p>
                    <a:p>
                      <a:pPr marL="0" marR="0" indent="0" algn="l" defTabSz="914400" rtl="0" eaLnBrk="1" fontAlgn="auto" latinLnBrk="0" hangingPunct="1">
                        <a:lnSpc>
                          <a:spcPct val="100000"/>
                        </a:lnSpc>
                        <a:spcBef>
                          <a:spcPts val="300"/>
                        </a:spcBef>
                        <a:spcAft>
                          <a:spcPts val="300"/>
                        </a:spcAft>
                        <a:buClrTx/>
                        <a:buSzTx/>
                        <a:buFontTx/>
                        <a:buNone/>
                        <a:tabLst/>
                        <a:defRPr/>
                      </a:pPr>
                      <a:r>
                        <a:rPr lang="es-ES" sz="1000" kern="1200" dirty="0" smtClean="0">
                          <a:solidFill>
                            <a:srgbClr val="000000"/>
                          </a:solidFill>
                          <a:effectLst/>
                          <a:latin typeface="Arial"/>
                          <a:ea typeface="Times New Roman"/>
                          <a:cs typeface="Times New Roman"/>
                        </a:rPr>
                        <a:t>WP-12 Instruments </a:t>
                      </a:r>
                      <a:r>
                        <a:rPr lang="es-ES" sz="1000" kern="1200" dirty="0" err="1" smtClean="0">
                          <a:solidFill>
                            <a:srgbClr val="000000"/>
                          </a:solidFill>
                          <a:effectLst/>
                          <a:latin typeface="Arial"/>
                          <a:ea typeface="Times New Roman"/>
                          <a:cs typeface="Times New Roman"/>
                        </a:rPr>
                        <a:t>integration</a:t>
                      </a: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noFill/>
                  </a:tcPr>
                </a:tc>
              </a:tr>
              <a:tr h="243031">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14.20.05</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Pre-beam preparation</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400" dirty="0" smtClean="0">
                          <a:effectLst/>
                          <a:latin typeface="Tahoma"/>
                          <a:ea typeface="Times New Roman"/>
                          <a:cs typeface="Times New Roman"/>
                        </a:rPr>
                        <a:t>-</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r h="208312">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14.20.05.01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000" dirty="0">
                          <a:solidFill>
                            <a:srgbClr val="000000"/>
                          </a:solidFill>
                          <a:effectLst/>
                          <a:latin typeface="Arial"/>
                          <a:ea typeface="Times New Roman"/>
                          <a:cs typeface="Times New Roman"/>
                        </a:rPr>
                        <a:t>   </a:t>
                      </a:r>
                      <a:r>
                        <a:rPr lang="en-US" sz="1000" dirty="0" smtClean="0">
                          <a:solidFill>
                            <a:srgbClr val="000000"/>
                          </a:solidFill>
                          <a:effectLst/>
                          <a:latin typeface="Arial"/>
                          <a:ea typeface="Times New Roman"/>
                          <a:cs typeface="Times New Roman"/>
                        </a:rPr>
                        <a:t>Pre-commissioning</a:t>
                      </a:r>
                      <a:r>
                        <a:rPr lang="en-US" sz="1000" baseline="0" dirty="0" smtClean="0">
                          <a:solidFill>
                            <a:srgbClr val="000000"/>
                          </a:solidFill>
                          <a:effectLst/>
                          <a:latin typeface="Arial"/>
                          <a:ea typeface="Times New Roman"/>
                          <a:cs typeface="Times New Roman"/>
                        </a:rPr>
                        <a:t> of sub-systems for </a:t>
                      </a:r>
                      <a:r>
                        <a:rPr lang="en-US" sz="1000" baseline="0" dirty="0" err="1" smtClean="0">
                          <a:solidFill>
                            <a:srgbClr val="000000"/>
                          </a:solidFill>
                          <a:effectLst/>
                          <a:latin typeface="Arial"/>
                          <a:ea typeface="Times New Roman"/>
                          <a:cs typeface="Times New Roman"/>
                        </a:rPr>
                        <a:t>ISrc+LEBT</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WP-10 Accelerator Integration</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14.20.05.02</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GB" sz="1000" kern="1200" noProof="0" dirty="0" smtClean="0">
                          <a:solidFill>
                            <a:srgbClr val="000000"/>
                          </a:solidFill>
                          <a:effectLst/>
                          <a:latin typeface="Arial"/>
                          <a:ea typeface="Times New Roman"/>
                          <a:cs typeface="Times New Roman"/>
                        </a:rPr>
                        <a:t>   Pre-commissioning</a:t>
                      </a:r>
                      <a:r>
                        <a:rPr lang="en-GB" sz="1000" kern="1200" baseline="0" noProof="0" dirty="0" smtClean="0">
                          <a:solidFill>
                            <a:srgbClr val="000000"/>
                          </a:solidFill>
                          <a:effectLst/>
                          <a:latin typeface="Arial"/>
                          <a:ea typeface="Times New Roman"/>
                          <a:cs typeface="Times New Roman"/>
                        </a:rPr>
                        <a:t> of sub-systems for RFQ+MEBT</a:t>
                      </a:r>
                      <a:endParaRPr lang="en-GB" sz="1000" kern="1200" noProof="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WP-10 Accelerator Integration</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70788">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14.20.05.03</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Pre-commissioning</a:t>
                      </a:r>
                      <a:r>
                        <a:rPr lang="en-US" sz="1000" kern="1200" baseline="0" dirty="0" smtClean="0">
                          <a:solidFill>
                            <a:srgbClr val="000000"/>
                          </a:solidFill>
                          <a:effectLst/>
                          <a:latin typeface="Arial"/>
                          <a:ea typeface="Times New Roman"/>
                          <a:cs typeface="Times New Roman"/>
                        </a:rPr>
                        <a:t> of sub-systems for DTL-4</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WP-10 Accelerator Integration</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14.20.05.04</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   Pre-commissioning</a:t>
                      </a:r>
                      <a:r>
                        <a:rPr lang="en-US" sz="1000" kern="1200" baseline="0" dirty="0" smtClean="0">
                          <a:solidFill>
                            <a:srgbClr val="000000"/>
                          </a:solidFill>
                          <a:effectLst/>
                          <a:latin typeface="Arial"/>
                          <a:ea typeface="Times New Roman"/>
                          <a:cs typeface="Times New Roman"/>
                        </a:rPr>
                        <a:t> of sub-systems for DTL-1 to DTL-3</a:t>
                      </a: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dirty="0" smtClean="0">
                          <a:solidFill>
                            <a:srgbClr val="000000"/>
                          </a:solidFill>
                          <a:effectLst/>
                          <a:latin typeface="Arial"/>
                          <a:ea typeface="Times New Roman"/>
                          <a:cs typeface="Times New Roman"/>
                        </a:rPr>
                        <a:t>WP-10 Accelerator Integration</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14.20.05.05</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Pre-commissioning</a:t>
                      </a:r>
                      <a:r>
                        <a:rPr lang="en-US" sz="1000" kern="1200" baseline="0" dirty="0" smtClean="0">
                          <a:solidFill>
                            <a:srgbClr val="000000"/>
                          </a:solidFill>
                          <a:effectLst/>
                          <a:latin typeface="Arial"/>
                          <a:ea typeface="Times New Roman"/>
                          <a:cs typeface="Times New Roman"/>
                        </a:rPr>
                        <a:t> of sub-systems for DTL-5+SPK+MBL</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dirty="0" smtClean="0">
                          <a:solidFill>
                            <a:srgbClr val="000000"/>
                          </a:solidFill>
                          <a:effectLst/>
                          <a:latin typeface="Arial"/>
                          <a:ea typeface="Times New Roman"/>
                          <a:cs typeface="Times New Roman"/>
                        </a:rPr>
                        <a:t>WP-10 Accelerator Integration</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14.20.05.06</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Pre-commissioning</a:t>
                      </a:r>
                      <a:r>
                        <a:rPr lang="en-US" sz="1000" kern="1200" baseline="0" dirty="0" smtClean="0">
                          <a:solidFill>
                            <a:srgbClr val="000000"/>
                          </a:solidFill>
                          <a:effectLst/>
                          <a:latin typeface="Arial"/>
                          <a:ea typeface="Times New Roman"/>
                          <a:cs typeface="Times New Roman"/>
                        </a:rPr>
                        <a:t> of sub-systems for HEBT+A2T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WP-10 Accelerator Integration</a:t>
                      </a:r>
                      <a:endParaRPr lang="en-US" sz="10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14.20.06</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spcBef>
                          <a:spcPts val="300"/>
                        </a:spcBef>
                        <a:spcAft>
                          <a:spcPts val="300"/>
                        </a:spcAft>
                      </a:pPr>
                      <a:r>
                        <a:rPr lang="en-US" sz="1000" b="1" dirty="0" smtClean="0">
                          <a:solidFill>
                            <a:srgbClr val="000000"/>
                          </a:solidFill>
                          <a:effectLst/>
                          <a:latin typeface="Arial"/>
                          <a:ea typeface="Times New Roman"/>
                          <a:cs typeface="Times New Roman"/>
                        </a:rPr>
                        <a:t>Hardware commissioning</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c>
                  <a:txBody>
                    <a:bodyPr/>
                    <a:lstStyle/>
                    <a:p>
                      <a:pPr marL="0" marR="0" algn="l" defTabSz="914400" rtl="0" eaLnBrk="1" latinLnBrk="0" hangingPunct="1">
                        <a:spcBef>
                          <a:spcPts val="300"/>
                        </a:spcBef>
                        <a:spcAft>
                          <a:spcPts val="300"/>
                        </a:spcAft>
                      </a:pPr>
                      <a:r>
                        <a:rPr lang="en-US" sz="1000" dirty="0" smtClean="0">
                          <a:solidFill>
                            <a:srgbClr val="000000"/>
                          </a:solidFill>
                          <a:effectLst/>
                          <a:latin typeface="Arial"/>
                          <a:ea typeface="Times New Roman"/>
                          <a:cs typeface="Times New Roman"/>
                        </a:rPr>
                        <a:t>WP-10 Accelerator Integration</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C5D9F1"/>
                    </a:solidFill>
                  </a:tcPr>
                </a:tc>
              </a:tr>
              <a:tr h="208312">
                <a:tc>
                  <a:txBody>
                    <a:bodyPr/>
                    <a:lstStyle/>
                    <a:p>
                      <a:pPr marL="0" marR="0">
                        <a:spcBef>
                          <a:spcPts val="300"/>
                        </a:spcBef>
                        <a:spcAft>
                          <a:spcPts val="300"/>
                        </a:spcAft>
                      </a:pPr>
                      <a:r>
                        <a:rPr lang="en-US" sz="1000" dirty="0" smtClean="0">
                          <a:solidFill>
                            <a:srgbClr val="000000"/>
                          </a:solidFill>
                          <a:effectLst/>
                          <a:latin typeface="Arial"/>
                          <a:ea typeface="Times New Roman"/>
                          <a:cs typeface="Times New Roman"/>
                        </a:rPr>
                        <a:t>14.20.06.01</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ICS support to getting the first beam and commissioning in cascade</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 Integrated testing without beam with </a:t>
                      </a:r>
                      <a:r>
                        <a:rPr lang="en-US" sz="1000" kern="1200" dirty="0" err="1" smtClean="0">
                          <a:solidFill>
                            <a:srgbClr val="000000"/>
                          </a:solidFill>
                          <a:effectLst/>
                          <a:latin typeface="Arial"/>
                          <a:ea typeface="Times New Roman"/>
                          <a:cs typeface="Times New Roman"/>
                        </a:rPr>
                        <a:t>ICS+ISrc</a:t>
                      </a:r>
                      <a:r>
                        <a:rPr lang="en-US" sz="1000" kern="1200" baseline="0" dirty="0" err="1" smtClean="0">
                          <a:solidFill>
                            <a:srgbClr val="000000"/>
                          </a:solidFill>
                          <a:effectLst/>
                          <a:latin typeface="Arial"/>
                          <a:ea typeface="Times New Roman"/>
                          <a:cs typeface="Times New Roman"/>
                        </a:rPr>
                        <a:t>+LEBT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ESS Readiness Review #1</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lgn="l" defTabSz="914400" rtl="0" eaLnBrk="1" latinLnBrk="0" hangingPunct="1">
                        <a:spcBef>
                          <a:spcPts val="300"/>
                        </a:spcBef>
                        <a:spcAft>
                          <a:spcPts val="300"/>
                        </a:spcAft>
                      </a:pP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 Integrated testing without beam with ICS+…+RFQ+MEBT</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ESS Readiness Review #2</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 Integrated testing without beam with ICS+…+DTL-4</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ESS Readiness Review #3</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 Integrated testing without beam with ICS+…+DTL-1_3</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ESS Readiness Review #4</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endParaRPr lang="en-US" sz="1000" kern="1200" dirty="0" smtClean="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lgn="l" defTabSz="914400" rtl="0" eaLnBrk="1" latinLnBrk="0" hangingPunct="1">
                        <a:spcBef>
                          <a:spcPts val="300"/>
                        </a:spcBef>
                        <a:spcAft>
                          <a:spcPts val="300"/>
                        </a:spcAft>
                      </a:pPr>
                      <a:r>
                        <a:rPr lang="en-US" sz="1000" kern="1200" dirty="0" smtClean="0">
                          <a:solidFill>
                            <a:srgbClr val="000000"/>
                          </a:solidFill>
                          <a:effectLst/>
                          <a:latin typeface="Arial"/>
                          <a:ea typeface="Times New Roman"/>
                          <a:cs typeface="Times New Roman"/>
                        </a:rPr>
                        <a:t>      * Integrated testing without beam with ICS+NCFE+DTL-5+SPK+MB</a:t>
                      </a:r>
                      <a:r>
                        <a:rPr lang="en-US" sz="1000" kern="1200" baseline="0" dirty="0" smtClean="0">
                          <a:solidFill>
                            <a:srgbClr val="000000"/>
                          </a:solidFill>
                          <a:effectLst/>
                          <a:latin typeface="Arial"/>
                          <a:ea typeface="Times New Roman"/>
                          <a:cs typeface="Times New Roman"/>
                        </a:rPr>
                        <a:t> to Dump</a:t>
                      </a:r>
                      <a:endParaRPr lang="en-US" sz="1000" kern="1200" dirty="0">
                        <a:solidFill>
                          <a:srgbClr val="000000"/>
                        </a:solidFill>
                        <a:effectLst/>
                        <a:latin typeface="Arial"/>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ESS Readiness Review #5</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08312">
                <a:tc>
                  <a:txBody>
                    <a:bodyPr/>
                    <a:lstStyle/>
                    <a:p>
                      <a:pPr marL="0" marR="0">
                        <a:spcBef>
                          <a:spcPts val="300"/>
                        </a:spcBef>
                        <a:spcAft>
                          <a:spcPts val="300"/>
                        </a:spcAft>
                      </a:pP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a:spcBef>
                          <a:spcPts val="300"/>
                        </a:spcBef>
                        <a:spcAft>
                          <a:spcPts val="300"/>
                        </a:spcAft>
                      </a:pPr>
                      <a:r>
                        <a:rPr kumimoji="0" lang="en-US" sz="1000" b="0" i="0" u="none" strike="noStrike" kern="1200" cap="none" spc="0" normalizeH="0" baseline="0" noProof="0" dirty="0" smtClean="0">
                          <a:ln>
                            <a:noFill/>
                          </a:ln>
                          <a:solidFill>
                            <a:srgbClr val="000000"/>
                          </a:solidFill>
                          <a:effectLst/>
                          <a:uLnTx/>
                          <a:uFillTx/>
                          <a:latin typeface="Arial"/>
                          <a:ea typeface="Times New Roman"/>
                          <a:cs typeface="Times New Roman"/>
                        </a:rPr>
                        <a:t>      * Integrated testing without beam with ICS+NCFE+DTL-5+SPK+MB to Target</a:t>
                      </a:r>
                      <a:endParaRPr lang="en-US" sz="1400" dirty="0">
                        <a:effectLst/>
                        <a:latin typeface="Tahoma"/>
                        <a:ea typeface="Times New Roman"/>
                        <a:cs typeface="Times New Roman"/>
                      </a:endParaRP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en-US" sz="1000" kern="1200" dirty="0" smtClean="0">
                          <a:solidFill>
                            <a:srgbClr val="000000"/>
                          </a:solidFill>
                          <a:effectLst/>
                          <a:latin typeface="Arial"/>
                          <a:ea typeface="Times New Roman"/>
                          <a:cs typeface="Times New Roman"/>
                        </a:rPr>
                        <a:t>ESS Readiness Review #6</a:t>
                      </a:r>
                    </a:p>
                  </a:txBody>
                  <a:tcPr marL="68580" marR="68580" marT="0"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140236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dependencies</a:t>
            </a:r>
            <a:endParaRPr lang="en-US" dirty="0"/>
          </a:p>
        </p:txBody>
      </p:sp>
      <p:sp>
        <p:nvSpPr>
          <p:cNvPr id="3" name="Content Placeholder 2"/>
          <p:cNvSpPr>
            <a:spLocks noGrp="1"/>
          </p:cNvSpPr>
          <p:nvPr>
            <p:ph idx="1"/>
          </p:nvPr>
        </p:nvSpPr>
        <p:spPr>
          <a:xfrm>
            <a:off x="457200" y="1600200"/>
            <a:ext cx="8229600" cy="4781128"/>
          </a:xfrm>
        </p:spPr>
        <p:txBody>
          <a:bodyPr>
            <a:normAutofit lnSpcReduction="10000"/>
          </a:bodyPr>
          <a:lstStyle/>
          <a:p>
            <a:r>
              <a:rPr lang="en-US" sz="2400" dirty="0" smtClean="0"/>
              <a:t>Conventional Facilities (CF)</a:t>
            </a:r>
          </a:p>
          <a:p>
            <a:pPr lvl="1"/>
            <a:r>
              <a:rPr lang="en-US" sz="2000" dirty="0" smtClean="0"/>
              <a:t>Building access dates</a:t>
            </a:r>
          </a:p>
          <a:p>
            <a:pPr lvl="1"/>
            <a:r>
              <a:rPr lang="en-US" sz="2000" dirty="0" smtClean="0"/>
              <a:t>Building management system integration</a:t>
            </a:r>
          </a:p>
          <a:p>
            <a:pPr lvl="1"/>
            <a:r>
              <a:rPr lang="en-US" sz="2000" dirty="0" smtClean="0"/>
              <a:t>Access to utilities</a:t>
            </a:r>
          </a:p>
          <a:p>
            <a:pPr lvl="1"/>
            <a:r>
              <a:rPr lang="en-US" sz="2000" dirty="0" smtClean="0"/>
              <a:t>Parallel works management</a:t>
            </a:r>
          </a:p>
          <a:p>
            <a:endParaRPr lang="en-US" sz="1200" dirty="0" smtClean="0"/>
          </a:p>
          <a:p>
            <a:r>
              <a:rPr lang="en-US" sz="2400" dirty="0" smtClean="0"/>
              <a:t>Accelerator Systems (</a:t>
            </a:r>
            <a:r>
              <a:rPr lang="en-US" sz="2400" dirty="0" err="1" smtClean="0"/>
              <a:t>AccSys</a:t>
            </a:r>
            <a:r>
              <a:rPr lang="en-US" sz="2400" dirty="0" smtClean="0"/>
              <a:t>)</a:t>
            </a:r>
          </a:p>
          <a:p>
            <a:pPr lvl="1"/>
            <a:r>
              <a:rPr lang="en-US" sz="2000" dirty="0" smtClean="0"/>
              <a:t>Definition of ESS Readiness Reviews milestones</a:t>
            </a:r>
          </a:p>
          <a:p>
            <a:pPr lvl="1"/>
            <a:endParaRPr lang="en-US" sz="1200" dirty="0" smtClean="0"/>
          </a:p>
          <a:p>
            <a:r>
              <a:rPr lang="en-US" sz="2400" dirty="0" smtClean="0"/>
              <a:t>Target Station (TS)</a:t>
            </a:r>
          </a:p>
          <a:p>
            <a:pPr lvl="1"/>
            <a:r>
              <a:rPr lang="en-US" sz="2000" dirty="0" smtClean="0"/>
              <a:t>Definition of ESS Readiness Reviews milestones</a:t>
            </a:r>
          </a:p>
          <a:p>
            <a:pPr lvl="1"/>
            <a:endParaRPr lang="en-US" sz="1200" dirty="0" smtClean="0"/>
          </a:p>
          <a:p>
            <a:r>
              <a:rPr lang="en-US" sz="2400" dirty="0" smtClean="0"/>
              <a:t>Neutron Scattering Systems (NSS)</a:t>
            </a:r>
          </a:p>
          <a:p>
            <a:pPr lvl="1"/>
            <a:r>
              <a:rPr lang="en-US" sz="2000" dirty="0" smtClean="0"/>
              <a:t>Bunker and Test Beamline</a:t>
            </a:r>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7</a:t>
            </a:fld>
            <a:endParaRPr lang="en-GB" noProof="0"/>
          </a:p>
        </p:txBody>
      </p:sp>
    </p:spTree>
    <p:extLst>
      <p:ext uri="{BB962C8B-B14F-4D97-AF65-F5344CB8AC3E}">
        <p14:creationId xmlns:p14="http://schemas.microsoft.com/office/powerpoint/2010/main" val="1934232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dirty="0" smtClean="0">
                <a:solidFill>
                  <a:schemeClr val="tx1">
                    <a:lumMod val="50000"/>
                    <a:lumOff val="50000"/>
                  </a:schemeClr>
                </a:solidFill>
              </a:rPr>
              <a:t>Motivation</a:t>
            </a:r>
          </a:p>
          <a:p>
            <a:pPr marL="514350" indent="-514350">
              <a:buFont typeface="+mj-lt"/>
              <a:buAutoNum type="arabicPeriod"/>
            </a:pPr>
            <a:r>
              <a:rPr lang="en-GB" dirty="0">
                <a:solidFill>
                  <a:schemeClr val="tx1">
                    <a:lumMod val="50000"/>
                    <a:lumOff val="50000"/>
                  </a:schemeClr>
                </a:solidFill>
              </a:rPr>
              <a:t>Scope</a:t>
            </a:r>
          </a:p>
          <a:p>
            <a:pPr marL="514350" indent="-514350">
              <a:buFont typeface="+mj-lt"/>
              <a:buAutoNum type="arabicPeriod"/>
            </a:pPr>
            <a:r>
              <a:rPr lang="en-GB" b="1" dirty="0"/>
              <a:t>Time</a:t>
            </a:r>
          </a:p>
          <a:p>
            <a:pPr marL="514350" indent="-514350">
              <a:buFont typeface="+mj-lt"/>
              <a:buAutoNum type="arabicPeriod"/>
            </a:pPr>
            <a:r>
              <a:rPr lang="en-GB" dirty="0" smtClean="0">
                <a:solidFill>
                  <a:schemeClr val="tx1">
                    <a:lumMod val="50000"/>
                    <a:lumOff val="50000"/>
                  </a:schemeClr>
                </a:solidFill>
              </a:rPr>
              <a:t>Cost</a:t>
            </a:r>
          </a:p>
          <a:p>
            <a:pPr marL="514350" indent="-514350">
              <a:buFont typeface="+mj-lt"/>
              <a:buAutoNum type="arabicPeriod"/>
            </a:pPr>
            <a:r>
              <a:rPr lang="en-GB" dirty="0" smtClean="0">
                <a:solidFill>
                  <a:schemeClr val="tx1">
                    <a:lumMod val="50000"/>
                    <a:lumOff val="50000"/>
                  </a:schemeClr>
                </a:solidFill>
              </a:rPr>
              <a:t>Quality</a:t>
            </a:r>
          </a:p>
          <a:p>
            <a:pPr marL="514350" indent="-514350">
              <a:buFont typeface="+mj-lt"/>
              <a:buAutoNum type="arabicPeriod"/>
            </a:pPr>
            <a:r>
              <a:rPr lang="en-GB" dirty="0" smtClean="0">
                <a:solidFill>
                  <a:schemeClr val="tx1">
                    <a:lumMod val="50000"/>
                    <a:lumOff val="50000"/>
                  </a:schemeClr>
                </a:solidFill>
              </a:rPr>
              <a:t>Organization and communications</a:t>
            </a:r>
          </a:p>
          <a:p>
            <a:pPr marL="514350" indent="-514350">
              <a:buFont typeface="+mj-lt"/>
              <a:buAutoNum type="arabicPeriod"/>
            </a:pPr>
            <a:r>
              <a:rPr lang="en-GB" dirty="0" smtClean="0">
                <a:solidFill>
                  <a:schemeClr val="tx1">
                    <a:lumMod val="50000"/>
                    <a:lumOff val="50000"/>
                  </a:schemeClr>
                </a:solidFill>
              </a:rPr>
              <a:t>Risk management</a:t>
            </a:r>
          </a:p>
          <a:p>
            <a:pPr marL="514350" indent="-514350">
              <a:buFont typeface="+mj-lt"/>
              <a:buAutoNum type="arabicPeriod"/>
            </a:pPr>
            <a:r>
              <a:rPr lang="en-GB" dirty="0" smtClean="0">
                <a:solidFill>
                  <a:schemeClr val="tx1">
                    <a:lumMod val="50000"/>
                    <a:lumOff val="50000"/>
                  </a:schemeClr>
                </a:solidFill>
              </a:rPr>
              <a:t>Procurement</a:t>
            </a:r>
          </a:p>
          <a:p>
            <a:pPr marL="514350" indent="-514350">
              <a:buFont typeface="+mj-lt"/>
              <a:buAutoNum type="arabicPeriod"/>
            </a:pPr>
            <a:r>
              <a:rPr lang="en-GB" dirty="0" smtClean="0">
                <a:solidFill>
                  <a:schemeClr val="tx1">
                    <a:lumMod val="50000"/>
                    <a:lumOff val="50000"/>
                  </a:schemeClr>
                </a:solidFill>
              </a:rPr>
              <a:t>Status</a:t>
            </a:r>
          </a:p>
        </p:txBody>
      </p:sp>
      <p:sp>
        <p:nvSpPr>
          <p:cNvPr id="4" name="Slide Number Placeholder 3"/>
          <p:cNvSpPr>
            <a:spLocks noGrp="1"/>
          </p:cNvSpPr>
          <p:nvPr>
            <p:ph type="sldNum" sz="quarter" idx="12"/>
          </p:nvPr>
        </p:nvSpPr>
        <p:spPr/>
        <p:txBody>
          <a:bodyPr/>
          <a:lstStyle/>
          <a:p>
            <a:fld id="{551115BC-487E-4422-894C-CB7CD3E79223}" type="slidenum">
              <a:rPr lang="en-GB" smtClean="0"/>
              <a:t>8</a:t>
            </a:fld>
            <a:endParaRPr lang="en-GB"/>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Date Placeholder 5"/>
          <p:cNvSpPr>
            <a:spLocks noGrp="1"/>
          </p:cNvSpPr>
          <p:nvPr>
            <p:ph type="dt" sz="half" idx="10"/>
          </p:nvPr>
        </p:nvSpPr>
        <p:spPr/>
        <p:txBody>
          <a:bodyPr/>
          <a:lstStyle/>
          <a:p>
            <a:r>
              <a:rPr lang="en-US" noProof="0" smtClean="0"/>
              <a:t>Hector Novella</a:t>
            </a:r>
            <a:endParaRPr lang="en-GB" noProof="0"/>
          </a:p>
        </p:txBody>
      </p:sp>
    </p:spTree>
    <p:extLst>
      <p:ext uri="{BB962C8B-B14F-4D97-AF65-F5344CB8AC3E}">
        <p14:creationId xmlns:p14="http://schemas.microsoft.com/office/powerpoint/2010/main" val="1338233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Staged approach to initial-operations</a:t>
            </a:r>
            <a:endParaRPr lang="en-US" dirty="0"/>
          </a:p>
        </p:txBody>
      </p:sp>
      <p:sp>
        <p:nvSpPr>
          <p:cNvPr id="4" name="Date Placeholder 3"/>
          <p:cNvSpPr>
            <a:spLocks noGrp="1"/>
          </p:cNvSpPr>
          <p:nvPr>
            <p:ph type="dt" sz="half" idx="10"/>
          </p:nvPr>
        </p:nvSpPr>
        <p:spPr/>
        <p:txBody>
          <a:bodyPr/>
          <a:lstStyle/>
          <a:p>
            <a:r>
              <a:rPr lang="en-US" noProof="0" smtClean="0"/>
              <a:t>Hector Novella</a:t>
            </a:r>
            <a:endParaRPr lang="en-GB" noProof="0"/>
          </a:p>
        </p:txBody>
      </p:sp>
      <p:sp>
        <p:nvSpPr>
          <p:cNvPr id="5" name="Footer Placeholder 4"/>
          <p:cNvSpPr>
            <a:spLocks noGrp="1"/>
          </p:cNvSpPr>
          <p:nvPr>
            <p:ph type="ftr" sz="quarter" idx="11"/>
          </p:nvPr>
        </p:nvSpPr>
        <p:spPr/>
        <p:txBody>
          <a:bodyPr/>
          <a:lstStyle/>
          <a:p>
            <a:r>
              <a:rPr lang="en-US" noProof="0" smtClean="0"/>
              <a:t>TAC#15 - ICS installation planning overview</a:t>
            </a:r>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9</a:t>
            </a:fld>
            <a:endParaRPr lang="en-GB" noProof="0"/>
          </a:p>
        </p:txBody>
      </p:sp>
      <p:cxnSp>
        <p:nvCxnSpPr>
          <p:cNvPr id="9" name="OTLSHAPE_T_5fd1817267a64b3d88a0d60f0982ba05_RightVerticalConnector3"/>
          <p:cNvCxnSpPr/>
          <p:nvPr>
            <p:custDataLst>
              <p:tags r:id="rId1"/>
            </p:custDataLst>
          </p:nvPr>
        </p:nvCxnSpPr>
        <p:spPr>
          <a:xfrm>
            <a:off x="7457693" y="4747175"/>
            <a:ext cx="0" cy="39632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T_5fd1817267a64b3d88a0d60f0982ba05_RightVerticalConnector2"/>
          <p:cNvCxnSpPr/>
          <p:nvPr>
            <p:custDataLst>
              <p:tags r:id="rId2"/>
            </p:custDataLst>
          </p:nvPr>
        </p:nvCxnSpPr>
        <p:spPr>
          <a:xfrm>
            <a:off x="7457693" y="3940895"/>
            <a:ext cx="0" cy="635762"/>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OTLSHAPE_T_5fd1817267a64b3d88a0d60f0982ba05_RightVerticalConnector1"/>
          <p:cNvCxnSpPr/>
          <p:nvPr>
            <p:custDataLst>
              <p:tags r:id="rId3"/>
            </p:custDataLst>
          </p:nvPr>
        </p:nvCxnSpPr>
        <p:spPr>
          <a:xfrm>
            <a:off x="7457693" y="2877989"/>
            <a:ext cx="0" cy="892387"/>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OTLSHAPE_T_dcc7d12bcd5948378f55623197633ac0_RightVerticalConnector3"/>
          <p:cNvCxnSpPr/>
          <p:nvPr>
            <p:custDataLst>
              <p:tags r:id="rId4"/>
            </p:custDataLst>
          </p:nvPr>
        </p:nvCxnSpPr>
        <p:spPr>
          <a:xfrm>
            <a:off x="6447355" y="4747175"/>
            <a:ext cx="0" cy="39632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OTLSHAPE_T_dcc7d12bcd5948378f55623197633ac0_RightVerticalConnector2"/>
          <p:cNvCxnSpPr/>
          <p:nvPr>
            <p:custDataLst>
              <p:tags r:id="rId5"/>
            </p:custDataLst>
          </p:nvPr>
        </p:nvCxnSpPr>
        <p:spPr>
          <a:xfrm>
            <a:off x="6447355" y="3475652"/>
            <a:ext cx="0" cy="110100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OTLSHAPE_T_dcc7d12bcd5948378f55623197633ac0_RightVerticalConnector1"/>
          <p:cNvCxnSpPr/>
          <p:nvPr>
            <p:custDataLst>
              <p:tags r:id="rId6"/>
            </p:custDataLst>
          </p:nvPr>
        </p:nvCxnSpPr>
        <p:spPr>
          <a:xfrm>
            <a:off x="6447355" y="2557865"/>
            <a:ext cx="0" cy="576749"/>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OTLSHAPE_T_e33814c7e6ea4342971aa71101030b0f_RightVerticalConnector3"/>
          <p:cNvCxnSpPr/>
          <p:nvPr>
            <p:custDataLst>
              <p:tags r:id="rId7"/>
            </p:custDataLst>
          </p:nvPr>
        </p:nvCxnSpPr>
        <p:spPr>
          <a:xfrm>
            <a:off x="5008389" y="3475651"/>
            <a:ext cx="0" cy="1667849"/>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OTLSHAPE_T_e33814c7e6ea4342971aa71101030b0f_RightVerticalConnector2"/>
          <p:cNvCxnSpPr/>
          <p:nvPr>
            <p:custDataLst>
              <p:tags r:id="rId8"/>
            </p:custDataLst>
          </p:nvPr>
        </p:nvCxnSpPr>
        <p:spPr>
          <a:xfrm>
            <a:off x="5008389" y="2861649"/>
            <a:ext cx="0" cy="27296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OTLSHAPE_T_e33814c7e6ea4342971aa71101030b0f_RightVerticalConnector1"/>
          <p:cNvCxnSpPr/>
          <p:nvPr>
            <p:custDataLst>
              <p:tags r:id="rId9"/>
            </p:custDataLst>
          </p:nvPr>
        </p:nvCxnSpPr>
        <p:spPr>
          <a:xfrm>
            <a:off x="5008389" y="2291165"/>
            <a:ext cx="0" cy="39996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OTLSHAPE_T_263d5694f29d42db84ac48c63771b36a_RightVerticalConnector2"/>
          <p:cNvCxnSpPr/>
          <p:nvPr>
            <p:custDataLst>
              <p:tags r:id="rId10"/>
            </p:custDataLst>
          </p:nvPr>
        </p:nvCxnSpPr>
        <p:spPr>
          <a:xfrm>
            <a:off x="4120516" y="4747175"/>
            <a:ext cx="0" cy="39632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OTLSHAPE_T_263d5694f29d42db84ac48c63771b36a_RightVerticalConnector1"/>
          <p:cNvCxnSpPr/>
          <p:nvPr>
            <p:custDataLst>
              <p:tags r:id="rId11"/>
            </p:custDataLst>
          </p:nvPr>
        </p:nvCxnSpPr>
        <p:spPr>
          <a:xfrm>
            <a:off x="4120516" y="2024465"/>
            <a:ext cx="0" cy="2552192"/>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OTLSHAPE_T_263d5694f29d42db84ac48c63771b36a_LeftVerticalConnector1"/>
          <p:cNvCxnSpPr/>
          <p:nvPr>
            <p:custDataLst>
              <p:tags r:id="rId12"/>
            </p:custDataLst>
          </p:nvPr>
        </p:nvCxnSpPr>
        <p:spPr>
          <a:xfrm>
            <a:off x="400639" y="2024465"/>
            <a:ext cx="0" cy="3119035"/>
          </a:xfrm>
          <a:prstGeom prst="line">
            <a:avLst/>
          </a:prstGeom>
          <a:ln w="762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OTLSHAPE_M_72f77b46f3ed44088cabaa5e832d6ebd_Connector1"/>
          <p:cNvCxnSpPr/>
          <p:nvPr>
            <p:custDataLst>
              <p:tags r:id="rId13"/>
            </p:custDataLst>
          </p:nvPr>
        </p:nvCxnSpPr>
        <p:spPr>
          <a:xfrm>
            <a:off x="2738927" y="4694978"/>
            <a:ext cx="0" cy="448522"/>
          </a:xfrm>
          <a:prstGeom prst="line">
            <a:avLst/>
          </a:prstGeom>
          <a:ln w="7620" cap="flat" cmpd="sng" algn="ctr">
            <a:solidFill>
              <a:schemeClr val="accent6">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OTLSHAPE_M_ddccd872e213490084298107ab0d0de7_Connector2"/>
          <p:cNvCxnSpPr/>
          <p:nvPr>
            <p:custDataLst>
              <p:tags r:id="rId14"/>
            </p:custDataLst>
          </p:nvPr>
        </p:nvCxnSpPr>
        <p:spPr>
          <a:xfrm>
            <a:off x="2106190" y="4747175"/>
            <a:ext cx="0" cy="396325"/>
          </a:xfrm>
          <a:prstGeom prst="line">
            <a:avLst/>
          </a:prstGeom>
          <a:ln w="7620" cap="flat" cmpd="sng" algn="ctr">
            <a:solidFill>
              <a:schemeClr val="accent6">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OTLSHAPE_M_ddccd872e213490084298107ab0d0de7_Connector1"/>
          <p:cNvCxnSpPr/>
          <p:nvPr>
            <p:custDataLst>
              <p:tags r:id="rId15"/>
            </p:custDataLst>
          </p:nvPr>
        </p:nvCxnSpPr>
        <p:spPr>
          <a:xfrm>
            <a:off x="2106190" y="4229735"/>
            <a:ext cx="0" cy="346922"/>
          </a:xfrm>
          <a:prstGeom prst="line">
            <a:avLst/>
          </a:prstGeom>
          <a:ln w="7620" cap="flat" cmpd="sng" algn="ctr">
            <a:solidFill>
              <a:schemeClr val="accent6">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OTLSHAPE_M_dbbe0ceb192144308e44d01a6cca1042_Connector1"/>
          <p:cNvCxnSpPr/>
          <p:nvPr>
            <p:custDataLst>
              <p:tags r:id="rId16"/>
            </p:custDataLst>
          </p:nvPr>
        </p:nvCxnSpPr>
        <p:spPr>
          <a:xfrm>
            <a:off x="1172393" y="4694978"/>
            <a:ext cx="0" cy="448522"/>
          </a:xfrm>
          <a:prstGeom prst="line">
            <a:avLst/>
          </a:prstGeom>
          <a:ln w="7620" cap="flat" cmpd="sng" algn="ctr">
            <a:solidFill>
              <a:schemeClr val="accent6">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OTLSHAPE_M_7deb592536c446b2a9ea38d794d51fe7_Connector2"/>
          <p:cNvCxnSpPr/>
          <p:nvPr>
            <p:custDataLst>
              <p:tags r:id="rId17"/>
            </p:custDataLst>
          </p:nvPr>
        </p:nvCxnSpPr>
        <p:spPr>
          <a:xfrm>
            <a:off x="7464043" y="4747175"/>
            <a:ext cx="0" cy="396325"/>
          </a:xfrm>
          <a:prstGeom prst="line">
            <a:avLst/>
          </a:prstGeom>
          <a:ln w="7620" cap="flat" cmpd="sng" algn="ctr">
            <a:solidFill>
              <a:schemeClr val="dk2">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OTLSHAPE_M_7deb592536c446b2a9ea38d794d51fe7_Connector1"/>
          <p:cNvCxnSpPr/>
          <p:nvPr>
            <p:custDataLst>
              <p:tags r:id="rId18"/>
            </p:custDataLst>
          </p:nvPr>
        </p:nvCxnSpPr>
        <p:spPr>
          <a:xfrm>
            <a:off x="7464043" y="4524460"/>
            <a:ext cx="0" cy="52197"/>
          </a:xfrm>
          <a:prstGeom prst="line">
            <a:avLst/>
          </a:prstGeom>
          <a:ln w="7620" cap="flat" cmpd="sng" algn="ctr">
            <a:solidFill>
              <a:schemeClr val="dk2">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OTLSHAPE_M_f4c48ea94f984483bcf71504ca76607a_Connector2"/>
          <p:cNvCxnSpPr/>
          <p:nvPr>
            <p:custDataLst>
              <p:tags r:id="rId19"/>
            </p:custDataLst>
          </p:nvPr>
        </p:nvCxnSpPr>
        <p:spPr>
          <a:xfrm>
            <a:off x="6453705" y="4747175"/>
            <a:ext cx="0" cy="396325"/>
          </a:xfrm>
          <a:prstGeom prst="line">
            <a:avLst/>
          </a:prstGeom>
          <a:ln w="7620" cap="flat" cmpd="sng" algn="ctr">
            <a:solidFill>
              <a:srgbClr val="02B2E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OTLSHAPE_M_f4c48ea94f984483bcf71504ca76607a_Connector1"/>
          <p:cNvCxnSpPr/>
          <p:nvPr>
            <p:custDataLst>
              <p:tags r:id="rId20"/>
            </p:custDataLst>
          </p:nvPr>
        </p:nvCxnSpPr>
        <p:spPr>
          <a:xfrm>
            <a:off x="6453705" y="3888698"/>
            <a:ext cx="0" cy="687959"/>
          </a:xfrm>
          <a:prstGeom prst="line">
            <a:avLst/>
          </a:prstGeom>
          <a:ln w="7620" cap="flat" cmpd="sng" algn="ctr">
            <a:solidFill>
              <a:srgbClr val="02B2E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OTLSHAPE_M_d5851d61977d41f09c35a39758f49d56_Connector1"/>
          <p:cNvCxnSpPr/>
          <p:nvPr>
            <p:custDataLst>
              <p:tags r:id="rId21"/>
            </p:custDataLst>
          </p:nvPr>
        </p:nvCxnSpPr>
        <p:spPr>
          <a:xfrm>
            <a:off x="5014739" y="4694978"/>
            <a:ext cx="0" cy="448522"/>
          </a:xfrm>
          <a:prstGeom prst="line">
            <a:avLst/>
          </a:prstGeom>
          <a:ln w="7620" cap="flat" cmpd="sng" algn="ctr">
            <a:solidFill>
              <a:schemeClr val="accent5">
                <a:alpha val="4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OTLSHAPE_M_70d71aeffa58470f9e2f01eba5f8e86b_Connector2"/>
          <p:cNvCxnSpPr/>
          <p:nvPr>
            <p:custDataLst>
              <p:tags r:id="rId22"/>
            </p:custDataLst>
          </p:nvPr>
        </p:nvCxnSpPr>
        <p:spPr>
          <a:xfrm>
            <a:off x="4126866" y="4747175"/>
            <a:ext cx="0" cy="396325"/>
          </a:xfrm>
          <a:prstGeom prst="line">
            <a:avLst/>
          </a:prstGeom>
          <a:ln w="7620" cap="flat" cmpd="sng" algn="ctr">
            <a:solidFill>
              <a:srgbClr val="0072BC">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OTLSHAPE_M_70d71aeffa58470f9e2f01eba5f8e86b_Connector1"/>
          <p:cNvCxnSpPr/>
          <p:nvPr>
            <p:custDataLst>
              <p:tags r:id="rId23"/>
            </p:custDataLst>
          </p:nvPr>
        </p:nvCxnSpPr>
        <p:spPr>
          <a:xfrm>
            <a:off x="4126866" y="3338195"/>
            <a:ext cx="0" cy="1238462"/>
          </a:xfrm>
          <a:prstGeom prst="line">
            <a:avLst/>
          </a:prstGeom>
          <a:ln w="7620" cap="flat" cmpd="sng" algn="ctr">
            <a:solidFill>
              <a:srgbClr val="0072BC">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OTLSHAPE_TB_00000000000000000000000000000000_ElapsedTimeExtension"/>
          <p:cNvSpPr/>
          <p:nvPr>
            <p:custDataLst>
              <p:tags r:id="rId24"/>
            </p:custDataLst>
          </p:nvPr>
        </p:nvSpPr>
        <p:spPr>
          <a:xfrm>
            <a:off x="395536" y="1821265"/>
            <a:ext cx="444500" cy="3322235"/>
          </a:xfrm>
          <a:prstGeom prst="rect">
            <a:avLst/>
          </a:prstGeom>
          <a:gradFill flip="none" rotWithShape="1">
            <a:gsLst>
              <a:gs pos="100000">
                <a:srgbClr val="FFC000">
                  <a:alpha val="30196"/>
                </a:srgbClr>
              </a:gs>
              <a:gs pos="0">
                <a:srgbClr val="FFC000">
                  <a:alpha val="0"/>
                </a:srgbClr>
              </a:gs>
            </a:gsLst>
            <a:lin ang="5400000" scaled="1"/>
            <a:tileRect/>
          </a:gradFill>
          <a:ln w="25400" cap="flat" cmpd="sng" algn="ctr">
            <a:noFill/>
            <a:prstDash val="solid"/>
          </a:ln>
          <a:effectLst>
            <a:outerShdw>
              <a:scrgbClr r="0" g="0" b="0">
                <a:alpha val="50000"/>
              </a:scrgbClr>
            </a:outerShdw>
          </a:effectLst>
          <a:extLst>
            <a:ext uri="{91240B29-F687-4F45-9708-019B960494DF}">
              <a14:hiddenLine xmlns:a14="http://schemas.microsoft.com/office/drawing/2010/main" w="25400" cap="flat" cmpd="sng" algn="ctr">
                <a:solidFill>
                  <a:schemeClr val="accent1">
                    <a:shade val="50000"/>
                  </a:schemeClr>
                </a:solidFill>
                <a:prstDash val="solid"/>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TLSHAPE_TB_00000000000000000000000000000000_RightEndCaps"/>
          <p:cNvSpPr txBox="1"/>
          <p:nvPr>
            <p:custDataLst>
              <p:tags r:id="rId25"/>
            </p:custDataLst>
          </p:nvPr>
        </p:nvSpPr>
        <p:spPr>
          <a:xfrm>
            <a:off x="7977605" y="5194469"/>
            <a:ext cx="451662" cy="279061"/>
          </a:xfrm>
          <a:prstGeom prst="rect">
            <a:avLst/>
          </a:prstGeom>
          <a:noFill/>
        </p:spPr>
        <p:txBody>
          <a:bodyPr vert="horz" wrap="none" lIns="0" tIns="0" rIns="0" bIns="0" rtlCol="0" anchor="ctr" anchorCtr="0">
            <a:spAutoFit/>
          </a:bodyPr>
          <a:lstStyle/>
          <a:p>
            <a:pPr algn="ctr"/>
            <a:r>
              <a:rPr lang="en-US" b="1" spc="-38" smtClean="0">
                <a:solidFill>
                  <a:schemeClr val="accent2"/>
                </a:solidFill>
                <a:latin typeface="Calibri"/>
              </a:rPr>
              <a:t>2020</a:t>
            </a:r>
            <a:endParaRPr lang="en-US" b="1" spc="-38">
              <a:solidFill>
                <a:schemeClr val="accent2"/>
              </a:solidFill>
              <a:latin typeface="Calibri"/>
            </a:endParaRPr>
          </a:p>
        </p:txBody>
      </p:sp>
      <p:sp>
        <p:nvSpPr>
          <p:cNvPr id="34" name="OTLSHAPE_TB_00000000000000000000000000000000_ScaleContainer"/>
          <p:cNvSpPr/>
          <p:nvPr>
            <p:custDataLst>
              <p:tags r:id="rId26"/>
            </p:custDataLst>
          </p:nvPr>
        </p:nvSpPr>
        <p:spPr>
          <a:xfrm>
            <a:off x="395536" y="5143500"/>
            <a:ext cx="7467600" cy="381000"/>
          </a:xfrm>
          <a:prstGeom prst="rect">
            <a:avLst/>
          </a:prstGeom>
          <a:gradFill flip="none" rotWithShape="1">
            <a:gsLst>
              <a:gs pos="0">
                <a:srgbClr val="B2B2B2"/>
              </a:gs>
              <a:gs pos="100000">
                <a:srgbClr val="B2B2B2"/>
              </a:gs>
              <a:gs pos="50000">
                <a:srgbClr val="F2F2F2"/>
              </a:gs>
              <a:gs pos="100000">
                <a:srgbClr val="FFFFFF"/>
              </a:gs>
            </a:gsLst>
            <a:lin ang="5400000" scaled="1"/>
            <a:tileRect/>
          </a:gradFill>
          <a:ln w="25400" cap="flat" cmpd="sng" algn="ctr">
            <a:noFill/>
            <a:prstDash val="solid"/>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TLSHAPE_TB_00000000000000000000000000000000_ElapsedTime"/>
          <p:cNvSpPr/>
          <p:nvPr>
            <p:custDataLst>
              <p:tags r:id="rId27"/>
            </p:custDataLst>
          </p:nvPr>
        </p:nvSpPr>
        <p:spPr>
          <a:xfrm>
            <a:off x="395536" y="5143500"/>
            <a:ext cx="444500" cy="381000"/>
          </a:xfrm>
          <a:prstGeom prst="rect">
            <a:avLst/>
          </a:prstGeom>
          <a:solidFill>
            <a:srgbClr val="FFC000">
              <a:alpha val="30196"/>
            </a:srgbClr>
          </a:solidFill>
          <a:ln w="25400" cap="flat" cmpd="sng" algn="ctr">
            <a:noFill/>
            <a:prstDash val="solid"/>
          </a:ln>
          <a:effectLst/>
          <a:scene3d>
            <a:camera prst="orthographicFront"/>
            <a:lightRig rig="threePt" dir="t">
              <a:rot lat="0" lon="0" rev="0"/>
            </a:lightRig>
          </a:scene3d>
          <a:sp3d>
            <a:bevelT w="12700" h="139700"/>
          </a:sp3d>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TLSHAPE_TB_00000000000000000000000000000000_TodayMarkerShape"/>
          <p:cNvSpPr/>
          <p:nvPr>
            <p:custDataLst>
              <p:tags r:id="rId28"/>
            </p:custDataLst>
          </p:nvPr>
        </p:nvSpPr>
        <p:spPr>
          <a:xfrm>
            <a:off x="785519" y="5524500"/>
            <a:ext cx="114300" cy="127000"/>
          </a:xfrm>
          <a:prstGeom prst="triangle">
            <a:avLst/>
          </a:prstGeom>
          <a:solidFill>
            <a:srgbClr val="FF0000"/>
          </a:solidFill>
          <a:ln w="25400" cap="flat" cmpd="sng" algn="ctr">
            <a:noFill/>
            <a:prstDash val="solid"/>
          </a:ln>
          <a:effectLst>
            <a:outerShdw>
              <a:scrgbClr r="0" g="0" b="0">
                <a:alpha val="50000"/>
              </a:scrgbClr>
            </a:outerShdw>
          </a:effectLst>
          <a:extLst>
            <a:ext uri="{91240B29-F687-4F45-9708-019B960494DF}">
              <a14:hiddenLine xmlns:a14="http://schemas.microsoft.com/office/drawing/2010/main" w="25400" cap="flat" cmpd="sng" algn="ctr">
                <a:solidFill>
                  <a:schemeClr val="accent1">
                    <a:shade val="50000"/>
                  </a:schemeClr>
                </a:solidFill>
                <a:prstDash val="solid"/>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TLSHAPE_TB_00000000000000000000000000000000_TodayMarkerText"/>
          <p:cNvSpPr txBox="1"/>
          <p:nvPr>
            <p:custDataLst>
              <p:tags r:id="rId29"/>
            </p:custDataLst>
          </p:nvPr>
        </p:nvSpPr>
        <p:spPr>
          <a:xfrm>
            <a:off x="659819" y="5651500"/>
            <a:ext cx="368300" cy="186055"/>
          </a:xfrm>
          <a:prstGeom prst="rect">
            <a:avLst/>
          </a:prstGeom>
          <a:noFill/>
        </p:spPr>
        <p:txBody>
          <a:bodyPr vert="horz" wrap="none" lIns="0" tIns="0" rIns="0" bIns="0" rtlCol="0" anchor="ctr" anchorCtr="0">
            <a:spAutoFit/>
          </a:bodyPr>
          <a:lstStyle/>
          <a:p>
            <a:pPr algn="ctr"/>
            <a:r>
              <a:rPr lang="en-US" sz="1200" spc="-12" smtClean="0">
                <a:solidFill>
                  <a:schemeClr val="dk1"/>
                </a:solidFill>
                <a:latin typeface="Calibri"/>
              </a:rPr>
              <a:t>Today</a:t>
            </a:r>
            <a:endParaRPr lang="en-US" sz="1200" spc="-12">
              <a:solidFill>
                <a:schemeClr val="dk1"/>
              </a:solidFill>
              <a:latin typeface="Calibri"/>
            </a:endParaRPr>
          </a:p>
        </p:txBody>
      </p:sp>
      <p:sp>
        <p:nvSpPr>
          <p:cNvPr id="38" name="OTLSHAPE_TB_00000000000000000000000000000000_TimescaleInterval1"/>
          <p:cNvSpPr txBox="1"/>
          <p:nvPr>
            <p:custDataLst>
              <p:tags r:id="rId30"/>
            </p:custDataLst>
          </p:nvPr>
        </p:nvSpPr>
        <p:spPr>
          <a:xfrm>
            <a:off x="459036" y="5240972"/>
            <a:ext cx="304955" cy="186055"/>
          </a:xfrm>
          <a:prstGeom prst="rect">
            <a:avLst/>
          </a:prstGeom>
          <a:noFill/>
        </p:spPr>
        <p:txBody>
          <a:bodyPr vert="horz" wrap="none" lIns="0" tIns="0" rIns="0" bIns="0" rtlCol="0" anchor="ctr" anchorCtr="0">
            <a:noAutofit/>
          </a:bodyPr>
          <a:lstStyle/>
          <a:p>
            <a:r>
              <a:rPr lang="en-US" sz="1200" spc="-20" smtClean="0">
                <a:solidFill>
                  <a:schemeClr val="dk1"/>
                </a:solidFill>
                <a:latin typeface="Calibri"/>
              </a:rPr>
              <a:t>2017</a:t>
            </a:r>
            <a:endParaRPr lang="en-US" sz="1200" spc="-20">
              <a:solidFill>
                <a:schemeClr val="dk1"/>
              </a:solidFill>
              <a:latin typeface="Calibri"/>
            </a:endParaRPr>
          </a:p>
        </p:txBody>
      </p:sp>
      <p:sp>
        <p:nvSpPr>
          <p:cNvPr id="39" name="OTLSHAPE_TB_00000000000000000000000000000000_TimescaleInterval2"/>
          <p:cNvSpPr txBox="1"/>
          <p:nvPr>
            <p:custDataLst>
              <p:tags r:id="rId31"/>
            </p:custDataLst>
          </p:nvPr>
        </p:nvSpPr>
        <p:spPr>
          <a:xfrm>
            <a:off x="2321528" y="5240972"/>
            <a:ext cx="304955" cy="186055"/>
          </a:xfrm>
          <a:prstGeom prst="rect">
            <a:avLst/>
          </a:prstGeom>
          <a:noFill/>
        </p:spPr>
        <p:txBody>
          <a:bodyPr vert="horz" wrap="none" lIns="0" tIns="0" rIns="0" bIns="0" rtlCol="0" anchor="ctr" anchorCtr="0">
            <a:noAutofit/>
          </a:bodyPr>
          <a:lstStyle/>
          <a:p>
            <a:r>
              <a:rPr lang="en-US" sz="1200" spc="-20" smtClean="0">
                <a:solidFill>
                  <a:schemeClr val="dk1"/>
                </a:solidFill>
                <a:latin typeface="Calibri"/>
              </a:rPr>
              <a:t>2018</a:t>
            </a:r>
            <a:endParaRPr lang="en-US" sz="1200" spc="-20">
              <a:solidFill>
                <a:schemeClr val="dk1"/>
              </a:solidFill>
              <a:latin typeface="Calibri"/>
            </a:endParaRPr>
          </a:p>
        </p:txBody>
      </p:sp>
      <p:sp>
        <p:nvSpPr>
          <p:cNvPr id="40" name="OTLSHAPE_TB_00000000000000000000000000000000_TimescaleInterval3"/>
          <p:cNvSpPr txBox="1"/>
          <p:nvPr>
            <p:custDataLst>
              <p:tags r:id="rId32"/>
            </p:custDataLst>
          </p:nvPr>
        </p:nvSpPr>
        <p:spPr>
          <a:xfrm>
            <a:off x="4184020" y="5240972"/>
            <a:ext cx="304955" cy="186055"/>
          </a:xfrm>
          <a:prstGeom prst="rect">
            <a:avLst/>
          </a:prstGeom>
          <a:noFill/>
        </p:spPr>
        <p:txBody>
          <a:bodyPr vert="horz" wrap="none" lIns="0" tIns="0" rIns="0" bIns="0" rtlCol="0" anchor="ctr" anchorCtr="0">
            <a:noAutofit/>
          </a:bodyPr>
          <a:lstStyle/>
          <a:p>
            <a:r>
              <a:rPr lang="en-US" sz="1200" spc="-20" smtClean="0">
                <a:solidFill>
                  <a:schemeClr val="dk1"/>
                </a:solidFill>
                <a:latin typeface="Calibri"/>
              </a:rPr>
              <a:t>2019</a:t>
            </a:r>
            <a:endParaRPr lang="en-US" sz="1200" spc="-20">
              <a:solidFill>
                <a:schemeClr val="dk1"/>
              </a:solidFill>
              <a:latin typeface="Calibri"/>
            </a:endParaRPr>
          </a:p>
        </p:txBody>
      </p:sp>
      <p:sp>
        <p:nvSpPr>
          <p:cNvPr id="41" name="OTLSHAPE_TB_00000000000000000000000000000000_TimescaleInterval4"/>
          <p:cNvSpPr txBox="1"/>
          <p:nvPr>
            <p:custDataLst>
              <p:tags r:id="rId33"/>
            </p:custDataLst>
          </p:nvPr>
        </p:nvSpPr>
        <p:spPr>
          <a:xfrm>
            <a:off x="6046511" y="5240972"/>
            <a:ext cx="304955" cy="186055"/>
          </a:xfrm>
          <a:prstGeom prst="rect">
            <a:avLst/>
          </a:prstGeom>
          <a:noFill/>
        </p:spPr>
        <p:txBody>
          <a:bodyPr vert="horz" wrap="none" lIns="0" tIns="0" rIns="0" bIns="0" rtlCol="0" anchor="ctr" anchorCtr="0">
            <a:noAutofit/>
          </a:bodyPr>
          <a:lstStyle/>
          <a:p>
            <a:r>
              <a:rPr lang="en-US" sz="1200" spc="-20" smtClean="0">
                <a:solidFill>
                  <a:schemeClr val="dk1"/>
                </a:solidFill>
                <a:latin typeface="Calibri"/>
              </a:rPr>
              <a:t>2020</a:t>
            </a:r>
            <a:endParaRPr lang="en-US" sz="1200" spc="-20">
              <a:solidFill>
                <a:schemeClr val="dk1"/>
              </a:solidFill>
              <a:latin typeface="Calibri"/>
            </a:endParaRPr>
          </a:p>
        </p:txBody>
      </p:sp>
      <p:sp>
        <p:nvSpPr>
          <p:cNvPr id="42" name="OTLSHAPE_M_70d71aeffa58470f9e2f01eba5f8e86b_Title"/>
          <p:cNvSpPr txBox="1"/>
          <p:nvPr>
            <p:custDataLst>
              <p:tags r:id="rId34"/>
            </p:custDataLst>
          </p:nvPr>
        </p:nvSpPr>
        <p:spPr>
          <a:xfrm>
            <a:off x="4349116" y="3134614"/>
            <a:ext cx="2540000" cy="341037"/>
          </a:xfrm>
          <a:prstGeom prst="rect">
            <a:avLst/>
          </a:prstGeom>
          <a:noFill/>
        </p:spPr>
        <p:txBody>
          <a:bodyPr vert="horz" wrap="square" lIns="0" tIns="0" rIns="0" bIns="0" rtlCol="0" anchor="ctr" anchorCtr="0">
            <a:spAutoFit/>
          </a:bodyPr>
          <a:lstStyle/>
          <a:p>
            <a:r>
              <a:rPr lang="en-US" sz="1100" b="1" smtClean="0">
                <a:solidFill>
                  <a:schemeClr val="dk1"/>
                </a:solidFill>
                <a:latin typeface="Calibri"/>
              </a:rPr>
              <a:t>ICS components ready for initial operations independently</a:t>
            </a:r>
            <a:endParaRPr lang="en-US" sz="1100" b="1">
              <a:solidFill>
                <a:schemeClr val="dk1"/>
              </a:solidFill>
              <a:latin typeface="Calibri"/>
            </a:endParaRPr>
          </a:p>
        </p:txBody>
      </p:sp>
      <p:sp>
        <p:nvSpPr>
          <p:cNvPr id="43" name="OTLSHAPE_M_70d71aeffa58470f9e2f01eba5f8e86b_Date"/>
          <p:cNvSpPr txBox="1"/>
          <p:nvPr>
            <p:custDataLst>
              <p:tags r:id="rId35"/>
            </p:custDataLst>
          </p:nvPr>
        </p:nvSpPr>
        <p:spPr>
          <a:xfrm>
            <a:off x="4349116" y="3501619"/>
            <a:ext cx="622300"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a:rPr>
              <a:t>2018-12-31</a:t>
            </a:r>
            <a:endParaRPr lang="en-US" sz="1000" spc="-8" dirty="0">
              <a:solidFill>
                <a:srgbClr val="1F497E"/>
              </a:solidFill>
              <a:latin typeface="Calibri"/>
            </a:endParaRPr>
          </a:p>
        </p:txBody>
      </p:sp>
      <p:sp>
        <p:nvSpPr>
          <p:cNvPr id="44" name="OTLSHAPE_M_70d71aeffa58470f9e2f01eba5f8e86b_Shape"/>
          <p:cNvSpPr/>
          <p:nvPr>
            <p:custDataLst>
              <p:tags r:id="rId36"/>
            </p:custDataLst>
          </p:nvPr>
        </p:nvSpPr>
        <p:spPr>
          <a:xfrm rot="16200000">
            <a:off x="4152266" y="3338195"/>
            <a:ext cx="165100" cy="165100"/>
          </a:xfrm>
          <a:prstGeom prst="flowChartMerge">
            <a:avLst/>
          </a:prstGeom>
          <a:solidFill>
            <a:srgbClr val="0072BC"/>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TLSHAPE_M_d5851d61977d41f09c35a39758f49d56_Title"/>
          <p:cNvSpPr txBox="1"/>
          <p:nvPr>
            <p:custDataLst>
              <p:tags r:id="rId37"/>
            </p:custDataLst>
          </p:nvPr>
        </p:nvSpPr>
        <p:spPr>
          <a:xfrm>
            <a:off x="5236989" y="4576657"/>
            <a:ext cx="2247900" cy="170519"/>
          </a:xfrm>
          <a:prstGeom prst="rect">
            <a:avLst/>
          </a:prstGeom>
          <a:noFill/>
        </p:spPr>
        <p:txBody>
          <a:bodyPr vert="horz" wrap="square" lIns="0" tIns="0" rIns="0" bIns="0" rtlCol="0" anchor="ctr" anchorCtr="0">
            <a:spAutoFit/>
          </a:bodyPr>
          <a:lstStyle/>
          <a:p>
            <a:r>
              <a:rPr lang="en-US" sz="1100" b="1" spc="-4" smtClean="0">
                <a:solidFill>
                  <a:schemeClr val="dk1"/>
                </a:solidFill>
                <a:latin typeface="Calibri"/>
              </a:rPr>
              <a:t>ICS ready for Accelerator ready for BoT</a:t>
            </a:r>
            <a:endParaRPr lang="en-US" sz="1100" b="1" spc="-4">
              <a:solidFill>
                <a:schemeClr val="dk1"/>
              </a:solidFill>
              <a:latin typeface="Calibri"/>
            </a:endParaRPr>
          </a:p>
        </p:txBody>
      </p:sp>
      <p:sp>
        <p:nvSpPr>
          <p:cNvPr id="46" name="OTLSHAPE_M_d5851d61977d41f09c35a39758f49d56_Date"/>
          <p:cNvSpPr txBox="1"/>
          <p:nvPr>
            <p:custDataLst>
              <p:tags r:id="rId38"/>
            </p:custDataLst>
          </p:nvPr>
        </p:nvSpPr>
        <p:spPr>
          <a:xfrm>
            <a:off x="5236989" y="4773143"/>
            <a:ext cx="809522"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a:rPr>
              <a:t>2019/06/23</a:t>
            </a:r>
            <a:endParaRPr lang="en-US" sz="1000" spc="-8" dirty="0">
              <a:solidFill>
                <a:srgbClr val="1F497E"/>
              </a:solidFill>
              <a:latin typeface="Calibri"/>
            </a:endParaRPr>
          </a:p>
        </p:txBody>
      </p:sp>
      <p:sp>
        <p:nvSpPr>
          <p:cNvPr id="47" name="OTLSHAPE_M_d5851d61977d41f09c35a39758f49d56_Shape"/>
          <p:cNvSpPr/>
          <p:nvPr>
            <p:custDataLst>
              <p:tags r:id="rId39"/>
            </p:custDataLst>
          </p:nvPr>
        </p:nvSpPr>
        <p:spPr>
          <a:xfrm rot="16200000">
            <a:off x="5040139" y="4694978"/>
            <a:ext cx="165100" cy="165100"/>
          </a:xfrm>
          <a:prstGeom prst="flowChartMerge">
            <a:avLst/>
          </a:prstGeom>
          <a:solidFill>
            <a:schemeClr val="accent5"/>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TLSHAPE_M_f4c48ea94f984483bcf71504ca76607a_Title"/>
          <p:cNvSpPr txBox="1"/>
          <p:nvPr>
            <p:custDataLst>
              <p:tags r:id="rId40"/>
            </p:custDataLst>
          </p:nvPr>
        </p:nvSpPr>
        <p:spPr>
          <a:xfrm>
            <a:off x="6675955" y="3770376"/>
            <a:ext cx="1943100" cy="170519"/>
          </a:xfrm>
          <a:prstGeom prst="rect">
            <a:avLst/>
          </a:prstGeom>
          <a:noFill/>
        </p:spPr>
        <p:txBody>
          <a:bodyPr vert="horz" wrap="square" lIns="0" tIns="0" rIns="0" bIns="0" rtlCol="0" anchor="ctr" anchorCtr="0">
            <a:spAutoFit/>
          </a:bodyPr>
          <a:lstStyle/>
          <a:p>
            <a:r>
              <a:rPr lang="en-US" sz="1100" b="1" spc="-6" smtClean="0">
                <a:solidFill>
                  <a:schemeClr val="dk1"/>
                </a:solidFill>
                <a:latin typeface="Calibri"/>
              </a:rPr>
              <a:t>ICS ready for Target ready for BoT</a:t>
            </a:r>
            <a:endParaRPr lang="en-US" sz="1100" b="1" spc="-6">
              <a:solidFill>
                <a:schemeClr val="dk1"/>
              </a:solidFill>
              <a:latin typeface="Calibri"/>
            </a:endParaRPr>
          </a:p>
        </p:txBody>
      </p:sp>
      <p:sp>
        <p:nvSpPr>
          <p:cNvPr id="49" name="OTLSHAPE_M_f4c48ea94f984483bcf71504ca76607a_Date"/>
          <p:cNvSpPr txBox="1"/>
          <p:nvPr>
            <p:custDataLst>
              <p:tags r:id="rId41"/>
            </p:custDataLst>
          </p:nvPr>
        </p:nvSpPr>
        <p:spPr>
          <a:xfrm>
            <a:off x="6675955" y="3966863"/>
            <a:ext cx="781738"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a:rPr>
              <a:t>2020/03/31</a:t>
            </a:r>
            <a:endParaRPr lang="en-US" sz="1000" spc="-8" dirty="0">
              <a:solidFill>
                <a:srgbClr val="1F497E"/>
              </a:solidFill>
              <a:latin typeface="Calibri"/>
            </a:endParaRPr>
          </a:p>
        </p:txBody>
      </p:sp>
      <p:sp>
        <p:nvSpPr>
          <p:cNvPr id="50" name="OTLSHAPE_M_f4c48ea94f984483bcf71504ca76607a_Shape"/>
          <p:cNvSpPr/>
          <p:nvPr>
            <p:custDataLst>
              <p:tags r:id="rId42"/>
            </p:custDataLst>
          </p:nvPr>
        </p:nvSpPr>
        <p:spPr>
          <a:xfrm rot="16200000">
            <a:off x="6479105" y="3888698"/>
            <a:ext cx="165100" cy="165100"/>
          </a:xfrm>
          <a:prstGeom prst="flowChartMerge">
            <a:avLst/>
          </a:prstGeom>
          <a:solidFill>
            <a:srgbClr val="02B2EE"/>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TLSHAPE_M_7deb592536c446b2a9ea38d794d51fe7_Title"/>
          <p:cNvSpPr txBox="1"/>
          <p:nvPr>
            <p:custDataLst>
              <p:tags r:id="rId43"/>
            </p:custDataLst>
          </p:nvPr>
        </p:nvSpPr>
        <p:spPr>
          <a:xfrm>
            <a:off x="7686293" y="4235619"/>
            <a:ext cx="825500" cy="511556"/>
          </a:xfrm>
          <a:prstGeom prst="rect">
            <a:avLst/>
          </a:prstGeom>
          <a:noFill/>
        </p:spPr>
        <p:txBody>
          <a:bodyPr vert="horz" wrap="square" lIns="0" tIns="0" rIns="0" bIns="0" rtlCol="0" anchor="ctr" anchorCtr="0">
            <a:spAutoFit/>
          </a:bodyPr>
          <a:lstStyle/>
          <a:p>
            <a:r>
              <a:rPr lang="en-US" sz="1100" b="1" smtClean="0">
                <a:solidFill>
                  <a:schemeClr val="dk1"/>
                </a:solidFill>
                <a:latin typeface="Calibri"/>
              </a:rPr>
              <a:t>ICS ready for NSS ready for TBL</a:t>
            </a:r>
            <a:endParaRPr lang="en-US" sz="1100" b="1">
              <a:solidFill>
                <a:schemeClr val="dk1"/>
              </a:solidFill>
              <a:latin typeface="Calibri"/>
            </a:endParaRPr>
          </a:p>
        </p:txBody>
      </p:sp>
      <p:sp>
        <p:nvSpPr>
          <p:cNvPr id="52" name="OTLSHAPE_M_7deb592536c446b2a9ea38d794d51fe7_Date"/>
          <p:cNvSpPr txBox="1"/>
          <p:nvPr>
            <p:custDataLst>
              <p:tags r:id="rId44"/>
            </p:custDataLst>
          </p:nvPr>
        </p:nvSpPr>
        <p:spPr>
          <a:xfrm>
            <a:off x="7686293" y="4773143"/>
            <a:ext cx="622300"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a:rPr>
              <a:t>2020/10/15</a:t>
            </a:r>
            <a:endParaRPr lang="en-US" sz="1000" spc="-8" dirty="0">
              <a:solidFill>
                <a:srgbClr val="1F497E"/>
              </a:solidFill>
              <a:latin typeface="Calibri"/>
            </a:endParaRPr>
          </a:p>
        </p:txBody>
      </p:sp>
      <p:sp>
        <p:nvSpPr>
          <p:cNvPr id="53" name="OTLSHAPE_M_7deb592536c446b2a9ea38d794d51fe7_Shape"/>
          <p:cNvSpPr/>
          <p:nvPr>
            <p:custDataLst>
              <p:tags r:id="rId45"/>
            </p:custDataLst>
          </p:nvPr>
        </p:nvSpPr>
        <p:spPr>
          <a:xfrm rot="16200000">
            <a:off x="7489443" y="4524459"/>
            <a:ext cx="165100" cy="165100"/>
          </a:xfrm>
          <a:prstGeom prst="flowChartMerge">
            <a:avLst/>
          </a:prstGeom>
          <a:solidFill>
            <a:schemeClr val="dk2"/>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TLSHAPE_M_dbbe0ceb192144308e44d01a6cca1042_Title"/>
          <p:cNvSpPr txBox="1"/>
          <p:nvPr>
            <p:custDataLst>
              <p:tags r:id="rId46"/>
            </p:custDataLst>
          </p:nvPr>
        </p:nvSpPr>
        <p:spPr>
          <a:xfrm>
            <a:off x="1394643" y="4576657"/>
            <a:ext cx="1130300" cy="170519"/>
          </a:xfrm>
          <a:prstGeom prst="rect">
            <a:avLst/>
          </a:prstGeom>
          <a:noFill/>
        </p:spPr>
        <p:txBody>
          <a:bodyPr vert="horz" wrap="square" lIns="0" tIns="0" rIns="0" bIns="0" rtlCol="0" anchor="ctr" anchorCtr="0">
            <a:spAutoFit/>
          </a:bodyPr>
          <a:lstStyle/>
          <a:p>
            <a:r>
              <a:rPr lang="en-US" sz="1100" b="1" spc="-6" smtClean="0">
                <a:solidFill>
                  <a:schemeClr val="dk1"/>
                </a:solidFill>
                <a:latin typeface="Calibri"/>
              </a:rPr>
              <a:t>Local Control Room</a:t>
            </a:r>
            <a:endParaRPr lang="en-US" sz="1100" b="1" spc="-6">
              <a:solidFill>
                <a:schemeClr val="dk1"/>
              </a:solidFill>
              <a:latin typeface="Calibri"/>
            </a:endParaRPr>
          </a:p>
        </p:txBody>
      </p:sp>
      <p:sp>
        <p:nvSpPr>
          <p:cNvPr id="55" name="OTLSHAPE_M_dbbe0ceb192144308e44d01a6cca1042_Date"/>
          <p:cNvSpPr txBox="1"/>
          <p:nvPr>
            <p:custDataLst>
              <p:tags r:id="rId47"/>
            </p:custDataLst>
          </p:nvPr>
        </p:nvSpPr>
        <p:spPr>
          <a:xfrm>
            <a:off x="1394642" y="4773143"/>
            <a:ext cx="819497"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a:rPr>
              <a:t>2017-05-31</a:t>
            </a:r>
            <a:endParaRPr lang="en-US" sz="1000" spc="-8" dirty="0">
              <a:solidFill>
                <a:srgbClr val="1F497E"/>
              </a:solidFill>
              <a:latin typeface="Calibri"/>
            </a:endParaRPr>
          </a:p>
        </p:txBody>
      </p:sp>
      <p:sp>
        <p:nvSpPr>
          <p:cNvPr id="56" name="OTLSHAPE_M_dbbe0ceb192144308e44d01a6cca1042_Shape"/>
          <p:cNvSpPr/>
          <p:nvPr>
            <p:custDataLst>
              <p:tags r:id="rId48"/>
            </p:custDataLst>
          </p:nvPr>
        </p:nvSpPr>
        <p:spPr>
          <a:xfrm rot="16200000">
            <a:off x="1197793" y="4694978"/>
            <a:ext cx="165100" cy="165100"/>
          </a:xfrm>
          <a:prstGeom prst="flowChartMerge">
            <a:avLst/>
          </a:prstGeom>
          <a:solidFill>
            <a:schemeClr val="accent6"/>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TLSHAPE_M_ddccd872e213490084298107ab0d0de7_Title"/>
          <p:cNvSpPr txBox="1"/>
          <p:nvPr>
            <p:custDataLst>
              <p:tags r:id="rId49"/>
            </p:custDataLst>
          </p:nvPr>
        </p:nvSpPr>
        <p:spPr>
          <a:xfrm>
            <a:off x="2328440" y="4111413"/>
            <a:ext cx="1727200" cy="170519"/>
          </a:xfrm>
          <a:prstGeom prst="rect">
            <a:avLst/>
          </a:prstGeom>
          <a:noFill/>
        </p:spPr>
        <p:txBody>
          <a:bodyPr vert="horz" wrap="square" lIns="0" tIns="0" rIns="0" bIns="0" rtlCol="0" anchor="ctr" anchorCtr="0">
            <a:spAutoFit/>
          </a:bodyPr>
          <a:lstStyle/>
          <a:p>
            <a:r>
              <a:rPr lang="de-DE" sz="1100" b="1" spc="-6" smtClean="0">
                <a:solidFill>
                  <a:schemeClr val="dk1"/>
                </a:solidFill>
                <a:latin typeface="Calibri"/>
              </a:rPr>
              <a:t>PSS-1 // ESS RR 1 (ISrc + LEBT)</a:t>
            </a:r>
            <a:endParaRPr lang="en-US" sz="1100" b="1" spc="-6">
              <a:solidFill>
                <a:schemeClr val="dk1"/>
              </a:solidFill>
              <a:latin typeface="Calibri"/>
            </a:endParaRPr>
          </a:p>
        </p:txBody>
      </p:sp>
      <p:sp>
        <p:nvSpPr>
          <p:cNvPr id="58" name="OTLSHAPE_M_ddccd872e213490084298107ab0d0de7_Date"/>
          <p:cNvSpPr txBox="1"/>
          <p:nvPr>
            <p:custDataLst>
              <p:tags r:id="rId50"/>
            </p:custDataLst>
          </p:nvPr>
        </p:nvSpPr>
        <p:spPr>
          <a:xfrm>
            <a:off x="2328440" y="4307900"/>
            <a:ext cx="622300"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a:rPr>
              <a:t>2017-11-30</a:t>
            </a:r>
            <a:endParaRPr lang="en-US" sz="1000" spc="-8" dirty="0">
              <a:solidFill>
                <a:srgbClr val="1F497E"/>
              </a:solidFill>
              <a:latin typeface="Calibri"/>
            </a:endParaRPr>
          </a:p>
        </p:txBody>
      </p:sp>
      <p:sp>
        <p:nvSpPr>
          <p:cNvPr id="59" name="OTLSHAPE_M_ddccd872e213490084298107ab0d0de7_Shape"/>
          <p:cNvSpPr/>
          <p:nvPr>
            <p:custDataLst>
              <p:tags r:id="rId51"/>
            </p:custDataLst>
          </p:nvPr>
        </p:nvSpPr>
        <p:spPr>
          <a:xfrm rot="16200000">
            <a:off x="2131590" y="4229735"/>
            <a:ext cx="165100" cy="165100"/>
          </a:xfrm>
          <a:prstGeom prst="flowChartMerge">
            <a:avLst/>
          </a:prstGeom>
          <a:solidFill>
            <a:schemeClr val="accent6"/>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TLSHAPE_M_72f77b46f3ed44088cabaa5e832d6ebd_Title"/>
          <p:cNvSpPr txBox="1"/>
          <p:nvPr>
            <p:custDataLst>
              <p:tags r:id="rId52"/>
            </p:custDataLst>
          </p:nvPr>
        </p:nvSpPr>
        <p:spPr>
          <a:xfrm>
            <a:off x="2961177" y="4576657"/>
            <a:ext cx="1320800" cy="170519"/>
          </a:xfrm>
          <a:prstGeom prst="rect">
            <a:avLst/>
          </a:prstGeom>
          <a:noFill/>
        </p:spPr>
        <p:txBody>
          <a:bodyPr vert="horz" wrap="square" lIns="0" tIns="0" rIns="0" bIns="0" rtlCol="0" anchor="ctr" anchorCtr="0">
            <a:spAutoFit/>
          </a:bodyPr>
          <a:lstStyle/>
          <a:p>
            <a:r>
              <a:rPr lang="en-US" sz="1100" b="1" spc="-6" smtClean="0">
                <a:solidFill>
                  <a:schemeClr val="dk1"/>
                </a:solidFill>
                <a:latin typeface="Calibri"/>
              </a:rPr>
              <a:t>ESS RR 2 (RFQ + MEBT)</a:t>
            </a:r>
            <a:endParaRPr lang="en-US" sz="1100" b="1" spc="-6">
              <a:solidFill>
                <a:schemeClr val="dk1"/>
              </a:solidFill>
              <a:latin typeface="Calibri"/>
            </a:endParaRPr>
          </a:p>
        </p:txBody>
      </p:sp>
      <p:sp>
        <p:nvSpPr>
          <p:cNvPr id="61" name="OTLSHAPE_M_72f77b46f3ed44088cabaa5e832d6ebd_Date"/>
          <p:cNvSpPr txBox="1"/>
          <p:nvPr>
            <p:custDataLst>
              <p:tags r:id="rId53"/>
            </p:custDataLst>
          </p:nvPr>
        </p:nvSpPr>
        <p:spPr>
          <a:xfrm>
            <a:off x="2961176" y="4773143"/>
            <a:ext cx="890743"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a:rPr>
              <a:t>2018-04-03</a:t>
            </a:r>
            <a:endParaRPr lang="en-US" sz="1000" spc="-8" dirty="0">
              <a:solidFill>
                <a:srgbClr val="1F497E"/>
              </a:solidFill>
              <a:latin typeface="Calibri"/>
            </a:endParaRPr>
          </a:p>
        </p:txBody>
      </p:sp>
      <p:sp>
        <p:nvSpPr>
          <p:cNvPr id="62" name="OTLSHAPE_M_72f77b46f3ed44088cabaa5e832d6ebd_Shape"/>
          <p:cNvSpPr/>
          <p:nvPr>
            <p:custDataLst>
              <p:tags r:id="rId54"/>
            </p:custDataLst>
          </p:nvPr>
        </p:nvSpPr>
        <p:spPr>
          <a:xfrm rot="16200000">
            <a:off x="2764327" y="4694978"/>
            <a:ext cx="165100" cy="165100"/>
          </a:xfrm>
          <a:prstGeom prst="flowChartMerge">
            <a:avLst/>
          </a:prstGeom>
          <a:solidFill>
            <a:schemeClr val="accent6"/>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TLSHAPE_T_263d5694f29d42db84ac48c63771b36a_Shape"/>
          <p:cNvSpPr/>
          <p:nvPr>
            <p:custDataLst>
              <p:tags r:id="rId55"/>
            </p:custDataLst>
          </p:nvPr>
        </p:nvSpPr>
        <p:spPr>
          <a:xfrm>
            <a:off x="400639" y="1821265"/>
            <a:ext cx="3721100" cy="203200"/>
          </a:xfrm>
          <a:prstGeom prst="rect">
            <a:avLst/>
          </a:prstGeom>
          <a:solidFill>
            <a:schemeClr val="accent1"/>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TLSHAPE_T_263d5694f29d42db84ac48c63771b36a_JoinedDate"/>
          <p:cNvSpPr txBox="1"/>
          <p:nvPr>
            <p:custDataLst>
              <p:tags r:id="rId56"/>
            </p:custDataLst>
          </p:nvPr>
        </p:nvSpPr>
        <p:spPr>
          <a:xfrm>
            <a:off x="4171316" y="1845920"/>
            <a:ext cx="2010138" cy="153888"/>
          </a:xfrm>
          <a:prstGeom prst="rect">
            <a:avLst/>
          </a:prstGeom>
          <a:noFill/>
        </p:spPr>
        <p:txBody>
          <a:bodyPr vert="horz" wrap="square" lIns="0" tIns="0" rIns="0" bIns="0" rtlCol="0" anchor="ctr" anchorCtr="0">
            <a:spAutoFit/>
          </a:bodyPr>
          <a:lstStyle/>
          <a:p>
            <a:r>
              <a:rPr lang="en-US" sz="1000" spc="-6" dirty="0" smtClean="0">
                <a:solidFill>
                  <a:srgbClr val="1F497E"/>
                </a:solidFill>
                <a:latin typeface="Calibri"/>
              </a:rPr>
              <a:t>2017-01-02 - 2018-12-31</a:t>
            </a:r>
            <a:endParaRPr lang="en-US" sz="1000" spc="-6" dirty="0">
              <a:solidFill>
                <a:srgbClr val="1F497E"/>
              </a:solidFill>
              <a:latin typeface="Calibri"/>
            </a:endParaRPr>
          </a:p>
        </p:txBody>
      </p:sp>
      <p:sp>
        <p:nvSpPr>
          <p:cNvPr id="65" name="OTLSHAPE_T_263d5694f29d42db84ac48c63771b36a_Title"/>
          <p:cNvSpPr txBox="1"/>
          <p:nvPr>
            <p:custDataLst>
              <p:tags r:id="rId57"/>
            </p:custDataLst>
          </p:nvPr>
        </p:nvSpPr>
        <p:spPr>
          <a:xfrm>
            <a:off x="1826746" y="1837605"/>
            <a:ext cx="876300" cy="170519"/>
          </a:xfrm>
          <a:prstGeom prst="rect">
            <a:avLst/>
          </a:prstGeom>
          <a:noFill/>
        </p:spPr>
        <p:txBody>
          <a:bodyPr vert="horz" wrap="square" lIns="0" tIns="0" rIns="0" bIns="0" rtlCol="0" anchor="ctr" anchorCtr="0">
            <a:spAutoFit/>
          </a:bodyPr>
          <a:lstStyle/>
          <a:p>
            <a:pPr algn="ctr"/>
            <a:r>
              <a:rPr lang="en-US" sz="1100" b="1" spc="-6" smtClean="0">
                <a:solidFill>
                  <a:schemeClr val="dk1"/>
                </a:solidFill>
                <a:latin typeface="Calibri"/>
              </a:rPr>
              <a:t>Stage 1 (indep)</a:t>
            </a:r>
            <a:endParaRPr lang="en-US" sz="1100" b="1" spc="-6">
              <a:solidFill>
                <a:schemeClr val="dk1"/>
              </a:solidFill>
              <a:latin typeface="Calibri"/>
            </a:endParaRPr>
          </a:p>
        </p:txBody>
      </p:sp>
      <p:sp>
        <p:nvSpPr>
          <p:cNvPr id="66" name="OTLSHAPE_T_e33814c7e6ea4342971aa71101030b0f_Shape"/>
          <p:cNvSpPr/>
          <p:nvPr>
            <p:custDataLst>
              <p:tags r:id="rId58"/>
            </p:custDataLst>
          </p:nvPr>
        </p:nvSpPr>
        <p:spPr>
          <a:xfrm>
            <a:off x="4120520" y="2087965"/>
            <a:ext cx="889000" cy="203200"/>
          </a:xfrm>
          <a:prstGeom prst="rect">
            <a:avLst/>
          </a:prstGeom>
          <a:solidFill>
            <a:schemeClr val="accent5"/>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TLSHAPE_T_e33814c7e6ea4342971aa71101030b0f_JoinedDate"/>
          <p:cNvSpPr txBox="1"/>
          <p:nvPr>
            <p:custDataLst>
              <p:tags r:id="rId59"/>
            </p:custDataLst>
          </p:nvPr>
        </p:nvSpPr>
        <p:spPr>
          <a:xfrm>
            <a:off x="5059188" y="2112620"/>
            <a:ext cx="1829927" cy="153888"/>
          </a:xfrm>
          <a:prstGeom prst="rect">
            <a:avLst/>
          </a:prstGeom>
          <a:noFill/>
        </p:spPr>
        <p:txBody>
          <a:bodyPr vert="horz" wrap="square" lIns="0" tIns="0" rIns="0" bIns="0" rtlCol="0" anchor="ctr" anchorCtr="0">
            <a:spAutoFit/>
          </a:bodyPr>
          <a:lstStyle/>
          <a:p>
            <a:r>
              <a:rPr lang="en-US" sz="1000" spc="-6" dirty="0" smtClean="0">
                <a:solidFill>
                  <a:srgbClr val="1F497E"/>
                </a:solidFill>
                <a:latin typeface="Calibri"/>
              </a:rPr>
              <a:t>2019-01-01 - 2019/06/23</a:t>
            </a:r>
            <a:endParaRPr lang="en-US" sz="1000" spc="-6" dirty="0">
              <a:solidFill>
                <a:srgbClr val="1F497E"/>
              </a:solidFill>
              <a:latin typeface="Calibri"/>
            </a:endParaRPr>
          </a:p>
        </p:txBody>
      </p:sp>
      <p:sp>
        <p:nvSpPr>
          <p:cNvPr id="68" name="OTLSHAPE_T_e33814c7e6ea4342971aa71101030b0f_Title"/>
          <p:cNvSpPr txBox="1"/>
          <p:nvPr>
            <p:custDataLst>
              <p:tags r:id="rId60"/>
            </p:custDataLst>
          </p:nvPr>
        </p:nvSpPr>
        <p:spPr>
          <a:xfrm>
            <a:off x="4194588" y="2104305"/>
            <a:ext cx="749300" cy="170519"/>
          </a:xfrm>
          <a:prstGeom prst="rect">
            <a:avLst/>
          </a:prstGeom>
          <a:noFill/>
        </p:spPr>
        <p:txBody>
          <a:bodyPr vert="horz" wrap="square" lIns="0" tIns="0" rIns="0" bIns="0" rtlCol="0" anchor="ctr" anchorCtr="0">
            <a:spAutoFit/>
          </a:bodyPr>
          <a:lstStyle/>
          <a:p>
            <a:pPr algn="ctr"/>
            <a:r>
              <a:rPr lang="en-US" sz="1100" b="1" spc="-6" smtClean="0">
                <a:solidFill>
                  <a:schemeClr val="dk1"/>
                </a:solidFill>
                <a:latin typeface="Calibri"/>
              </a:rPr>
              <a:t>Stage 2 (Acc)</a:t>
            </a:r>
            <a:endParaRPr lang="en-US" sz="1100" b="1" spc="-6">
              <a:solidFill>
                <a:schemeClr val="dk1"/>
              </a:solidFill>
              <a:latin typeface="Calibri"/>
            </a:endParaRPr>
          </a:p>
        </p:txBody>
      </p:sp>
      <p:sp>
        <p:nvSpPr>
          <p:cNvPr id="69" name="OTLSHAPE_T_dcc7d12bcd5948378f55623197633ac0_Shape"/>
          <p:cNvSpPr/>
          <p:nvPr>
            <p:custDataLst>
              <p:tags r:id="rId61"/>
            </p:custDataLst>
          </p:nvPr>
        </p:nvSpPr>
        <p:spPr>
          <a:xfrm>
            <a:off x="5008393" y="2354665"/>
            <a:ext cx="1447800" cy="203200"/>
          </a:xfrm>
          <a:prstGeom prst="rect">
            <a:avLst/>
          </a:prstGeom>
          <a:solidFill>
            <a:srgbClr val="02B2EE"/>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TLSHAPE_T_dcc7d12bcd5948378f55623197633ac0_JoinedDate"/>
          <p:cNvSpPr txBox="1"/>
          <p:nvPr>
            <p:custDataLst>
              <p:tags r:id="rId62"/>
            </p:custDataLst>
          </p:nvPr>
        </p:nvSpPr>
        <p:spPr>
          <a:xfrm>
            <a:off x="6498154" y="2379320"/>
            <a:ext cx="1705281" cy="153888"/>
          </a:xfrm>
          <a:prstGeom prst="rect">
            <a:avLst/>
          </a:prstGeom>
          <a:noFill/>
        </p:spPr>
        <p:txBody>
          <a:bodyPr vert="horz" wrap="square" lIns="0" tIns="0" rIns="0" bIns="0" rtlCol="0" anchor="ctr" anchorCtr="0">
            <a:spAutoFit/>
          </a:bodyPr>
          <a:lstStyle/>
          <a:p>
            <a:r>
              <a:rPr lang="en-US" sz="1000" spc="-6" dirty="0" smtClean="0">
                <a:solidFill>
                  <a:srgbClr val="1F497E"/>
                </a:solidFill>
                <a:latin typeface="Calibri"/>
              </a:rPr>
              <a:t>2019/06/24 - 2020/03/31</a:t>
            </a:r>
            <a:endParaRPr lang="en-US" sz="1000" spc="-6" dirty="0">
              <a:solidFill>
                <a:srgbClr val="1F497E"/>
              </a:solidFill>
              <a:latin typeface="Calibri"/>
            </a:endParaRPr>
          </a:p>
        </p:txBody>
      </p:sp>
      <p:sp>
        <p:nvSpPr>
          <p:cNvPr id="71" name="OTLSHAPE_T_dcc7d12bcd5948378f55623197633ac0_Title"/>
          <p:cNvSpPr txBox="1"/>
          <p:nvPr>
            <p:custDataLst>
              <p:tags r:id="rId63"/>
            </p:custDataLst>
          </p:nvPr>
        </p:nvSpPr>
        <p:spPr>
          <a:xfrm>
            <a:off x="5279754" y="2371005"/>
            <a:ext cx="901700" cy="170519"/>
          </a:xfrm>
          <a:prstGeom prst="rect">
            <a:avLst/>
          </a:prstGeom>
          <a:noFill/>
        </p:spPr>
        <p:txBody>
          <a:bodyPr vert="horz" wrap="square" lIns="0" tIns="0" rIns="0" bIns="0" rtlCol="0" anchor="ctr" anchorCtr="0">
            <a:spAutoFit/>
          </a:bodyPr>
          <a:lstStyle/>
          <a:p>
            <a:pPr algn="ctr"/>
            <a:r>
              <a:rPr lang="en-US" sz="1100" b="1" spc="-12" smtClean="0">
                <a:solidFill>
                  <a:schemeClr val="dk1"/>
                </a:solidFill>
                <a:latin typeface="Calibri"/>
              </a:rPr>
              <a:t>Stage 3 (Target)</a:t>
            </a:r>
            <a:endParaRPr lang="en-US" sz="1100" b="1" spc="-12">
              <a:solidFill>
                <a:schemeClr val="dk1"/>
              </a:solidFill>
              <a:latin typeface="Calibri"/>
            </a:endParaRPr>
          </a:p>
        </p:txBody>
      </p:sp>
      <p:sp>
        <p:nvSpPr>
          <p:cNvPr id="72" name="OTLSHAPE_T_5fd1817267a64b3d88a0d60f0982ba05_Shape"/>
          <p:cNvSpPr/>
          <p:nvPr>
            <p:custDataLst>
              <p:tags r:id="rId64"/>
            </p:custDataLst>
          </p:nvPr>
        </p:nvSpPr>
        <p:spPr>
          <a:xfrm>
            <a:off x="6447359" y="2674789"/>
            <a:ext cx="1016000" cy="203200"/>
          </a:xfrm>
          <a:prstGeom prst="rect">
            <a:avLst/>
          </a:prstGeom>
          <a:solidFill>
            <a:schemeClr val="dk2"/>
          </a:solidFill>
          <a:ln w="25400" cap="flat" cmpd="sng" algn="ctr">
            <a:noFill/>
            <a:prstDash val="solid"/>
          </a:ln>
          <a:effectLst/>
          <a:scene3d>
            <a:camera prst="orthographicFront"/>
            <a:lightRig rig="balanced" dir="t">
              <a:rot lat="0" lon="0" rev="8700000"/>
            </a:lightRig>
          </a:scene3d>
          <a:sp3d>
            <a:bevelT w="165100"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TLSHAPE_T_5fd1817267a64b3d88a0d60f0982ba05_Title"/>
          <p:cNvSpPr txBox="1"/>
          <p:nvPr>
            <p:custDataLst>
              <p:tags r:id="rId65"/>
            </p:custDataLst>
          </p:nvPr>
        </p:nvSpPr>
        <p:spPr>
          <a:xfrm>
            <a:off x="4995410" y="2691130"/>
            <a:ext cx="1409700" cy="170519"/>
          </a:xfrm>
          <a:prstGeom prst="rect">
            <a:avLst/>
          </a:prstGeom>
          <a:noFill/>
        </p:spPr>
        <p:txBody>
          <a:bodyPr vert="horz" wrap="square" lIns="0" tIns="0" rIns="0" bIns="0" rtlCol="0" anchor="ctr" anchorCtr="0">
            <a:spAutoFit/>
          </a:bodyPr>
          <a:lstStyle/>
          <a:p>
            <a:pPr algn="r"/>
            <a:r>
              <a:rPr lang="en-US" sz="1100" b="1" spc="-8" smtClean="0">
                <a:solidFill>
                  <a:schemeClr val="dk1"/>
                </a:solidFill>
                <a:latin typeface="Calibri"/>
              </a:rPr>
              <a:t>Stage 4 (Test Beam Line)</a:t>
            </a:r>
            <a:endParaRPr lang="en-US" sz="1100" b="1" spc="-8">
              <a:solidFill>
                <a:schemeClr val="dk1"/>
              </a:solidFill>
              <a:latin typeface="Calibri"/>
            </a:endParaRPr>
          </a:p>
        </p:txBody>
      </p:sp>
      <p:sp>
        <p:nvSpPr>
          <p:cNvPr id="74" name="OTLSHAPE_T_5fd1817267a64b3d88a0d60f0982ba05_JoinedDate"/>
          <p:cNvSpPr txBox="1"/>
          <p:nvPr>
            <p:custDataLst>
              <p:tags r:id="rId66"/>
            </p:custDataLst>
          </p:nvPr>
        </p:nvSpPr>
        <p:spPr>
          <a:xfrm>
            <a:off x="7508493" y="2687117"/>
            <a:ext cx="1311980" cy="153888"/>
          </a:xfrm>
          <a:prstGeom prst="rect">
            <a:avLst/>
          </a:prstGeom>
          <a:noFill/>
        </p:spPr>
        <p:txBody>
          <a:bodyPr vert="horz" wrap="square" lIns="0" tIns="0" rIns="0" bIns="0" rtlCol="0" anchor="ctr" anchorCtr="0">
            <a:spAutoFit/>
          </a:bodyPr>
          <a:lstStyle/>
          <a:p>
            <a:r>
              <a:rPr lang="en-US" sz="1000" spc="-8" dirty="0" smtClean="0">
                <a:solidFill>
                  <a:srgbClr val="1F497E"/>
                </a:solidFill>
                <a:latin typeface="Calibri"/>
              </a:rPr>
              <a:t>2020-04-01 - 2020-10-15</a:t>
            </a:r>
            <a:endParaRPr lang="en-US" sz="1000" spc="-8" dirty="0">
              <a:solidFill>
                <a:srgbClr val="1F497E"/>
              </a:solidFill>
              <a:latin typeface="Calibri"/>
            </a:endParaRPr>
          </a:p>
        </p:txBody>
      </p:sp>
    </p:spTree>
    <p:extLst>
      <p:ext uri="{BB962C8B-B14F-4D97-AF65-F5344CB8AC3E}">
        <p14:creationId xmlns:p14="http://schemas.microsoft.com/office/powerpoint/2010/main" val="16827656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8.xml><?xml version="1.0" encoding="utf-8"?>
<p:tagLst xmlns:a="http://schemas.openxmlformats.org/drawingml/2006/main" xmlns:r="http://schemas.openxmlformats.org/officeDocument/2006/relationships" xmlns:p="http://schemas.openxmlformats.org/presentationml/2006/main">
  <p:tag name="OTLMARKERSHAPE" val="OTL"/>
</p:tagLst>
</file>

<file path=ppt/tags/tag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2.xml><?xml version="1.0" encoding="utf-8"?>
<p:tagLst xmlns:a="http://schemas.openxmlformats.org/drawingml/2006/main" xmlns:r="http://schemas.openxmlformats.org/officeDocument/2006/relationships" xmlns:p="http://schemas.openxmlformats.org/presentationml/2006/main">
  <p:tag name="OTLMARKERSHAPE" val="OTL"/>
</p:tagLst>
</file>

<file path=ppt/tags/tag113.xml><?xml version="1.0" encoding="utf-8"?>
<p:tagLst xmlns:a="http://schemas.openxmlformats.org/drawingml/2006/main" xmlns:r="http://schemas.openxmlformats.org/officeDocument/2006/relationships" xmlns:p="http://schemas.openxmlformats.org/presentationml/2006/main">
  <p:tag name="OTLMARKERSHAPE" val="OTL"/>
</p:tagLst>
</file>

<file path=ppt/tags/tag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15.xml><?xml version="1.0" encoding="utf-8"?>
<p:tagLst xmlns:a="http://schemas.openxmlformats.org/drawingml/2006/main" xmlns:r="http://schemas.openxmlformats.org/officeDocument/2006/relationships" xmlns:p="http://schemas.openxmlformats.org/presentationml/2006/main">
  <p:tag name="OTLMARKERSHAPE" val="OTL"/>
</p:tagLst>
</file>

<file path=ppt/tags/tag116.xml><?xml version="1.0" encoding="utf-8"?>
<p:tagLst xmlns:a="http://schemas.openxmlformats.org/drawingml/2006/main" xmlns:r="http://schemas.openxmlformats.org/officeDocument/2006/relationships" xmlns:p="http://schemas.openxmlformats.org/presentationml/2006/main">
  <p:tag name="OTLMARKERSHAPE" val="OTL"/>
</p:tagLst>
</file>

<file path=ppt/tags/tag117.xml><?xml version="1.0" encoding="utf-8"?>
<p:tagLst xmlns:a="http://schemas.openxmlformats.org/drawingml/2006/main" xmlns:r="http://schemas.openxmlformats.org/officeDocument/2006/relationships" xmlns:p="http://schemas.openxmlformats.org/presentationml/2006/main">
  <p:tag name="OTLMARKERSHAPE" val="OTL"/>
</p:tagLst>
</file>

<file path=ppt/tags/tag118.xml><?xml version="1.0" encoding="utf-8"?>
<p:tagLst xmlns:a="http://schemas.openxmlformats.org/drawingml/2006/main" xmlns:r="http://schemas.openxmlformats.org/officeDocument/2006/relationships" xmlns:p="http://schemas.openxmlformats.org/presentationml/2006/main">
  <p:tag name="OTLMARKERSHAPE" val="OTL"/>
</p:tagLst>
</file>

<file path=ppt/tags/tag119.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20.xml><?xml version="1.0" encoding="utf-8"?>
<p:tagLst xmlns:a="http://schemas.openxmlformats.org/drawingml/2006/main" xmlns:r="http://schemas.openxmlformats.org/officeDocument/2006/relationships" xmlns:p="http://schemas.openxmlformats.org/presentationml/2006/main">
  <p:tag name="OTLMARKERSHAPE" val="OTL"/>
</p:tagLst>
</file>

<file path=ppt/tags/tag121.xml><?xml version="1.0" encoding="utf-8"?>
<p:tagLst xmlns:a="http://schemas.openxmlformats.org/drawingml/2006/main" xmlns:r="http://schemas.openxmlformats.org/officeDocument/2006/relationships" xmlns:p="http://schemas.openxmlformats.org/presentationml/2006/main">
  <p:tag name="OTLMARKERSHAPE" val="OTL"/>
</p:tagLst>
</file>

<file path=ppt/tags/tag122.xml><?xml version="1.0" encoding="utf-8"?>
<p:tagLst xmlns:a="http://schemas.openxmlformats.org/drawingml/2006/main" xmlns:r="http://schemas.openxmlformats.org/officeDocument/2006/relationships" xmlns:p="http://schemas.openxmlformats.org/presentationml/2006/main">
  <p:tag name="OTLMARKERSHAPE" val="OTL"/>
</p:tagLst>
</file>

<file path=ppt/tags/tag123.xml><?xml version="1.0" encoding="utf-8"?>
<p:tagLst xmlns:a="http://schemas.openxmlformats.org/drawingml/2006/main" xmlns:r="http://schemas.openxmlformats.org/officeDocument/2006/relationships" xmlns:p="http://schemas.openxmlformats.org/presentationml/2006/main">
  <p:tag name="OTLMARKERSHAPE" val="OTL"/>
</p:tagLst>
</file>

<file path=ppt/tags/tag124.xml><?xml version="1.0" encoding="utf-8"?>
<p:tagLst xmlns:a="http://schemas.openxmlformats.org/drawingml/2006/main" xmlns:r="http://schemas.openxmlformats.org/officeDocument/2006/relationships" xmlns:p="http://schemas.openxmlformats.org/presentationml/2006/main">
  <p:tag name="OTLMARKERSHAPE" val="OTL"/>
</p:tagLst>
</file>

<file path=ppt/tags/tag125.xml><?xml version="1.0" encoding="utf-8"?>
<p:tagLst xmlns:a="http://schemas.openxmlformats.org/drawingml/2006/main" xmlns:r="http://schemas.openxmlformats.org/officeDocument/2006/relationships" xmlns:p="http://schemas.openxmlformats.org/presentationml/2006/main">
  <p:tag name="OTLMARKERSHAPE" val="OTL"/>
</p:tagLst>
</file>

<file path=ppt/tags/tag126.xml><?xml version="1.0" encoding="utf-8"?>
<p:tagLst xmlns:a="http://schemas.openxmlformats.org/drawingml/2006/main" xmlns:r="http://schemas.openxmlformats.org/officeDocument/2006/relationships" xmlns:p="http://schemas.openxmlformats.org/presentationml/2006/main">
  <p:tag name="OTLMARKERSHAPE" val="OTL"/>
</p:tagLst>
</file>

<file path=ppt/tags/tag127.xml><?xml version="1.0" encoding="utf-8"?>
<p:tagLst xmlns:a="http://schemas.openxmlformats.org/drawingml/2006/main" xmlns:r="http://schemas.openxmlformats.org/officeDocument/2006/relationships" xmlns:p="http://schemas.openxmlformats.org/presentationml/2006/main">
  <p:tag name="OTLMARKERSHAPE" val="OTL"/>
</p:tagLst>
</file>

<file path=ppt/tags/tag128.xml><?xml version="1.0" encoding="utf-8"?>
<p:tagLst xmlns:a="http://schemas.openxmlformats.org/drawingml/2006/main" xmlns:r="http://schemas.openxmlformats.org/officeDocument/2006/relationships" xmlns:p="http://schemas.openxmlformats.org/presentationml/2006/main">
  <p:tag name="OTLMARKERSHAPE" val="OTL"/>
</p:tagLst>
</file>

<file path=ppt/tags/tag129.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30.xml><?xml version="1.0" encoding="utf-8"?>
<p:tagLst xmlns:a="http://schemas.openxmlformats.org/drawingml/2006/main" xmlns:r="http://schemas.openxmlformats.org/officeDocument/2006/relationships" xmlns:p="http://schemas.openxmlformats.org/presentationml/2006/main">
  <p:tag name="OTLMARKERSHAPE" val="OTL"/>
</p:tagLst>
</file>

<file path=ppt/tags/tag131.xml><?xml version="1.0" encoding="utf-8"?>
<p:tagLst xmlns:a="http://schemas.openxmlformats.org/drawingml/2006/main" xmlns:r="http://schemas.openxmlformats.org/officeDocument/2006/relationships" xmlns:p="http://schemas.openxmlformats.org/presentationml/2006/main">
  <p:tag name="OTLMARKERSHAPE" val="OTL"/>
</p:tagLst>
</file>

<file path=ppt/tags/tag132.xml><?xml version="1.0" encoding="utf-8"?>
<p:tagLst xmlns:a="http://schemas.openxmlformats.org/drawingml/2006/main" xmlns:r="http://schemas.openxmlformats.org/officeDocument/2006/relationships" xmlns:p="http://schemas.openxmlformats.org/presentationml/2006/main">
  <p:tag name="OTLMARKERSHAPE" val="OTL"/>
</p:tagLst>
</file>

<file path=ppt/tags/tag133.xml><?xml version="1.0" encoding="utf-8"?>
<p:tagLst xmlns:a="http://schemas.openxmlformats.org/drawingml/2006/main" xmlns:r="http://schemas.openxmlformats.org/officeDocument/2006/relationships" xmlns:p="http://schemas.openxmlformats.org/presentationml/2006/main">
  <p:tag name="OTLMARKERSHAPE" val="OTL"/>
</p:tagLst>
</file>

<file path=ppt/tags/tag134.xml><?xml version="1.0" encoding="utf-8"?>
<p:tagLst xmlns:a="http://schemas.openxmlformats.org/drawingml/2006/main" xmlns:r="http://schemas.openxmlformats.org/officeDocument/2006/relationships" xmlns:p="http://schemas.openxmlformats.org/presentationml/2006/main">
  <p:tag name="OTLMARKERSHAPE" val="OTL"/>
</p:tagLst>
</file>

<file path=ppt/tags/tag135.xml><?xml version="1.0" encoding="utf-8"?>
<p:tagLst xmlns:a="http://schemas.openxmlformats.org/drawingml/2006/main" xmlns:r="http://schemas.openxmlformats.org/officeDocument/2006/relationships" xmlns:p="http://schemas.openxmlformats.org/presentationml/2006/main">
  <p:tag name="OTLMARKERSHAPE" val="OTL"/>
</p:tagLst>
</file>

<file path=ppt/tags/tag136.xml><?xml version="1.0" encoding="utf-8"?>
<p:tagLst xmlns:a="http://schemas.openxmlformats.org/drawingml/2006/main" xmlns:r="http://schemas.openxmlformats.org/officeDocument/2006/relationships" xmlns:p="http://schemas.openxmlformats.org/presentationml/2006/main">
  <p:tag name="OTLMARKERSHAPE" val="OTL"/>
</p:tagLst>
</file>

<file path=ppt/tags/tag137.xml><?xml version="1.0" encoding="utf-8"?>
<p:tagLst xmlns:a="http://schemas.openxmlformats.org/drawingml/2006/main" xmlns:r="http://schemas.openxmlformats.org/officeDocument/2006/relationships" xmlns:p="http://schemas.openxmlformats.org/presentationml/2006/main">
  <p:tag name="OTLMARKERSHAPE" val="OTL"/>
</p:tagLst>
</file>

<file path=ppt/tags/tag138.xml><?xml version="1.0" encoding="utf-8"?>
<p:tagLst xmlns:a="http://schemas.openxmlformats.org/drawingml/2006/main" xmlns:r="http://schemas.openxmlformats.org/officeDocument/2006/relationships" xmlns:p="http://schemas.openxmlformats.org/presentationml/2006/main">
  <p:tag name="OTLMARKERSHAPE" val="OTL"/>
</p:tagLst>
</file>

<file path=ppt/tags/tag139.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40.xml><?xml version="1.0" encoding="utf-8"?>
<p:tagLst xmlns:a="http://schemas.openxmlformats.org/drawingml/2006/main" xmlns:r="http://schemas.openxmlformats.org/officeDocument/2006/relationships" xmlns:p="http://schemas.openxmlformats.org/presentationml/2006/main">
  <p:tag name="OTLMARKERSHAPE" val="OTL"/>
</p:tagLst>
</file>

<file path=ppt/tags/tag141.xml><?xml version="1.0" encoding="utf-8"?>
<p:tagLst xmlns:a="http://schemas.openxmlformats.org/drawingml/2006/main" xmlns:r="http://schemas.openxmlformats.org/officeDocument/2006/relationships" xmlns:p="http://schemas.openxmlformats.org/presentationml/2006/main">
  <p:tag name="OTLMARKERSHAPE" val="OTL"/>
</p:tagLst>
</file>

<file path=ppt/tags/tag142.xml><?xml version="1.0" encoding="utf-8"?>
<p:tagLst xmlns:a="http://schemas.openxmlformats.org/drawingml/2006/main" xmlns:r="http://schemas.openxmlformats.org/officeDocument/2006/relationships" xmlns:p="http://schemas.openxmlformats.org/presentationml/2006/main">
  <p:tag name="OTLMARKERSHAPE" val="OTL"/>
</p:tagLst>
</file>

<file path=ppt/tags/tag143.xml><?xml version="1.0" encoding="utf-8"?>
<p:tagLst xmlns:a="http://schemas.openxmlformats.org/drawingml/2006/main" xmlns:r="http://schemas.openxmlformats.org/officeDocument/2006/relationships" xmlns:p="http://schemas.openxmlformats.org/presentationml/2006/main">
  <p:tag name="OTLMARKERSHAPE" val="OTL"/>
</p:tagLst>
</file>

<file path=ppt/tags/tag144.xml><?xml version="1.0" encoding="utf-8"?>
<p:tagLst xmlns:a="http://schemas.openxmlformats.org/drawingml/2006/main" xmlns:r="http://schemas.openxmlformats.org/officeDocument/2006/relationships" xmlns:p="http://schemas.openxmlformats.org/presentationml/2006/main">
  <p:tag name="OTLMARKERSHAPE" val="OTL"/>
</p:tagLst>
</file>

<file path=ppt/tags/tag145.xml><?xml version="1.0" encoding="utf-8"?>
<p:tagLst xmlns:a="http://schemas.openxmlformats.org/drawingml/2006/main" xmlns:r="http://schemas.openxmlformats.org/officeDocument/2006/relationships" xmlns:p="http://schemas.openxmlformats.org/presentationml/2006/main">
  <p:tag name="OTLMARKERSHAPE" val="OTL"/>
</p:tagLst>
</file>

<file path=ppt/tags/tag146.xml><?xml version="1.0" encoding="utf-8"?>
<p:tagLst xmlns:a="http://schemas.openxmlformats.org/drawingml/2006/main" xmlns:r="http://schemas.openxmlformats.org/officeDocument/2006/relationships" xmlns:p="http://schemas.openxmlformats.org/presentationml/2006/main">
  <p:tag name="OTLMARKERSHAPE" val="OTL"/>
</p:tagLst>
</file>

<file path=ppt/tags/tag147.xml><?xml version="1.0" encoding="utf-8"?>
<p:tagLst xmlns:a="http://schemas.openxmlformats.org/drawingml/2006/main" xmlns:r="http://schemas.openxmlformats.org/officeDocument/2006/relationships" xmlns:p="http://schemas.openxmlformats.org/presentationml/2006/main">
  <p:tag name="OTLMARKERSHAPE" val="OTL"/>
</p:tagLst>
</file>

<file path=ppt/tags/tag148.xml><?xml version="1.0" encoding="utf-8"?>
<p:tagLst xmlns:a="http://schemas.openxmlformats.org/drawingml/2006/main" xmlns:r="http://schemas.openxmlformats.org/officeDocument/2006/relationships" xmlns:p="http://schemas.openxmlformats.org/presentationml/2006/main">
  <p:tag name="OTLMARKERSHAPE" val="OTL"/>
</p:tagLst>
</file>

<file path=ppt/tags/tag149.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50.xml><?xml version="1.0" encoding="utf-8"?>
<p:tagLst xmlns:a="http://schemas.openxmlformats.org/drawingml/2006/main" xmlns:r="http://schemas.openxmlformats.org/officeDocument/2006/relationships" xmlns:p="http://schemas.openxmlformats.org/presentationml/2006/main">
  <p:tag name="OTLMARKERSHAPE" val="OTL"/>
</p:tagLst>
</file>

<file path=ppt/tags/tag151.xml><?xml version="1.0" encoding="utf-8"?>
<p:tagLst xmlns:a="http://schemas.openxmlformats.org/drawingml/2006/main" xmlns:r="http://schemas.openxmlformats.org/officeDocument/2006/relationships" xmlns:p="http://schemas.openxmlformats.org/presentationml/2006/main">
  <p:tag name="OTLMARKERSHAPE" val="OTL"/>
</p:tagLst>
</file>

<file path=ppt/tags/tag152.xml><?xml version="1.0" encoding="utf-8"?>
<p:tagLst xmlns:a="http://schemas.openxmlformats.org/drawingml/2006/main" xmlns:r="http://schemas.openxmlformats.org/officeDocument/2006/relationships" xmlns:p="http://schemas.openxmlformats.org/presentationml/2006/main">
  <p:tag name="OTLMARKERSHAPE" val="OTL"/>
</p:tagLst>
</file>

<file path=ppt/tags/tag153.xml><?xml version="1.0" encoding="utf-8"?>
<p:tagLst xmlns:a="http://schemas.openxmlformats.org/drawingml/2006/main" xmlns:r="http://schemas.openxmlformats.org/officeDocument/2006/relationships" xmlns:p="http://schemas.openxmlformats.org/presentationml/2006/main">
  <p:tag name="OTLMARKERSHAPE" val="OTL"/>
</p:tagLst>
</file>

<file path=ppt/tags/tag154.xml><?xml version="1.0" encoding="utf-8"?>
<p:tagLst xmlns:a="http://schemas.openxmlformats.org/drawingml/2006/main" xmlns:r="http://schemas.openxmlformats.org/officeDocument/2006/relationships" xmlns:p="http://schemas.openxmlformats.org/presentationml/2006/main">
  <p:tag name="OTLMARKERSHAPE" val="OTL"/>
</p:tagLst>
</file>

<file path=ppt/tags/tag155.xml><?xml version="1.0" encoding="utf-8"?>
<p:tagLst xmlns:a="http://schemas.openxmlformats.org/drawingml/2006/main" xmlns:r="http://schemas.openxmlformats.org/officeDocument/2006/relationships" xmlns:p="http://schemas.openxmlformats.org/presentationml/2006/main">
  <p:tag name="OTLMARKERSHAPE" val="OTL"/>
</p:tagLst>
</file>

<file path=ppt/tags/tag156.xml><?xml version="1.0" encoding="utf-8"?>
<p:tagLst xmlns:a="http://schemas.openxmlformats.org/drawingml/2006/main" xmlns:r="http://schemas.openxmlformats.org/officeDocument/2006/relationships" xmlns:p="http://schemas.openxmlformats.org/presentationml/2006/main">
  <p:tag name="OTLMARKERSHAPE" val="OTL"/>
</p:tagLst>
</file>

<file path=ppt/tags/tag157.xml><?xml version="1.0" encoding="utf-8"?>
<p:tagLst xmlns:a="http://schemas.openxmlformats.org/drawingml/2006/main" xmlns:r="http://schemas.openxmlformats.org/officeDocument/2006/relationships" xmlns:p="http://schemas.openxmlformats.org/presentationml/2006/main">
  <p:tag name="OTLMARKERSHAPE" val="OTL"/>
</p:tagLst>
</file>

<file path=ppt/tags/tag158.xml><?xml version="1.0" encoding="utf-8"?>
<p:tagLst xmlns:a="http://schemas.openxmlformats.org/drawingml/2006/main" xmlns:r="http://schemas.openxmlformats.org/officeDocument/2006/relationships" xmlns:p="http://schemas.openxmlformats.org/presentationml/2006/main">
  <p:tag name="OTLMARKERSHAPE" val="OTL"/>
</p:tagLst>
</file>

<file path=ppt/tags/tag159.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60.xml><?xml version="1.0" encoding="utf-8"?>
<p:tagLst xmlns:a="http://schemas.openxmlformats.org/drawingml/2006/main" xmlns:r="http://schemas.openxmlformats.org/officeDocument/2006/relationships" xmlns:p="http://schemas.openxmlformats.org/presentationml/2006/main">
  <p:tag name="OTLMARKERSHAPE" val="OTL"/>
</p:tagLst>
</file>

<file path=ppt/tags/tag161.xml><?xml version="1.0" encoding="utf-8"?>
<p:tagLst xmlns:a="http://schemas.openxmlformats.org/drawingml/2006/main" xmlns:r="http://schemas.openxmlformats.org/officeDocument/2006/relationships" xmlns:p="http://schemas.openxmlformats.org/presentationml/2006/main">
  <p:tag name="OTLMARKERSHAPE" val="OTL"/>
</p:tagLst>
</file>

<file path=ppt/tags/tag162.xml><?xml version="1.0" encoding="utf-8"?>
<p:tagLst xmlns:a="http://schemas.openxmlformats.org/drawingml/2006/main" xmlns:r="http://schemas.openxmlformats.org/officeDocument/2006/relationships" xmlns:p="http://schemas.openxmlformats.org/presentationml/2006/main">
  <p:tag name="OTLMARKERSHAPE" val="OTL"/>
</p:tagLst>
</file>

<file path=ppt/tags/tag163.xml><?xml version="1.0" encoding="utf-8"?>
<p:tagLst xmlns:a="http://schemas.openxmlformats.org/drawingml/2006/main" xmlns:r="http://schemas.openxmlformats.org/officeDocument/2006/relationships" xmlns:p="http://schemas.openxmlformats.org/presentationml/2006/main">
  <p:tag name="OTLMARKERSHAPE" val="OTL"/>
</p:tagLst>
</file>

<file path=ppt/tags/tag164.xml><?xml version="1.0" encoding="utf-8"?>
<p:tagLst xmlns:a="http://schemas.openxmlformats.org/drawingml/2006/main" xmlns:r="http://schemas.openxmlformats.org/officeDocument/2006/relationships" xmlns:p="http://schemas.openxmlformats.org/presentationml/2006/main">
  <p:tag name="OTLMARKERSHAPE" val="OTL"/>
</p:tagLst>
</file>

<file path=ppt/tags/tag165.xml><?xml version="1.0" encoding="utf-8"?>
<p:tagLst xmlns:a="http://schemas.openxmlformats.org/drawingml/2006/main" xmlns:r="http://schemas.openxmlformats.org/officeDocument/2006/relationships" xmlns:p="http://schemas.openxmlformats.org/presentationml/2006/main">
  <p:tag name="OTLMARKERSHAPE" val="OTL"/>
</p:tagLst>
</file>

<file path=ppt/tags/tag166.xml><?xml version="1.0" encoding="utf-8"?>
<p:tagLst xmlns:a="http://schemas.openxmlformats.org/drawingml/2006/main" xmlns:r="http://schemas.openxmlformats.org/officeDocument/2006/relationships" xmlns:p="http://schemas.openxmlformats.org/presentationml/2006/main">
  <p:tag name="OTLMARKERSHAPE" val="OTL"/>
</p:tagLst>
</file>

<file path=ppt/tags/tag167.xml><?xml version="1.0" encoding="utf-8"?>
<p:tagLst xmlns:a="http://schemas.openxmlformats.org/drawingml/2006/main" xmlns:r="http://schemas.openxmlformats.org/officeDocument/2006/relationships" xmlns:p="http://schemas.openxmlformats.org/presentationml/2006/main">
  <p:tag name="OTLMARKERSHAPE" val="OTL"/>
</p:tagLst>
</file>

<file path=ppt/tags/tag168.xml><?xml version="1.0" encoding="utf-8"?>
<p:tagLst xmlns:a="http://schemas.openxmlformats.org/drawingml/2006/main" xmlns:r="http://schemas.openxmlformats.org/officeDocument/2006/relationships" xmlns:p="http://schemas.openxmlformats.org/presentationml/2006/main">
  <p:tag name="OTLMARKERSHAPE" val="OTL"/>
</p:tagLst>
</file>

<file path=ppt/tags/tag169.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70.xml><?xml version="1.0" encoding="utf-8"?>
<p:tagLst xmlns:a="http://schemas.openxmlformats.org/drawingml/2006/main" xmlns:r="http://schemas.openxmlformats.org/officeDocument/2006/relationships" xmlns:p="http://schemas.openxmlformats.org/presentationml/2006/main">
  <p:tag name="OTLMARKERSHAPE" val="OTL"/>
</p:tagLst>
</file>

<file path=ppt/tags/tag171.xml><?xml version="1.0" encoding="utf-8"?>
<p:tagLst xmlns:a="http://schemas.openxmlformats.org/drawingml/2006/main" xmlns:r="http://schemas.openxmlformats.org/officeDocument/2006/relationships" xmlns:p="http://schemas.openxmlformats.org/presentationml/2006/main">
  <p:tag name="OTLMARKERSHAPE" val="OTL"/>
</p:tagLst>
</file>

<file path=ppt/tags/tag172.xml><?xml version="1.0" encoding="utf-8"?>
<p:tagLst xmlns:a="http://schemas.openxmlformats.org/drawingml/2006/main" xmlns:r="http://schemas.openxmlformats.org/officeDocument/2006/relationships" xmlns:p="http://schemas.openxmlformats.org/presentationml/2006/main">
  <p:tag name="OTLMARKERSHAPE" val="OTL"/>
</p:tagLst>
</file>

<file path=ppt/tags/tag173.xml><?xml version="1.0" encoding="utf-8"?>
<p:tagLst xmlns:a="http://schemas.openxmlformats.org/drawingml/2006/main" xmlns:r="http://schemas.openxmlformats.org/officeDocument/2006/relationships" xmlns:p="http://schemas.openxmlformats.org/presentationml/2006/main">
  <p:tag name="OTLMARKERSHAPE" val="OTL"/>
</p:tagLst>
</file>

<file path=ppt/tags/tag174.xml><?xml version="1.0" encoding="utf-8"?>
<p:tagLst xmlns:a="http://schemas.openxmlformats.org/drawingml/2006/main" xmlns:r="http://schemas.openxmlformats.org/officeDocument/2006/relationships" xmlns:p="http://schemas.openxmlformats.org/presentationml/2006/main">
  <p:tag name="OTLMARKERSHAPE" val="OTL"/>
</p:tagLst>
</file>

<file path=ppt/tags/tag175.xml><?xml version="1.0" encoding="utf-8"?>
<p:tagLst xmlns:a="http://schemas.openxmlformats.org/drawingml/2006/main" xmlns:r="http://schemas.openxmlformats.org/officeDocument/2006/relationships" xmlns:p="http://schemas.openxmlformats.org/presentationml/2006/main">
  <p:tag name="OTLMARKERSHAPE" val="OTL"/>
</p:tagLst>
</file>

<file path=ppt/tags/tag176.xml><?xml version="1.0" encoding="utf-8"?>
<p:tagLst xmlns:a="http://schemas.openxmlformats.org/drawingml/2006/main" xmlns:r="http://schemas.openxmlformats.org/officeDocument/2006/relationships" xmlns:p="http://schemas.openxmlformats.org/presentationml/2006/main">
  <p:tag name="OTLMARKERSHAPE" val="OTL"/>
</p:tagLst>
</file>

<file path=ppt/tags/tag17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QaGFzZXMiLCJJc1RlbXBsYXRlIjpmYWxzZSwiVmVyc2lvbiI6eyIkaWQiOiIyIiwiVmVyc2lvbiI6IjMuMS4wIiwiT3JpZ2luYWxBc3NlbWJseVZlcnNpb24iOiIzLjEyLjAxLjAwIiwiRWRpdGlvbiI6IkJhc2ljIiwiSXNQbHVzRWRpdGlvbiI6ZmFsc2V9LCJFZmZlY3QiOjE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MTc4LCJHIjoxNzgsIkIiOjE3OH19LCJJc1Zpc2libGUiOnRydWUsIldpZHRoIjow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E5MiwiRyI6ODAsIkIiOjc3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4OS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wLCJHIjowLCJCIjow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E5MiwiQiI6MH19LCJBcHBlbmRZZWFyT25ZZWFyQ2hhbmdlIjp0cnVlLCJFbGFwc2VkVGltZUZvcm1hdCI6MSwiVG9kYXlNYXJrZXJQb3NpdGlvbiI6MywiUXVpY2tQb3NpdGlvbiI6MiwiQWJzb2x1dGVQb3NpdGlvbiI6NDA1LjAsIk1hcmdpbiI6eyIkaWQiOiI0OSIsIlRvcCI6MCwiTGVmdCI6MTAsIlJpZ2h0IjoxMCwiQm90dG9tIjowfSwiUGFkZGluZyI6eyIkaWQiOiI1MCIsIlRvcCI6MCwiTGVmdCI6MCwiUmlnaHQiOjAsIkJvdHRvbSI6MH0sIkJhY2tncm91bmQiOnsiJGlkIjoiNTEiLCJDb2xvciI6eyIkaWQiOiI1MiIsIkEiOjI1NSwiUiI6MTc4LCJHIjoxNzgsIkIiOjE3OH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hbGlicmkiLCJJc0JvbGQiOnRydW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A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zMSwiRyI6NzMsIkIiOjEyNn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QsIkVuZERhdGVQb3NpdGlvbiI6NCwiRGF0ZUlzVmlzaWJsZSI6dHJ1ZSwiVGl0bGVQb3NpdGlvbiI6MiwiRHVyYXRpb25Qb3NpdGlvbiI6NiwiUGVyY2VudGFnZUNvbXBsZXRlZFBvc2l0aW9uIjo2LCJTcGFjaW5nIjo1LCJJc0JlbG93VGltZWJhbmQiOmZhbHNlLCJQZXJjZW50YWdlQ29tcGxldGVTaGFwZU9wYWNpdHkiOjM1LCJTaGFwZVN0eWxlIjp7IiRpZCI6IjEwMSIsIk1hcmdpbiI6eyIkaWQiOiIxMDIiLCJUb3AiOjAsIkxlZnQiOjQsIlJpZ2h0Ijo0LCJCb3R0b20iOjB9LCJQYWRkaW5nIjp7IiRpZCI6IjEwMyIsIlRvcCI6MCwiTGVmdCI6MCwiUmlnaHQiOjAsIkJvdHRvbSI6MH0sIkJhY2tncm91bmQiOm51bGwsIklzVmlzaWJsZSI6dHJ1ZSwiV2lkdGgiOjAuMCwiSGVpZ2h0IjoxNi4wLCJCb3JkZXJTdHlsZSI6eyIkaWQiOiIxMDQiLCJMaW5lQ29sb3IiOnsiJGlkIjoiMTA1IiwiJHR5cGUiOiJOTFJFLkNvbW1vbi5Eb20uU29saWRDb2xvckJydXNoLCBOTFJFLkNvbW1vbiIsIkNvbG9yIjp7IiRpZCI6IjEwNiIsIkEiOjI1NSwiUiI6MjU1LCJHIjowLCJCIjowfX0sIkxpbmVXZWlnaHQiOjAuMCwiTGluZVR5cGUiOjAsIlBhcmVudFN0eWxlIjpudWxsfSwiUGFyZW50U3R5bGUiOm51bGx9LCJUaXRsZVN0eWxlIjp7IiRpZCI6IjEwNyIsIkZvbnRTZXR0aW5ncyI6eyIkaWQiOiIxMDgiLCJGb250U2l6ZSI6MTEsIkZvbnROYW1lIjoiQ2FsaWJyaSIsIklzQm9sZCI6dHJ1ZSwiSXNJdGFsaWMiOmZhbHNlLCJJc1VuZGVybGluZWQiOmZhbHNlLCJQYXJlbnRTdHlsZSI6bnVsbH0sIkF1dG9TaXplIjowLCJGb3JlZ3JvdW5kIjp7IiRpZCI6IjEwOSIsIkNvbG9yIjp7IiRpZCI6IjExMCIsIkEiOjI1NSwiUiI6MCwiRyI6MCwiQiI6MH19LCJNYXhXaWR0aCI6NzIwLjAsIk1heEhlaWdodCI6IkluZmluaXR5IiwiU21hcnRGb3JlZ3JvdW5kSXNBY3RpdmUiOmZhbHNlLCJIb3Jpem9udGFsQWxpZ25tZW50Ijox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AsIkZvbnROYW1lIjoiQ2FsaWJyaSIsIklzQm9sZCI6ZmFsc2UsIklzSXRhbGljIjpmYWxzZSwiSXNVbmRlcmxpbmVkIjpmYWxzZSwiUGFyZW50U3R5bGUiOm51bGx9LCJBdXRvU2l6ZSI6MCwiRm9yZWdyb3VuZCI6eyIkaWQiOiIxMTYiLCJDb2xvciI6eyIkaWQiOiIxMTciLCJBIjoyNTUsIlIiOjMxLCJHIjo3MywiQiI6MTI2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yIiwiU2hhcGVTdHlsZSI6ZmFsc2UsIlRpdGxlU3R5bGUiOmZhbHNlLCJEYXRlU3R5bGUiOmZhbHNlLCJIb3Jpem9udGFsQ29ubmVjdG9yU3R5bGUiOmZhbHNlLCJWZXJ0aWNhbENvbm5lY3RvclN0eWxlIjpmYWxzZSwiUGVyY2VudGFnZUNvbXBsZXRlU2hhcGVPcGFjaXR5IjpmYWxzZSwiU2hhcGUiOmZhbHNlLCJTaGFwZVRoaWNrbmVzcy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dHJ1ZX0sIlNjYWxlIjp7IiRpZCI6IjEyMyIsIlN0YXJ0RGF0ZSI6IjIwMTctMDEtMDJUMDA6MDA6MDAiLCJFbmREYXRlIjoiMjAyMC0xMC0xNVQyMzo1OTowMCIsIkZvcm1hdCI6Ik1NTSIsIlR5cGUiOjQsIkF1dG9EYXRlUmFuZ2UiOnRydWUsIldvcmtpbmdEYXlzIjoxMjcsIlRvZGF5TWFya2VyVGV4dCI6IlRvZGF5IiwiQXV0b1NjYWxlVHlwZSI6dHJ1ZX0sIk1pbGVzdG9uZXMiOlt7IiRpZCI6IjEyNCIsIkRhdGUiOiIyMDE4LTEyLTMxVDIzOjU5OjAwIiwiU3R5bGUiOnsiJGlkIjoiMTI1IiwiU2hhcGUiOjIsIkNvbm5lY3Rvck1hcmdpbiI6eyIkcmVmIjoiNTQifSwiQ29ubmVjdG9yU3R5bGUiOnsiJGlkIjoiMTI2IiwiTGluZUNvbG9yIjp7IiRpZCI6IjEyNyIsIiR0eXBlIjoiTkxSRS5Db21tb24uRG9tLlNvbGlkQ29sb3JCcnVzaCwgTkxSRS5Db21tb24iLCJDb2xvciI6eyIkaWQiOiIxMjgiLCJBIjoxMjcsIlIiOjAsIkciOjExNCwiQiI6MTg4fX0sIkxpbmVXZWlnaHQiOjEuMCwiTGluZVR5cGUiOjAsIlBhcmVudFN0eWxlIjp7IiRyZWYiOiI1NSJ9fSwiSXNCZWxvd1RpbWViYW5kIjpmYWxzZSwiSGlkZURhdGUiOmZhbHNlLCJTaGFwZVNpemUiOjEsIlNwYWNpbmciOjIuMCwiUGFkZGluZyI6eyIkcmVmIjoiNTgifSwiU2hhcGVTdHlsZSI6eyIkaWQiOiIxMjkiLCJNYXJnaW4iOnsiJHJlZiI6IjYwIn0sIlBhZGRpbmciOnsiJHJlZiI6IjYxIn0sIkJhY2tncm91bmQiOnsiJGlkIjoiMTMwIiwiQ29sb3IiOnsiJGlkIjoiMTMxIiwiQSI6MjU1LCJSIjowLCJHIjoxMTQsIkIiOjE4OH19LCJJc1Zpc2libGUiOnRydWUsIldpZHRoIjoxOC4wLCJIZWlnaHQiOjIwLjAsIkJvcmRlclN0eWxlIjp7IiRpZCI6IjEzMiIsIkxpbmVDb2xvciI6eyIkcmVmIjoiNjMifSwiTGluZVdlaWdodCI6MC4wLCJMaW5lVHlwZSI6MCwiUGFyZW50U3R5bGUiOnsiJHJlZiI6IjYyIn19LCJQYXJlbnRTdHlsZSI6eyIkcmVmIjoiNTkifX0sIlRpdGxlU3R5bGUiOnsiJGlkIjoiMTMzIiwiRm9udFNldHRpbmdzIjp7IiRpZCI6IjEzN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1IiwiTGluZUNvbG9yIjpudWxsLCJMaW5lV2VpZ2h0IjowLjAsIkxpbmVUeXBlIjowLCJQYXJlbnRTdHlsZSI6bnVsbH0sIlBhcmVudFN0eWxlIjp7IiRyZWYiOiI2NSJ9fSwiRGF0ZVN0eWxlIjp7IiRpZCI6IjEzNiIsIkZvbnRTZXR0aW5ncyI6eyIkaWQiOiIxMz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g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3MGQ3MWFlZi1mYTU4LTQ3MGYtOWUyZi0wMWViYTVmOGU4NmIiLCJJbXBvcnRJZCI6bnVsbCwiVGl0bGUiOiJJQ1MgY29tcG9uZW50cyByZWFkeSBmb3IgaW5pdGlhbCBvcGVyYXRpb25zIGluZGVwZW5kZW50bHkiLCJOb3RlIjpudWxsLCJIeXBlcmxpbmsiOm51bGwsIklzQ2hhbmdlZCI6ZmFsc2UsIklzTmV3IjpmYWxzZX0seyIkaWQiOiIxMzkiLCJEYXRlIjoiMjAxOS0wNi0yM1QyMzo1OTowMCIsIlN0eWxlIjp7IiRpZCI6IjE0MCIsIlNoYXBlIjoyLCJDb25uZWN0b3JNYXJnaW4iOnsiJHJlZiI6IjU0In0sIkNvbm5lY3RvclN0eWxlIjp7IiRpZCI6IjE0MSIsIkxpbmVDb2xvciI6eyIkaWQiOiIxNDIiLCIkdHlwZSI6Ik5MUkUuQ29tbW9uLkRvbS5Tb2xpZENvbG9yQnJ1c2gsIE5MUkUuQ29tbW9uIiwiQ29sb3IiOnsiJGlkIjoiMTQzIiwiQSI6MTI3LCJSIjo3NSwiRyI6MTcyLCJCIjoxOTh9fSwiTGluZVdlaWdodCI6MS4wLCJMaW5lVHlwZSI6MCwiUGFyZW50U3R5bGUiOnsiJHJlZiI6IjU1In19LCJJc0JlbG93VGltZWJhbmQiOmZhbHNlLCJIaWRlRGF0ZSI6ZmFsc2UsIlNoYXBlU2l6ZSI6MSwiU3BhY2luZyI6Mi4wLCJQYWRkaW5nIjp7IiRyZWYiOiI1OCJ9LCJTaGFwZVN0eWxlIjp7IiRpZCI6IjE0NCIsIk1hcmdpbiI6eyIkcmVmIjoiNjAifSwiUGFkZGluZyI6eyIkcmVmIjoiNjEifSwiQmFja2dyb3VuZCI6eyIkaWQiOiIxNDUiLCJDb2xvciI6eyIkaWQiOiIxNDYiLCJBIjoyNTUsIlIiOjc1LCJHIjoxNzIsIkIiOjE5OH19LCJJc1Zpc2libGUiOnRydWUsIldpZHRoIjoxOC4wLCJIZWlnaHQiOjIw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JkNTg1MWQ2MS05NzdkLTQxZjAtOWMzNS1hMzk3NThmNDlkNTYiLCJJbXBvcnRJZCI6bnVsbCwiVGl0bGUiOiJJQ1MgcmVhZHkgZm9yIEFjY2VsZXJhdG9yIHJlYWR5IGZvciBCb1QiLCJOb3RlIjpudWxsLCJIeXBlcmxpbmsiOm51bGwsIklzQ2hhbmdlZCI6ZmFsc2UsIklzTmV3IjpmYWxzZX0seyIkaWQiOiIxNTQiLCJEYXRlIjoiMjAyMC0wMy0zMVQyMzo1OTowMCIsIlN0eWxlIjp7IiRpZCI6IjE1NSIsIlNoYXBlIjoyLCJDb25uZWN0b3JNYXJnaW4iOnsiJHJlZiI6IjU0In0sIkNvbm5lY3RvclN0eWxlIjp7IiRpZCI6IjE1NiIsIkxpbmVDb2xvciI6eyIkaWQiOiIxNTciLCIkdHlwZSI6Ik5MUkUuQ29tbW9uLkRvbS5Tb2xpZENvbG9yQnJ1c2gsIE5MUkUuQ29tbW9uIiwiQ29sb3IiOnsiJGlkIjoiMTU4IiwiQSI6MTI3LCJSIjoyLCJHIjoxNzgsIkIiOjIzOH19LCJMaW5lV2VpZ2h0IjoxLjAsIkxpbmVUeXBlIjowLCJQYXJlbnRTdHlsZSI6eyIkcmVmIjoiNTUifX0sIklzQmVsb3dUaW1lYmFuZCI6ZmFsc2UsIkhpZGVEYXRlIjpmYWxzZSwiU2hhcGVTaXplIjoxLCJTcGFjaW5nIjoyLjAsIlBhZGRpbmciOnsiJHJlZiI6IjU4In0sIlNoYXBlU3R5bGUiOnsiJGlkIjoiMTU5IiwiTWFyZ2luIjp7IiRyZWYiOiI2MCJ9LCJQYWRkaW5nIjp7IiRyZWYiOiI2MSJ9LCJCYWNrZ3JvdW5kIjp7IiRpZCI6IjE2MCIsIkNvbG9yIjp7IiRpZCI6IjE2MSIsIkEiOjI1NSwiUiI6MiwiRyI6MTc4LCJCIjoyMzh9fSwiSXNWaXNpYmxlIjp0cnVlLCJXaWR0aCI6MTguMCwiSGVpZ2h0IjoyMC4wLCJCb3JkZXJTdHlsZSI6eyIkaWQiOiIxNjIiLCJMaW5lQ29sb3IiOnsiJHJlZiI6IjYzIn0sIkxpbmVXZWlnaHQiOjAuMCwiTGluZVR5cGUiOjAsIlBhcmVudFN0eWxlIjp7IiRyZWYiOiI2MiJ9fSwiUGFyZW50U3R5bGUiOnsiJHJlZiI6IjU5In19LCJUaXRsZVN0eWxlIjp7IiRpZCI6IjE2MyIsIkZvbnRTZXR0aW5ncyI6eyIkaWQiOiIxNjQ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2NSIsIkxpbmVDb2xvciI6bnVsbCwiTGluZVdlaWdodCI6MC4wLCJMaW5lVHlwZSI6MCwiUGFyZW50U3R5bGUiOm51bGx9LCJQYXJlbnRTdHlsZSI6eyIkcmVmIjoiNjUifX0sIkRhdGVTdHlsZSI6eyIkaWQiOiIxNjYiLCJGb250U2V0dGluZ3MiOnsiJGlkIjoiMTY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Y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jRjNDhlYTktNGY5OC00NDgzLWJjZjctMTUwNGNhNzY2MDdhIiwiSW1wb3J0SWQiOm51bGwsIlRpdGxlIjoiSUNTIHJlYWR5IGZvciBUYXJnZXQgcmVhZHkgZm9yIEJvVCIsIk5vdGUiOm51bGwsIkh5cGVybGluayI6bnVsbCwiSXNDaGFuZ2VkIjpmYWxzZSwiSXNOZXciOmZhbHNlfSx7IiRpZCI6IjE2OSIsIkRhdGUiOiIyMDIwLTEwLTE1VDIzOjU5OjAwIiwiU3R5bGUiOnsiJGlkIjoiMTcwIiwiU2hhcGUiOjIsIkNvbm5lY3Rvck1hcmdpbiI6eyIkcmVmIjoiNTQifSwiQ29ubmVjdG9yU3R5bGUiOnsiJGlkIjoiMTcxIiwiTGluZUNvbG9yIjp7IiRpZCI6IjE3MiIsIiR0eXBlIjoiTkxSRS5Db21tb24uRG9tLlNvbGlkQ29sb3JCcnVzaCwgTkxSRS5Db21tb24iLCJDb2xvciI6eyIkaWQiOiIxNzMiLCJBIjoxMjcsIlIiOjMxLCJHIjo3MywiQiI6MTI1fX0sIkxpbmVXZWlnaHQiOjEuMCwiTGluZVR5cGUiOjAsIlBhcmVudFN0eWxlIjp7IiRyZWYiOiI1NSJ9fSwiSXNCZWxvd1RpbWViYW5kIjpmYWxzZSwiSGlkZURhdGUiOmZhbHNlLCJTaGFwZVNpemUiOjEsIlNwYWNpbmciOjIuMCwiUGFkZGluZyI6eyIkcmVmIjoiNTgifSwiU2hhcGVTdHlsZSI6eyIkaWQiOiIxNzQiLCJNYXJnaW4iOnsiJHJlZiI6IjYwIn0sIlBhZGRpbmciOnsiJHJlZiI6IjYxIn0sIkJhY2tncm91bmQiOnsiJGlkIjoiMTc1IiwiQ29sb3IiOnsiJGlkIjoiMTc2IiwiQSI6MjU1LCJSIjozMSwiRyI6NzMsIkIiOjEyNX19LCJJc1Zpc2libGUiOnRydWUsIldpZHRoIjoxOC4wLCJIZWlnaHQiOjIwLjAsIkJvcmRlclN0eWxlIjp7IiRpZCI6IjE3NyIsIkxpbmVDb2xvciI6eyIkcmVmIjoiNjMifSwiTGluZVdlaWdodCI6MC4wLCJMaW5lVHlwZSI6MCwiUGFyZW50U3R5bGUiOnsiJHJlZiI6IjYyIn19LCJQYXJlbnRTdHlsZSI6eyIkcmVmIjoiNTkifX0sIlRpdGxlU3R5bGUiOnsiJGlkIjoiMTc4IiwiRm9udFNldHRpbmdzIjp7IiRpZCI6IjE3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wIiwiTGluZUNvbG9yIjpudWxsLCJMaW5lV2VpZ2h0IjowLjAsIkxpbmVUeXBlIjowLCJQYXJlbnRTdHlsZSI6bnVsbH0sIlBhcmVudFN0eWxlIjp7IiRyZWYiOiI2NSJ9fSwiRGF0ZVN0eWxlIjp7IiRpZCI6IjE4MSIsIkZvbnRTZXR0aW5ncyI6eyIkaWQiOiIxOD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3ZGViNTkyNS0zNmM0LTQ2YjItYTllYS0zOGQ3OTRkNTFmZTciLCJJbXBvcnRJZCI6bnVsbCwiVGl0bGUiOiJJQ1MgcmVhZHkgZm9yIE5TUyByZWFkeSBmb3IgVEJMIiwiTm90ZSI6bnVsbCwiSHlwZXJsaW5rIjpudWxsLCJJc0NoYW5nZWQiOmZhbHNlLCJJc05ldyI6ZmFsc2V9LHsiJGlkIjoiMTg0IiwiRGF0ZSI6IjIwMTctMDUtMzFUMjM6NTk6MDAiLCJTdHlsZSI6eyIkaWQiOiIxODUiLCJTaGFwZSI6MiwiQ29ubmVjdG9yTWFyZ2luIjp7IiRyZWYiOiI1NCJ9LCJDb25uZWN0b3JTdHlsZSI6eyIkaWQiOiIxODYiLCJMaW5lQ29sb3IiOnsiJGlkIjoiMTg3IiwiJHR5cGUiOiJOTFJFLkNvbW1vbi5Eb20uU29saWRDb2xvckJydXNoLCBOTFJFLkNvbW1vbiIsIkNvbG9yIjp7IiRpZCI6IjE4OCIsIkEiOjEyNywiUiI6MjQ3LCJHIjoxNTAsIkIiOjcwfX0sIkxpbmVXZWlnaHQiOjEuMCwiTGluZVR5cGUiOjAsIlBhcmVudFN0eWxlIjp7IiRyZWYiOiI1NSJ9fSwiSXNCZWxvd1RpbWViYW5kIjpmYWxzZSwiSGlkZURhdGUiOmZhbHNlLCJTaGFwZVNpemUiOjEsIlNwYWNpbmciOjIuMCwiUGFkZGluZyI6eyIkcmVmIjoiNTgifSwiU2hhcGVTdHlsZSI6eyIkaWQiOiIxODkiLCJNYXJnaW4iOnsiJHJlZiI6IjYwIn0sIlBhZGRpbmciOnsiJHJlZiI6IjYxIn0sIkJhY2tncm91bmQiOnsiJGlkIjoiMTkwIiwiQ29sb3IiOnsiJGlkIjoiMTkxIiwiQSI6MjU1LCJSIjoyNDcsIkciOjE1MCwiQiI6NzB9fSwiSXNWaXNpYmxlIjp0cnVlLCJXaWR0aCI6MTguMCwiSGVpZ2h0IjoyMC4wLCJCb3JkZXJTdHlsZSI6eyIkaWQiOiIxOTIiLCJMaW5lQ29sb3IiOnsiJHJlZiI6IjYzIn0sIkxpbmVXZWlnaHQiOjAuMCwiTGluZVR5cGUiOjAsIlBhcmVudFN0eWxlIjp7IiRyZWYiOiI2MiJ9fSwiUGFyZW50U3R5bGUiOnsiJHJlZiI6IjU5In19LCJUaXRsZVN0eWxlIjp7IiRpZCI6IjE5MyIsIkZvbnRTZXR0aW5ncyI6eyIkaWQiOiIxOTQ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NSIsIkxpbmVDb2xvciI6bnVsbCwiTGluZVdlaWdodCI6MC4wLCJMaW5lVHlwZSI6MCwiUGFyZW50U3R5bGUiOm51bGx9LCJQYXJlbnRTdHlsZSI6eyIkcmVmIjoiNjUifX0sIkRhdGVTdHlsZSI6eyIkaWQiOiIxOTYiLCJGb250U2V0dGluZ3MiOnsiJGlkIjoiMTk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GJiZTBjZWItMTkyMS00NDMwLThlNDQtZDAxYTZjY2ExMDQyIiwiSW1wb3J0SWQiOm51bGwsIlRpdGxlIjoiTG9jYWwgQ29udHJvbCBSb29tIiwiTm90ZSI6bnVsbCwiSHlwZXJsaW5rIjpudWxsLCJJc0NoYW5nZWQiOmZhbHNlLCJJc05ldyI6ZmFsc2V9LHsiJGlkIjoiMTk5IiwiRGF0ZSI6IjIwMTctMTEtMzBUMjM6NTk6MDAiLCJTdHlsZSI6eyIkaWQiOiIyMDAiLCJTaGFwZSI6MiwiQ29ubmVjdG9yTWFyZ2luIjp7IiRyZWYiOiI1NCJ9LCJDb25uZWN0b3JTdHlsZSI6eyIkaWQiOiIyMDEiLCJMaW5lQ29sb3IiOnsiJGlkIjoiMjAyIiwiJHR5cGUiOiJOTFJFLkNvbW1vbi5Eb20uU29saWRDb2xvckJydXNoLCBOTFJFLkNvbW1vbiIsIkNvbG9yIjp7IiRpZCI6IjIwMyIsIkEiOjEyNywiUiI6MjQ3LCJHIjoxNTAsIkIiOjcwfX0sIkxpbmVXZWlnaHQiOjEuMCwiTGluZVR5cGUiOjAsIlBhcmVudFN0eWxlIjp7IiRyZWYiOiI1NSJ9fSwiSXNCZWxvd1RpbWViYW5kIjpmYWxzZSwiSGlkZURhdGUiOmZhbHNlLCJTaGFwZVNpemUiOjEsIlNwYWNpbmciOjIuMCwiUGFkZGluZyI6eyIkcmVmIjoiNTgifSwiU2hhcGVTdHlsZSI6eyIkaWQiOiIyMDQiLCJNYXJnaW4iOnsiJHJlZiI6IjYwIn0sIlBhZGRpbmciOnsiJHJlZiI6IjYxIn0sIkJhY2tncm91bmQiOnsiJGlkIjoiMjA1IiwiQ29sb3IiOnsiJGlkIjoiMjA2IiwiQSI6MjU1LCJSIjoyNDcsIkciOjE1MCwiQiI6NzB9fSwiSXNWaXNpYmxlIjp0cnVlLCJXaWR0aCI6MTguMCwiSGVpZ2h0IjoyMC4wLCJCb3JkZXJTdHlsZSI6eyIkaWQiOiIyMDciLCJMaW5lQ29sb3IiOnsiJHJlZiI6IjYzIn0sIkxpbmVXZWlnaHQiOjAuMCwiTGluZVR5cGUiOjAsIlBhcmVudFN0eWxlIjp7IiRyZWYiOiI2MiJ9fSwiUGFyZW50U3R5bGUiOnsiJHJlZiI6IjU5In19LCJUaXRsZVN0eWxlIjp7IiRpZCI6IjIwOCIsIkZvbnRTZXR0aW5ncyI6eyIkaWQiOiIyMD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xMCIsIkxpbmVDb2xvciI6bnVsbCwiTGluZVdlaWdodCI6MC4wLCJMaW5lVHlwZSI6MCwiUGFyZW50U3R5bGUiOm51bGx9LCJQYXJlbnRTdHlsZSI6eyIkcmVmIjoiNjUifX0sIkRhdGVTdHlsZSI6eyIkaWQiOiIyMTEiLCJGb250U2V0dGluZ3MiOnsiJGlkIjoiMjE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GRjY2Q4NzItZTIxMy00OTAwLTg0MjktODEwN2FiMGQwZGU3IiwiSW1wb3J0SWQiOm51bGwsIlRpdGxlIjoiUFNTLTEgLy8gRVNTIFJSIDEgKElTcmMgKyBMRUJUKSIsIk5vdGUiOm51bGwsIkh5cGVybGluayI6bnVsbCwiSXNDaGFuZ2VkIjpmYWxzZSwiSXNOZXciOmZhbHNlfSx7IiRpZCI6IjIxNCIsIkRhdGUiOiIyMDE4LTA0LTAzVDIzOjU5OjAwIiwiU3R5bGUiOnsiJGlkIjoiMjE1IiwiU2hhcGUiOjIsIkNvbm5lY3Rvck1hcmdpbiI6eyIkcmVmIjoiNTQifSwiQ29ubmVjdG9yU3R5bGUiOnsiJGlkIjoiMjE2IiwiTGluZUNvbG9yIjp7IiRpZCI6IjIxNyIsIiR0eXBlIjoiTkxSRS5Db21tb24uRG9tLlNvbGlkQ29sb3JCcnVzaCwgTkxSRS5Db21tb24iLCJDb2xvciI6eyIkaWQiOiIyMTgiLCJBIjoxMjcsIlIiOjI0NywiRyI6MTUwLCJCIjo3MH19LCJMaW5lV2VpZ2h0IjoxLjAsIkxpbmVUeXBlIjowLCJQYXJlbnRTdHlsZSI6eyIkcmVmIjoiNTUifX0sIklzQmVsb3dUaW1lYmFuZCI6ZmFsc2UsIkhpZGVEYXRlIjpmYWxzZSwiU2hhcGVTaXplIjoxLCJTcGFjaW5nIjoyLjAsIlBhZGRpbmciOnsiJHJlZiI6IjU4In0sIlNoYXBlU3R5bGUiOnsiJGlkIjoiMjE5IiwiTWFyZ2luIjp7IiRyZWYiOiI2MCJ9LCJQYWRkaW5nIjp7IiRyZWYiOiI2MSJ9LCJCYWNrZ3JvdW5kIjp7IiRpZCI6IjIyMCIsIkNvbG9yIjp7IiRpZCI6IjIyMSIsIkEiOjI1NSwiUiI6MjQ3LCJHIjoxNTAsIkIiOjcwfX0sIklzVmlzaWJsZSI6dHJ1ZSwiV2lkdGgiOjE4LjAsIkhlaWdodCI6MjAuMCwiQm9yZGVyU3R5bGUiOnsiJGlkIjoiMjIyIiwiTGluZUNvbG9yIjp7IiRyZWYiOiI2MyJ9LCJMaW5lV2VpZ2h0IjowLjAsIkxpbmVUeXBlIjowLCJQYXJlbnRTdHlsZSI6eyIkcmVmIjoiNjIifX0sIlBhcmVudFN0eWxlIjp7IiRyZWYiOiI1OSJ9fSwiVGl0bGVTdHlsZSI6eyIkaWQiOiIyMjMiLCJGb250U2V0dGluZ3MiOnsiJGlkIjoiMjI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jUiLCJMaW5lQ29sb3IiOm51bGwsIkxpbmVXZWlnaHQiOjAuMCwiTGluZVR5cGUiOjAsIlBhcmVudFN0eWxlIjpudWxsfSwiUGFyZW50U3R5bGUiOnsiJHJlZiI6IjY1In19LCJEYXRlU3R5bGUiOnsiJGlkIjoiMjI2IiwiRm9udFNldHRpbmdzIjp7IiRpZCI6IjIy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y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cyZjc3YjQ2LWYzZWQtNDQwOC04Y2FiLWFhNWU4MzJkNmViZCIsIkltcG9ydElkIjpudWxsLCJUaXRsZSI6IkVTUyBSUiAyIChSRlEgKyBNRUJUKSIsIk5vdGUiOm51bGwsIkh5cGVybGluayI6bnVsbCwiSXNDaGFuZ2VkIjpmYWxzZSwiSXNOZXciOmZhbHNlfV0sIlRhc2tzIjpbeyIkaWQiOiIyMjkiLCJHcm91cE5hbWUiOm51bGwsIlN0YXJ0RGF0ZSI6IjIwMTctMDEtMDJUMDA6MDA6MDBaIiwiRW5kRGF0ZSI6IjIwMTgtMTItMzFUMjM6NTk6MDAiLCJQZXJjZW50YWdlQ29tcGxldGUiOm51bGwsIlN0eWxlIjp7IiRpZCI6IjIzMCIsIlNoYXBlIjowLCJTaGFwZVRoaWNrbmVzcyI6MSwiRHVyYXRpb25Gb3JtYXQiOjAsIkluY2x1ZGVOb25Xb3JraW5nRGF5c0luRHVyYXRpb24iOmZhbHNlLCJQZXJjZW50YWdlQ29tcGxldGVTdHlsZSI6eyIkaWQiOiIyMzEiLCJGb250U2V0dGluZ3MiOnsiJGlkIjoiMjMy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MzIiwiTGluZUNvbG9yIjpudWxsLCJMaW5lV2VpZ2h0IjowLjAsIkxpbmVUeXBlIjowLCJQYXJlbnRTdHlsZSI6bnVsbH0sIlBhcmVudFN0eWxlIjp7IiRyZWYiOiI4MSJ9fSwiRHVyYXRpb25TdHlsZSI6eyIkaWQiOiIyMzQiLCJGb250U2V0dGluZ3MiOnsiJGlkIjoiMjM1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M2IiwiTGluZUNvbG9yIjpudWxsLCJMaW5lV2VpZ2h0IjowLjAsIkxpbmVUeXBlIjowLCJQYXJlbnRTdHlsZSI6bnVsbH0sIlBhcmVudFN0eWxlIjp7IiRyZWYiOiI4OCJ9fSwiSG9yaXpvbnRhbENvbm5lY3RvclN0eWxlIjp7IiRpZCI6IjIzNyIsIkxpbmVDb2xvciI6eyIkcmVmIjoiOTYifSwiTGluZVdlaWdodCI6MS4wLCJMaW5lVHlwZSI6MCwiUGFyZW50U3R5bGUiOnsiJHJlZiI6Ijk1In19LCJWZXJ0aWNhbENvbm5lY3RvclN0eWxlIjp7IiRpZCI6IjIzOCIsIkxpbmVDb2xvciI6eyIkcmVmIjoiOTkifSwiTGluZVdlaWdodCI6MS4wLCJMaW5lVHlwZSI6MCwiUGFyZW50U3R5bGUiOnsiJHJlZiI6Ijk4In19LCJNYXJnaW4iOm51bGwsIlN0YXJ0RGF0ZVBvc2l0aW9uIjo0LCJFbmREYXRlUG9zaXRpb24iOjQsIkRhdGVJc1Zpc2libGUiOnRydWUsIlRpdGxlUG9zaXRpb24iOjIsIkR1cmF0aW9uUG9zaXRpb24iOjYsIlBlcmNlbnRhZ2VDb21wbGV0ZWRQb3NpdGlvbiI6NiwiU3BhY2luZyI6NSwiSXNCZWxvd1RpbWViYW5kIjpmYWxzZSwiUGVyY2VudGFnZUNvbXBsZXRlU2hhcGVPcGFjaXR5IjozNSwiU2hhcGVTdHlsZSI6eyIkaWQiOiIyMzkiLCJNYXJnaW4iOnsiJHJlZiI6IjEwMiJ9LCJQYWRkaW5nIjp7IiRyZWYiOiIxMDMifSwiQmFja2dyb3VuZCI6eyIkaWQiOiIyNDAiLCJDb2xvciI6eyIkaWQiOiIyNDEiLCJBIjoyNTUsIlIiOjc5LCJHIjoxMjksIkIiOjE4OX19LCJJc1Zpc2libGUiOnRydWUsIldpZHRoIjowLjAsIkhlaWdodCI6MTYuMCwiQm9yZGVyU3R5bGUiOnsiJGlkIjoiMjQyIiwiTGluZUNvbG9yIjp7IiRyZWYiOiIxMDUifSwiTGluZVdlaWdodCI6MC4wLCJMaW5lVHlwZSI6MCwiUGFyZW50U3R5bGUiOnsiJHJlZiI6IjEwNCJ9fSwiUGFyZW50U3R5bGUiOnsiJHJlZiI6IjEwMSJ9fSwiVGl0bGVTdHlsZSI6eyIkaWQiOiIyNDMiLCJGb250U2V0dGluZ3MiOnsiJGlkIjoiMjQ0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0NSIsIkxpbmVDb2xvciI6bnVsbCwiTGluZVdlaWdodCI6MC4wLCJMaW5lVHlwZSI6MCwiUGFyZW50U3R5bGUiOm51bGx9LCJQYXJlbnRTdHlsZSI6eyIkcmVmIjoiMTA3In19LCJEYXRlU3R5bGUiOnsiJGlkIjoiMjQ2IiwiRm9udFNldHRpbmdzIjp7IiRpZCI6IjI0Ny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Q4IiwiTGluZUNvbG9yIjpudWxsLCJMaW5lV2VpZ2h0IjowLjAsIkxpbmVUeXBlIjowLCJQYXJlbnRTdHlsZSI6bnVsbH0sIlBhcmVudFN0eWxlIjp7IiRyZWYiOiIxMTQifX0sIkRhdGVGb3JtYXQiOnsiJHJlZiI6IjEyMSJ9LCJJc1Zpc2libGUiOnRydWUsIlBhcmVudFN0eWxlIjp7IiRyZWYiOiI4MCJ9fSwiSW5kZXgiOjEsIlNtYXJ0RHVyYXRpb25BY3RpdmF0ZWQiOmZhbHNlLCJEYXRlRm9ybWF0Ijp7IiRyZWYiOiIxMjEifSwiSWQiOiIyNjNkNTY5NC1mMjlkLTQyZGItODRhYy00OGM2Mzc3MWIzNmEiLCJJbXBvcnRJZCI6bnVsbCwiVGl0bGUiOiJTdGFnZSAxIChpbmRlcCkiLCJOb3RlIjpudWxsLCJIeXBlcmxpbmsiOm51bGwsIklzQ2hhbmdlZCI6ZmFsc2UsIklzTmV3IjpmYWxzZX0seyIkaWQiOiIyNDkiLCJHcm91cE5hbWUiOm51bGwsIlN0YXJ0RGF0ZSI6IjIwMTktMDEtMDFUMDA6MDA6MDBaIiwiRW5kRGF0ZSI6IjIwMTktMDYtMjNUMjM6NTk6MDAiLCJQZXJjZW50YWdlQ29tcGxldGUiOm51bGwsIlN0eWxlIjp7IiRpZCI6IjI1MCIsIlNoYXBlIjowLCJTaGFwZVRoaWNrbmVzcyI6MSwiRHVyYXRpb25Gb3JtYXQiOjAsIkluY2x1ZGVOb25Xb3JraW5nRGF5c0luRHVyYXRpb24iOmZhbHNlLCJQZXJjZW50YWdlQ29tcGxldGVTdHlsZSI6eyIkaWQiOiIyNTEiLCJGb250U2V0dGluZ3MiOnsiJGlkIjoiMjUy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UzIiwiTGluZUNvbG9yIjpudWxsLCJMaW5lV2VpZ2h0IjowLjAsIkxpbmVUeXBlIjowLCJQYXJlbnRTdHlsZSI6bnVsbH0sIlBhcmVudFN0eWxlIjp7IiRyZWYiOiI4MSJ9fSwiRHVyYXRpb25TdHlsZSI6eyIkaWQiOiIyNTQiLCJGb250U2V0dGluZ3MiOnsiJGlkIjoiMjU1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U2IiwiTGluZUNvbG9yIjpudWxsLCJMaW5lV2VpZ2h0IjowLjAsIkxpbmVUeXBlIjowLCJQYXJlbnRTdHlsZSI6bnVsbH0sIlBhcmVudFN0eWxlIjp7IiRyZWYiOiI4OCJ9fSwiSG9yaXpvbnRhbENvbm5lY3RvclN0eWxlIjp7IiRpZCI6IjI1NyIsIkxpbmVDb2xvciI6eyIkcmVmIjoiOTYifSwiTGluZVdlaWdodCI6MS4wLCJMaW5lVHlwZSI6MCwiUGFyZW50U3R5bGUiOnsiJHJlZiI6Ijk1In19LCJWZXJ0aWNhbENvbm5lY3RvclN0eWxlIjp7IiRpZCI6IjI1OCIsIkxpbmVDb2xvciI6eyIkcmVmIjoiOTkifSwiTGluZVdlaWdodCI6MS4wLCJMaW5lVHlwZSI6MCwiUGFyZW50U3R5bGUiOnsiJHJlZiI6Ijk4In19LCJNYXJnaW4iOm51bGwsIlN0YXJ0RGF0ZVBvc2l0aW9uIjo0LCJFbmREYXRlUG9zaXRpb24iOjQsIkRhdGVJc1Zpc2libGUiOnRydWUsIlRpdGxlUG9zaXRpb24iOjIsIkR1cmF0aW9uUG9zaXRpb24iOjYsIlBlcmNlbnRhZ2VDb21wbGV0ZWRQb3NpdGlvbiI6NiwiU3BhY2luZyI6NSwiSXNCZWxvd1RpbWViYW5kIjpmYWxzZSwiUGVyY2VudGFnZUNvbXBsZXRlU2hhcGVPcGFjaXR5IjozNSwiU2hhcGVTdHlsZSI6eyIkaWQiOiIyNTkiLCJNYXJnaW4iOnsiJHJlZiI6IjEwMiJ9LCJQYWRkaW5nIjp7IiRyZWYiOiIxMDMifSwiQmFja2dyb3VuZCI6eyIkaWQiOiIyNjAiLCJDb2xvciI6eyIkaWQiOiIyNjEiLCJBIjoyNTUsIlIiOjc1LCJHIjoxNzIsIkIiOjE5OH19LCJJc1Zpc2libGUiOnRydWUsIldpZHRoIjowLjAsIkhlaWdodCI6MTYuMCwiQm9yZGVyU3R5bGUiOnsiJGlkIjoiMjYyIiwiTGluZUNvbG9yIjp7IiRyZWYiOiIxMDUifSwiTGluZVdlaWdodCI6MC4wLCJMaW5lVHlwZSI6MCwiUGFyZW50U3R5bGUiOnsiJHJlZiI6IjEwNCJ9fSwiUGFyZW50U3R5bGUiOnsiJHJlZiI6IjEwMSJ9fSwiVGl0bGVTdHlsZSI6eyIkaWQiOiIyNjMiLCJGb250U2V0dGluZ3MiOnsiJGlkIjoiMjY0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2NSIsIkxpbmVDb2xvciI6bnVsbCwiTGluZVdlaWdodCI6MC4wLCJMaW5lVHlwZSI6MCwiUGFyZW50U3R5bGUiOm51bGx9LCJQYXJlbnRTdHlsZSI6eyIkcmVmIjoiMTA3In19LCJEYXRlU3R5bGUiOnsiJGlkIjoiMjY2IiwiRm9udFNldHRpbmdzIjp7IiRpZCI6IjI2Ny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Y4IiwiTGluZUNvbG9yIjpudWxsLCJMaW5lV2VpZ2h0IjowLjAsIkxpbmVUeXBlIjowLCJQYXJlbnRTdHlsZSI6bnVsbH0sIlBhcmVudFN0eWxlIjp7IiRyZWYiOiIxMTQifX0sIkRhdGVGb3JtYXQiOnsiJHJlZiI6IjEyMSJ9LCJJc1Zpc2libGUiOnRydWUsIlBhcmVudFN0eWxlIjp7IiRyZWYiOiI4MCJ9fSwiSW5kZXgiOjIsIlNtYXJ0RHVyYXRpb25BY3RpdmF0ZWQiOmZhbHNlLCJEYXRlRm9ybWF0Ijp7IiRyZWYiOiIxMjEifSwiSWQiOiJlMzM4MTRjNy1lNmVhLTQzNDItOTcxYS1hNzExMDEwMzBiMGYiLCJJbXBvcnRJZCI6bnVsbCwiVGl0bGUiOiJTdGFnZSAyIChBY2MpIiwiTm90ZSI6bnVsbCwiSHlwZXJsaW5rIjpudWxsLCJJc0NoYW5nZWQiOmZhbHNlLCJJc05ldyI6ZmFsc2V9LHsiJGlkIjoiMjY5IiwiR3JvdXBOYW1lIjpudWxsLCJTdGFydERhdGUiOiIyMDE5LTA2LTI0VDAwOjAwOjAwWiIsIkVuZERhdGUiOiIyMDIwLTAzLTMxVDIzOjU5OjAwIiwiUGVyY2VudGFnZUNvbXBsZXRlIjpudWxsLCJTdHlsZSI6eyIkaWQiOiIyNzAiLCJTaGFwZSI6MCwiU2hhcGVUaGlja25lc3MiOjEsIkR1cmF0aW9uRm9ybWF0IjowLCJJbmNsdWRlTm9uV29ya2luZ0RheXNJbkR1cmF0aW9uIjpmYWxzZSwiUGVyY2VudGFnZUNvbXBsZXRlU3R5bGUiOnsiJGlkIjoiMjcxIiwiRm9udFNldHRpbmdzIjp7IiRpZCI6IjI3M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3MyIsIkxpbmVDb2xvciI6bnVsbCwiTGluZVdlaWdodCI6MC4wLCJMaW5lVHlwZSI6MCwiUGFyZW50U3R5bGUiOm51bGx9LCJQYXJlbnRTdHlsZSI6eyIkcmVmIjoiODEifX0sIkR1cmF0aW9uU3R5bGUiOnsiJGlkIjoiMjc0IiwiRm9udFNldHRpbmdzIjp7IiRpZCI6IjI3N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NiIsIkxpbmVDb2xvciI6bnVsbCwiTGluZVdlaWdodCI6MC4wLCJMaW5lVHlwZSI6MCwiUGFyZW50U3R5bGUiOm51bGx9LCJQYXJlbnRTdHlsZSI6eyIkcmVmIjoiODgifX0sIkhvcml6b250YWxDb25uZWN0b3JTdHlsZSI6eyIkaWQiOiIyNzciLCJMaW5lQ29sb3IiOnsiJHJlZiI6Ijk2In0sIkxpbmVXZWlnaHQiOjEuMCwiTGluZVR5cGUiOjAsIlBhcmVudFN0eWxlIjp7IiRyZWYiOiI5NSJ9fSwiVmVydGljYWxDb25uZWN0b3JTdHlsZSI6eyIkaWQiOiIyNzgiLCJMaW5lQ29sb3IiOnsiJHJlZiI6Ijk5In0sIkxpbmVXZWlnaHQiOjEuMCwiTGluZVR5cGUiOjAsIlBhcmVudFN0eWxlIjp7IiRyZWYiOiI5OCJ9fSwiTWFyZ2luIjpudWxsLCJTdGFydERhdGVQb3NpdGlvbiI6NCwiRW5kRGF0ZVBvc2l0aW9uIjo0LCJEYXRlSXNWaXNpYmxlIjp0cnVlLCJUaXRsZVBvc2l0aW9uIjoyLCJEdXJhdGlvblBvc2l0aW9uIjo2LCJQZXJjZW50YWdlQ29tcGxldGVkUG9zaXRpb24iOjYsIlNwYWNpbmciOjUsIklzQmVsb3dUaW1lYmFuZCI6ZmFsc2UsIlBlcmNlbnRhZ2VDb21wbGV0ZVNoYXBlT3BhY2l0eSI6MzUsIlNoYXBlU3R5bGUiOnsiJGlkIjoiMjc5IiwiTWFyZ2luIjp7IiRyZWYiOiIxMDIifSwiUGFkZGluZyI6eyIkcmVmIjoiMTAzIn0sIkJhY2tncm91bmQiOnsiJGlkIjoiMjgwIiwiQ29sb3IiOnsiJGlkIjoiMjgxIiwiQSI6MjU1LCJSIjoyLCJHIjoxNzgsIkIiOjIzOH19LCJJc1Zpc2libGUiOnRydWUsIldpZHRoIjowLjAsIkhlaWdodCI6MTYuMCwiQm9yZGVyU3R5bGUiOnsiJGlkIjoiMjgyIiwiTGluZUNvbG9yIjp7IiRyZWYiOiIxMDUifSwiTGluZVdlaWdodCI6MC4wLCJMaW5lVHlwZSI6MCwiUGFyZW50U3R5bGUiOnsiJHJlZiI6IjEwNCJ9fSwiUGFyZW50U3R5bGUiOnsiJHJlZiI6IjEwMSJ9fSwiVGl0bGVTdHlsZSI6eyIkaWQiOiIyODMiLCJGb250U2V0dGluZ3MiOnsiJGlkIjoiMjg0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4NSIsIkxpbmVDb2xvciI6bnVsbCwiTGluZVdlaWdodCI6MC4wLCJMaW5lVHlwZSI6MCwiUGFyZW50U3R5bGUiOm51bGx9LCJQYXJlbnRTdHlsZSI6eyIkcmVmIjoiMTA3In19LCJEYXRlU3R5bGUiOnsiJGlkIjoiMjg2IiwiRm9udFNldHRpbmdzIjp7IiRpZCI6IjI4Ny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g4IiwiTGluZUNvbG9yIjpudWxsLCJMaW5lV2VpZ2h0IjowLjAsIkxpbmVUeXBlIjowLCJQYXJlbnRTdHlsZSI6bnVsbH0sIlBhcmVudFN0eWxlIjp7IiRyZWYiOiIxMTQifX0sIkRhdGVGb3JtYXQiOnsiJHJlZiI6IjEyMSJ9LCJJc1Zpc2libGUiOnRydWUsIlBhcmVudFN0eWxlIjp7IiRyZWYiOiI4MCJ9fSwiSW5kZXgiOjMsIlNtYXJ0RHVyYXRpb25BY3RpdmF0ZWQiOmZhbHNlLCJEYXRlRm9ybWF0Ijp7IiRyZWYiOiIxMjEifSwiSWQiOiJkY2M3ZDEyYi1jZDU5LTQ4MzctOGY1NS02MjMxOTc2MzNhYzAiLCJJbXBvcnRJZCI6bnVsbCwiVGl0bGUiOiJTdGFnZSAzIChUYXJnZXQpIiwiTm90ZSI6bnVsbCwiSHlwZXJsaW5rIjpudWxsLCJJc0NoYW5nZWQiOmZhbHNlLCJJc05ldyI6ZmFsc2V9LHsiJGlkIjoiMjg5IiwiR3JvdXBOYW1lIjpudWxsLCJTdGFydERhdGUiOiIyMDIwLTA0LTAxVDAwOjAwOjAwWiIsIkVuZERhdGUiOiIyMDIwLTEwLTE1VDIzOjU5OjAwIiwiUGVyY2VudGFnZUNvbXBsZXRlIjpudWxsLCJTdHlsZSI6eyIkaWQiOiIyOTAiLCJTaGFwZSI6MCwiU2hhcGVUaGlja25lc3MiOjEsIkR1cmF0aW9uRm9ybWF0IjowLCJJbmNsdWRlTm9uV29ya2luZ0RheXNJbkR1cmF0aW9uIjpmYWxzZSwiUGVyY2VudGFnZUNvbXBsZXRlU3R5bGUiOnsiJGlkIjoiMjkxIiwiRm9udFNldHRpbmdzIjp7IiRpZCI6IjI5M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5MyIsIkxpbmVDb2xvciI6bnVsbCwiTGluZVdlaWdodCI6MC4wLCJMaW5lVHlwZSI6MCwiUGFyZW50U3R5bGUiOm51bGx9LCJQYXJlbnRTdHlsZSI6eyIkcmVmIjoiODEifX0sIkR1cmF0aW9uU3R5bGUiOnsiJGlkIjoiMjk0IiwiRm9udFNldHRpbmdzIjp7IiRpZCI6IjI5N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5NiIsIkxpbmVDb2xvciI6bnVsbCwiTGluZVdlaWdodCI6MC4wLCJMaW5lVHlwZSI6MCwiUGFyZW50U3R5bGUiOm51bGx9LCJQYXJlbnRTdHlsZSI6eyIkcmVmIjoiODgifX0sIkhvcml6b250YWxDb25uZWN0b3JTdHlsZSI6eyIkaWQiOiIyOTciLCJMaW5lQ29sb3IiOnsiJHJlZiI6Ijk2In0sIkxpbmVXZWlnaHQiOjEuMCwiTGluZVR5cGUiOjAsIlBhcmVudFN0eWxlIjp7IiRyZWYiOiI5NSJ9fSwiVmVydGljYWxDb25uZWN0b3JTdHlsZSI6eyIkaWQiOiIyOTgiLCJMaW5lQ29sb3IiOnsiJHJlZiI6Ijk5In0sIkxpbmVXZWlnaHQiOjEuMCwiTGluZVR5cGUiOjAsIlBhcmVudFN0eWxlIjp7IiRyZWYiOiI5OCJ9fSwiTWFyZ2luIjpudWxsLCJTdGFydERhdGVQb3NpdGlvbiI6NCwiRW5kRGF0ZVBvc2l0aW9uIjo0LCJEYXRlSXNWaXNpYmxlIjp0cnVlLCJUaXRsZVBvc2l0aW9uIjoyLCJEdXJhdGlvblBvc2l0aW9uIjo2LCJQZXJjZW50YWdlQ29tcGxldGVkUG9zaXRpb24iOjYsIlNwYWNpbmciOjUsIklzQmVsb3dUaW1lYmFuZCI6ZmFsc2UsIlBlcmNlbnRhZ2VDb21wbGV0ZVNoYXBlT3BhY2l0eSI6MzUsIlNoYXBlU3R5bGUiOnsiJGlkIjoiMjk5IiwiTWFyZ2luIjp7IiRyZWYiOiIxMDIifSwiUGFkZGluZyI6eyIkcmVmIjoiMTAzIn0sIkJhY2tncm91bmQiOnsiJGlkIjoiMzAwIiwiQ29sb3IiOnsiJGlkIjoiMzAxIiwiQSI6MjU1LCJSIjozMSwiRyI6NzMsIkIiOjEyNX19LCJJc1Zpc2libGUiOnRydWUsIldpZHRoIjowLjAsIkhlaWdodCI6MTYuMCwiQm9yZGVyU3R5bGUiOnsiJGlkIjoiMzAyIiwiTGluZUNvbG9yIjp7IiRyZWYiOiIxMDUifSwiTGluZVdlaWdodCI6MC4wLCJMaW5lVHlwZSI6MCwiUGFyZW50U3R5bGUiOnsiJHJlZiI6IjEwNCJ9fSwiUGFyZW50U3R5bGUiOnsiJHJlZiI6IjEwMSJ9fSwiVGl0bGVTdHlsZSI6eyIkaWQiOiIzMDMiLCJGb250U2V0dGluZ3MiOnsiJGlkIjoiMzA0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MwNSIsIkxpbmVDb2xvciI6bnVsbCwiTGluZVdlaWdodCI6MC4wLCJMaW5lVHlwZSI6MCwiUGFyZW50U3R5bGUiOm51bGx9LCJQYXJlbnRTdHlsZSI6eyIkcmVmIjoiMTA3In19LCJEYXRlU3R5bGUiOnsiJGlkIjoiMzA2IiwiRm9udFNldHRpbmdzIjp7IiRpZCI6IjMwNy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A4IiwiTGluZUNvbG9yIjpudWxsLCJMaW5lV2VpZ2h0IjowLjAsIkxpbmVUeXBlIjowLCJQYXJlbnRTdHlsZSI6bnVsbH0sIlBhcmVudFN0eWxlIjp7IiRyZWYiOiIxMTQifX0sIkRhdGVGb3JtYXQiOnsiJHJlZiI6IjEyMSJ9LCJJc1Zpc2libGUiOnRydWUsIlBhcmVudFN0eWxlIjp7IiRyZWYiOiI4MCJ9fSwiSW5kZXgiOjQsIlNtYXJ0RHVyYXRpb25BY3RpdmF0ZWQiOmZhbHNlLCJEYXRlRm9ybWF0Ijp7IiRyZWYiOiIxMjEifSwiSWQiOiI1ZmQxODE3Mi02N2E2LTRiM2QtODhhMC1kNjBmMDk4MmJhMDUiLCJJbXBvcnRJZCI6bnVsbCwiVGl0bGUiOiJTdGFnZSA0IChUZXN0IEJlYW0gTGluZSkiLCJOb3RlIjpudWxsLCJIeXBlcmxpbmsiOm51bGwsIklzQ2hhbmdlZCI6ZmFsc2UsIklzTmV3IjpmYWxzZX1dLCJNc1Byb2plY3RJdGVtc1RyZWUiOnsiJGlkIjoiMzA5IiwiUm9vdCI6eyJJbXBvcnRJZCI6bnVsbCwiSXNJbXBvcnRlZCI6ZmFsc2UsIkNoaWxkcmVuIjpbXX19LCJNZXRhZGF0YSI6eyIkaWQiOiIzMTAifSwiU2V0dGluZ3MiOnsiJGlkIjoiMzExIiwiSW1wYU9wdGlvbnMiOnsiJGlkIjoiMzEy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wLCJGaWxlUGF0aCI6bnVsbCwiVGltZUNvbmZpZ3VyYXRpb24iOnsiJGlkIjoiMzEzIiwiVXNlVGltZSI6ZmFsc2UsIldvcmtEYXlTdGFydCI6IjAwOjAwOjAwIiwiV29ya0RheUVuZCI6IjIzOjU5OjAwIn19"/>
  <p:tag name="__MASTER" val="__part_0"/>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Ch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5" id="{B44B2280-2390-4D03-8D38-6C24B0BAA245}" vid="{0B7C071A-F5F7-47CF-A93A-F42DBF6073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Chess Core Powerpoint</Template>
  <TotalTime>1112</TotalTime>
  <Words>3434</Words>
  <Application>Microsoft Macintosh PowerPoint</Application>
  <PresentationFormat>On-screen Show (4:3)</PresentationFormat>
  <Paragraphs>879</Paragraphs>
  <Slides>39</Slides>
  <Notes>12</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Calibri</vt:lpstr>
      <vt:lpstr>Tahoma</vt:lpstr>
      <vt:lpstr>Times New Roman</vt:lpstr>
      <vt:lpstr>Wingdings</vt:lpstr>
      <vt:lpstr>Arial</vt:lpstr>
      <vt:lpstr>Chess Core Powerpoint</vt:lpstr>
      <vt:lpstr>TAC#15  ICS Installation Planning Overview</vt:lpstr>
      <vt:lpstr>Motivation</vt:lpstr>
      <vt:lpstr>Outline</vt:lpstr>
      <vt:lpstr>Scope</vt:lpstr>
      <vt:lpstr>Scope break-down   (1/2)</vt:lpstr>
      <vt:lpstr>Scope break-down   (2/2)</vt:lpstr>
      <vt:lpstr>Scope dependencies</vt:lpstr>
      <vt:lpstr>Outline</vt:lpstr>
      <vt:lpstr>Staged approach to initial-operations</vt:lpstr>
      <vt:lpstr>PowerPoint Presentation</vt:lpstr>
      <vt:lpstr>Initial-operations</vt:lpstr>
      <vt:lpstr>Neutron Beam Instrument Schedule    V2.1, 14th November 2016  to be revised</vt:lpstr>
      <vt:lpstr>Time dependencies</vt:lpstr>
      <vt:lpstr>Outline</vt:lpstr>
      <vt:lpstr>ICS installation cost rationale</vt:lpstr>
      <vt:lpstr>(extra) cost details   (1/2)</vt:lpstr>
      <vt:lpstr>(extra) cost details   (2/2)</vt:lpstr>
      <vt:lpstr>ICS installation cost summary</vt:lpstr>
      <vt:lpstr>Outline</vt:lpstr>
      <vt:lpstr>Generic steps for systems installation</vt:lpstr>
      <vt:lpstr>Generic steps for systems installation</vt:lpstr>
      <vt:lpstr>Specific steps for systems installation</vt:lpstr>
      <vt:lpstr>Specific steps for systems installation</vt:lpstr>
      <vt:lpstr>Outline</vt:lpstr>
      <vt:lpstr>disclaimer</vt:lpstr>
      <vt:lpstr>Introduction to ISC</vt:lpstr>
      <vt:lpstr>Installation Support Coordination</vt:lpstr>
      <vt:lpstr>ESS Installation roles and titles</vt:lpstr>
      <vt:lpstr>Installation Area Supervisor </vt:lpstr>
      <vt:lpstr>Installation System/Package Leader </vt:lpstr>
      <vt:lpstr>Outline</vt:lpstr>
      <vt:lpstr>Risk management</vt:lpstr>
      <vt:lpstr>Outline</vt:lpstr>
      <vt:lpstr>Procurement 2016-10 Short term installation needs</vt:lpstr>
      <vt:lpstr>Procurement 2017 Alignment with ESS strategy / principles</vt:lpstr>
      <vt:lpstr>Procurement - Challenges</vt:lpstr>
      <vt:lpstr>Outline</vt:lpstr>
      <vt:lpstr>Current ICS installation status</vt:lpstr>
      <vt:lpstr>Questions?</vt:lpstr>
    </vt:vector>
  </TitlesOfParts>
  <Company>European Spallation Source ERIC</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ICS installation planning overview</dc:title>
  <dc:subject>TAC#15</dc:subject>
  <dc:creator>Hector Novella</dc:creator>
  <cp:lastModifiedBy>Microsoft Office User</cp:lastModifiedBy>
  <cp:revision>80</cp:revision>
  <dcterms:created xsi:type="dcterms:W3CDTF">2017-03-20T08:24:11Z</dcterms:created>
  <dcterms:modified xsi:type="dcterms:W3CDTF">2017-03-31T06:15:10Z</dcterms:modified>
</cp:coreProperties>
</file>