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3"/>
  </p:notesMasterIdLst>
  <p:sldIdLst>
    <p:sldId id="256" r:id="rId2"/>
    <p:sldId id="271" r:id="rId3"/>
    <p:sldId id="267" r:id="rId4"/>
    <p:sldId id="269" r:id="rId5"/>
    <p:sldId id="259" r:id="rId6"/>
    <p:sldId id="260" r:id="rId7"/>
    <p:sldId id="270" r:id="rId8"/>
    <p:sldId id="264" r:id="rId9"/>
    <p:sldId id="261" r:id="rId10"/>
    <p:sldId id="263" r:id="rId11"/>
    <p:sldId id="266" r:id="rId12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4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053" autoAdjust="0"/>
    <p:restoredTop sz="75180" autoAdjust="0"/>
  </p:normalViewPr>
  <p:slideViewPr>
    <p:cSldViewPr snapToGrid="0">
      <p:cViewPr varScale="1">
        <p:scale>
          <a:sx n="150" d="100"/>
          <a:sy n="150" d="100"/>
        </p:scale>
        <p:origin x="-608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55" d="100"/>
          <a:sy n="155" d="100"/>
        </p:scale>
        <p:origin x="-6728" y="-10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9F57FC-B3FF-4DF2-9417-962901C07B3B}" type="datetimeFigureOut">
              <a:rPr lang="sv-SE" smtClean="0"/>
              <a:t>17-03-28</a:t>
            </a:fld>
            <a:endParaRPr lang="sv-SE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1A53A7-64CD-4D0E-AAE8-1AC9C79D7085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84655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412639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I will talk</a:t>
            </a:r>
            <a:r>
              <a:rPr lang="en-GB" baseline="0" dirty="0" smtClean="0"/>
              <a:t> a bit about the overview, </a:t>
            </a:r>
            <a:r>
              <a:rPr lang="en-GB" baseline="0" dirty="0" err="1" smtClean="0"/>
              <a:t>Evangelia</a:t>
            </a:r>
            <a:r>
              <a:rPr lang="en-GB" baseline="0" dirty="0" smtClean="0"/>
              <a:t> will do the Racks more detailed.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2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964133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This cannot be read, the procurements are show to collate the many separate items planned</a:t>
            </a:r>
            <a:r>
              <a:rPr lang="en-GB" baseline="0" dirty="0" smtClean="0"/>
              <a:t> in P6 into fewer, blockier things that Procurement can realistically deal with.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3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435306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sv-SE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</a:t>
            </a:r>
            <a:r>
              <a:rPr lang="sv-SE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v-SE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are</a:t>
            </a:r>
            <a:r>
              <a:rPr lang="sv-SE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major </a:t>
            </a:r>
            <a:r>
              <a:rPr lang="sv-SE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procurements</a:t>
            </a:r>
            <a:r>
              <a:rPr lang="sv-SE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sv-SE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dates </a:t>
            </a:r>
            <a:r>
              <a:rPr lang="sv-SE" sz="1200" b="0" i="0" u="none" strike="noStrike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maybe</a:t>
            </a:r>
            <a:r>
              <a:rPr lang="sv-SE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v-SE" sz="1200" b="0" i="0" u="none" strike="noStrike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should</a:t>
            </a:r>
            <a:r>
              <a:rPr lang="sv-SE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be </a:t>
            </a:r>
            <a:r>
              <a:rPr lang="sv-SE" sz="1200" b="0" i="0" u="none" strike="noStrike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added</a:t>
            </a:r>
            <a:r>
              <a:rPr lang="sv-SE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115974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I it</a:t>
            </a:r>
            <a:r>
              <a:rPr lang="en-GB" baseline="0" dirty="0" smtClean="0"/>
              <a:t> possible that we will only have 2 power distributions, one from either side of the gallery.</a:t>
            </a:r>
          </a:p>
          <a:p>
            <a:r>
              <a:rPr lang="en-GB" baseline="0" dirty="0" smtClean="0"/>
              <a:t>There are 50 radiation monitors dotted along the gallery, probably at the stubs, tunnel wall. </a:t>
            </a:r>
          </a:p>
          <a:p>
            <a:r>
              <a:rPr lang="en-GB" baseline="0" dirty="0" smtClean="0"/>
              <a:t>Decide if UPS go on the level 090 or level 100 – not to do like Fukushima. </a:t>
            </a:r>
          </a:p>
          <a:p>
            <a:endParaRPr lang="en-GB" baseline="0" dirty="0" smtClean="0"/>
          </a:p>
          <a:p>
            <a:pPr lvl="0"/>
            <a:r>
              <a:rPr lang="en-GB" dirty="0" smtClean="0"/>
              <a:t>The accelerator will make use UPS to</a:t>
            </a:r>
          </a:p>
          <a:p>
            <a:pPr lvl="1"/>
            <a:r>
              <a:rPr lang="en-GB" dirty="0" smtClean="0"/>
              <a:t>Prevent permanent damage to equipment, </a:t>
            </a:r>
          </a:p>
          <a:p>
            <a:pPr lvl="1"/>
            <a:r>
              <a:rPr lang="en-GB" dirty="0" smtClean="0"/>
              <a:t>Reducing downtime in the event of power failure,</a:t>
            </a:r>
          </a:p>
          <a:p>
            <a:pPr lvl="1"/>
            <a:r>
              <a:rPr lang="en-GB" dirty="0" smtClean="0"/>
              <a:t>Enhance operational stability of the facility,</a:t>
            </a:r>
          </a:p>
          <a:p>
            <a:pPr marL="457200" lvl="1" indent="0">
              <a:buNone/>
            </a:pPr>
            <a:r>
              <a:rPr lang="en-GB" dirty="0" smtClean="0"/>
              <a:t>And, </a:t>
            </a:r>
          </a:p>
          <a:p>
            <a:pPr lvl="1"/>
            <a:r>
              <a:rPr lang="en-GB" dirty="0" smtClean="0"/>
              <a:t>Improve the performance of a few, select, EMI-sensitive systems, such as the reference oscillators (local UPS?).</a:t>
            </a:r>
          </a:p>
          <a:p>
            <a:pPr lvl="1"/>
            <a:endParaRPr lang="en-GB" dirty="0" smtClean="0"/>
          </a:p>
          <a:p>
            <a:r>
              <a:rPr lang="en-GB" dirty="0" smtClean="0"/>
              <a:t>We will not rely on UPS to “prevent the loss of life and property”, safety systems shall be passively fail-safe.</a:t>
            </a:r>
          </a:p>
          <a:p>
            <a:pPr lvl="1"/>
            <a:r>
              <a:rPr lang="en-GB" dirty="0" smtClean="0"/>
              <a:t>PSS uses UPS because PSS is a “downtime-multiplier”. The fail-safe nature of PSS will shut down the entire machine on power failure, thus amplifying the effect of short power glitches. </a:t>
            </a:r>
          </a:p>
          <a:p>
            <a:pPr lvl="1"/>
            <a:endParaRPr lang="en-GB" dirty="0" smtClean="0"/>
          </a:p>
          <a:p>
            <a:r>
              <a:rPr lang="en-GB" dirty="0" smtClean="0"/>
              <a:t>A “Central UPS” solution is preferred for maintenance and availability reasons. Rack mounted “Local UPS” to be avoided.  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5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326305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Present status of UPS work</a:t>
            </a:r>
          </a:p>
          <a:p>
            <a:pPr lvl="1"/>
            <a:r>
              <a:rPr lang="en-GB" dirty="0" smtClean="0"/>
              <a:t>Prune requirements </a:t>
            </a:r>
          </a:p>
          <a:p>
            <a:pPr lvl="2"/>
            <a:r>
              <a:rPr lang="en-GB" dirty="0" smtClean="0"/>
              <a:t>PSS, VAC, ODH, RAD. primarily, will all have “Central” UPS</a:t>
            </a:r>
          </a:p>
          <a:p>
            <a:pPr lvl="2"/>
            <a:r>
              <a:rPr lang="en-GB" dirty="0" smtClean="0"/>
              <a:t>Some of the PSS and ODH racks have 24 V DC Batteries, with a 6 hour capacity, UPS would probably be overkill for these systems </a:t>
            </a:r>
          </a:p>
          <a:p>
            <a:pPr lvl="2"/>
            <a:endParaRPr lang="en-GB" dirty="0" smtClean="0"/>
          </a:p>
          <a:p>
            <a:pPr lvl="1"/>
            <a:r>
              <a:rPr lang="en-GB" dirty="0" smtClean="0"/>
              <a:t>Procurement of UPS </a:t>
            </a:r>
          </a:p>
          <a:p>
            <a:pPr lvl="2"/>
            <a:r>
              <a:rPr lang="en-GB" dirty="0" smtClean="0"/>
              <a:t>Complete the detailed design of distribution system, Specifications,</a:t>
            </a:r>
          </a:p>
          <a:p>
            <a:pPr lvl="2"/>
            <a:r>
              <a:rPr lang="en-GB" dirty="0" smtClean="0"/>
              <a:t>Need UPS for CRYO controls and ODH monitors in CRYO,</a:t>
            </a:r>
          </a:p>
          <a:p>
            <a:pPr lvl="2"/>
            <a:r>
              <a:rPr lang="en-GB" dirty="0" smtClean="0"/>
              <a:t>Might be better to order all UPS systems now and use “normal power” for a while, until the UPS arrive. Maybe temporary UPS, Local UPS can be used. </a:t>
            </a:r>
          </a:p>
          <a:p>
            <a:pPr lvl="2"/>
            <a:endParaRPr lang="en-GB" dirty="0" smtClean="0"/>
          </a:p>
          <a:p>
            <a:pPr lvl="1"/>
            <a:r>
              <a:rPr lang="en-GB" dirty="0" smtClean="0"/>
              <a:t>Design of distribution network</a:t>
            </a:r>
          </a:p>
          <a:p>
            <a:pPr lvl="2"/>
            <a:r>
              <a:rPr lang="en-GB" dirty="0" smtClean="0"/>
              <a:t>Decide if UPS for ODH/RAD can be on same feed as UPS for racks (simpler). </a:t>
            </a:r>
          </a:p>
          <a:p>
            <a:pPr lvl="2"/>
            <a:r>
              <a:rPr lang="en-GB" dirty="0" smtClean="0"/>
              <a:t>Locate physical space to install the UPS systems, G04 should have space (CF has a requirement for it, </a:t>
            </a:r>
            <a:r>
              <a:rPr lang="en-GB" dirty="0" err="1" smtClean="0"/>
              <a:t>doesn</a:t>
            </a:r>
            <a:r>
              <a:rPr lang="uk-UA" dirty="0" smtClean="0"/>
              <a:t>’</a:t>
            </a:r>
            <a:r>
              <a:rPr lang="en-GB" dirty="0" smtClean="0"/>
              <a:t>t mean there is actually space, though).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6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045992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/>
              <a:t>11.15.4 Power Cabling for Accelerator Systems</a:t>
            </a:r>
            <a:br>
              <a:rPr lang="en-US" sz="1200" dirty="0" smtClean="0"/>
            </a:br>
            <a:r>
              <a:rPr lang="en-US" sz="1200" dirty="0" smtClean="0"/>
              <a:t>11.15.4.1 Power Cabling Installation </a:t>
            </a:r>
            <a:br>
              <a:rPr lang="en-US" sz="1200" dirty="0" smtClean="0"/>
            </a:br>
            <a:r>
              <a:rPr lang="en-US" sz="1200" dirty="0" smtClean="0"/>
              <a:t>11.15.5.2 Rack Power / Power Distribution </a:t>
            </a:r>
            <a:r>
              <a:rPr lang="en-US" sz="1200" dirty="0" err="1" smtClean="0"/>
              <a:t>Pannel</a:t>
            </a:r>
            <a:r>
              <a:rPr lang="en-US" sz="1200" dirty="0" smtClean="0"/>
              <a:t> </a:t>
            </a:r>
            <a:br>
              <a:rPr lang="en-US" sz="1200" dirty="0" smtClean="0"/>
            </a:br>
            <a:r>
              <a:rPr lang="en-US" sz="1200" dirty="0" smtClean="0"/>
              <a:t>11.15.5.3 LVCP/Rack Power distribution Installation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8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835304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Present status of UPS work</a:t>
            </a:r>
          </a:p>
          <a:p>
            <a:pPr lvl="1"/>
            <a:r>
              <a:rPr lang="en-GB" dirty="0" smtClean="0"/>
              <a:t>Prune requirements </a:t>
            </a:r>
          </a:p>
          <a:p>
            <a:pPr lvl="2"/>
            <a:r>
              <a:rPr lang="en-GB" dirty="0" smtClean="0"/>
              <a:t>PSS, VAC, ODH, RAD. primarily, will all have “Central” UPS</a:t>
            </a:r>
          </a:p>
          <a:p>
            <a:pPr lvl="2"/>
            <a:r>
              <a:rPr lang="en-GB" dirty="0" smtClean="0"/>
              <a:t>Some of the PSS and ODH racks have 24 V DC Batteries, with a 6 hour capacity, UPS would probably be overkill for these systems </a:t>
            </a:r>
          </a:p>
          <a:p>
            <a:pPr lvl="2"/>
            <a:endParaRPr lang="en-GB" dirty="0" smtClean="0"/>
          </a:p>
          <a:p>
            <a:pPr lvl="1"/>
            <a:r>
              <a:rPr lang="en-GB" dirty="0" smtClean="0"/>
              <a:t>Procurement of UPS </a:t>
            </a:r>
          </a:p>
          <a:p>
            <a:pPr lvl="2"/>
            <a:r>
              <a:rPr lang="en-GB" dirty="0" smtClean="0"/>
              <a:t>Complete the detailed design of distribution system, Specifications,</a:t>
            </a:r>
          </a:p>
          <a:p>
            <a:pPr lvl="2"/>
            <a:r>
              <a:rPr lang="en-GB" dirty="0" smtClean="0"/>
              <a:t>Need UPS for CRYO controls and ODH monitors in CRYO,</a:t>
            </a:r>
          </a:p>
          <a:p>
            <a:pPr lvl="2"/>
            <a:r>
              <a:rPr lang="en-GB" dirty="0" smtClean="0"/>
              <a:t>Might be better to order all UPS systems now and use “normal power” for a while, until the UPS arrive. Maybe temporary UPS, Local UPS can be used. </a:t>
            </a:r>
          </a:p>
          <a:p>
            <a:pPr lvl="2"/>
            <a:endParaRPr lang="en-GB" dirty="0" smtClean="0"/>
          </a:p>
          <a:p>
            <a:pPr lvl="1"/>
            <a:r>
              <a:rPr lang="en-GB" dirty="0" smtClean="0"/>
              <a:t>Design of distribution network</a:t>
            </a:r>
          </a:p>
          <a:p>
            <a:pPr lvl="2"/>
            <a:r>
              <a:rPr lang="en-GB" dirty="0" smtClean="0"/>
              <a:t>Decide if UPS for ODH/RAD can be on same feed as UPS for racks (simpler). </a:t>
            </a:r>
          </a:p>
          <a:p>
            <a:pPr lvl="2"/>
            <a:r>
              <a:rPr lang="en-GB" dirty="0" smtClean="0"/>
              <a:t>Locate physical space to install the UPS systems, G04 should have space (CF has a requirement for it, </a:t>
            </a:r>
            <a:r>
              <a:rPr lang="en-GB" dirty="0" err="1" smtClean="0"/>
              <a:t>doesn</a:t>
            </a:r>
            <a:r>
              <a:rPr lang="uk-UA" dirty="0" smtClean="0"/>
              <a:t>’</a:t>
            </a:r>
            <a:r>
              <a:rPr lang="en-GB" dirty="0" smtClean="0"/>
              <a:t>t mean there is actually space, though).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9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001166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10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43565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 noProof="0" smtClean="0"/>
              <a:t>Click to edit Master title style</a:t>
            </a:r>
            <a:endParaRPr lang="en-GB" noProof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noProof="0" smtClean="0"/>
              <a:t>Click to edit Master subtitle style</a:t>
            </a:r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7AC81-318B-4D49-A602-9E30227C87EC}" type="datetime1">
              <a:rPr lang="en-GB" noProof="0" smtClean="0"/>
              <a:t>17-03-28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  <p:pic>
        <p:nvPicPr>
          <p:cNvPr id="7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260648"/>
            <a:ext cx="1656184" cy="886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884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noProof="0" smtClean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noProof="0" smtClean="0"/>
              <a:t>Click to edit Master text styles</a:t>
            </a:r>
          </a:p>
          <a:p>
            <a:pPr lvl="1"/>
            <a:r>
              <a:rPr lang="sv-SE" noProof="0" smtClean="0"/>
              <a:t>Second level</a:t>
            </a:r>
          </a:p>
          <a:p>
            <a:pPr lvl="2"/>
            <a:r>
              <a:rPr lang="sv-SE" noProof="0" smtClean="0"/>
              <a:t>Third level</a:t>
            </a:r>
          </a:p>
          <a:p>
            <a:pPr lvl="3"/>
            <a:r>
              <a:rPr lang="sv-SE" noProof="0" smtClean="0"/>
              <a:t>Fourth level</a:t>
            </a:r>
          </a:p>
          <a:p>
            <a:pPr lvl="4"/>
            <a:r>
              <a:rPr lang="sv-SE" noProof="0" smtClean="0"/>
              <a:t>Fifth level</a:t>
            </a:r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99CB0-346B-43FA-9EE6-F90C3F3BC0BA}" type="datetime1">
              <a:rPr lang="en-GB" noProof="0" smtClean="0"/>
              <a:t>17-03-28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  <p:pic>
        <p:nvPicPr>
          <p:cNvPr id="8" name="Bildobjekt 5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008" y="319530"/>
            <a:ext cx="1370480" cy="73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099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noProof="0" smtClean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noProof="0" smtClean="0"/>
              <a:t>Click to edit Master text styles</a:t>
            </a:r>
          </a:p>
          <a:p>
            <a:pPr lvl="1"/>
            <a:r>
              <a:rPr lang="sv-SE" noProof="0" smtClean="0"/>
              <a:t>Second level</a:t>
            </a:r>
          </a:p>
          <a:p>
            <a:pPr lvl="2"/>
            <a:r>
              <a:rPr lang="sv-SE" noProof="0" smtClean="0"/>
              <a:t>Third level</a:t>
            </a:r>
          </a:p>
          <a:p>
            <a:pPr lvl="3"/>
            <a:r>
              <a:rPr lang="sv-SE" noProof="0" smtClean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noProof="0" smtClean="0"/>
              <a:t>Click to edit Master text styles</a:t>
            </a:r>
          </a:p>
          <a:p>
            <a:pPr lvl="1"/>
            <a:r>
              <a:rPr lang="sv-SE" noProof="0" smtClean="0"/>
              <a:t>Second level</a:t>
            </a:r>
          </a:p>
          <a:p>
            <a:pPr lvl="2"/>
            <a:r>
              <a:rPr lang="sv-SE" noProof="0" smtClean="0"/>
              <a:t>Third level</a:t>
            </a:r>
          </a:p>
          <a:p>
            <a:pPr lvl="3"/>
            <a:r>
              <a:rPr lang="sv-SE" noProof="0" smtClean="0"/>
              <a:t>Fourth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66B7F-8271-49DA-A25A-F4BB9F476347}" type="datetime1">
              <a:rPr lang="en-GB" noProof="0" smtClean="0"/>
              <a:t>17-03-28</a:t>
            </a:fld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  <p:pic>
        <p:nvPicPr>
          <p:cNvPr id="9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662" y="260648"/>
            <a:ext cx="1359826" cy="727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83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noProof="0" smtClean="0"/>
              <a:t>Click to edit Master title style</a:t>
            </a:r>
            <a:endParaRPr lang="en-GB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noProof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noProof="0" smtClean="0"/>
              <a:t>Click to edit Master text styles</a:t>
            </a:r>
          </a:p>
          <a:p>
            <a:pPr lvl="1"/>
            <a:r>
              <a:rPr lang="sv-SE" noProof="0" smtClean="0"/>
              <a:t>Second level</a:t>
            </a:r>
          </a:p>
          <a:p>
            <a:pPr lvl="2"/>
            <a:r>
              <a:rPr lang="sv-SE" noProof="0" smtClean="0"/>
              <a:t>Third level</a:t>
            </a:r>
          </a:p>
          <a:p>
            <a:pPr lvl="3"/>
            <a:r>
              <a:rPr lang="sv-SE" noProof="0" smtClean="0"/>
              <a:t>Fourth level</a:t>
            </a:r>
          </a:p>
          <a:p>
            <a:pPr lvl="4"/>
            <a:r>
              <a:rPr lang="sv-SE" noProof="0" smtClean="0"/>
              <a:t>Fifth level</a:t>
            </a:r>
            <a:endParaRPr lang="en-GB" noProof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noProof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noProof="0" smtClean="0"/>
              <a:t>Click to edit Master text styles</a:t>
            </a:r>
          </a:p>
          <a:p>
            <a:pPr lvl="1"/>
            <a:r>
              <a:rPr lang="sv-SE" noProof="0" smtClean="0"/>
              <a:t>Second level</a:t>
            </a:r>
          </a:p>
          <a:p>
            <a:pPr lvl="2"/>
            <a:r>
              <a:rPr lang="sv-SE" noProof="0" smtClean="0"/>
              <a:t>Third level</a:t>
            </a:r>
          </a:p>
          <a:p>
            <a:pPr lvl="3"/>
            <a:r>
              <a:rPr lang="sv-SE" noProof="0" smtClean="0"/>
              <a:t>Fourth level</a:t>
            </a:r>
          </a:p>
          <a:p>
            <a:pPr lvl="4"/>
            <a:r>
              <a:rPr lang="sv-SE" noProof="0" smtClean="0"/>
              <a:t>Fifth level</a:t>
            </a:r>
            <a:endParaRPr lang="en-GB" noProof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D23FA-05C4-4CC1-B281-2F815585BC1C}" type="datetime1">
              <a:rPr lang="en-GB" noProof="0" smtClean="0"/>
              <a:t>17-03-28</a:t>
            </a:fld>
            <a:endParaRPr lang="en-GB" noProof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10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>
              <a:solidFill>
                <a:srgbClr val="0094C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740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391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noProof="0" smtClean="0"/>
              <a:t>Click to edit Master title style</a:t>
            </a:r>
            <a:endParaRPr lang="en-GB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03233B-D569-4A6E-878F-CDE152514C47}" type="datetime1">
              <a:rPr lang="en-GB" noProof="0" smtClean="0"/>
              <a:t>17-03-28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806408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4.emf"/><Relationship Id="rId5" Type="http://schemas.openxmlformats.org/officeDocument/2006/relationships/image" Target="../media/image5.emf"/><Relationship Id="rId6" Type="http://schemas.openxmlformats.org/officeDocument/2006/relationships/image" Target="../media/image6.jpeg"/><Relationship Id="rId7" Type="http://schemas.openxmlformats.org/officeDocument/2006/relationships/image" Target="../media/image7.jpeg"/><Relationship Id="rId8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000" dirty="0" smtClean="0"/>
              <a:t>WP 15 Overview</a:t>
            </a:r>
            <a:endParaRPr lang="en-GB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GB" sz="2000" dirty="0" smtClean="0">
                <a:solidFill>
                  <a:schemeClr val="bg1"/>
                </a:solidFill>
              </a:rPr>
              <a:t>Frithiof Jensen</a:t>
            </a:r>
          </a:p>
          <a:p>
            <a:r>
              <a:rPr lang="en-GB" sz="2000" dirty="0" smtClean="0">
                <a:solidFill>
                  <a:schemeClr val="bg1"/>
                </a:solidFill>
              </a:rPr>
              <a:t>Power System Engineer </a:t>
            </a: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0" y="5949280"/>
            <a:ext cx="4572000" cy="60324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GB" sz="1600" smtClean="0">
                <a:solidFill>
                  <a:srgbClr val="FFFFFF"/>
                </a:solidFill>
              </a:rPr>
              <a:t>www.europeanspallationsource.se</a:t>
            </a:r>
          </a:p>
          <a:p>
            <a:pPr algn="ctr"/>
            <a:fld id="{656E358F-28A8-D04A-99E6-206C49444CD4}" type="datetime3">
              <a:rPr lang="en-GB" sz="1400" smtClean="0">
                <a:solidFill>
                  <a:srgbClr val="FFFFFF"/>
                </a:solidFill>
              </a:rPr>
              <a:t>28 March 2017</a:t>
            </a:fld>
            <a:endParaRPr lang="en-GB" sz="1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6133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“Procurement Lessons” </a:t>
            </a:r>
            <a:r>
              <a:rPr lang="en-GB" dirty="0" smtClean="0"/>
              <a:t>learned (so far)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dirty="0" smtClean="0"/>
              <a:t>It is quite important to not be “too detailed” in the requirement specification, only specify details and parameters that really matter,  </a:t>
            </a:r>
          </a:p>
          <a:p>
            <a:pPr lvl="1"/>
            <a:r>
              <a:rPr lang="en-GB" dirty="0"/>
              <a:t>T</a:t>
            </a:r>
            <a:r>
              <a:rPr lang="en-GB" dirty="0" smtClean="0"/>
              <a:t>oo much detail leads to many questions, which will take time to answer, possibly causing </a:t>
            </a:r>
            <a:r>
              <a:rPr lang="en-GB" dirty="0" smtClean="0"/>
              <a:t>delays and confusion,</a:t>
            </a:r>
            <a:endParaRPr lang="en-GB" dirty="0" smtClean="0"/>
          </a:p>
          <a:p>
            <a:pPr lvl="1"/>
            <a:r>
              <a:rPr lang="en-GB" dirty="0" smtClean="0"/>
              <a:t>Some suppliers may think that there is already a “secret” design based on a favourite supplier, which will cause complaints or suppliers dropping out of the tendering process,   </a:t>
            </a:r>
          </a:p>
          <a:p>
            <a:pPr lvl="1"/>
            <a:r>
              <a:rPr lang="en-GB" dirty="0" smtClean="0"/>
              <a:t>More documentation is more to read for everyone -&gt; more work!</a:t>
            </a:r>
          </a:p>
          <a:p>
            <a:pPr lvl="1"/>
            <a:endParaRPr lang="en-GB" dirty="0" smtClean="0"/>
          </a:p>
          <a:p>
            <a:r>
              <a:rPr lang="en-GB" dirty="0" smtClean="0"/>
              <a:t>It is very important to build some flexibility for changes into the contract,</a:t>
            </a:r>
          </a:p>
          <a:p>
            <a:pPr lvl="1"/>
            <a:r>
              <a:rPr lang="en-GB" dirty="0" smtClean="0"/>
              <a:t>ESS procurement proposes a 15% limit on the contract value, the idea is that the contract manager (usually WP responsible) can handle variations within the 15% budget limit, after that, we will escalate using the existing change procedures. </a:t>
            </a:r>
            <a:endParaRPr lang="en-GB" dirty="0" smtClean="0"/>
          </a:p>
          <a:p>
            <a:r>
              <a:rPr lang="en-GB" dirty="0" smtClean="0"/>
              <a:t>Consult with Procurement before getting ideas about contracts,</a:t>
            </a:r>
          </a:p>
          <a:p>
            <a:pPr lvl="1"/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10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8267503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Lessons Learned (so far, </a:t>
            </a:r>
            <a:r>
              <a:rPr lang="en-GB" dirty="0" err="1" smtClean="0"/>
              <a:t>Ctd</a:t>
            </a:r>
            <a:r>
              <a:rPr lang="en-GB" dirty="0" smtClean="0"/>
              <a:t>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/>
              <a:t>Minimise the number of Interfaces. All interfaces require coordination and agreements which creates complexity and “border skirmishes”,</a:t>
            </a:r>
          </a:p>
          <a:p>
            <a:pPr lvl="1"/>
            <a:r>
              <a:rPr lang="en-GB" dirty="0" smtClean="0"/>
              <a:t>Try to arrange for fewer contracts covering several WP’s so that the contractor is responsible for the entire area,</a:t>
            </a:r>
          </a:p>
          <a:p>
            <a:pPr lvl="2"/>
            <a:r>
              <a:rPr lang="en-GB" dirty="0" smtClean="0"/>
              <a:t>Failed to do this with CRYO installations so now that work will be more expensive than necessary,</a:t>
            </a:r>
          </a:p>
          <a:p>
            <a:pPr lvl="2"/>
            <a:r>
              <a:rPr lang="en-GB" dirty="0" smtClean="0"/>
              <a:t>Succeeded with the installations in the Accelerator Tunnel, where Piping (WP 16), </a:t>
            </a:r>
            <a:r>
              <a:rPr lang="en-GB" dirty="0"/>
              <a:t>C</a:t>
            </a:r>
            <a:r>
              <a:rPr lang="en-GB" dirty="0" smtClean="0"/>
              <a:t>able trays and Grounding (WP 15) are combined into one tender (this cuts one “step” in the installation plan, helps procurement too)</a:t>
            </a:r>
            <a:r>
              <a:rPr lang="en-GB" dirty="0" smtClean="0"/>
              <a:t>, Cables and Connectors may be shared with ICS, </a:t>
            </a:r>
            <a:r>
              <a:rPr lang="is-IS" dirty="0" smtClean="0"/>
              <a:t>…</a:t>
            </a:r>
            <a:endParaRPr lang="en-GB" dirty="0" smtClean="0"/>
          </a:p>
          <a:p>
            <a:pPr lvl="1"/>
            <a:r>
              <a:rPr lang="en-GB" dirty="0" smtClean="0"/>
              <a:t>ESS Procurement may schedule other procurements in between “split” procurements, thus causing a delay for the entire WU. </a:t>
            </a:r>
          </a:p>
          <a:p>
            <a:pPr lvl="2"/>
            <a:r>
              <a:rPr lang="en-GB" dirty="0" smtClean="0"/>
              <a:t>The procurement officers does not know “my project”, unreasonable to expect this.  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11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8569868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Deliverables from WP 15</a:t>
            </a:r>
            <a:r>
              <a:rPr lang="en-GB" dirty="0" smtClean="0"/>
              <a:t>	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 smtClean="0"/>
              <a:t>WP 15 provide the interface between CF/SI and the Accelerator systems, this involves:</a:t>
            </a:r>
          </a:p>
          <a:p>
            <a:pPr lvl="1"/>
            <a:r>
              <a:rPr lang="en-GB" dirty="0" smtClean="0"/>
              <a:t>Conventional Power Installations for Racks, HPRF, CRYO, Test Stand 2 (cables, cable ladders, distribution systems),</a:t>
            </a:r>
          </a:p>
          <a:p>
            <a:pPr lvl="1"/>
            <a:r>
              <a:rPr lang="en-GB" dirty="0" smtClean="0"/>
              <a:t>Grounding Systems in Klystron Gallery and Tunnel,</a:t>
            </a:r>
          </a:p>
          <a:p>
            <a:pPr lvl="1"/>
            <a:r>
              <a:rPr lang="en-GB" dirty="0" smtClean="0"/>
              <a:t>Racks and Rack assemblies for Gallery, Front End Building (FEB), Gallery Support Area (GSA),</a:t>
            </a:r>
          </a:p>
          <a:p>
            <a:pPr lvl="1"/>
            <a:r>
              <a:rPr lang="en-GB" dirty="0" smtClean="0"/>
              <a:t>UPS Battery Systems, UPS Power distribution,</a:t>
            </a:r>
          </a:p>
          <a:p>
            <a:pPr lvl="1"/>
            <a:r>
              <a:rPr lang="en-GB" dirty="0" smtClean="0"/>
              <a:t>Power Distribution Panels for UPS, FEB, GSA, and CRYO,</a:t>
            </a:r>
          </a:p>
          <a:p>
            <a:pPr lvl="1"/>
            <a:r>
              <a:rPr lang="en-GB" dirty="0" smtClean="0"/>
              <a:t>Framework Contracts for Signal- and Control Cabling, Connectors, Custom Cable Assemblies,</a:t>
            </a:r>
          </a:p>
          <a:p>
            <a:pPr lvl="2"/>
            <a:endParaRPr lang="en-GB" dirty="0" smtClean="0"/>
          </a:p>
          <a:p>
            <a:pPr lvl="1"/>
            <a:r>
              <a:rPr lang="en-GB" dirty="0" smtClean="0"/>
              <a:t>Cable Pulling and Installation for cables between Gallery Systems and the LINAC </a:t>
            </a:r>
          </a:p>
          <a:p>
            <a:pPr lvl="2"/>
            <a:r>
              <a:rPr lang="en-GB" dirty="0" smtClean="0"/>
              <a:t>(WU’s does termination and test).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2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1742996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WP 15 Procurements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3</a:t>
            </a:fld>
            <a:endParaRPr lang="en-GB" noProof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29682633"/>
              </p:ext>
            </p:extLst>
          </p:nvPr>
        </p:nvGraphicFramePr>
        <p:xfrm>
          <a:off x="448734" y="1520959"/>
          <a:ext cx="8229601" cy="514139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04635"/>
                <a:gridCol w="1442507"/>
                <a:gridCol w="1316204"/>
                <a:gridCol w="844232"/>
                <a:gridCol w="780888"/>
                <a:gridCol w="728094"/>
                <a:gridCol w="1548867"/>
                <a:gridCol w="864174"/>
              </a:tblGrid>
              <a:tr h="405497"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u="none" strike="noStrike" dirty="0">
                          <a:effectLst/>
                        </a:rPr>
                        <a:t>Proc. ID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47" marR="6647" marT="664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 dirty="0">
                          <a:effectLst/>
                        </a:rPr>
                        <a:t>Procurement Name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47" marR="6647" marT="664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>
                          <a:effectLst/>
                        </a:rPr>
                        <a:t>Description of Content, WU's in P6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47" marR="6647" marT="664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>
                          <a:effectLst/>
                        </a:rPr>
                        <a:t> Current status of techncial specification (not yet started, started, completed)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47" marR="6647" marT="664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>
                          <a:effectLst/>
                        </a:rPr>
                        <a:t>Procurement Start Date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47" marR="6647" marT="664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>
                          <a:effectLst/>
                        </a:rPr>
                        <a:t>Contract Award Date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47" marR="6647" marT="664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>
                          <a:effectLst/>
                        </a:rPr>
                        <a:t>Delivery Dates (RFI)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47" marR="6647" marT="664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 dirty="0">
                          <a:effectLst/>
                        </a:rPr>
                        <a:t>Value in Euro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47" marR="6647" marT="6647" marB="0"/>
                </a:tc>
              </a:tr>
              <a:tr h="598275">
                <a:tc>
                  <a:txBody>
                    <a:bodyPr/>
                    <a:lstStyle/>
                    <a:p>
                      <a:pPr algn="l" fontAlgn="t"/>
                      <a:r>
                        <a:rPr lang="nb-NO" sz="900" u="none" strike="noStrike" dirty="0">
                          <a:effectLst/>
                        </a:rPr>
                        <a:t>11.15.1</a:t>
                      </a:r>
                      <a:endParaRPr lang="nb-N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47" marR="6647" marT="664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Tunnel Installations. Cable Trays and Grounding Systems (MEBB) in LINAC Front End and Accelerator Tunnel.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47" marR="6647" marT="664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11.15.2.3  MEBB Tunnel, </a:t>
                      </a:r>
                      <a:br>
                        <a:rPr lang="en-US" sz="700" u="none" strike="noStrike">
                          <a:effectLst/>
                        </a:rPr>
                      </a:br>
                      <a:r>
                        <a:rPr lang="en-US" sz="700" u="none" strike="noStrike">
                          <a:effectLst/>
                        </a:rPr>
                        <a:t>11.15.3.1  Cable Trays Installation,</a:t>
                      </a:r>
                      <a:br>
                        <a:rPr lang="en-US" sz="700" u="none" strike="noStrike">
                          <a:effectLst/>
                        </a:rPr>
                      </a:b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47" marR="6647" marT="664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 dirty="0">
                          <a:effectLst/>
                        </a:rPr>
                        <a:t>completed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47" marR="6647" marT="664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 dirty="0">
                          <a:effectLst/>
                        </a:rPr>
                        <a:t>Q2 2017 (started early)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47" marR="6647" marT="664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s-IS" sz="700" u="none" strike="noStrike">
                          <a:effectLst/>
                        </a:rPr>
                        <a:t>Q2 2017</a:t>
                      </a:r>
                      <a:endParaRPr lang="is-I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47" marR="6647" marT="664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Start Inst. on 2017-05-29 (week 22),</a:t>
                      </a:r>
                      <a:br>
                        <a:rPr lang="en-US" sz="700" u="none" strike="noStrike">
                          <a:effectLst/>
                        </a:rPr>
                      </a:br>
                      <a:r>
                        <a:rPr lang="en-US" sz="700" u="none" strike="noStrike">
                          <a:effectLst/>
                        </a:rPr>
                        <a:t>Start FEB 090 week 23,</a:t>
                      </a:r>
                      <a:br>
                        <a:rPr lang="en-US" sz="700" u="none" strike="noStrike">
                          <a:effectLst/>
                        </a:rPr>
                      </a:br>
                      <a:r>
                        <a:rPr lang="en-US" sz="700" u="none" strike="noStrike">
                          <a:effectLst/>
                        </a:rPr>
                        <a:t>Finish NCFE (part of tunnel) week 26 </a:t>
                      </a:r>
                      <a:br>
                        <a:rPr lang="en-US" sz="700" u="none" strike="noStrike">
                          <a:effectLst/>
                        </a:rPr>
                      </a:br>
                      <a:r>
                        <a:rPr lang="en-US" sz="700" u="none" strike="noStrike">
                          <a:effectLst/>
                        </a:rPr>
                        <a:t>Finish SPK (part of tunnel) week 28 </a:t>
                      </a:r>
                      <a:br>
                        <a:rPr lang="en-US" sz="700" u="none" strike="noStrike">
                          <a:effectLst/>
                        </a:rPr>
                      </a:br>
                      <a:r>
                        <a:rPr lang="en-US" sz="700" u="none" strike="noStrike">
                          <a:effectLst/>
                        </a:rPr>
                        <a:t>Finish Inst. on 2017-09-18 (week 38)</a:t>
                      </a:r>
                      <a:br>
                        <a:rPr lang="en-US" sz="700" u="none" strike="noStrike">
                          <a:effectLst/>
                        </a:rPr>
                      </a:b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47" marR="6647" marT="664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k-SK" sz="700" u="none" strike="noStrike">
                          <a:effectLst/>
                        </a:rPr>
                        <a:t>500 k€</a:t>
                      </a:r>
                      <a:endParaRPr lang="sk-SK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47" marR="6647" marT="6647" marB="0"/>
                </a:tc>
              </a:tr>
              <a:tr h="697987">
                <a:tc>
                  <a:txBody>
                    <a:bodyPr/>
                    <a:lstStyle/>
                    <a:p>
                      <a:pPr algn="l" fontAlgn="t"/>
                      <a:r>
                        <a:rPr lang="nb-NO" sz="900" u="none" strike="noStrike" dirty="0">
                          <a:effectLst/>
                        </a:rPr>
                        <a:t>11.15.2</a:t>
                      </a:r>
                      <a:endParaRPr lang="nb-N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47" marR="6647" marT="664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Signal and Control Cables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47" marR="6647" marT="6647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11.15.6.3  Contract for Generic Type Cables (control, instrumentation, communication), </a:t>
                      </a:r>
                      <a:br>
                        <a:rPr lang="en-US" sz="700" u="none" strike="noStrike">
                          <a:effectLst/>
                        </a:rPr>
                      </a:br>
                      <a:r>
                        <a:rPr lang="en-US" sz="700" u="none" strike="noStrike">
                          <a:effectLst/>
                        </a:rPr>
                        <a:t>11.15.6.4  Contract Custom made cables, </a:t>
                      </a:r>
                      <a:br>
                        <a:rPr lang="en-US" sz="700" u="none" strike="noStrike">
                          <a:effectLst/>
                        </a:rPr>
                      </a:br>
                      <a:r>
                        <a:rPr lang="en-US" sz="700" u="none" strike="noStrike">
                          <a:effectLst/>
                        </a:rPr>
                        <a:t>11.15.6.6  Cabling and Connectors Installation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47" marR="6647" marT="6647" marB="0" anchor="b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started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47" marR="6647" marT="664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Q3 2016 (not ready)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47" marR="6647" marT="664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s-IS" sz="700" u="none" strike="noStrike">
                          <a:effectLst/>
                        </a:rPr>
                        <a:t>Q2 2017</a:t>
                      </a:r>
                      <a:endParaRPr lang="is-I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47" marR="6647" marT="664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Cables Available from 2017-09-01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47" marR="6647" marT="664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700" u="none" strike="noStrike">
                          <a:effectLst/>
                        </a:rPr>
                        <a:t>2300 k€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47" marR="6647" marT="6647" marB="0"/>
                </a:tc>
              </a:tr>
              <a:tr h="897412">
                <a:tc>
                  <a:txBody>
                    <a:bodyPr/>
                    <a:lstStyle/>
                    <a:p>
                      <a:pPr algn="l" fontAlgn="t"/>
                      <a:r>
                        <a:rPr lang="nb-NO" sz="900" u="none" strike="noStrike" dirty="0">
                          <a:effectLst/>
                        </a:rPr>
                        <a:t>11.15.3</a:t>
                      </a:r>
                      <a:endParaRPr lang="nb-N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47" marR="6647" marT="664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Klystron Gallery Power. Rack Power Distribution, Power Cables, Cable Trays, Support Structures and Grounding Systems (MEBB) for Klystron Gallery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47" marR="6647" marT="664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11.15.2.4  MEBB Gallery, </a:t>
                      </a:r>
                      <a:br>
                        <a:rPr lang="en-US" sz="700" u="none" strike="noStrike">
                          <a:effectLst/>
                        </a:rPr>
                      </a:br>
                      <a:r>
                        <a:rPr lang="en-US" sz="700" u="none" strike="noStrike">
                          <a:effectLst/>
                        </a:rPr>
                        <a:t>11.15.4  Power Cabling for Accelerator Systems, </a:t>
                      </a:r>
                      <a:br>
                        <a:rPr lang="en-US" sz="700" u="none" strike="noStrike">
                          <a:effectLst/>
                        </a:rPr>
                      </a:br>
                      <a:r>
                        <a:rPr lang="en-US" sz="700" u="none" strike="noStrike">
                          <a:effectLst/>
                        </a:rPr>
                        <a:t>11.15.5.2  Rack Power / Power Distribution Pannel, </a:t>
                      </a:r>
                      <a:br>
                        <a:rPr lang="en-US" sz="700" u="none" strike="noStrike">
                          <a:effectLst/>
                        </a:rPr>
                      </a:br>
                      <a:r>
                        <a:rPr lang="en-US" sz="700" u="none" strike="noStrike">
                          <a:effectLst/>
                        </a:rPr>
                        <a:t>11.15.4.1  Power Cabling  Installation</a:t>
                      </a:r>
                      <a:br>
                        <a:rPr lang="en-US" sz="700" u="none" strike="noStrike">
                          <a:effectLst/>
                        </a:rPr>
                      </a:br>
                      <a:r>
                        <a:rPr lang="en-US" sz="700" u="none" strike="noStrike">
                          <a:effectLst/>
                        </a:rPr>
                        <a:t>11.15.5.3  LVCP/Rack Power distribution Installation, </a:t>
                      </a:r>
                      <a:br>
                        <a:rPr lang="en-US" sz="700" u="none" strike="noStrike">
                          <a:effectLst/>
                        </a:rPr>
                      </a:b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47" marR="6647" marT="664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started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47" marR="6647" marT="664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Q2 2017 (not ready)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47" marR="6647" marT="664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s-IS" sz="700" u="none" strike="noStrike">
                          <a:effectLst/>
                        </a:rPr>
                        <a:t>Q3 2017</a:t>
                      </a:r>
                      <a:endParaRPr lang="is-I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47" marR="6647" marT="664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Start Feb lvl 090 el. power Inst. on 2017-05-15,</a:t>
                      </a:r>
                      <a:br>
                        <a:rPr lang="en-US" sz="700" u="none" strike="noStrike">
                          <a:effectLst/>
                        </a:rPr>
                      </a:br>
                      <a:r>
                        <a:rPr lang="en-US" sz="700" u="none" strike="noStrike">
                          <a:effectLst/>
                        </a:rPr>
                        <a:t>Start Gal. lvl 100 el. power Inst. on 2017-09-11,</a:t>
                      </a:r>
                      <a:br>
                        <a:rPr lang="en-US" sz="700" u="none" strike="noStrike">
                          <a:effectLst/>
                        </a:rPr>
                      </a:br>
                      <a:r>
                        <a:rPr lang="en-US" sz="700" u="none" strike="noStrike">
                          <a:effectLst/>
                        </a:rPr>
                        <a:t>Finish Gal. lvl 100 el. power Inst. on 2018-03-23,</a:t>
                      </a:r>
                      <a:br>
                        <a:rPr lang="en-US" sz="700" u="none" strike="noStrike">
                          <a:effectLst/>
                        </a:rPr>
                      </a:br>
                      <a:r>
                        <a:rPr lang="en-US" sz="700" u="none" strike="noStrike">
                          <a:effectLst/>
                        </a:rPr>
                        <a:t>Finish A2T  el. power Inst. on 2018-06--04 (8-10).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47" marR="6647" marT="664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k-SK" sz="700" u="none" strike="noStrike">
                          <a:effectLst/>
                        </a:rPr>
                        <a:t>1500 k€</a:t>
                      </a:r>
                      <a:endParaRPr lang="sk-SK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47" marR="6647" marT="6647" marB="0"/>
                </a:tc>
              </a:tr>
              <a:tr h="398850">
                <a:tc>
                  <a:txBody>
                    <a:bodyPr/>
                    <a:lstStyle/>
                    <a:p>
                      <a:pPr algn="l" fontAlgn="t"/>
                      <a:r>
                        <a:rPr lang="nb-NO" sz="900" u="none" strike="noStrike" dirty="0">
                          <a:effectLst/>
                        </a:rPr>
                        <a:t>11.15.5</a:t>
                      </a:r>
                      <a:endParaRPr lang="nb-N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47" marR="6647" marT="664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Electrical Cables and Installations for CRYO. High Voltage Cables, Low Voltage Cables, Distribution Panels, UPS Power Distribution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47" marR="6647" marT="6647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11.15.5.4  Switchgear for Level 090, </a:t>
                      </a:r>
                      <a:br>
                        <a:rPr lang="en-US" sz="700" u="none" strike="noStrike">
                          <a:effectLst/>
                        </a:rPr>
                      </a:br>
                      <a:r>
                        <a:rPr lang="en-US" sz="700" u="none" strike="noStrike">
                          <a:effectLst/>
                        </a:rPr>
                        <a:t>11.15.7  Electrical Power for Cryo-System,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47" marR="6647" marT="6647" marB="0" anchor="b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started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47" marR="6647" marT="664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s-IS" sz="700" u="none" strike="noStrike">
                          <a:effectLst/>
                        </a:rPr>
                        <a:t>Q3 2016 (Q1 2017)</a:t>
                      </a:r>
                      <a:endParaRPr lang="is-I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47" marR="6647" marT="664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bg-BG" sz="700" u="none" strike="noStrike">
                          <a:effectLst/>
                        </a:rPr>
                        <a:t>n/a</a:t>
                      </a:r>
                      <a:endParaRPr lang="bg-BG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47" marR="6647" marT="664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t-IT" sz="700" u="none" strike="noStrike">
                          <a:effectLst/>
                        </a:rPr>
                        <a:t>April 2017</a:t>
                      </a:r>
                      <a:endParaRPr lang="it-IT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47" marR="6647" marT="664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700" u="none" strike="noStrike">
                          <a:effectLst/>
                        </a:rPr>
                        <a:t>250 k€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47" marR="6647" marT="6647" marB="0"/>
                </a:tc>
              </a:tr>
              <a:tr h="398850">
                <a:tc>
                  <a:txBody>
                    <a:bodyPr/>
                    <a:lstStyle/>
                    <a:p>
                      <a:pPr algn="l" fontAlgn="t"/>
                      <a:r>
                        <a:rPr lang="nb-NO" sz="900" u="none" strike="noStrike" dirty="0">
                          <a:effectLst/>
                        </a:rPr>
                        <a:t>11.15.6</a:t>
                      </a:r>
                      <a:endParaRPr lang="nb-N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47" marR="6647" marT="664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Racks. Rack systems, Cooling systems, Pover Distribution Units and Installation Service for 19" racks in Kystron Gallary and LINAC Front End.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47" marR="6647" marT="664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11.15.5  Rack Assemblies / Enclosures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47" marR="6647" marT="664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completed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47" marR="6647" marT="664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Q4 2016 (started)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47" marR="6647" marT="664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700" u="none" strike="noStrike">
                          <a:effectLst/>
                        </a:rPr>
                        <a:t>Q1 2017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47" marR="6647" marT="664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Start Feb lvl 090 racks Inst. on 2017-05-15,</a:t>
                      </a:r>
                      <a:br>
                        <a:rPr lang="en-US" sz="700" u="none" strike="noStrike">
                          <a:effectLst/>
                        </a:rPr>
                      </a:br>
                      <a:r>
                        <a:rPr lang="en-US" sz="700" u="none" strike="noStrike">
                          <a:effectLst/>
                        </a:rPr>
                        <a:t>Start Gal. lvl 100 racks Inst. on 2017-09-11,</a:t>
                      </a:r>
                      <a:br>
                        <a:rPr lang="en-US" sz="700" u="none" strike="noStrike">
                          <a:effectLst/>
                        </a:rPr>
                      </a:br>
                      <a:r>
                        <a:rPr lang="en-US" sz="700" u="none" strike="noStrike">
                          <a:effectLst/>
                        </a:rPr>
                        <a:t>Finish Gal. lvl 100 racks Inst. on 2018-03-23,</a:t>
                      </a:r>
                      <a:br>
                        <a:rPr lang="en-US" sz="700" u="none" strike="noStrike">
                          <a:effectLst/>
                        </a:rPr>
                      </a:br>
                      <a:r>
                        <a:rPr lang="en-US" sz="700" u="none" strike="noStrike">
                          <a:effectLst/>
                        </a:rPr>
                        <a:t>Finish A2T racks Inst. on 2018-06--04 (8-10).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47" marR="6647" marT="664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s-IS" sz="700" u="none" strike="noStrike">
                          <a:effectLst/>
                        </a:rPr>
                        <a:t>2200 k€</a:t>
                      </a:r>
                      <a:endParaRPr lang="is-I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47" marR="6647" marT="6647" marB="0"/>
                </a:tc>
              </a:tr>
              <a:tr h="102371">
                <a:tc>
                  <a:txBody>
                    <a:bodyPr/>
                    <a:lstStyle/>
                    <a:p>
                      <a:pPr algn="l" fontAlgn="t"/>
                      <a:r>
                        <a:rPr lang="nb-NO" sz="900" u="none" strike="noStrike" dirty="0">
                          <a:effectLst/>
                        </a:rPr>
                        <a:t>11.15.7</a:t>
                      </a:r>
                      <a:endParaRPr lang="nb-N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47" marR="6647" marT="664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RF Cables. 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47" marR="6647" marT="6647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11.15.6.2  Contract for RF cables*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47" marR="6647" marT="6647" marB="0" anchor="b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not started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47" marR="6647" marT="664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700" u="none" strike="noStrike">
                          <a:effectLst/>
                        </a:rPr>
                        <a:t>Q4 2016 </a:t>
                      </a:r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47" marR="6647" marT="664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s-IS" sz="700" u="none" strike="noStrike">
                          <a:effectLst/>
                        </a:rPr>
                        <a:t>Q3 2017</a:t>
                      </a:r>
                      <a:endParaRPr lang="is-I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47" marR="6647" marT="664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b-NO" sz="700" u="none" strike="noStrike">
                          <a:effectLst/>
                        </a:rPr>
                        <a:t>juli 2017</a:t>
                      </a:r>
                      <a:endParaRPr lang="nb-NO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47" marR="6647" marT="664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_tradnl" sz="700" u="none" strike="noStrike">
                          <a:effectLst/>
                        </a:rPr>
                        <a:t>1000 k€</a:t>
                      </a:r>
                      <a:endParaRPr lang="es-ES_tradnl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47" marR="6647" marT="6647" marB="0"/>
                </a:tc>
              </a:tr>
              <a:tr h="102371">
                <a:tc>
                  <a:txBody>
                    <a:bodyPr/>
                    <a:lstStyle/>
                    <a:p>
                      <a:pPr algn="l" fontAlgn="t"/>
                      <a:r>
                        <a:rPr lang="nb-NO" sz="900" u="none" strike="noStrike" dirty="0">
                          <a:effectLst/>
                        </a:rPr>
                        <a:t>11.15.4</a:t>
                      </a:r>
                      <a:endParaRPr lang="nb-N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47" marR="6647" marT="664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Connectors.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47" marR="6647" marT="6647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11.15.6.5  Contract for Connectors*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47" marR="6647" marT="6647" marB="0" anchor="b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not started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47" marR="6647" marT="664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s-IS" sz="700" u="none" strike="noStrike">
                          <a:effectLst/>
                        </a:rPr>
                        <a:t>Q3 2016</a:t>
                      </a:r>
                      <a:endParaRPr lang="is-I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47" marR="6647" marT="664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s-IS" sz="700" u="none" strike="noStrike">
                          <a:effectLst/>
                        </a:rPr>
                        <a:t>Q2 2017 </a:t>
                      </a:r>
                      <a:endParaRPr lang="is-I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47" marR="6647" marT="664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tbd - coordinate procurement with ICS.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47" marR="6647" marT="664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s-IS" sz="700" u="none" strike="noStrike">
                          <a:effectLst/>
                        </a:rPr>
                        <a:t>1200 k€</a:t>
                      </a:r>
                      <a:endParaRPr lang="is-I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47" marR="6647" marT="6647" marB="0"/>
                </a:tc>
              </a:tr>
              <a:tr h="299137">
                <a:tc>
                  <a:txBody>
                    <a:bodyPr/>
                    <a:lstStyle/>
                    <a:p>
                      <a:pPr algn="l" fontAlgn="t"/>
                      <a:r>
                        <a:rPr lang="nb-NO" sz="900" u="none" strike="noStrike" dirty="0">
                          <a:effectLst/>
                        </a:rPr>
                        <a:t>11.15.x</a:t>
                      </a:r>
                      <a:endParaRPr lang="nb-N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47" marR="6647" marT="664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UPS Power Supplies. Installation of Central UPS power supplies (6 systems) for CRYO, LINAC Front End, Klystron Gallery. 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47" marR="6647" marT="6647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11.15.1.1  Forecast: UPS Battery Systems (500 k€)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47" marR="6647" marT="6647" marB="0" anchor="b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started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47" marR="6647" marT="664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not planned.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47" marR="6647" marT="664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June 2017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47" marR="6647" marT="664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s-IS" sz="700" u="none" strike="noStrike">
                          <a:effectLst/>
                        </a:rPr>
                        <a:t>August 2017</a:t>
                      </a:r>
                      <a:endParaRPr lang="is-I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47" marR="6647" marT="664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k-SK" sz="700" u="none" strike="noStrike">
                          <a:effectLst/>
                        </a:rPr>
                        <a:t>500 k€</a:t>
                      </a:r>
                      <a:endParaRPr lang="sk-SK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47" marR="6647" marT="6647" marB="0"/>
                </a:tc>
              </a:tr>
              <a:tr h="106360">
                <a:tc>
                  <a:txBody>
                    <a:bodyPr/>
                    <a:lstStyle/>
                    <a:p>
                      <a:pPr algn="l" fontAlgn="t"/>
                      <a:r>
                        <a:rPr lang="nb-NO" sz="900" u="none" strike="noStrike" dirty="0">
                          <a:effectLst/>
                        </a:rPr>
                        <a:t>11.15.x</a:t>
                      </a:r>
                      <a:endParaRPr lang="nb-N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47" marR="6647" marT="664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Installations for Test Stand 2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47" marR="6647" marT="664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not planned, part of 11.15.3.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47" marR="6647" marT="664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started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47" marR="6647" marT="664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not planned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47" marR="6647" marT="664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March 2017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47" marR="6647" marT="664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t-IT" sz="700" u="none" strike="noStrike">
                          <a:effectLst/>
                        </a:rPr>
                        <a:t>April 2017</a:t>
                      </a:r>
                      <a:endParaRPr lang="it-IT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47" marR="6647" marT="664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700" u="none" strike="noStrike" dirty="0">
                          <a:effectLst/>
                        </a:rPr>
                        <a:t>16 </a:t>
                      </a:r>
                      <a:r>
                        <a:rPr lang="pt-BR" sz="700" u="none" strike="noStrike" dirty="0" err="1">
                          <a:effectLst/>
                        </a:rPr>
                        <a:t>k</a:t>
                      </a:r>
                      <a:r>
                        <a:rPr lang="pt-BR" sz="700" u="none" strike="noStrike" dirty="0">
                          <a:effectLst/>
                        </a:rPr>
                        <a:t>€</a:t>
                      </a:r>
                      <a:endParaRPr lang="pt-B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47" marR="6647" marT="6647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405681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Procurements of Electrical Installations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4</a:t>
            </a:fld>
            <a:endParaRPr lang="en-GB" noProof="0"/>
          </a:p>
        </p:txBody>
      </p:sp>
      <p:pic>
        <p:nvPicPr>
          <p:cNvPr id="5" name="Picture 4" descr="Macintosh HD:Users:evangeliavaena:Desktop:RACKS:Screen Shot 2016-08-25 at 11.04.5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28800"/>
            <a:ext cx="8689196" cy="40572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 rot="900000">
            <a:off x="3185163" y="2561439"/>
            <a:ext cx="537000" cy="649142"/>
          </a:xfrm>
          <a:prstGeom prst="rect">
            <a:avLst/>
          </a:prstGeom>
          <a:solidFill>
            <a:srgbClr val="FFFF00">
              <a:alpha val="90000"/>
            </a:srgbClr>
          </a:solidFill>
          <a:ln>
            <a:noFill/>
          </a:ln>
          <a:effec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2699792" y="3933056"/>
            <a:ext cx="648072" cy="131512"/>
          </a:xfrm>
          <a:prstGeom prst="rect">
            <a:avLst/>
          </a:prstGeom>
          <a:solidFill>
            <a:srgbClr val="FFFF00">
              <a:alpha val="90000"/>
            </a:srgbClr>
          </a:solidFill>
          <a:ln>
            <a:noFill/>
          </a:ln>
          <a:effec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1889688" y="4126855"/>
            <a:ext cx="6552728" cy="252000"/>
          </a:xfrm>
          <a:prstGeom prst="rect">
            <a:avLst/>
          </a:prstGeom>
          <a:solidFill>
            <a:srgbClr val="FF6600">
              <a:alpha val="80000"/>
            </a:srgbClr>
          </a:solidFill>
          <a:ln>
            <a:noFill/>
          </a:ln>
          <a:effec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8378899" y="3360167"/>
            <a:ext cx="126000" cy="319658"/>
          </a:xfrm>
          <a:prstGeom prst="rect">
            <a:avLst/>
          </a:prstGeom>
          <a:solidFill>
            <a:srgbClr val="FF6600">
              <a:alpha val="80000"/>
            </a:srgbClr>
          </a:solidFill>
          <a:ln>
            <a:noFill/>
          </a:ln>
          <a:effec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8244408" y="3671467"/>
            <a:ext cx="270016" cy="90000"/>
          </a:xfrm>
          <a:prstGeom prst="rect">
            <a:avLst/>
          </a:prstGeom>
          <a:solidFill>
            <a:srgbClr val="FF6600">
              <a:alpha val="80000"/>
            </a:srgbClr>
          </a:solidFill>
          <a:ln>
            <a:noFill/>
          </a:ln>
          <a:effec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/>
        </p:nvSpPr>
        <p:spPr>
          <a:xfrm flipV="1">
            <a:off x="2063936" y="4138558"/>
            <a:ext cx="622997" cy="224641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  <a:effec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1044457" y="4670586"/>
            <a:ext cx="270016" cy="124613"/>
          </a:xfrm>
          <a:prstGeom prst="rect">
            <a:avLst/>
          </a:prstGeom>
          <a:solidFill>
            <a:srgbClr val="FF6600">
              <a:alpha val="80000"/>
            </a:srgbClr>
          </a:solidFill>
          <a:ln>
            <a:noFill/>
          </a:ln>
          <a:effec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491519" y="4186747"/>
            <a:ext cx="270016" cy="90000"/>
          </a:xfrm>
          <a:prstGeom prst="rect">
            <a:avLst/>
          </a:prstGeom>
          <a:solidFill>
            <a:srgbClr val="FF6600">
              <a:alpha val="80000"/>
            </a:srgbClr>
          </a:solidFill>
          <a:ln>
            <a:noFill/>
          </a:ln>
          <a:effec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/>
          <p:cNvSpPr/>
          <p:nvPr/>
        </p:nvSpPr>
        <p:spPr>
          <a:xfrm>
            <a:off x="1009899" y="4497787"/>
            <a:ext cx="7595202" cy="124614"/>
          </a:xfrm>
          <a:prstGeom prst="rect">
            <a:avLst/>
          </a:prstGeom>
          <a:solidFill>
            <a:srgbClr val="008000">
              <a:alpha val="80000"/>
            </a:srgbClr>
          </a:solidFill>
          <a:ln>
            <a:noFill/>
          </a:ln>
          <a:effec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/>
          <p:cNvSpPr/>
          <p:nvPr/>
        </p:nvSpPr>
        <p:spPr>
          <a:xfrm>
            <a:off x="8462181" y="4100087"/>
            <a:ext cx="126000" cy="319658"/>
          </a:xfrm>
          <a:prstGeom prst="rect">
            <a:avLst/>
          </a:prstGeom>
          <a:solidFill>
            <a:srgbClr val="008000">
              <a:alpha val="80000"/>
            </a:srgbClr>
          </a:solidFill>
          <a:ln>
            <a:noFill/>
          </a:ln>
          <a:effec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/>
          <p:cNvSpPr/>
          <p:nvPr/>
        </p:nvSpPr>
        <p:spPr>
          <a:xfrm>
            <a:off x="8343899" y="4415040"/>
            <a:ext cx="249899" cy="77585"/>
          </a:xfrm>
          <a:prstGeom prst="rect">
            <a:avLst/>
          </a:prstGeom>
          <a:solidFill>
            <a:srgbClr val="008000">
              <a:alpha val="80000"/>
            </a:srgbClr>
          </a:solidFill>
          <a:ln>
            <a:noFill/>
          </a:ln>
          <a:effec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/>
          <p:cNvSpPr>
            <a:spLocks noChangeAspect="1"/>
          </p:cNvSpPr>
          <p:nvPr/>
        </p:nvSpPr>
        <p:spPr>
          <a:xfrm flipH="1">
            <a:off x="1658834" y="2678407"/>
            <a:ext cx="180000" cy="180000"/>
          </a:xfrm>
          <a:prstGeom prst="rect">
            <a:avLst/>
          </a:prstGeom>
          <a:solidFill>
            <a:srgbClr val="FF6600">
              <a:alpha val="80000"/>
            </a:srgbClr>
          </a:solidFill>
          <a:ln>
            <a:noFill/>
          </a:ln>
          <a:effec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/>
          <p:cNvSpPr>
            <a:spLocks noChangeAspect="1"/>
          </p:cNvSpPr>
          <p:nvPr/>
        </p:nvSpPr>
        <p:spPr>
          <a:xfrm>
            <a:off x="1658834" y="2922629"/>
            <a:ext cx="180000" cy="180000"/>
          </a:xfrm>
          <a:prstGeom prst="rect">
            <a:avLst/>
          </a:prstGeom>
          <a:solidFill>
            <a:srgbClr val="FFFF00">
              <a:alpha val="90000"/>
            </a:srgbClr>
          </a:solidFill>
          <a:ln>
            <a:noFill/>
          </a:ln>
          <a:effec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/>
          <p:cNvSpPr>
            <a:spLocks noChangeAspect="1"/>
          </p:cNvSpPr>
          <p:nvPr/>
        </p:nvSpPr>
        <p:spPr>
          <a:xfrm flipV="1">
            <a:off x="1658834" y="2427597"/>
            <a:ext cx="180000" cy="1800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  <a:effec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/>
          <p:cNvSpPr>
            <a:spLocks noChangeAspect="1"/>
          </p:cNvSpPr>
          <p:nvPr/>
        </p:nvSpPr>
        <p:spPr>
          <a:xfrm>
            <a:off x="1658833" y="2174487"/>
            <a:ext cx="180000" cy="180000"/>
          </a:xfrm>
          <a:prstGeom prst="rect">
            <a:avLst/>
          </a:prstGeom>
          <a:solidFill>
            <a:srgbClr val="008000">
              <a:alpha val="80000"/>
            </a:srgbClr>
          </a:solidFill>
          <a:ln>
            <a:noFill/>
          </a:ln>
          <a:effec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198709" y="2090880"/>
            <a:ext cx="14599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11.15.1, Tunnel Inst.</a:t>
            </a:r>
            <a:endParaRPr lang="en-GB" sz="1200" dirty="0"/>
          </a:p>
        </p:txBody>
      </p:sp>
      <p:sp>
        <p:nvSpPr>
          <p:cNvPr id="25" name="TextBox 24"/>
          <p:cNvSpPr txBox="1"/>
          <p:nvPr/>
        </p:nvSpPr>
        <p:spPr>
          <a:xfrm>
            <a:off x="204229" y="2355600"/>
            <a:ext cx="14722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11.15.x, Test stand 2</a:t>
            </a:r>
            <a:endParaRPr lang="en-GB" sz="1200" dirty="0"/>
          </a:p>
        </p:txBody>
      </p:sp>
      <p:sp>
        <p:nvSpPr>
          <p:cNvPr id="26" name="TextBox 25"/>
          <p:cNvSpPr txBox="1"/>
          <p:nvPr/>
        </p:nvSpPr>
        <p:spPr>
          <a:xfrm>
            <a:off x="204235" y="2606160"/>
            <a:ext cx="14718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11.15.3, Gallery Inst.</a:t>
            </a:r>
            <a:endParaRPr lang="en-GB" sz="1200" dirty="0"/>
          </a:p>
        </p:txBody>
      </p:sp>
      <p:sp>
        <p:nvSpPr>
          <p:cNvPr id="27" name="TextBox 26"/>
          <p:cNvSpPr txBox="1"/>
          <p:nvPr/>
        </p:nvSpPr>
        <p:spPr>
          <a:xfrm>
            <a:off x="218395" y="2853600"/>
            <a:ext cx="13773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11.15.5, CRYO Inst.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17950021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Macintosh HD:Users:evangeliavaena:Desktop:RACKS:Screen Shot 2016-08-25 at 11.04.5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28800"/>
            <a:ext cx="8689196" cy="40572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UPS </a:t>
            </a:r>
            <a:r>
              <a:rPr lang="en-GB" dirty="0" smtClean="0"/>
              <a:t>Installations, Distribution panels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t>5</a:t>
            </a:fld>
            <a:endParaRPr lang="en-GB"/>
          </a:p>
        </p:txBody>
      </p:sp>
      <p:sp>
        <p:nvSpPr>
          <p:cNvPr id="9" name="Line Callout 1 8"/>
          <p:cNvSpPr/>
          <p:nvPr/>
        </p:nvSpPr>
        <p:spPr>
          <a:xfrm>
            <a:off x="4067944" y="1772816"/>
            <a:ext cx="914400" cy="612648"/>
          </a:xfrm>
          <a:prstGeom prst="borderCallout1">
            <a:avLst>
              <a:gd name="adj1" fmla="val 18750"/>
              <a:gd name="adj2" fmla="val -8333"/>
              <a:gd name="adj3" fmla="val 144892"/>
              <a:gd name="adj4" fmla="val -65822"/>
            </a:avLst>
          </a:prstGeom>
          <a:noFill/>
          <a:ln w="127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050" dirty="0" smtClean="0">
                <a:solidFill>
                  <a:schemeClr val="tx1"/>
                </a:solidFill>
              </a:rPr>
              <a:t>PSS:   1.5 kW</a:t>
            </a:r>
          </a:p>
          <a:p>
            <a:r>
              <a:rPr lang="en-GB" sz="1050" dirty="0" smtClean="0">
                <a:solidFill>
                  <a:schemeClr val="tx1"/>
                </a:solidFill>
              </a:rPr>
              <a:t>ODH: 0.6 kW</a:t>
            </a:r>
          </a:p>
          <a:p>
            <a:r>
              <a:rPr lang="en-GB" sz="1050" dirty="0" smtClean="0">
                <a:solidFill>
                  <a:schemeClr val="tx1"/>
                </a:solidFill>
              </a:rPr>
              <a:t>CRYO: 25 kW</a:t>
            </a:r>
            <a:endParaRPr lang="en-GB" sz="1050" dirty="0">
              <a:solidFill>
                <a:schemeClr val="tx1"/>
              </a:solidFill>
            </a:endParaRPr>
          </a:p>
        </p:txBody>
      </p:sp>
      <p:sp>
        <p:nvSpPr>
          <p:cNvPr id="10" name="Line Callout 1 9"/>
          <p:cNvSpPr/>
          <p:nvPr/>
        </p:nvSpPr>
        <p:spPr>
          <a:xfrm>
            <a:off x="6084168" y="2924944"/>
            <a:ext cx="914400" cy="612648"/>
          </a:xfrm>
          <a:prstGeom prst="borderCallout1">
            <a:avLst>
              <a:gd name="adj1" fmla="val 18750"/>
              <a:gd name="adj2" fmla="val -8333"/>
              <a:gd name="adj3" fmla="val 216154"/>
              <a:gd name="adj4" fmla="val -66545"/>
            </a:avLst>
          </a:prstGeom>
          <a:noFill/>
          <a:ln w="127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050" dirty="0" smtClean="0">
                <a:solidFill>
                  <a:schemeClr val="tx1"/>
                </a:solidFill>
              </a:rPr>
              <a:t>PSS:   </a:t>
            </a:r>
            <a:r>
              <a:rPr lang="en-GB" sz="1050" dirty="0" err="1" smtClean="0">
                <a:solidFill>
                  <a:schemeClr val="tx1"/>
                </a:solidFill>
              </a:rPr>
              <a:t>tbd</a:t>
            </a:r>
            <a:endParaRPr lang="en-GB" sz="1050" dirty="0" smtClean="0">
              <a:solidFill>
                <a:schemeClr val="tx1"/>
              </a:solidFill>
            </a:endParaRPr>
          </a:p>
          <a:p>
            <a:r>
              <a:rPr lang="en-GB" sz="1050" dirty="0" smtClean="0">
                <a:solidFill>
                  <a:schemeClr val="tx1"/>
                </a:solidFill>
              </a:rPr>
              <a:t>ODH: </a:t>
            </a:r>
            <a:r>
              <a:rPr lang="en-GB" sz="1050" dirty="0" err="1" smtClean="0">
                <a:solidFill>
                  <a:schemeClr val="tx1"/>
                </a:solidFill>
              </a:rPr>
              <a:t>tbd</a:t>
            </a:r>
            <a:endParaRPr lang="en-GB" sz="1050" dirty="0" smtClean="0">
              <a:solidFill>
                <a:schemeClr val="tx1"/>
              </a:solidFill>
            </a:endParaRPr>
          </a:p>
          <a:p>
            <a:r>
              <a:rPr lang="en-GB" sz="1050" dirty="0" smtClean="0">
                <a:solidFill>
                  <a:schemeClr val="tx1"/>
                </a:solidFill>
              </a:rPr>
              <a:t>RAD:  </a:t>
            </a:r>
            <a:r>
              <a:rPr lang="en-GB" sz="1050" dirty="0" err="1" smtClean="0">
                <a:solidFill>
                  <a:schemeClr val="tx1"/>
                </a:solidFill>
              </a:rPr>
              <a:t>tbd</a:t>
            </a:r>
            <a:endParaRPr lang="en-GB" sz="1050" dirty="0" smtClean="0">
              <a:solidFill>
                <a:schemeClr val="tx1"/>
              </a:solidFill>
            </a:endParaRPr>
          </a:p>
          <a:p>
            <a:r>
              <a:rPr lang="en-GB" sz="1050" dirty="0" smtClean="0">
                <a:solidFill>
                  <a:schemeClr val="tx1"/>
                </a:solidFill>
              </a:rPr>
              <a:t>VAC:  </a:t>
            </a:r>
            <a:r>
              <a:rPr lang="en-GB" sz="1050" dirty="0" err="1" smtClean="0">
                <a:solidFill>
                  <a:schemeClr val="tx1"/>
                </a:solidFill>
              </a:rPr>
              <a:t>tbd</a:t>
            </a:r>
            <a:endParaRPr lang="en-GB" sz="1050" dirty="0">
              <a:solidFill>
                <a:schemeClr val="tx1"/>
              </a:solidFill>
            </a:endParaRPr>
          </a:p>
        </p:txBody>
      </p:sp>
      <p:sp>
        <p:nvSpPr>
          <p:cNvPr id="11" name="Line Callout 1 10"/>
          <p:cNvSpPr/>
          <p:nvPr/>
        </p:nvSpPr>
        <p:spPr>
          <a:xfrm>
            <a:off x="4067944" y="3068960"/>
            <a:ext cx="914400" cy="612648"/>
          </a:xfrm>
          <a:prstGeom prst="borderCallout1">
            <a:avLst>
              <a:gd name="adj1" fmla="val 18750"/>
              <a:gd name="adj2" fmla="val -8333"/>
              <a:gd name="adj3" fmla="val 151370"/>
              <a:gd name="adj4" fmla="val -126587"/>
            </a:avLst>
          </a:prstGeom>
          <a:noFill/>
          <a:ln w="127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050" dirty="0" smtClean="0">
                <a:solidFill>
                  <a:schemeClr val="tx1"/>
                </a:solidFill>
              </a:rPr>
              <a:t>PSS:   1.5 kW</a:t>
            </a:r>
          </a:p>
          <a:p>
            <a:r>
              <a:rPr lang="en-GB" sz="1050" dirty="0" smtClean="0">
                <a:solidFill>
                  <a:schemeClr val="tx1"/>
                </a:solidFill>
              </a:rPr>
              <a:t>ODH: 0.5 kW</a:t>
            </a:r>
          </a:p>
          <a:p>
            <a:r>
              <a:rPr lang="en-GB" sz="1050" dirty="0" smtClean="0">
                <a:solidFill>
                  <a:schemeClr val="tx1"/>
                </a:solidFill>
              </a:rPr>
              <a:t>CRYO: 15 kW</a:t>
            </a:r>
            <a:endParaRPr lang="en-GB" sz="1050" dirty="0">
              <a:solidFill>
                <a:schemeClr val="tx1"/>
              </a:solidFill>
            </a:endParaRPr>
          </a:p>
        </p:txBody>
      </p:sp>
      <p:sp>
        <p:nvSpPr>
          <p:cNvPr id="12" name="Line Callout 1 11"/>
          <p:cNvSpPr/>
          <p:nvPr/>
        </p:nvSpPr>
        <p:spPr>
          <a:xfrm>
            <a:off x="7380312" y="5085184"/>
            <a:ext cx="914400" cy="612648"/>
          </a:xfrm>
          <a:prstGeom prst="borderCallout1">
            <a:avLst>
              <a:gd name="adj1" fmla="val 17670"/>
              <a:gd name="adj2" fmla="val 106686"/>
              <a:gd name="adj3" fmla="val -117481"/>
              <a:gd name="adj4" fmla="val 125154"/>
            </a:avLst>
          </a:prstGeom>
          <a:noFill/>
          <a:ln w="127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000" dirty="0" smtClean="0">
                <a:solidFill>
                  <a:schemeClr val="tx1"/>
                </a:solidFill>
              </a:rPr>
              <a:t>PSS:   18 kW</a:t>
            </a:r>
          </a:p>
          <a:p>
            <a:r>
              <a:rPr lang="en-GB" sz="1000" dirty="0" smtClean="0">
                <a:solidFill>
                  <a:schemeClr val="tx1"/>
                </a:solidFill>
              </a:rPr>
              <a:t>ODH: 0.3 kW?</a:t>
            </a:r>
          </a:p>
          <a:p>
            <a:r>
              <a:rPr lang="en-GB" sz="1000" dirty="0" smtClean="0">
                <a:solidFill>
                  <a:schemeClr val="tx1"/>
                </a:solidFill>
              </a:rPr>
              <a:t>RAD:  0.1 kW?</a:t>
            </a:r>
          </a:p>
          <a:p>
            <a:r>
              <a:rPr lang="en-GB" sz="1000" dirty="0" smtClean="0">
                <a:solidFill>
                  <a:schemeClr val="tx1"/>
                </a:solidFill>
              </a:rPr>
              <a:t>VAC:  1.5 kW</a:t>
            </a:r>
            <a:endParaRPr lang="en-GB" sz="1000" dirty="0">
              <a:solidFill>
                <a:schemeClr val="tx1"/>
              </a:solidFill>
            </a:endParaRPr>
          </a:p>
        </p:txBody>
      </p:sp>
      <p:sp>
        <p:nvSpPr>
          <p:cNvPr id="13" name="Line Callout 1 12"/>
          <p:cNvSpPr/>
          <p:nvPr/>
        </p:nvSpPr>
        <p:spPr>
          <a:xfrm>
            <a:off x="827584" y="5589240"/>
            <a:ext cx="914400" cy="612648"/>
          </a:xfrm>
          <a:prstGeom prst="borderCallout1">
            <a:avLst>
              <a:gd name="adj1" fmla="val -8243"/>
              <a:gd name="adj2" fmla="val 56049"/>
              <a:gd name="adj3" fmla="val -141235"/>
              <a:gd name="adj4" fmla="val 36176"/>
            </a:avLst>
          </a:prstGeom>
          <a:noFill/>
          <a:ln w="127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050" dirty="0" smtClean="0">
                <a:solidFill>
                  <a:schemeClr val="tx1"/>
                </a:solidFill>
              </a:rPr>
              <a:t>PSS:  3</a:t>
            </a:r>
          </a:p>
          <a:p>
            <a:r>
              <a:rPr lang="en-GB" sz="1050" dirty="0" smtClean="0">
                <a:solidFill>
                  <a:schemeClr val="tx1"/>
                </a:solidFill>
              </a:rPr>
              <a:t>RAD:  </a:t>
            </a:r>
            <a:r>
              <a:rPr lang="en-GB" sz="1050" dirty="0" err="1" smtClean="0">
                <a:solidFill>
                  <a:schemeClr val="tx1"/>
                </a:solidFill>
              </a:rPr>
              <a:t>tbd</a:t>
            </a:r>
            <a:endParaRPr lang="en-GB" sz="1050" dirty="0" smtClean="0">
              <a:solidFill>
                <a:schemeClr val="tx1"/>
              </a:solidFill>
            </a:endParaRPr>
          </a:p>
          <a:p>
            <a:r>
              <a:rPr lang="en-GB" sz="1050" dirty="0" smtClean="0">
                <a:solidFill>
                  <a:schemeClr val="tx1"/>
                </a:solidFill>
              </a:rPr>
              <a:t>A2T:  </a:t>
            </a:r>
            <a:r>
              <a:rPr lang="en-GB" sz="1050" dirty="0" err="1" smtClean="0">
                <a:solidFill>
                  <a:schemeClr val="tx1"/>
                </a:solidFill>
              </a:rPr>
              <a:t>tbd</a:t>
            </a:r>
            <a:endParaRPr lang="en-GB" sz="1050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 flipV="1">
            <a:off x="4860032" y="4293096"/>
            <a:ext cx="1728192" cy="45719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/>
          <p:cNvSpPr/>
          <p:nvPr/>
        </p:nvSpPr>
        <p:spPr>
          <a:xfrm flipV="1">
            <a:off x="6660232" y="4293096"/>
            <a:ext cx="1728192" cy="45719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/>
          <p:cNvSpPr/>
          <p:nvPr/>
        </p:nvSpPr>
        <p:spPr>
          <a:xfrm flipV="1">
            <a:off x="3419872" y="4293096"/>
            <a:ext cx="1368152" cy="45719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/>
          <p:cNvSpPr/>
          <p:nvPr/>
        </p:nvSpPr>
        <p:spPr>
          <a:xfrm flipV="1">
            <a:off x="1907704" y="4149080"/>
            <a:ext cx="1368152" cy="45719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/>
          <p:cNvSpPr/>
          <p:nvPr/>
        </p:nvSpPr>
        <p:spPr>
          <a:xfrm flipV="1">
            <a:off x="1043608" y="2231153"/>
            <a:ext cx="360040" cy="45719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Box 18"/>
          <p:cNvSpPr txBox="1"/>
          <p:nvPr/>
        </p:nvSpPr>
        <p:spPr>
          <a:xfrm>
            <a:off x="179512" y="2132856"/>
            <a:ext cx="86409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 smtClean="0"/>
              <a:t>UPS distribution</a:t>
            </a:r>
            <a:endParaRPr lang="en-GB" sz="800" dirty="0"/>
          </a:p>
        </p:txBody>
      </p:sp>
      <p:sp>
        <p:nvSpPr>
          <p:cNvPr id="21" name="Rectangle 20"/>
          <p:cNvSpPr/>
          <p:nvPr/>
        </p:nvSpPr>
        <p:spPr>
          <a:xfrm>
            <a:off x="3102939" y="2681571"/>
            <a:ext cx="144016" cy="144016"/>
          </a:xfrm>
          <a:prstGeom prst="rect">
            <a:avLst/>
          </a:prstGeom>
          <a:solidFill>
            <a:srgbClr val="FF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kern="1200"/>
          </a:p>
        </p:txBody>
      </p:sp>
      <p:sp>
        <p:nvSpPr>
          <p:cNvPr id="22" name="Rectangle 21"/>
          <p:cNvSpPr/>
          <p:nvPr/>
        </p:nvSpPr>
        <p:spPr>
          <a:xfrm>
            <a:off x="3131840" y="3861048"/>
            <a:ext cx="144016" cy="144016"/>
          </a:xfrm>
          <a:prstGeom prst="rect">
            <a:avLst/>
          </a:prstGeom>
          <a:solidFill>
            <a:srgbClr val="008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kern="1200"/>
          </a:p>
        </p:txBody>
      </p:sp>
      <p:sp>
        <p:nvSpPr>
          <p:cNvPr id="23" name="Rectangle 22"/>
          <p:cNvSpPr/>
          <p:nvPr/>
        </p:nvSpPr>
        <p:spPr>
          <a:xfrm>
            <a:off x="4499992" y="3861048"/>
            <a:ext cx="144016" cy="144016"/>
          </a:xfrm>
          <a:prstGeom prst="rect">
            <a:avLst/>
          </a:prstGeom>
          <a:solidFill>
            <a:srgbClr val="FF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kern="1200"/>
          </a:p>
        </p:txBody>
      </p:sp>
      <p:sp>
        <p:nvSpPr>
          <p:cNvPr id="24" name="Rectangle 23"/>
          <p:cNvSpPr/>
          <p:nvPr/>
        </p:nvSpPr>
        <p:spPr>
          <a:xfrm>
            <a:off x="971600" y="4725144"/>
            <a:ext cx="144016" cy="144016"/>
          </a:xfrm>
          <a:prstGeom prst="rect">
            <a:avLst/>
          </a:prstGeom>
          <a:solidFill>
            <a:srgbClr val="FF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kern="1200"/>
          </a:p>
        </p:txBody>
      </p:sp>
      <p:sp>
        <p:nvSpPr>
          <p:cNvPr id="25" name="Rectangle 24"/>
          <p:cNvSpPr/>
          <p:nvPr/>
        </p:nvSpPr>
        <p:spPr>
          <a:xfrm>
            <a:off x="8316416" y="3356992"/>
            <a:ext cx="144016" cy="144016"/>
          </a:xfrm>
          <a:prstGeom prst="rect">
            <a:avLst/>
          </a:prstGeom>
          <a:solidFill>
            <a:srgbClr val="FF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kern="1200"/>
          </a:p>
        </p:txBody>
      </p:sp>
      <p:sp>
        <p:nvSpPr>
          <p:cNvPr id="26" name="Rectangle 25"/>
          <p:cNvSpPr/>
          <p:nvPr/>
        </p:nvSpPr>
        <p:spPr>
          <a:xfrm>
            <a:off x="8388424" y="4077072"/>
            <a:ext cx="144016" cy="144016"/>
          </a:xfrm>
          <a:prstGeom prst="rect">
            <a:avLst/>
          </a:prstGeom>
          <a:solidFill>
            <a:srgbClr val="FF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kern="1200"/>
          </a:p>
        </p:txBody>
      </p:sp>
      <p:sp>
        <p:nvSpPr>
          <p:cNvPr id="27" name="Rectangle 26"/>
          <p:cNvSpPr/>
          <p:nvPr/>
        </p:nvSpPr>
        <p:spPr>
          <a:xfrm>
            <a:off x="1043608" y="2420888"/>
            <a:ext cx="144016" cy="144016"/>
          </a:xfrm>
          <a:prstGeom prst="rect">
            <a:avLst/>
          </a:prstGeom>
          <a:solidFill>
            <a:srgbClr val="FF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kern="1200"/>
          </a:p>
        </p:txBody>
      </p:sp>
      <p:sp>
        <p:nvSpPr>
          <p:cNvPr id="28" name="Rectangle 27"/>
          <p:cNvSpPr>
            <a:spLocks noChangeAspect="1"/>
          </p:cNvSpPr>
          <p:nvPr/>
        </p:nvSpPr>
        <p:spPr>
          <a:xfrm>
            <a:off x="1043608" y="2636912"/>
            <a:ext cx="144016" cy="144016"/>
          </a:xfrm>
          <a:prstGeom prst="rect">
            <a:avLst/>
          </a:prstGeom>
          <a:solidFill>
            <a:srgbClr val="008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angle 28"/>
          <p:cNvSpPr>
            <a:spLocks noChangeAspect="1"/>
          </p:cNvSpPr>
          <p:nvPr/>
        </p:nvSpPr>
        <p:spPr>
          <a:xfrm>
            <a:off x="3131840" y="2780928"/>
            <a:ext cx="144016" cy="144016"/>
          </a:xfrm>
          <a:prstGeom prst="rect">
            <a:avLst/>
          </a:prstGeom>
          <a:solidFill>
            <a:srgbClr val="008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ectangle 29"/>
          <p:cNvSpPr>
            <a:spLocks noChangeAspect="1"/>
          </p:cNvSpPr>
          <p:nvPr/>
        </p:nvSpPr>
        <p:spPr>
          <a:xfrm>
            <a:off x="2987824" y="3861048"/>
            <a:ext cx="144016" cy="144016"/>
          </a:xfrm>
          <a:prstGeom prst="rect">
            <a:avLst/>
          </a:prstGeom>
          <a:solidFill>
            <a:srgbClr val="FF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ectangle 30"/>
          <p:cNvSpPr>
            <a:spLocks noChangeAspect="1"/>
          </p:cNvSpPr>
          <p:nvPr/>
        </p:nvSpPr>
        <p:spPr>
          <a:xfrm>
            <a:off x="3419872" y="2636912"/>
            <a:ext cx="144016" cy="144016"/>
          </a:xfrm>
          <a:prstGeom prst="rect">
            <a:avLst/>
          </a:prstGeom>
          <a:solidFill>
            <a:srgbClr val="008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ectangle 31"/>
          <p:cNvSpPr>
            <a:spLocks noChangeAspect="1"/>
          </p:cNvSpPr>
          <p:nvPr/>
        </p:nvSpPr>
        <p:spPr>
          <a:xfrm>
            <a:off x="8532440" y="4077072"/>
            <a:ext cx="144016" cy="144016"/>
          </a:xfrm>
          <a:prstGeom prst="rect">
            <a:avLst/>
          </a:prstGeom>
          <a:solidFill>
            <a:srgbClr val="008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ectangle 32"/>
          <p:cNvSpPr>
            <a:spLocks noChangeAspect="1"/>
          </p:cNvSpPr>
          <p:nvPr/>
        </p:nvSpPr>
        <p:spPr>
          <a:xfrm>
            <a:off x="8316416" y="3501008"/>
            <a:ext cx="144016" cy="144016"/>
          </a:xfrm>
          <a:prstGeom prst="rect">
            <a:avLst/>
          </a:prstGeom>
          <a:solidFill>
            <a:srgbClr val="008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Rectangle 33"/>
          <p:cNvSpPr>
            <a:spLocks noChangeAspect="1"/>
          </p:cNvSpPr>
          <p:nvPr/>
        </p:nvSpPr>
        <p:spPr>
          <a:xfrm>
            <a:off x="1115616" y="4725144"/>
            <a:ext cx="144016" cy="144016"/>
          </a:xfrm>
          <a:prstGeom prst="rect">
            <a:avLst/>
          </a:prstGeom>
          <a:solidFill>
            <a:srgbClr val="008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TextBox 34"/>
          <p:cNvSpPr txBox="1"/>
          <p:nvPr/>
        </p:nvSpPr>
        <p:spPr>
          <a:xfrm>
            <a:off x="179512" y="2348880"/>
            <a:ext cx="86409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 smtClean="0"/>
              <a:t>Central UPS </a:t>
            </a:r>
            <a:endParaRPr lang="en-GB" sz="800" dirty="0"/>
          </a:p>
        </p:txBody>
      </p:sp>
      <p:sp>
        <p:nvSpPr>
          <p:cNvPr id="36" name="TextBox 35"/>
          <p:cNvSpPr txBox="1"/>
          <p:nvPr/>
        </p:nvSpPr>
        <p:spPr>
          <a:xfrm>
            <a:off x="179512" y="2564904"/>
            <a:ext cx="86409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 smtClean="0"/>
              <a:t>Dist. Panel</a:t>
            </a:r>
            <a:endParaRPr lang="en-GB" sz="800" dirty="0"/>
          </a:p>
        </p:txBody>
      </p:sp>
    </p:spTree>
    <p:extLst>
      <p:ext uri="{BB962C8B-B14F-4D97-AF65-F5344CB8AC3E}">
        <p14:creationId xmlns:p14="http://schemas.microsoft.com/office/powerpoint/2010/main" val="10182896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UPS Power distribution, Components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6</a:t>
            </a:fld>
            <a:endParaRPr lang="en-GB" noProof="0"/>
          </a:p>
        </p:txBody>
      </p:sp>
      <p:pic>
        <p:nvPicPr>
          <p:cNvPr id="5" name="Picture 4" descr="dpa_upscale_st_200_s2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5" t="2797" r="3030" b="26791"/>
          <a:stretch/>
        </p:blipFill>
        <p:spPr>
          <a:xfrm>
            <a:off x="2627784" y="1592216"/>
            <a:ext cx="940614" cy="2343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18262" y="1628800"/>
            <a:ext cx="3986186" cy="194421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6156971" y="4050531"/>
            <a:ext cx="2524125" cy="2289175"/>
          </a:xfrm>
          <a:prstGeom prst="rect">
            <a:avLst/>
          </a:prstGeom>
        </p:spPr>
      </p:pic>
      <p:pic>
        <p:nvPicPr>
          <p:cNvPr id="10" name="Picture 9" descr="205784-blokset.jpe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484784"/>
            <a:ext cx="1318022" cy="1318022"/>
          </a:xfrm>
          <a:prstGeom prst="rect">
            <a:avLst/>
          </a:prstGeom>
        </p:spPr>
      </p:pic>
      <p:pic>
        <p:nvPicPr>
          <p:cNvPr id="11" name="Picture 10" descr="235439-prisma-g.jpe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628800"/>
            <a:ext cx="864096" cy="864096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1403648" y="2060848"/>
            <a:ext cx="504056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2339752" y="2060848"/>
            <a:ext cx="36004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Elbow Connector 23"/>
          <p:cNvCxnSpPr/>
          <p:nvPr/>
        </p:nvCxnSpPr>
        <p:spPr>
          <a:xfrm rot="16200000" flipH="1">
            <a:off x="4175956" y="2384884"/>
            <a:ext cx="1152128" cy="504056"/>
          </a:xfrm>
          <a:prstGeom prst="bentConnector3">
            <a:avLst>
              <a:gd name="adj1" fmla="val 99951"/>
            </a:avLst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Elbow Connector 28"/>
          <p:cNvCxnSpPr/>
          <p:nvPr/>
        </p:nvCxnSpPr>
        <p:spPr>
          <a:xfrm rot="16200000" flipH="1">
            <a:off x="5446354" y="3681028"/>
            <a:ext cx="1440160" cy="216024"/>
          </a:xfrm>
          <a:prstGeom prst="bentConnector3">
            <a:avLst>
              <a:gd name="adj1" fmla="val 99147"/>
            </a:avLst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Elbow Connector 33"/>
          <p:cNvCxnSpPr/>
          <p:nvPr/>
        </p:nvCxnSpPr>
        <p:spPr>
          <a:xfrm rot="16200000" flipH="1">
            <a:off x="2181436" y="2456892"/>
            <a:ext cx="1944216" cy="1152128"/>
          </a:xfrm>
          <a:prstGeom prst="bentConnector3">
            <a:avLst>
              <a:gd name="adj1" fmla="val 99674"/>
            </a:avLst>
          </a:prstGeom>
          <a:ln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V="1">
            <a:off x="3729608" y="2060848"/>
            <a:ext cx="0" cy="1944216"/>
          </a:xfrm>
          <a:prstGeom prst="line">
            <a:avLst/>
          </a:prstGeom>
          <a:ln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179512" y="2780928"/>
            <a:ext cx="1296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Low Voltage Switch-Gear</a:t>
            </a:r>
          </a:p>
        </p:txBody>
      </p:sp>
      <p:sp>
        <p:nvSpPr>
          <p:cNvPr id="41" name="Line Callout 1 40"/>
          <p:cNvSpPr/>
          <p:nvPr/>
        </p:nvSpPr>
        <p:spPr>
          <a:xfrm>
            <a:off x="4211960" y="4365104"/>
            <a:ext cx="720080" cy="360040"/>
          </a:xfrm>
          <a:prstGeom prst="borderCallout1">
            <a:avLst>
              <a:gd name="adj1" fmla="val 18750"/>
              <a:gd name="adj2" fmla="val -8333"/>
              <a:gd name="adj3" fmla="val -107764"/>
              <a:gd name="adj4" fmla="val -62928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 dirty="0" smtClean="0"/>
              <a:t>Bypass</a:t>
            </a:r>
            <a:endParaRPr lang="en-GB" sz="1400" dirty="0"/>
          </a:p>
        </p:txBody>
      </p:sp>
      <p:sp>
        <p:nvSpPr>
          <p:cNvPr id="42" name="TextBox 41"/>
          <p:cNvSpPr txBox="1"/>
          <p:nvPr/>
        </p:nvSpPr>
        <p:spPr>
          <a:xfrm>
            <a:off x="2627784" y="4068360"/>
            <a:ext cx="1080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Modular UPS</a:t>
            </a:r>
            <a:endParaRPr lang="en-GB" sz="1400" dirty="0"/>
          </a:p>
        </p:txBody>
      </p:sp>
      <p:sp>
        <p:nvSpPr>
          <p:cNvPr id="43" name="TextBox 42"/>
          <p:cNvSpPr txBox="1"/>
          <p:nvPr/>
        </p:nvSpPr>
        <p:spPr>
          <a:xfrm>
            <a:off x="1619672" y="2420888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Distribution Panel</a:t>
            </a:r>
            <a:endParaRPr lang="en-GB" sz="1200" dirty="0"/>
          </a:p>
        </p:txBody>
      </p:sp>
      <p:cxnSp>
        <p:nvCxnSpPr>
          <p:cNvPr id="45" name="Straight Connector 44"/>
          <p:cNvCxnSpPr/>
          <p:nvPr/>
        </p:nvCxnSpPr>
        <p:spPr>
          <a:xfrm>
            <a:off x="3491880" y="2060848"/>
            <a:ext cx="1008112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4860032" y="1628800"/>
            <a:ext cx="129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Bus-bar trunking</a:t>
            </a:r>
            <a:r>
              <a:rPr lang="en-GB" sz="1200" dirty="0"/>
              <a:t> </a:t>
            </a:r>
            <a:r>
              <a:rPr lang="en-GB" sz="1200" dirty="0" smtClean="0"/>
              <a:t>system</a:t>
            </a:r>
            <a:endParaRPr lang="en-GB" sz="1200" dirty="0"/>
          </a:p>
        </p:txBody>
      </p:sp>
      <p:sp>
        <p:nvSpPr>
          <p:cNvPr id="49" name="TextBox 48"/>
          <p:cNvSpPr txBox="1"/>
          <p:nvPr/>
        </p:nvSpPr>
        <p:spPr>
          <a:xfrm>
            <a:off x="6156176" y="5949280"/>
            <a:ext cx="6480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Racks</a:t>
            </a:r>
            <a:endParaRPr lang="en-GB" sz="1200" dirty="0"/>
          </a:p>
        </p:txBody>
      </p:sp>
      <p:grpSp>
        <p:nvGrpSpPr>
          <p:cNvPr id="53" name="Group 52"/>
          <p:cNvGrpSpPr>
            <a:grpSpLocks noChangeAspect="1"/>
          </p:cNvGrpSpPr>
          <p:nvPr/>
        </p:nvGrpSpPr>
        <p:grpSpPr>
          <a:xfrm>
            <a:off x="3995936" y="5517232"/>
            <a:ext cx="1578200" cy="670968"/>
            <a:chOff x="313556" y="1725143"/>
            <a:chExt cx="5260806" cy="2236561"/>
          </a:xfrm>
        </p:grpSpPr>
        <p:pic>
          <p:nvPicPr>
            <p:cNvPr id="51" name="Picture 6" descr="ildresultat för ups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556" y="1725143"/>
              <a:ext cx="4762500" cy="17038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2" name="TextBox 51"/>
            <p:cNvSpPr txBox="1"/>
            <p:nvPr/>
          </p:nvSpPr>
          <p:spPr>
            <a:xfrm>
              <a:off x="761651" y="3140967"/>
              <a:ext cx="4812711" cy="8207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/>
                <a:t>R</a:t>
              </a:r>
              <a:r>
                <a:rPr lang="en-US" sz="1000" dirty="0" smtClean="0"/>
                <a:t>ack mounted local UPS</a:t>
              </a:r>
              <a:endParaRPr lang="en-US" sz="1000" dirty="0"/>
            </a:p>
          </p:txBody>
        </p:sp>
      </p:grpSp>
      <p:sp>
        <p:nvSpPr>
          <p:cNvPr id="58" name="TextBox 57"/>
          <p:cNvSpPr txBox="1"/>
          <p:nvPr/>
        </p:nvSpPr>
        <p:spPr>
          <a:xfrm>
            <a:off x="4067944" y="5013176"/>
            <a:ext cx="13681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 smtClean="0"/>
              <a:t>Rack mounted PDU</a:t>
            </a:r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42153694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Electrical Distribution Panels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7</a:t>
            </a:fld>
            <a:endParaRPr lang="en-GB" noProof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1226" y="1792188"/>
            <a:ext cx="6915150" cy="422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8328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Diagram of RF-Cell Installations </a:t>
            </a:r>
            <a:endParaRPr lang="en-US" dirty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8</a:t>
            </a:fld>
            <a:endParaRPr lang="sv-SE" dirty="0"/>
          </a:p>
        </p:txBody>
      </p:sp>
      <p:sp>
        <p:nvSpPr>
          <p:cNvPr id="5" name="Rectangle 4"/>
          <p:cNvSpPr/>
          <p:nvPr/>
        </p:nvSpPr>
        <p:spPr>
          <a:xfrm>
            <a:off x="755576" y="2348880"/>
            <a:ext cx="720080" cy="1656184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4427984" y="1700808"/>
            <a:ext cx="3672408" cy="216024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5004048" y="2348880"/>
            <a:ext cx="720080" cy="1656184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7956376" y="2348880"/>
            <a:ext cx="720080" cy="1656184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588224" y="2348880"/>
            <a:ext cx="720080" cy="1656184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5796136" y="2348880"/>
            <a:ext cx="720080" cy="1656184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7" name="Straight Connector 16"/>
          <p:cNvCxnSpPr/>
          <p:nvPr/>
        </p:nvCxnSpPr>
        <p:spPr>
          <a:xfrm flipV="1">
            <a:off x="1259632" y="1988840"/>
            <a:ext cx="0" cy="36004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5940152" y="2060848"/>
            <a:ext cx="0" cy="28803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6732240" y="2060848"/>
            <a:ext cx="0" cy="28803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5148064" y="2060848"/>
            <a:ext cx="0" cy="28803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8100392" y="2060848"/>
            <a:ext cx="0" cy="28803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 flipV="1">
            <a:off x="5004048" y="1916832"/>
            <a:ext cx="144016" cy="144016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 flipV="1">
            <a:off x="5796136" y="1916832"/>
            <a:ext cx="144016" cy="144016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 flipV="1">
            <a:off x="6588224" y="1916832"/>
            <a:ext cx="144016" cy="144016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 flipV="1">
            <a:off x="7956376" y="1916832"/>
            <a:ext cx="144016" cy="144016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1259632" y="1844824"/>
            <a:ext cx="144016" cy="144016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H="1">
            <a:off x="1403648" y="1844824"/>
            <a:ext cx="3024336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4" name="Group 43"/>
          <p:cNvGrpSpPr/>
          <p:nvPr/>
        </p:nvGrpSpPr>
        <p:grpSpPr>
          <a:xfrm>
            <a:off x="1141480" y="2420888"/>
            <a:ext cx="190160" cy="180000"/>
            <a:chOff x="7694208" y="3457192"/>
            <a:chExt cx="190160" cy="180000"/>
          </a:xfrm>
        </p:grpSpPr>
        <p:cxnSp>
          <p:nvCxnSpPr>
            <p:cNvPr id="45" name="Straight Connector 44"/>
            <p:cNvCxnSpPr/>
            <p:nvPr/>
          </p:nvCxnSpPr>
          <p:spPr>
            <a:xfrm rot="16200000">
              <a:off x="7699288" y="3452112"/>
              <a:ext cx="180000" cy="190160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7708008" y="3443392"/>
              <a:ext cx="162560" cy="190160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7" name="Rectangle 46"/>
            <p:cNvSpPr/>
            <p:nvPr/>
          </p:nvSpPr>
          <p:spPr>
            <a:xfrm rot="16200000">
              <a:off x="7704368" y="3457192"/>
              <a:ext cx="180000" cy="180000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4499992" y="1700808"/>
            <a:ext cx="190160" cy="180000"/>
            <a:chOff x="7694208" y="3457192"/>
            <a:chExt cx="190160" cy="180000"/>
          </a:xfrm>
        </p:grpSpPr>
        <p:cxnSp>
          <p:nvCxnSpPr>
            <p:cNvPr id="49" name="Straight Connector 48"/>
            <p:cNvCxnSpPr/>
            <p:nvPr/>
          </p:nvCxnSpPr>
          <p:spPr>
            <a:xfrm rot="16200000">
              <a:off x="7699288" y="3452112"/>
              <a:ext cx="180000" cy="190160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7708008" y="3443392"/>
              <a:ext cx="162560" cy="190160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1" name="Rectangle 50"/>
            <p:cNvSpPr/>
            <p:nvPr/>
          </p:nvSpPr>
          <p:spPr>
            <a:xfrm rot="16200000">
              <a:off x="7704368" y="3457192"/>
              <a:ext cx="180000" cy="180000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5652120" y="1700808"/>
            <a:ext cx="190160" cy="180000"/>
            <a:chOff x="7694208" y="3457192"/>
            <a:chExt cx="190160" cy="180000"/>
          </a:xfrm>
        </p:grpSpPr>
        <p:cxnSp>
          <p:nvCxnSpPr>
            <p:cNvPr id="53" name="Straight Connector 52"/>
            <p:cNvCxnSpPr/>
            <p:nvPr/>
          </p:nvCxnSpPr>
          <p:spPr>
            <a:xfrm rot="16200000">
              <a:off x="7699288" y="3452112"/>
              <a:ext cx="180000" cy="190160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7708008" y="3443392"/>
              <a:ext cx="162560" cy="190160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5" name="Rectangle 54"/>
            <p:cNvSpPr/>
            <p:nvPr/>
          </p:nvSpPr>
          <p:spPr>
            <a:xfrm rot="16200000">
              <a:off x="7704368" y="3457192"/>
              <a:ext cx="180000" cy="180000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7812360" y="1700808"/>
            <a:ext cx="190160" cy="180000"/>
            <a:chOff x="7694208" y="3457192"/>
            <a:chExt cx="190160" cy="180000"/>
          </a:xfrm>
        </p:grpSpPr>
        <p:cxnSp>
          <p:nvCxnSpPr>
            <p:cNvPr id="57" name="Straight Connector 56"/>
            <p:cNvCxnSpPr/>
            <p:nvPr/>
          </p:nvCxnSpPr>
          <p:spPr>
            <a:xfrm rot="16200000">
              <a:off x="7699288" y="3452112"/>
              <a:ext cx="180000" cy="190160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16200000" flipH="1">
              <a:off x="7708008" y="3443392"/>
              <a:ext cx="162560" cy="190160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9" name="Rectangle 58"/>
            <p:cNvSpPr/>
            <p:nvPr/>
          </p:nvSpPr>
          <p:spPr>
            <a:xfrm rot="16200000">
              <a:off x="7704368" y="3457192"/>
              <a:ext cx="180000" cy="180000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4932040" y="1700808"/>
            <a:ext cx="190160" cy="180000"/>
            <a:chOff x="7694208" y="3457192"/>
            <a:chExt cx="190160" cy="180000"/>
          </a:xfrm>
        </p:grpSpPr>
        <p:cxnSp>
          <p:nvCxnSpPr>
            <p:cNvPr id="61" name="Straight Connector 60"/>
            <p:cNvCxnSpPr/>
            <p:nvPr/>
          </p:nvCxnSpPr>
          <p:spPr>
            <a:xfrm rot="16200000">
              <a:off x="7699288" y="3452112"/>
              <a:ext cx="180000" cy="190160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7708008" y="3443392"/>
              <a:ext cx="162560" cy="190160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3" name="Rectangle 62"/>
            <p:cNvSpPr/>
            <p:nvPr/>
          </p:nvSpPr>
          <p:spPr>
            <a:xfrm rot="16200000">
              <a:off x="7704368" y="3457192"/>
              <a:ext cx="180000" cy="180000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5076056" y="2420888"/>
            <a:ext cx="190160" cy="180000"/>
            <a:chOff x="7694208" y="3457192"/>
            <a:chExt cx="190160" cy="180000"/>
          </a:xfrm>
        </p:grpSpPr>
        <p:cxnSp>
          <p:nvCxnSpPr>
            <p:cNvPr id="65" name="Straight Connector 64"/>
            <p:cNvCxnSpPr/>
            <p:nvPr/>
          </p:nvCxnSpPr>
          <p:spPr>
            <a:xfrm rot="16200000">
              <a:off x="7699288" y="3452112"/>
              <a:ext cx="180000" cy="190160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7708008" y="3443392"/>
              <a:ext cx="162560" cy="190160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7" name="Rectangle 66"/>
            <p:cNvSpPr/>
            <p:nvPr/>
          </p:nvSpPr>
          <p:spPr>
            <a:xfrm rot="16200000">
              <a:off x="7704368" y="3457192"/>
              <a:ext cx="180000" cy="180000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5868144" y="2420888"/>
            <a:ext cx="190160" cy="180000"/>
            <a:chOff x="7694208" y="3457192"/>
            <a:chExt cx="190160" cy="180000"/>
          </a:xfrm>
        </p:grpSpPr>
        <p:cxnSp>
          <p:nvCxnSpPr>
            <p:cNvPr id="69" name="Straight Connector 68"/>
            <p:cNvCxnSpPr/>
            <p:nvPr/>
          </p:nvCxnSpPr>
          <p:spPr>
            <a:xfrm rot="16200000">
              <a:off x="7699288" y="3452112"/>
              <a:ext cx="180000" cy="190160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16200000" flipH="1">
              <a:off x="7708008" y="3443392"/>
              <a:ext cx="162560" cy="190160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1" name="Rectangle 70"/>
            <p:cNvSpPr/>
            <p:nvPr/>
          </p:nvSpPr>
          <p:spPr>
            <a:xfrm rot="16200000">
              <a:off x="7704368" y="3457192"/>
              <a:ext cx="180000" cy="180000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6660232" y="2420888"/>
            <a:ext cx="190160" cy="180000"/>
            <a:chOff x="7694208" y="3457192"/>
            <a:chExt cx="190160" cy="180000"/>
          </a:xfrm>
        </p:grpSpPr>
        <p:cxnSp>
          <p:nvCxnSpPr>
            <p:cNvPr id="73" name="Straight Connector 72"/>
            <p:cNvCxnSpPr/>
            <p:nvPr/>
          </p:nvCxnSpPr>
          <p:spPr>
            <a:xfrm rot="16200000">
              <a:off x="7699288" y="3452112"/>
              <a:ext cx="180000" cy="190160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7708008" y="3443392"/>
              <a:ext cx="162560" cy="190160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5" name="Rectangle 74"/>
            <p:cNvSpPr/>
            <p:nvPr/>
          </p:nvSpPr>
          <p:spPr>
            <a:xfrm rot="16200000">
              <a:off x="7704368" y="3457192"/>
              <a:ext cx="180000" cy="180000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6" name="Group 75"/>
          <p:cNvGrpSpPr/>
          <p:nvPr/>
        </p:nvGrpSpPr>
        <p:grpSpPr>
          <a:xfrm>
            <a:off x="8028384" y="2420888"/>
            <a:ext cx="190160" cy="180000"/>
            <a:chOff x="7694208" y="3457192"/>
            <a:chExt cx="190160" cy="180000"/>
          </a:xfrm>
        </p:grpSpPr>
        <p:cxnSp>
          <p:nvCxnSpPr>
            <p:cNvPr id="77" name="Straight Connector 76"/>
            <p:cNvCxnSpPr/>
            <p:nvPr/>
          </p:nvCxnSpPr>
          <p:spPr>
            <a:xfrm rot="16200000">
              <a:off x="7699288" y="3452112"/>
              <a:ext cx="180000" cy="190160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7708008" y="3443392"/>
              <a:ext cx="162560" cy="190160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9" name="Rectangle 78"/>
            <p:cNvSpPr/>
            <p:nvPr/>
          </p:nvSpPr>
          <p:spPr>
            <a:xfrm rot="16200000">
              <a:off x="7704368" y="3457192"/>
              <a:ext cx="180000" cy="180000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0" name="Group 79"/>
          <p:cNvGrpSpPr/>
          <p:nvPr/>
        </p:nvGrpSpPr>
        <p:grpSpPr>
          <a:xfrm>
            <a:off x="6444208" y="1700808"/>
            <a:ext cx="190160" cy="180000"/>
            <a:chOff x="7694208" y="3457192"/>
            <a:chExt cx="190160" cy="180000"/>
          </a:xfrm>
        </p:grpSpPr>
        <p:cxnSp>
          <p:nvCxnSpPr>
            <p:cNvPr id="81" name="Straight Connector 80"/>
            <p:cNvCxnSpPr/>
            <p:nvPr/>
          </p:nvCxnSpPr>
          <p:spPr>
            <a:xfrm rot="16200000">
              <a:off x="7699288" y="3452112"/>
              <a:ext cx="180000" cy="190160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16200000" flipH="1">
              <a:off x="7708008" y="3443392"/>
              <a:ext cx="162560" cy="190160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3" name="Rectangle 82"/>
            <p:cNvSpPr/>
            <p:nvPr/>
          </p:nvSpPr>
          <p:spPr>
            <a:xfrm rot="16200000">
              <a:off x="7704368" y="3457192"/>
              <a:ext cx="180000" cy="180000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4" name="TextBox 83"/>
          <p:cNvSpPr txBox="1"/>
          <p:nvPr/>
        </p:nvSpPr>
        <p:spPr>
          <a:xfrm>
            <a:off x="395536" y="1700808"/>
            <a:ext cx="6671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CF/SI</a:t>
            </a:r>
            <a:endParaRPr lang="en-GB" dirty="0"/>
          </a:p>
        </p:txBody>
      </p:sp>
      <p:sp>
        <p:nvSpPr>
          <p:cNvPr id="85" name="TextBox 84"/>
          <p:cNvSpPr txBox="1"/>
          <p:nvPr/>
        </p:nvSpPr>
        <p:spPr>
          <a:xfrm>
            <a:off x="8092008" y="1586466"/>
            <a:ext cx="747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“</a:t>
            </a:r>
            <a:r>
              <a:rPr lang="en-GB" dirty="0" smtClean="0"/>
              <a:t>LVD”</a:t>
            </a:r>
            <a:endParaRPr lang="en-GB" dirty="0"/>
          </a:p>
        </p:txBody>
      </p:sp>
      <p:cxnSp>
        <p:nvCxnSpPr>
          <p:cNvPr id="87" name="Straight Connector 86"/>
          <p:cNvCxnSpPr/>
          <p:nvPr/>
        </p:nvCxnSpPr>
        <p:spPr>
          <a:xfrm>
            <a:off x="755576" y="2204864"/>
            <a:ext cx="720080" cy="0"/>
          </a:xfrm>
          <a:prstGeom prst="line">
            <a:avLst/>
          </a:prstGeom>
          <a:ln w="76200" cmpd="tri"/>
          <a:effectLst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>
            <a:off x="1619672" y="2204864"/>
            <a:ext cx="2448272" cy="0"/>
          </a:xfrm>
          <a:prstGeom prst="line">
            <a:avLst/>
          </a:prstGeom>
          <a:ln w="76200" cmpd="tri"/>
          <a:effectLst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>
            <a:off x="4427984" y="2204864"/>
            <a:ext cx="4248472" cy="0"/>
          </a:xfrm>
          <a:prstGeom prst="line">
            <a:avLst/>
          </a:prstGeom>
          <a:ln w="76200" cmpd="tri"/>
          <a:effectLst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>
            <a:off x="1547664" y="2060848"/>
            <a:ext cx="0" cy="2088232"/>
          </a:xfrm>
          <a:prstGeom prst="line">
            <a:avLst/>
          </a:prstGeom>
          <a:ln>
            <a:solidFill>
              <a:srgbClr val="FF6600"/>
            </a:solidFill>
            <a:prstDash val="sysDash"/>
          </a:ln>
          <a:effectLst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/>
          <p:nvPr/>
        </p:nvCxnSpPr>
        <p:spPr>
          <a:xfrm flipH="1">
            <a:off x="4860032" y="2636912"/>
            <a:ext cx="3960440" cy="0"/>
          </a:xfrm>
          <a:prstGeom prst="line">
            <a:avLst/>
          </a:prstGeom>
          <a:ln>
            <a:solidFill>
              <a:srgbClr val="FF6600"/>
            </a:solidFill>
            <a:prstDash val="sysDash"/>
          </a:ln>
          <a:effectLst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09" name="TextBox 108"/>
          <p:cNvSpPr txBox="1"/>
          <p:nvPr/>
        </p:nvSpPr>
        <p:spPr>
          <a:xfrm>
            <a:off x="5004048" y="3645024"/>
            <a:ext cx="5111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19” </a:t>
            </a:r>
            <a:endParaRPr lang="en-GB" dirty="0"/>
          </a:p>
        </p:txBody>
      </p:sp>
      <p:sp>
        <p:nvSpPr>
          <p:cNvPr id="110" name="TextBox 109"/>
          <p:cNvSpPr txBox="1"/>
          <p:nvPr/>
        </p:nvSpPr>
        <p:spPr>
          <a:xfrm>
            <a:off x="755576" y="3645024"/>
            <a:ext cx="664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LVSG</a:t>
            </a:r>
            <a:endParaRPr lang="en-GB" dirty="0"/>
          </a:p>
        </p:txBody>
      </p:sp>
      <p:sp>
        <p:nvSpPr>
          <p:cNvPr id="111" name="TextBox 110"/>
          <p:cNvSpPr txBox="1"/>
          <p:nvPr/>
        </p:nvSpPr>
        <p:spPr>
          <a:xfrm>
            <a:off x="5796136" y="3645024"/>
            <a:ext cx="5111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19” </a:t>
            </a:r>
            <a:endParaRPr lang="en-GB" dirty="0"/>
          </a:p>
        </p:txBody>
      </p:sp>
      <p:sp>
        <p:nvSpPr>
          <p:cNvPr id="112" name="TextBox 111"/>
          <p:cNvSpPr txBox="1"/>
          <p:nvPr/>
        </p:nvSpPr>
        <p:spPr>
          <a:xfrm>
            <a:off x="7956376" y="3645024"/>
            <a:ext cx="5111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19” </a:t>
            </a:r>
            <a:endParaRPr lang="en-GB" dirty="0"/>
          </a:p>
        </p:txBody>
      </p:sp>
      <p:sp>
        <p:nvSpPr>
          <p:cNvPr id="113" name="TextBox 112"/>
          <p:cNvSpPr txBox="1"/>
          <p:nvPr/>
        </p:nvSpPr>
        <p:spPr>
          <a:xfrm>
            <a:off x="6588224" y="3645024"/>
            <a:ext cx="5111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19” </a:t>
            </a:r>
            <a:endParaRPr lang="en-GB" dirty="0"/>
          </a:p>
        </p:txBody>
      </p:sp>
      <p:sp>
        <p:nvSpPr>
          <p:cNvPr id="114" name="TextBox 113"/>
          <p:cNvSpPr txBox="1"/>
          <p:nvPr/>
        </p:nvSpPr>
        <p:spPr>
          <a:xfrm>
            <a:off x="1755298" y="1844824"/>
            <a:ext cx="2149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Cable </a:t>
            </a:r>
            <a:r>
              <a:rPr lang="en-GB" dirty="0" smtClean="0"/>
              <a:t>Trays, Corridor</a:t>
            </a:r>
            <a:endParaRPr lang="en-GB" dirty="0"/>
          </a:p>
        </p:txBody>
      </p:sp>
      <p:sp>
        <p:nvSpPr>
          <p:cNvPr id="115" name="TextBox 114"/>
          <p:cNvSpPr txBox="1"/>
          <p:nvPr/>
        </p:nvSpPr>
        <p:spPr>
          <a:xfrm>
            <a:off x="1755298" y="1484784"/>
            <a:ext cx="2095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Power </a:t>
            </a:r>
            <a:r>
              <a:rPr lang="en-GB" dirty="0" smtClean="0"/>
              <a:t>Cables, 400 V </a:t>
            </a:r>
            <a:endParaRPr lang="en-GB" dirty="0"/>
          </a:p>
        </p:txBody>
      </p:sp>
      <p:sp>
        <p:nvSpPr>
          <p:cNvPr id="116" name="Rectangle 115"/>
          <p:cNvSpPr/>
          <p:nvPr/>
        </p:nvSpPr>
        <p:spPr>
          <a:xfrm>
            <a:off x="755576" y="4725144"/>
            <a:ext cx="720080" cy="1656184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7" name="Rectangle 116"/>
          <p:cNvSpPr/>
          <p:nvPr/>
        </p:nvSpPr>
        <p:spPr>
          <a:xfrm>
            <a:off x="3923928" y="4725144"/>
            <a:ext cx="720080" cy="1656184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18" name="Straight Connector 117"/>
          <p:cNvCxnSpPr/>
          <p:nvPr/>
        </p:nvCxnSpPr>
        <p:spPr>
          <a:xfrm flipV="1">
            <a:off x="4067944" y="4437112"/>
            <a:ext cx="0" cy="28803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/>
          <p:nvPr/>
        </p:nvCxnSpPr>
        <p:spPr>
          <a:xfrm flipV="1">
            <a:off x="1259632" y="4437112"/>
            <a:ext cx="0" cy="28803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/>
          <p:nvPr/>
        </p:nvCxnSpPr>
        <p:spPr>
          <a:xfrm flipH="1" flipV="1">
            <a:off x="3923928" y="4293096"/>
            <a:ext cx="144016" cy="144016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/>
          <p:nvPr/>
        </p:nvCxnSpPr>
        <p:spPr>
          <a:xfrm flipV="1">
            <a:off x="1259632" y="4293096"/>
            <a:ext cx="144016" cy="144016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/>
          <p:cNvCxnSpPr/>
          <p:nvPr/>
        </p:nvCxnSpPr>
        <p:spPr>
          <a:xfrm flipH="1">
            <a:off x="1403648" y="4293096"/>
            <a:ext cx="252028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25" name="Group 124"/>
          <p:cNvGrpSpPr/>
          <p:nvPr/>
        </p:nvGrpSpPr>
        <p:grpSpPr>
          <a:xfrm>
            <a:off x="1141480" y="4797152"/>
            <a:ext cx="190160" cy="180000"/>
            <a:chOff x="7694208" y="3457192"/>
            <a:chExt cx="190160" cy="180000"/>
          </a:xfrm>
        </p:grpSpPr>
        <p:cxnSp>
          <p:nvCxnSpPr>
            <p:cNvPr id="126" name="Straight Connector 125"/>
            <p:cNvCxnSpPr/>
            <p:nvPr/>
          </p:nvCxnSpPr>
          <p:spPr>
            <a:xfrm rot="16200000">
              <a:off x="7699288" y="3452112"/>
              <a:ext cx="180000" cy="190160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7" name="Straight Connector 126"/>
            <p:cNvCxnSpPr/>
            <p:nvPr/>
          </p:nvCxnSpPr>
          <p:spPr>
            <a:xfrm rot="16200000" flipH="1">
              <a:off x="7708008" y="3443392"/>
              <a:ext cx="162560" cy="190160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28" name="Rectangle 127"/>
            <p:cNvSpPr/>
            <p:nvPr/>
          </p:nvSpPr>
          <p:spPr>
            <a:xfrm rot="16200000">
              <a:off x="7704368" y="3457192"/>
              <a:ext cx="180000" cy="180000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9" name="Group 128"/>
          <p:cNvGrpSpPr/>
          <p:nvPr/>
        </p:nvGrpSpPr>
        <p:grpSpPr>
          <a:xfrm>
            <a:off x="3995936" y="4797152"/>
            <a:ext cx="190160" cy="180000"/>
            <a:chOff x="7694208" y="3457192"/>
            <a:chExt cx="190160" cy="180000"/>
          </a:xfrm>
        </p:grpSpPr>
        <p:cxnSp>
          <p:nvCxnSpPr>
            <p:cNvPr id="130" name="Straight Connector 129"/>
            <p:cNvCxnSpPr/>
            <p:nvPr/>
          </p:nvCxnSpPr>
          <p:spPr>
            <a:xfrm rot="16200000">
              <a:off x="7699288" y="3452112"/>
              <a:ext cx="180000" cy="190160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1" name="Straight Connector 130"/>
            <p:cNvCxnSpPr/>
            <p:nvPr/>
          </p:nvCxnSpPr>
          <p:spPr>
            <a:xfrm rot="16200000" flipH="1">
              <a:off x="7708008" y="3443392"/>
              <a:ext cx="162560" cy="190160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32" name="Rectangle 131"/>
            <p:cNvSpPr/>
            <p:nvPr/>
          </p:nvSpPr>
          <p:spPr>
            <a:xfrm rot="16200000">
              <a:off x="7704368" y="3457192"/>
              <a:ext cx="180000" cy="180000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9" name="TextBox 148"/>
          <p:cNvSpPr txBox="1"/>
          <p:nvPr/>
        </p:nvSpPr>
        <p:spPr>
          <a:xfrm>
            <a:off x="3923928" y="6021288"/>
            <a:ext cx="6791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HPRF</a:t>
            </a:r>
            <a:endParaRPr lang="en-GB" dirty="0"/>
          </a:p>
        </p:txBody>
      </p:sp>
      <p:cxnSp>
        <p:nvCxnSpPr>
          <p:cNvPr id="150" name="Straight Connector 149"/>
          <p:cNvCxnSpPr/>
          <p:nvPr/>
        </p:nvCxnSpPr>
        <p:spPr>
          <a:xfrm>
            <a:off x="755576" y="4581128"/>
            <a:ext cx="720080" cy="0"/>
          </a:xfrm>
          <a:prstGeom prst="line">
            <a:avLst/>
          </a:prstGeom>
          <a:ln w="76200" cmpd="tri"/>
          <a:effectLst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51" name="Straight Connector 150"/>
          <p:cNvCxnSpPr/>
          <p:nvPr/>
        </p:nvCxnSpPr>
        <p:spPr>
          <a:xfrm>
            <a:off x="1619672" y="4581128"/>
            <a:ext cx="2736304" cy="0"/>
          </a:xfrm>
          <a:prstGeom prst="line">
            <a:avLst/>
          </a:prstGeom>
          <a:ln w="76200" cmpd="tri"/>
          <a:effectLst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52" name="Straight Connector 151"/>
          <p:cNvCxnSpPr/>
          <p:nvPr/>
        </p:nvCxnSpPr>
        <p:spPr>
          <a:xfrm>
            <a:off x="1547664" y="4437112"/>
            <a:ext cx="0" cy="2088232"/>
          </a:xfrm>
          <a:prstGeom prst="line">
            <a:avLst/>
          </a:prstGeom>
          <a:ln>
            <a:solidFill>
              <a:srgbClr val="FF6600"/>
            </a:solidFill>
            <a:prstDash val="sysDash"/>
          </a:ln>
          <a:effectLst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53" name="TextBox 152"/>
          <p:cNvSpPr txBox="1"/>
          <p:nvPr/>
        </p:nvSpPr>
        <p:spPr>
          <a:xfrm>
            <a:off x="755576" y="6021288"/>
            <a:ext cx="664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LVSG</a:t>
            </a:r>
            <a:endParaRPr lang="en-GB" dirty="0"/>
          </a:p>
        </p:txBody>
      </p:sp>
      <p:sp>
        <p:nvSpPr>
          <p:cNvPr id="154" name="TextBox 153"/>
          <p:cNvSpPr txBox="1"/>
          <p:nvPr/>
        </p:nvSpPr>
        <p:spPr>
          <a:xfrm>
            <a:off x="1755301" y="4238267"/>
            <a:ext cx="2149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Cable </a:t>
            </a:r>
            <a:r>
              <a:rPr lang="en-GB" dirty="0" smtClean="0"/>
              <a:t>Trays, Corridor</a:t>
            </a:r>
            <a:endParaRPr lang="en-GB" dirty="0"/>
          </a:p>
        </p:txBody>
      </p:sp>
      <p:sp>
        <p:nvSpPr>
          <p:cNvPr id="155" name="TextBox 154"/>
          <p:cNvSpPr txBox="1"/>
          <p:nvPr/>
        </p:nvSpPr>
        <p:spPr>
          <a:xfrm>
            <a:off x="1755298" y="3954185"/>
            <a:ext cx="2095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Power </a:t>
            </a:r>
            <a:r>
              <a:rPr lang="en-GB" dirty="0" smtClean="0"/>
              <a:t>Cables, 600 V</a:t>
            </a:r>
            <a:endParaRPr lang="en-GB" dirty="0"/>
          </a:p>
        </p:txBody>
      </p:sp>
      <p:cxnSp>
        <p:nvCxnSpPr>
          <p:cNvPr id="156" name="Straight Connector 155"/>
          <p:cNvCxnSpPr/>
          <p:nvPr/>
        </p:nvCxnSpPr>
        <p:spPr>
          <a:xfrm flipH="1">
            <a:off x="3779912" y="4653136"/>
            <a:ext cx="1008112" cy="0"/>
          </a:xfrm>
          <a:prstGeom prst="line">
            <a:avLst/>
          </a:prstGeom>
          <a:ln>
            <a:solidFill>
              <a:srgbClr val="FF6600"/>
            </a:solidFill>
            <a:prstDash val="sysDash"/>
          </a:ln>
          <a:effectLst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58" name="TextBox 157"/>
          <p:cNvSpPr txBox="1"/>
          <p:nvPr/>
        </p:nvSpPr>
        <p:spPr>
          <a:xfrm>
            <a:off x="4716016" y="4725144"/>
            <a:ext cx="67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WP 8</a:t>
            </a:r>
            <a:endParaRPr lang="en-GB" dirty="0"/>
          </a:p>
        </p:txBody>
      </p:sp>
      <p:sp>
        <p:nvSpPr>
          <p:cNvPr id="161" name="TextBox 160"/>
          <p:cNvSpPr txBox="1"/>
          <p:nvPr/>
        </p:nvSpPr>
        <p:spPr>
          <a:xfrm>
            <a:off x="5724128" y="4653136"/>
            <a:ext cx="344686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CF/SI delivers on the output</a:t>
            </a:r>
          </a:p>
          <a:p>
            <a:r>
              <a:rPr lang="en-GB" dirty="0"/>
              <a:t>t</a:t>
            </a:r>
            <a:r>
              <a:rPr lang="en-GB" dirty="0" smtClean="0"/>
              <a:t>erminals of LV CB’s, 250 A (</a:t>
            </a:r>
            <a:r>
              <a:rPr lang="en-GB" dirty="0" err="1" smtClean="0"/>
              <a:t>typ</a:t>
            </a:r>
            <a:r>
              <a:rPr lang="en-GB" dirty="0" smtClean="0"/>
              <a:t>),</a:t>
            </a:r>
          </a:p>
          <a:p>
            <a:r>
              <a:rPr lang="en-GB" dirty="0" smtClean="0"/>
              <a:t>WP 15 “own” cables and power </a:t>
            </a:r>
          </a:p>
          <a:p>
            <a:r>
              <a:rPr lang="en-GB" dirty="0" smtClean="0"/>
              <a:t>distribution to the 19” rack PDU’s</a:t>
            </a:r>
            <a:r>
              <a:rPr lang="en-GB" dirty="0"/>
              <a:t>.</a:t>
            </a:r>
            <a:endParaRPr lang="en-GB" dirty="0" smtClean="0"/>
          </a:p>
        </p:txBody>
      </p:sp>
      <p:sp>
        <p:nvSpPr>
          <p:cNvPr id="101" name="TextBox 100"/>
          <p:cNvSpPr txBox="1"/>
          <p:nvPr/>
        </p:nvSpPr>
        <p:spPr>
          <a:xfrm>
            <a:off x="4913371" y="1853291"/>
            <a:ext cx="18964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Cable </a:t>
            </a:r>
            <a:r>
              <a:rPr lang="en-GB" dirty="0" smtClean="0"/>
              <a:t>Trays, Racks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645549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Power distribution in Racks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9</a:t>
            </a:fld>
            <a:endParaRPr lang="en-GB" noProof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1700808"/>
            <a:ext cx="5342385" cy="33843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6176" y="1556792"/>
            <a:ext cx="1944216" cy="194421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08104" y="3573016"/>
            <a:ext cx="2664296" cy="266429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1520" y="5301208"/>
            <a:ext cx="37444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Power distribution in the accelerator racks is somewhat special because some of the equipment uses 3-phase power feeds. 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683568" y="1772816"/>
            <a:ext cx="792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Normal Supply</a:t>
            </a:r>
            <a:endParaRPr lang="en-GB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3995936" y="1772816"/>
            <a:ext cx="792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UPS Supply</a:t>
            </a:r>
            <a:endParaRPr lang="en-GB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5508104" y="5951021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The “</a:t>
            </a:r>
            <a:r>
              <a:rPr lang="en-GB" dirty="0"/>
              <a:t>n</a:t>
            </a:r>
            <a:r>
              <a:rPr lang="en-GB" dirty="0" smtClean="0"/>
              <a:t>ormal” rack power distribution, socket strips.  </a:t>
            </a:r>
            <a:endParaRPr lang="en-GB" dirty="0"/>
          </a:p>
        </p:txBody>
      </p:sp>
      <p:sp>
        <p:nvSpPr>
          <p:cNvPr id="3" name="Cloud Callout 2"/>
          <p:cNvSpPr/>
          <p:nvPr/>
        </p:nvSpPr>
        <p:spPr>
          <a:xfrm>
            <a:off x="5508104" y="1556792"/>
            <a:ext cx="3096344" cy="1872208"/>
          </a:xfrm>
          <a:prstGeom prst="cloudCallout">
            <a:avLst>
              <a:gd name="adj1" fmla="val -58696"/>
              <a:gd name="adj2" fmla="val 46445"/>
            </a:avLst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03908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Chess Core Powerpoi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resentation5" id="{B44B2280-2390-4D03-8D38-6C24B0BAA245}" vid="{0B7C071A-F5F7-47CF-A93A-F42DBF6073E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Chess Core Powerpoint.potx</Template>
  <TotalTime>5827</TotalTime>
  <Words>1746</Words>
  <Application>Microsoft Macintosh PowerPoint</Application>
  <PresentationFormat>On-screen Show (4:3)</PresentationFormat>
  <Paragraphs>239</Paragraphs>
  <Slides>11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Chess Core Powerpoint</vt:lpstr>
      <vt:lpstr>WP 15 Overview</vt:lpstr>
      <vt:lpstr>Deliverables from WP 15 </vt:lpstr>
      <vt:lpstr>WP 15 Procurements</vt:lpstr>
      <vt:lpstr>Procurements of Electrical Installations</vt:lpstr>
      <vt:lpstr>UPS Installations, Distribution panels</vt:lpstr>
      <vt:lpstr>UPS Power distribution, Components</vt:lpstr>
      <vt:lpstr>Electrical Distribution Panels</vt:lpstr>
      <vt:lpstr>Diagram of RF-Cell Installations </vt:lpstr>
      <vt:lpstr>Power distribution in Racks</vt:lpstr>
      <vt:lpstr>“Procurement Lessons” learned (so far)</vt:lpstr>
      <vt:lpstr>Lessons Learned (so far, Ctd)</vt:lpstr>
    </vt:vector>
  </TitlesOfParts>
  <Company>ESS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Heléne Björkman</dc:creator>
  <cp:lastModifiedBy>Frithiof Andreas Jensen</cp:lastModifiedBy>
  <cp:revision>50</cp:revision>
  <dcterms:created xsi:type="dcterms:W3CDTF">2013-10-29T16:05:10Z</dcterms:created>
  <dcterms:modified xsi:type="dcterms:W3CDTF">2017-03-30T14:19:23Z</dcterms:modified>
</cp:coreProperties>
</file>