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7" r:id="rId3"/>
    <p:sldId id="260" r:id="rId4"/>
    <p:sldId id="276" r:id="rId5"/>
    <p:sldId id="274" r:id="rId6"/>
    <p:sldId id="261" r:id="rId7"/>
    <p:sldId id="319" r:id="rId8"/>
    <p:sldId id="332" r:id="rId9"/>
    <p:sldId id="322" r:id="rId10"/>
    <p:sldId id="330" r:id="rId11"/>
    <p:sldId id="325" r:id="rId12"/>
    <p:sldId id="326" r:id="rId13"/>
    <p:sldId id="278" r:id="rId14"/>
    <p:sldId id="300" r:id="rId15"/>
    <p:sldId id="277" r:id="rId16"/>
    <p:sldId id="328" r:id="rId17"/>
    <p:sldId id="329" r:id="rId18"/>
    <p:sldId id="331" r:id="rId19"/>
    <p:sldId id="297" r:id="rId20"/>
    <p:sldId id="324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8E88-AC79-374A-A953-16A2ECC56734}" type="datetimeFigureOut">
              <a:rPr lang="en-US" smtClean="0"/>
              <a:t>17/03/17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338E-50E3-BB41-81A7-3FD58D4C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3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17/03/17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 recovery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68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40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A680-F1CA-B64F-87B2-6D9D05678F00}" type="datetime1">
              <a:rPr lang="en-US" smtClean="0"/>
              <a:t>17/03/17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DBC-C616-BC4D-8C79-02AE7CBD876E}" type="datetime1">
              <a:rPr lang="en-US" smtClean="0"/>
              <a:t>17/03/17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2B92-1E56-0347-B518-B4ECA8A40ED7}" type="datetime1">
              <a:rPr lang="en-US" smtClean="0"/>
              <a:t>17/03/17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EA8B-E815-0041-8407-86C1E43B3080}" type="datetime1">
              <a:rPr lang="en-US" smtClean="0"/>
              <a:t>17/03/17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8C94-B5B7-5249-AD1D-7218FDD1611B}" type="datetime1">
              <a:rPr lang="en-US" smtClean="0"/>
              <a:t>17/03/17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ACCSYS </a:t>
            </a:r>
            <a:r>
              <a:rPr lang="sv-SE" sz="4000" dirty="0" smtClean="0"/>
              <a:t>WP16 </a:t>
            </a:r>
            <a:r>
              <a:rPr lang="sv-SE" sz="4000" dirty="0" err="1" smtClean="0"/>
              <a:t>Cooling</a:t>
            </a:r>
            <a:r>
              <a:rPr lang="sv-SE" sz="4000" dirty="0" smtClean="0"/>
              <a:t> Support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Anton Lundmark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Cooling</a:t>
            </a:r>
            <a:r>
              <a:rPr lang="sv-SE" sz="2000" dirty="0" smtClean="0">
                <a:solidFill>
                  <a:schemeClr val="bg1"/>
                </a:solidFill>
              </a:rPr>
              <a:t> System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 March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analysis in </a:t>
            </a:r>
            <a:r>
              <a:rPr lang="en-US" dirty="0" err="1" smtClean="0"/>
              <a:t>Dymola</a:t>
            </a:r>
            <a:r>
              <a:rPr lang="en-US" dirty="0" smtClean="0"/>
              <a:t> of coupler/magnet circuit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4714006" cy="3668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780928"/>
            <a:ext cx="3895650" cy="31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for Test stand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Detail design ongoing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Piping design depends on RFDS support design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Envelopes for manifolds, skids, etc. defined together with Test Stand group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Working with RF group to define instrumentation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Will launch tender as soon as possible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Separate skid for </a:t>
            </a:r>
            <a:r>
              <a:rPr lang="en-US" dirty="0" err="1" smtClean="0">
                <a:solidFill>
                  <a:srgbClr val="000000"/>
                </a:solidFill>
              </a:rPr>
              <a:t>cryomodule</a:t>
            </a:r>
            <a:r>
              <a:rPr lang="en-US" dirty="0" smtClean="0">
                <a:solidFill>
                  <a:srgbClr val="000000"/>
                </a:solidFill>
              </a:rPr>
              <a:t> RF couplers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Solves low design pressure issue (max 3 bar(g) for couplers)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risk of contaminating CF main system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59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for RF gallery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Basic design in place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P&amp;ID:s ready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Envelopes defined 	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Piping loads onto RFDS support structure defined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Interfaces with CF defined (including concept for heat recovery)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Interfaces with RF group defined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Interfaces with racks defined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information on RFDS supports structure for DTL and RFQ area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Ongoing design of RFDS supports structures for Spoke, MBL, and HBL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57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G02 RF gallery (DTL/RFQ area)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6" name="Content Placeholder 5" descr="RF_CELL_1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7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7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G02 RF gallery (MBL/HBL area)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6" name="Content Placeholder 5" descr="MBL Gallery 20161115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r="1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1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G04 (compressor building for CRYO) </a:t>
            </a:r>
            <a:r>
              <a:rPr lang="en-US" dirty="0" smtClean="0"/>
              <a:t>water cooling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11960" y="4797152"/>
            <a:ext cx="4752528" cy="1584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Dedicated cooling water circuit for cryoplant (quality constraints of available cooling water in the building)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Subsystem design and commissioning is CF scope.  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>
            <a:endCxn id="20" idx="6"/>
          </p:cNvCxnSpPr>
          <p:nvPr/>
        </p:nvCxnSpPr>
        <p:spPr>
          <a:xfrm flipH="1" flipV="1">
            <a:off x="1311478" y="4160850"/>
            <a:ext cx="576208" cy="332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035852" y="4520836"/>
            <a:ext cx="4235" cy="443439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46550" y="3284984"/>
            <a:ext cx="0" cy="1693416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0" idx="2"/>
          </p:cNvCxnSpPr>
          <p:nvPr/>
        </p:nvCxnSpPr>
        <p:spPr>
          <a:xfrm flipH="1" flipV="1">
            <a:off x="338285" y="4157825"/>
            <a:ext cx="593811" cy="3025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85442" y="2790655"/>
            <a:ext cx="665102" cy="353108"/>
            <a:chOff x="4930306" y="2184401"/>
            <a:chExt cx="665102" cy="353108"/>
          </a:xfrm>
        </p:grpSpPr>
        <p:sp>
          <p:nvSpPr>
            <p:cNvPr id="12" name="Rectangle 11"/>
            <p:cNvSpPr/>
            <p:nvPr/>
          </p:nvSpPr>
          <p:spPr>
            <a:xfrm>
              <a:off x="4975225" y="2184401"/>
              <a:ext cx="438150" cy="342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306" y="2198955"/>
              <a:ext cx="665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Compr</a:t>
              </a:r>
              <a:r>
                <a:rPr lang="en-US" sz="800" b="1" dirty="0" smtClean="0"/>
                <a:t>. motor</a:t>
              </a:r>
              <a:endParaRPr lang="en-US" sz="800" b="1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 flipV="1">
            <a:off x="2194103" y="4165944"/>
            <a:ext cx="473285" cy="2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3955" y="3606852"/>
            <a:ext cx="964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Middle temperature Return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95169" y="2416322"/>
            <a:ext cx="978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Middle temperature Supply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50544" y="4320781"/>
            <a:ext cx="59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Oil vessel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076" y="4201910"/>
            <a:ext cx="954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Helium compressor</a:t>
            </a:r>
            <a:endParaRPr lang="en-US" sz="1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932096" y="3960583"/>
            <a:ext cx="379382" cy="400534"/>
            <a:chOff x="3384636" y="3301608"/>
            <a:chExt cx="379382" cy="400534"/>
          </a:xfrm>
        </p:grpSpPr>
        <p:sp>
          <p:nvSpPr>
            <p:cNvPr id="20" name="Oval 19"/>
            <p:cNvSpPr/>
            <p:nvPr/>
          </p:nvSpPr>
          <p:spPr>
            <a:xfrm>
              <a:off x="3384636" y="3301608"/>
              <a:ext cx="379382" cy="4005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3487208" y="3341158"/>
              <a:ext cx="211667" cy="33866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Magnetic Disk 21"/>
          <p:cNvSpPr/>
          <p:nvPr/>
        </p:nvSpPr>
        <p:spPr>
          <a:xfrm>
            <a:off x="1889802" y="4043525"/>
            <a:ext cx="295275" cy="46355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12985" y="5400308"/>
            <a:ext cx="1551517" cy="10583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24697" y="4370552"/>
            <a:ext cx="989" cy="1027530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16200000">
            <a:off x="2544654" y="5054858"/>
            <a:ext cx="524456" cy="280524"/>
            <a:chOff x="3785873" y="4203852"/>
            <a:chExt cx="309727" cy="280524"/>
          </a:xfrm>
        </p:grpSpPr>
        <p:sp>
          <p:nvSpPr>
            <p:cNvPr id="26" name="Rektangel 170"/>
            <p:cNvSpPr/>
            <p:nvPr/>
          </p:nvSpPr>
          <p:spPr>
            <a:xfrm rot="5400000" flipH="1">
              <a:off x="3843667" y="4232443"/>
              <a:ext cx="194139" cy="309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7" name="Grupp 27"/>
            <p:cNvGrpSpPr/>
            <p:nvPr/>
          </p:nvGrpSpPr>
          <p:grpSpPr>
            <a:xfrm rot="5400000" flipH="1">
              <a:off x="3901911" y="4200014"/>
              <a:ext cx="77651" cy="258106"/>
              <a:chOff x="3419872" y="692696"/>
              <a:chExt cx="144008" cy="720080"/>
            </a:xfrm>
          </p:grpSpPr>
          <p:cxnSp>
            <p:nvCxnSpPr>
              <p:cNvPr id="43" name="Rak 186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k 187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188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k 189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k 190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k 191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192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193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194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195"/>
              <p:cNvCxnSpPr/>
              <p:nvPr/>
            </p:nvCxnSpPr>
            <p:spPr>
              <a:xfrm>
                <a:off x="3419872" y="1340768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k 196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ak 197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 28"/>
            <p:cNvGrpSpPr/>
            <p:nvPr/>
          </p:nvGrpSpPr>
          <p:grpSpPr>
            <a:xfrm rot="5400000">
              <a:off x="3899657" y="4314244"/>
              <a:ext cx="77651" cy="262614"/>
              <a:chOff x="3419872" y="692696"/>
              <a:chExt cx="144008" cy="732657"/>
            </a:xfrm>
          </p:grpSpPr>
          <p:cxnSp>
            <p:nvCxnSpPr>
              <p:cNvPr id="31" name="Rak 173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k 174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k 175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k 177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178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k 179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k 180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181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ak 182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183"/>
              <p:cNvCxnSpPr/>
              <p:nvPr/>
            </p:nvCxnSpPr>
            <p:spPr>
              <a:xfrm>
                <a:off x="3419872" y="1353353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184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185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rot="5400000" flipH="1">
              <a:off x="4022242" y="4247045"/>
              <a:ext cx="86385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>
              <a:off x="3769115" y="4247045"/>
              <a:ext cx="86385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flipH="1">
            <a:off x="2440952" y="3059667"/>
            <a:ext cx="3417" cy="669199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46084" y="5410892"/>
            <a:ext cx="400366" cy="0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62952" y="4167352"/>
            <a:ext cx="744952" cy="1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956074" y="4979268"/>
            <a:ext cx="1183878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352008" y="4174970"/>
            <a:ext cx="954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Helium cooler</a:t>
            </a:r>
            <a:endParaRPr lang="en-US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53606" y="5439163"/>
            <a:ext cx="954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Oil</a:t>
            </a:r>
          </a:p>
          <a:p>
            <a:pPr algn="ctr"/>
            <a:r>
              <a:rPr lang="en-US" sz="1000" b="1" dirty="0" smtClean="0"/>
              <a:t> cooler</a:t>
            </a:r>
            <a:endParaRPr lang="en-US" sz="1000" b="1" dirty="0"/>
          </a:p>
        </p:txBody>
      </p:sp>
      <p:grpSp>
        <p:nvGrpSpPr>
          <p:cNvPr id="61" name="Group 60"/>
          <p:cNvGrpSpPr/>
          <p:nvPr/>
        </p:nvGrpSpPr>
        <p:grpSpPr>
          <a:xfrm rot="16200000" flipH="1">
            <a:off x="1253910" y="2825732"/>
            <a:ext cx="309727" cy="280524"/>
            <a:chOff x="3785873" y="4203852"/>
            <a:chExt cx="309727" cy="280524"/>
          </a:xfrm>
        </p:grpSpPr>
        <p:sp>
          <p:nvSpPr>
            <p:cNvPr id="62" name="Rektangel 170"/>
            <p:cNvSpPr/>
            <p:nvPr/>
          </p:nvSpPr>
          <p:spPr>
            <a:xfrm rot="5400000" flipH="1">
              <a:off x="3843667" y="4232443"/>
              <a:ext cx="194139" cy="309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3" name="Grupp 27"/>
            <p:cNvGrpSpPr/>
            <p:nvPr/>
          </p:nvGrpSpPr>
          <p:grpSpPr>
            <a:xfrm rot="5400000" flipH="1">
              <a:off x="3901911" y="4200014"/>
              <a:ext cx="77651" cy="258106"/>
              <a:chOff x="3419872" y="692696"/>
              <a:chExt cx="144008" cy="720080"/>
            </a:xfrm>
          </p:grpSpPr>
          <p:cxnSp>
            <p:nvCxnSpPr>
              <p:cNvPr id="79" name="Rak 186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ak 187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ak 188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ak 189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ak 190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ak 191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ak 192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ak 193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ak 194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ak 195"/>
              <p:cNvCxnSpPr/>
              <p:nvPr/>
            </p:nvCxnSpPr>
            <p:spPr>
              <a:xfrm>
                <a:off x="3419872" y="1340768"/>
                <a:ext cx="72000" cy="72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ak 196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ak 197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28"/>
            <p:cNvGrpSpPr/>
            <p:nvPr/>
          </p:nvGrpSpPr>
          <p:grpSpPr>
            <a:xfrm rot="5400000">
              <a:off x="3899657" y="4314244"/>
              <a:ext cx="77651" cy="262614"/>
              <a:chOff x="3419872" y="692696"/>
              <a:chExt cx="144008" cy="732657"/>
            </a:xfrm>
          </p:grpSpPr>
          <p:cxnSp>
            <p:nvCxnSpPr>
              <p:cNvPr id="67" name="Rak 173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ak 174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ak 175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ak 177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ak 178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ak 179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ak 180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ak 181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ak 182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ak 183"/>
              <p:cNvCxnSpPr/>
              <p:nvPr/>
            </p:nvCxnSpPr>
            <p:spPr>
              <a:xfrm>
                <a:off x="3419872" y="1353353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ak 184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ak 185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rot="5400000" flipH="1">
              <a:off x="4022242" y="4247045"/>
              <a:ext cx="86385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>
              <a:off x="3769115" y="4247045"/>
              <a:ext cx="86385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42439" y="3676648"/>
            <a:ext cx="312112" cy="536142"/>
            <a:chOff x="6305712" y="3424073"/>
            <a:chExt cx="312112" cy="536142"/>
          </a:xfrm>
        </p:grpSpPr>
        <p:sp>
          <p:nvSpPr>
            <p:cNvPr id="92" name="Rektangel 170"/>
            <p:cNvSpPr/>
            <p:nvPr/>
          </p:nvSpPr>
          <p:spPr>
            <a:xfrm flipH="1">
              <a:off x="6401824" y="3424073"/>
              <a:ext cx="216000" cy="536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93" name="Grupp 27"/>
            <p:cNvGrpSpPr/>
            <p:nvPr/>
          </p:nvGrpSpPr>
          <p:grpSpPr>
            <a:xfrm flipH="1">
              <a:off x="6401829" y="3468752"/>
              <a:ext cx="86395" cy="446785"/>
              <a:chOff x="3419872" y="692696"/>
              <a:chExt cx="144008" cy="720080"/>
            </a:xfrm>
          </p:grpSpPr>
          <p:cxnSp>
            <p:nvCxnSpPr>
              <p:cNvPr id="109" name="Rak 186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ak 187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ak 188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189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ak 190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ak 191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ak 192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ak 193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k 194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ak 195"/>
              <p:cNvCxnSpPr/>
              <p:nvPr/>
            </p:nvCxnSpPr>
            <p:spPr>
              <a:xfrm>
                <a:off x="3419872" y="1340768"/>
                <a:ext cx="72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ak 196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ak 197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 28"/>
            <p:cNvGrpSpPr/>
            <p:nvPr/>
          </p:nvGrpSpPr>
          <p:grpSpPr>
            <a:xfrm>
              <a:off x="6531429" y="3468752"/>
              <a:ext cx="86395" cy="454589"/>
              <a:chOff x="3419872" y="692696"/>
              <a:chExt cx="144008" cy="732657"/>
            </a:xfrm>
          </p:grpSpPr>
          <p:cxnSp>
            <p:nvCxnSpPr>
              <p:cNvPr id="97" name="Rak 173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ak 174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ak 175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ak 177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ak 178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ak 179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ak 180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ak 181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ak 182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ak 183"/>
              <p:cNvCxnSpPr/>
              <p:nvPr/>
            </p:nvCxnSpPr>
            <p:spPr>
              <a:xfrm>
                <a:off x="3419872" y="1353353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ak 184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ak 185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/>
            <p:cNvCxnSpPr/>
            <p:nvPr/>
          </p:nvCxnSpPr>
          <p:spPr>
            <a:xfrm flipH="1">
              <a:off x="6305712" y="3476291"/>
              <a:ext cx="961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305712" y="3914457"/>
              <a:ext cx="961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/>
          <p:cNvCxnSpPr/>
          <p:nvPr/>
        </p:nvCxnSpPr>
        <p:spPr>
          <a:xfrm>
            <a:off x="2444369" y="3728866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3" idx="2"/>
            <a:endCxn id="20" idx="0"/>
          </p:cNvCxnSpPr>
          <p:nvPr/>
        </p:nvCxnSpPr>
        <p:spPr>
          <a:xfrm>
            <a:off x="1117993" y="3143763"/>
            <a:ext cx="3794" cy="81682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034864" y="4974749"/>
            <a:ext cx="627523" cy="9475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962952" y="3726026"/>
            <a:ext cx="384912" cy="0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1556212" y="2840715"/>
            <a:ext cx="207476" cy="4777"/>
          </a:xfrm>
          <a:prstGeom prst="line">
            <a:avLst/>
          </a:prstGeom>
          <a:ln w="12700">
            <a:solidFill>
              <a:srgbClr val="008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195736" y="2677105"/>
            <a:ext cx="86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He to fine oil removal </a:t>
            </a:r>
            <a:endParaRPr lang="en-US" sz="1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-36512" y="3788593"/>
            <a:ext cx="72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He from cold box</a:t>
            </a:r>
            <a:endParaRPr lang="en-US" sz="1000" b="1" dirty="0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707904" y="2101850"/>
            <a:ext cx="496" cy="2068438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263780" y="3090182"/>
            <a:ext cx="964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High temperature Return</a:t>
            </a:r>
            <a:endParaRPr lang="en-US" sz="1000" b="1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4427984" y="2841274"/>
            <a:ext cx="360040" cy="0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4698154" y="2791600"/>
            <a:ext cx="312112" cy="536142"/>
            <a:chOff x="6531867" y="1812116"/>
            <a:chExt cx="312112" cy="536142"/>
          </a:xfrm>
        </p:grpSpPr>
        <p:sp>
          <p:nvSpPr>
            <p:cNvPr id="132" name="Rektangel 170"/>
            <p:cNvSpPr/>
            <p:nvPr/>
          </p:nvSpPr>
          <p:spPr>
            <a:xfrm flipH="1">
              <a:off x="6627979" y="1812116"/>
              <a:ext cx="216000" cy="536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3" name="Grupp 27"/>
            <p:cNvGrpSpPr/>
            <p:nvPr/>
          </p:nvGrpSpPr>
          <p:grpSpPr>
            <a:xfrm flipH="1">
              <a:off x="6627984" y="1856795"/>
              <a:ext cx="86395" cy="446785"/>
              <a:chOff x="3419872" y="692696"/>
              <a:chExt cx="144008" cy="720080"/>
            </a:xfrm>
          </p:grpSpPr>
          <p:cxnSp>
            <p:nvCxnSpPr>
              <p:cNvPr id="149" name="Rak 186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Rak 187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Rak 188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ak 189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Rak 190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ak 191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Rak 192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Rak 193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ak 194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Rak 195"/>
              <p:cNvCxnSpPr/>
              <p:nvPr/>
            </p:nvCxnSpPr>
            <p:spPr>
              <a:xfrm>
                <a:off x="3419872" y="1340768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Rak 196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Rak 197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upp 28"/>
            <p:cNvGrpSpPr/>
            <p:nvPr/>
          </p:nvGrpSpPr>
          <p:grpSpPr>
            <a:xfrm>
              <a:off x="6757584" y="1856795"/>
              <a:ext cx="86395" cy="454589"/>
              <a:chOff x="3419872" y="692696"/>
              <a:chExt cx="144008" cy="732657"/>
            </a:xfrm>
          </p:grpSpPr>
          <p:cxnSp>
            <p:nvCxnSpPr>
              <p:cNvPr id="137" name="Rak 173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ak 174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ak 175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ak 177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ak 178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ak 179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Rak 180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ak 181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Rak 182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Rak 183"/>
              <p:cNvCxnSpPr/>
              <p:nvPr/>
            </p:nvCxnSpPr>
            <p:spPr>
              <a:xfrm>
                <a:off x="3419872" y="1353353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Rak 184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Rak 185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 flipH="1">
              <a:off x="6531867" y="2302500"/>
              <a:ext cx="96112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/>
          <p:cNvCxnSpPr/>
          <p:nvPr/>
        </p:nvCxnSpPr>
        <p:spPr>
          <a:xfrm flipH="1">
            <a:off x="4139952" y="3283657"/>
            <a:ext cx="576098" cy="1327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010266" y="2834342"/>
            <a:ext cx="1086481" cy="3224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5010267" y="3282152"/>
            <a:ext cx="1309420" cy="4530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" name="Grupp 35"/>
          <p:cNvGrpSpPr>
            <a:grpSpLocks noChangeAspect="1"/>
          </p:cNvGrpSpPr>
          <p:nvPr/>
        </p:nvGrpSpPr>
        <p:grpSpPr>
          <a:xfrm>
            <a:off x="5423221" y="3149029"/>
            <a:ext cx="165994" cy="164184"/>
            <a:chOff x="611560" y="3530596"/>
            <a:chExt cx="864096" cy="854676"/>
          </a:xfrm>
        </p:grpSpPr>
        <p:sp>
          <p:nvSpPr>
            <p:cNvPr id="165" name="Likbent triangel 36"/>
            <p:cNvSpPr/>
            <p:nvPr/>
          </p:nvSpPr>
          <p:spPr>
            <a:xfrm rot="5400000">
              <a:off x="646123" y="4005069"/>
              <a:ext cx="345640" cy="414766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6" name="Likbent triangel 37"/>
            <p:cNvSpPr/>
            <p:nvPr/>
          </p:nvSpPr>
          <p:spPr>
            <a:xfrm rot="16200000" flipH="1">
              <a:off x="1095453" y="4005069"/>
              <a:ext cx="345640" cy="414766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7" name="Båge 38"/>
            <p:cNvSpPr/>
            <p:nvPr/>
          </p:nvSpPr>
          <p:spPr>
            <a:xfrm>
              <a:off x="646624" y="3530596"/>
              <a:ext cx="810560" cy="618484"/>
            </a:xfrm>
            <a:prstGeom prst="arc">
              <a:avLst>
                <a:gd name="adj1" fmla="val 1079664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68" name="Rak 39"/>
            <p:cNvCxnSpPr>
              <a:stCxn id="167" idx="0"/>
              <a:endCxn id="167" idx="2"/>
            </p:cNvCxnSpPr>
            <p:nvPr/>
          </p:nvCxnSpPr>
          <p:spPr>
            <a:xfrm flipV="1">
              <a:off x="646624" y="3839838"/>
              <a:ext cx="810560" cy="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ak 40"/>
            <p:cNvCxnSpPr/>
            <p:nvPr/>
          </p:nvCxnSpPr>
          <p:spPr>
            <a:xfrm flipH="1" flipV="1">
              <a:off x="1053784" y="3839838"/>
              <a:ext cx="0" cy="372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Straight Connector 169"/>
          <p:cNvCxnSpPr/>
          <p:nvPr/>
        </p:nvCxnSpPr>
        <p:spPr>
          <a:xfrm flipH="1">
            <a:off x="5308438" y="3630970"/>
            <a:ext cx="466082" cy="1937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5307381" y="3280496"/>
            <a:ext cx="1" cy="352411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1556210" y="3098255"/>
            <a:ext cx="475407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upp 35"/>
          <p:cNvGrpSpPr>
            <a:grpSpLocks noChangeAspect="1"/>
          </p:cNvGrpSpPr>
          <p:nvPr/>
        </p:nvGrpSpPr>
        <p:grpSpPr>
          <a:xfrm>
            <a:off x="5426769" y="3496384"/>
            <a:ext cx="165994" cy="164184"/>
            <a:chOff x="611560" y="3530596"/>
            <a:chExt cx="864096" cy="854676"/>
          </a:xfrm>
        </p:grpSpPr>
        <p:sp>
          <p:nvSpPr>
            <p:cNvPr id="177" name="Likbent triangel 36"/>
            <p:cNvSpPr/>
            <p:nvPr/>
          </p:nvSpPr>
          <p:spPr>
            <a:xfrm rot="5400000">
              <a:off x="646123" y="4005069"/>
              <a:ext cx="345640" cy="414766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8" name="Likbent triangel 37"/>
            <p:cNvSpPr/>
            <p:nvPr/>
          </p:nvSpPr>
          <p:spPr>
            <a:xfrm rot="16200000" flipH="1">
              <a:off x="1095453" y="4005069"/>
              <a:ext cx="345640" cy="414766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9" name="Båge 38"/>
            <p:cNvSpPr/>
            <p:nvPr/>
          </p:nvSpPr>
          <p:spPr>
            <a:xfrm>
              <a:off x="646624" y="3530596"/>
              <a:ext cx="810560" cy="618484"/>
            </a:xfrm>
            <a:prstGeom prst="arc">
              <a:avLst>
                <a:gd name="adj1" fmla="val 1079664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0" name="Rak 39"/>
            <p:cNvCxnSpPr>
              <a:stCxn id="179" idx="0"/>
              <a:endCxn id="179" idx="2"/>
            </p:cNvCxnSpPr>
            <p:nvPr/>
          </p:nvCxnSpPr>
          <p:spPr>
            <a:xfrm flipV="1">
              <a:off x="646624" y="3839838"/>
              <a:ext cx="810560" cy="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ak 40"/>
            <p:cNvCxnSpPr/>
            <p:nvPr/>
          </p:nvCxnSpPr>
          <p:spPr>
            <a:xfrm flipH="1" flipV="1">
              <a:off x="1053784" y="3839838"/>
              <a:ext cx="0" cy="372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/>
          <p:nvPr/>
        </p:nvCxnSpPr>
        <p:spPr>
          <a:xfrm flipV="1">
            <a:off x="2040087" y="2116044"/>
            <a:ext cx="0" cy="982211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774519" y="1528192"/>
            <a:ext cx="978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Middle temperature Return</a:t>
            </a:r>
            <a:endParaRPr lang="en-US" sz="1000" b="1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4698154" y="1616775"/>
            <a:ext cx="312112" cy="536142"/>
            <a:chOff x="6531867" y="1812116"/>
            <a:chExt cx="312112" cy="536142"/>
          </a:xfrm>
        </p:grpSpPr>
        <p:sp>
          <p:nvSpPr>
            <p:cNvPr id="185" name="Rektangel 170"/>
            <p:cNvSpPr/>
            <p:nvPr/>
          </p:nvSpPr>
          <p:spPr>
            <a:xfrm flipH="1">
              <a:off x="6627979" y="1812116"/>
              <a:ext cx="216000" cy="536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6" name="Grupp 27"/>
            <p:cNvGrpSpPr/>
            <p:nvPr/>
          </p:nvGrpSpPr>
          <p:grpSpPr>
            <a:xfrm flipH="1">
              <a:off x="6627984" y="1856795"/>
              <a:ext cx="86395" cy="446785"/>
              <a:chOff x="3419872" y="692696"/>
              <a:chExt cx="144008" cy="720080"/>
            </a:xfrm>
          </p:grpSpPr>
          <p:cxnSp>
            <p:nvCxnSpPr>
              <p:cNvPr id="202" name="Rak 186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ak 187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ak 188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ak 189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ak 190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Rak 191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Rak 192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Rak 193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Rak 194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Rak 195"/>
              <p:cNvCxnSpPr/>
              <p:nvPr/>
            </p:nvCxnSpPr>
            <p:spPr>
              <a:xfrm>
                <a:off x="3419872" y="1340768"/>
                <a:ext cx="72000" cy="72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Rak 196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Rak 197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upp 28"/>
            <p:cNvGrpSpPr/>
            <p:nvPr/>
          </p:nvGrpSpPr>
          <p:grpSpPr>
            <a:xfrm>
              <a:off x="6757584" y="1856795"/>
              <a:ext cx="86395" cy="454589"/>
              <a:chOff x="3419872" y="692696"/>
              <a:chExt cx="144008" cy="732657"/>
            </a:xfrm>
          </p:grpSpPr>
          <p:cxnSp>
            <p:nvCxnSpPr>
              <p:cNvPr id="190" name="Rak 173"/>
              <p:cNvCxnSpPr/>
              <p:nvPr/>
            </p:nvCxnSpPr>
            <p:spPr>
              <a:xfrm flipH="1">
                <a:off x="3419872" y="69269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ak 174"/>
              <p:cNvCxnSpPr/>
              <p:nvPr/>
            </p:nvCxnSpPr>
            <p:spPr>
              <a:xfrm>
                <a:off x="3419872" y="76470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ak 175"/>
              <p:cNvCxnSpPr/>
              <p:nvPr/>
            </p:nvCxnSpPr>
            <p:spPr>
              <a:xfrm flipH="1">
                <a:off x="3419872" y="83672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ak 177"/>
              <p:cNvCxnSpPr/>
              <p:nvPr/>
            </p:nvCxnSpPr>
            <p:spPr>
              <a:xfrm>
                <a:off x="3419872" y="908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ak 178"/>
              <p:cNvCxnSpPr/>
              <p:nvPr/>
            </p:nvCxnSpPr>
            <p:spPr>
              <a:xfrm flipH="1">
                <a:off x="3419872" y="980728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Rak 179"/>
              <p:cNvCxnSpPr/>
              <p:nvPr/>
            </p:nvCxnSpPr>
            <p:spPr>
              <a:xfrm>
                <a:off x="3419872" y="1052736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Rak 180"/>
              <p:cNvCxnSpPr/>
              <p:nvPr/>
            </p:nvCxnSpPr>
            <p:spPr>
              <a:xfrm flipH="1">
                <a:off x="3419872" y="1124744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ak 181"/>
              <p:cNvCxnSpPr/>
              <p:nvPr/>
            </p:nvCxnSpPr>
            <p:spPr>
              <a:xfrm>
                <a:off x="3419872" y="1196752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ak 182"/>
              <p:cNvCxnSpPr/>
              <p:nvPr/>
            </p:nvCxnSpPr>
            <p:spPr>
              <a:xfrm flipH="1">
                <a:off x="3419872" y="1268760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ak 183"/>
              <p:cNvCxnSpPr/>
              <p:nvPr/>
            </p:nvCxnSpPr>
            <p:spPr>
              <a:xfrm>
                <a:off x="3419872" y="1353353"/>
                <a:ext cx="72000" cy="7200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ak 184"/>
              <p:cNvCxnSpPr/>
              <p:nvPr/>
            </p:nvCxnSpPr>
            <p:spPr>
              <a:xfrm flipH="1">
                <a:off x="3491872" y="69269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Rak 185"/>
              <p:cNvCxnSpPr/>
              <p:nvPr/>
            </p:nvCxnSpPr>
            <p:spPr>
              <a:xfrm flipH="1">
                <a:off x="3491872" y="1412776"/>
                <a:ext cx="72008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Straight Connector 187"/>
            <p:cNvCxnSpPr/>
            <p:nvPr/>
          </p:nvCxnSpPr>
          <p:spPr>
            <a:xfrm flipH="1">
              <a:off x="6531867" y="1864334"/>
              <a:ext cx="96112" cy="0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531867" y="2302500"/>
              <a:ext cx="96112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flipH="1">
            <a:off x="2040087" y="2108832"/>
            <a:ext cx="2675963" cy="3025"/>
          </a:xfrm>
          <a:prstGeom prst="line">
            <a:avLst/>
          </a:prstGeom>
          <a:ln w="12700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010266" y="1659517"/>
            <a:ext cx="330458" cy="0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 flipV="1">
            <a:off x="5010267" y="2107327"/>
            <a:ext cx="1309420" cy="4530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1763688" y="1668993"/>
            <a:ext cx="2938432" cy="4777"/>
          </a:xfrm>
          <a:prstGeom prst="line">
            <a:avLst/>
          </a:prstGeom>
          <a:ln w="12700">
            <a:solidFill>
              <a:srgbClr val="008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upp 233"/>
          <p:cNvGrpSpPr/>
          <p:nvPr/>
        </p:nvGrpSpPr>
        <p:grpSpPr>
          <a:xfrm>
            <a:off x="4031960" y="1579490"/>
            <a:ext cx="180000" cy="216000"/>
            <a:chOff x="1907704" y="2492896"/>
            <a:chExt cx="288032" cy="360040"/>
          </a:xfrm>
        </p:grpSpPr>
        <p:sp>
          <p:nvSpPr>
            <p:cNvPr id="219" name="Likbent triangel 234"/>
            <p:cNvSpPr/>
            <p:nvPr/>
          </p:nvSpPr>
          <p:spPr>
            <a:xfrm>
              <a:off x="1907736" y="2636912"/>
              <a:ext cx="288000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0" name="Ellips 235"/>
            <p:cNvSpPr/>
            <p:nvPr/>
          </p:nvSpPr>
          <p:spPr>
            <a:xfrm>
              <a:off x="1907704" y="2492896"/>
              <a:ext cx="288032" cy="2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221" name="Straight Connector 220"/>
          <p:cNvCxnSpPr/>
          <p:nvPr/>
        </p:nvCxnSpPr>
        <p:spPr>
          <a:xfrm flipV="1">
            <a:off x="1763688" y="1665891"/>
            <a:ext cx="0" cy="1174824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5243811" y="2040009"/>
            <a:ext cx="179410" cy="137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5340724" y="1665890"/>
            <a:ext cx="0" cy="1166543"/>
          </a:xfrm>
          <a:prstGeom prst="line">
            <a:avLst/>
          </a:prstGeom>
          <a:ln w="12700">
            <a:solidFill>
              <a:srgbClr val="008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 flipH="1">
            <a:off x="1513189" y="5279222"/>
            <a:ext cx="221591" cy="229565"/>
            <a:chOff x="3384636" y="3301608"/>
            <a:chExt cx="379382" cy="400534"/>
          </a:xfrm>
        </p:grpSpPr>
        <p:sp>
          <p:nvSpPr>
            <p:cNvPr id="225" name="Oval 224"/>
            <p:cNvSpPr/>
            <p:nvPr/>
          </p:nvSpPr>
          <p:spPr>
            <a:xfrm>
              <a:off x="3384636" y="3301608"/>
              <a:ext cx="379382" cy="4005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226" name="Isosceles Triangle 225"/>
            <p:cNvSpPr/>
            <p:nvPr/>
          </p:nvSpPr>
          <p:spPr>
            <a:xfrm rot="5400000">
              <a:off x="3487208" y="3341158"/>
              <a:ext cx="211667" cy="33866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Rectangle 226"/>
          <p:cNvSpPr/>
          <p:nvPr/>
        </p:nvSpPr>
        <p:spPr>
          <a:xfrm>
            <a:off x="3259981" y="4096122"/>
            <a:ext cx="179410" cy="137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4979766" y="2632133"/>
            <a:ext cx="397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27°C</a:t>
            </a:r>
            <a:endParaRPr lang="en-US" sz="9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4961970" y="1457226"/>
            <a:ext cx="440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27°C</a:t>
            </a:r>
            <a:endParaRPr lang="en-US" sz="900" b="1" dirty="0"/>
          </a:p>
        </p:txBody>
      </p:sp>
      <p:sp>
        <p:nvSpPr>
          <p:cNvPr id="231" name="TextBox 230"/>
          <p:cNvSpPr txBox="1"/>
          <p:nvPr/>
        </p:nvSpPr>
        <p:spPr>
          <a:xfrm>
            <a:off x="2882856" y="5192884"/>
            <a:ext cx="460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30°C</a:t>
            </a:r>
            <a:endParaRPr lang="en-US" sz="900" b="1" dirty="0"/>
          </a:p>
        </p:txBody>
      </p:sp>
      <p:sp>
        <p:nvSpPr>
          <p:cNvPr id="232" name="TextBox 231"/>
          <p:cNvSpPr txBox="1"/>
          <p:nvPr/>
        </p:nvSpPr>
        <p:spPr>
          <a:xfrm>
            <a:off x="1342478" y="2523483"/>
            <a:ext cx="4212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30°C</a:t>
            </a:r>
            <a:endParaRPr lang="en-US" sz="9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2923296" y="3545508"/>
            <a:ext cx="462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30°C</a:t>
            </a:r>
            <a:endParaRPr lang="en-US" sz="900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1556210" y="3069239"/>
            <a:ext cx="423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39°C</a:t>
            </a:r>
            <a:endParaRPr lang="en-US" sz="900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2863766" y="4768609"/>
            <a:ext cx="4523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71°C</a:t>
            </a:r>
            <a:endParaRPr lang="en-US" sz="900" b="1" dirty="0"/>
          </a:p>
        </p:txBody>
      </p:sp>
      <p:sp>
        <p:nvSpPr>
          <p:cNvPr id="236" name="TextBox 235"/>
          <p:cNvSpPr txBox="1"/>
          <p:nvPr/>
        </p:nvSpPr>
        <p:spPr>
          <a:xfrm>
            <a:off x="2885196" y="3963339"/>
            <a:ext cx="462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39°C</a:t>
            </a:r>
            <a:endParaRPr lang="en-US" sz="900" b="1" dirty="0"/>
          </a:p>
        </p:txBody>
      </p:sp>
      <p:sp>
        <p:nvSpPr>
          <p:cNvPr id="237" name="TextBox 236"/>
          <p:cNvSpPr txBox="1"/>
          <p:nvPr/>
        </p:nvSpPr>
        <p:spPr>
          <a:xfrm>
            <a:off x="2339752" y="3949905"/>
            <a:ext cx="413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83°C</a:t>
            </a:r>
            <a:endParaRPr lang="en-US" sz="900" b="1" dirty="0"/>
          </a:p>
        </p:txBody>
      </p:sp>
      <p:sp>
        <p:nvSpPr>
          <p:cNvPr id="238" name="TextBox 237"/>
          <p:cNvSpPr txBox="1"/>
          <p:nvPr/>
        </p:nvSpPr>
        <p:spPr>
          <a:xfrm>
            <a:off x="2339752" y="5208423"/>
            <a:ext cx="433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49°C</a:t>
            </a:r>
            <a:endParaRPr lang="en-US" sz="9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2394826" y="4771751"/>
            <a:ext cx="456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74°C</a:t>
            </a:r>
            <a:endParaRPr lang="en-US" sz="9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2372046" y="3539158"/>
            <a:ext cx="452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40°C</a:t>
            </a:r>
            <a:endParaRPr lang="en-US" sz="900" b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4967066" y="3094410"/>
            <a:ext cx="397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69°C</a:t>
            </a:r>
            <a:endParaRPr lang="en-US" sz="900" b="1" dirty="0"/>
          </a:p>
        </p:txBody>
      </p:sp>
      <p:sp>
        <p:nvSpPr>
          <p:cNvPr id="242" name="TextBox 241"/>
          <p:cNvSpPr txBox="1"/>
          <p:nvPr/>
        </p:nvSpPr>
        <p:spPr>
          <a:xfrm>
            <a:off x="4954380" y="1911916"/>
            <a:ext cx="409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37°C</a:t>
            </a:r>
            <a:endParaRPr lang="en-US" sz="900" b="1" dirty="0"/>
          </a:p>
        </p:txBody>
      </p:sp>
      <p:grpSp>
        <p:nvGrpSpPr>
          <p:cNvPr id="243" name="Group 242"/>
          <p:cNvGrpSpPr/>
          <p:nvPr/>
        </p:nvGrpSpPr>
        <p:grpSpPr>
          <a:xfrm>
            <a:off x="2192502" y="4848934"/>
            <a:ext cx="165994" cy="218449"/>
            <a:chOff x="5233405" y="5007102"/>
            <a:chExt cx="165994" cy="218449"/>
          </a:xfrm>
        </p:grpSpPr>
        <p:sp>
          <p:nvSpPr>
            <p:cNvPr id="244" name="Likbent triangel 36"/>
            <p:cNvSpPr/>
            <p:nvPr/>
          </p:nvSpPr>
          <p:spPr>
            <a:xfrm rot="5400000">
              <a:off x="5240045" y="5098249"/>
              <a:ext cx="66398" cy="79677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5" name="Likbent triangel 37"/>
            <p:cNvSpPr/>
            <p:nvPr/>
          </p:nvSpPr>
          <p:spPr>
            <a:xfrm rot="16200000" flipH="1">
              <a:off x="5326362" y="5098249"/>
              <a:ext cx="66398" cy="79677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6" name="Båge 38"/>
            <p:cNvSpPr/>
            <p:nvPr/>
          </p:nvSpPr>
          <p:spPr>
            <a:xfrm>
              <a:off x="5240141" y="5007102"/>
              <a:ext cx="155710" cy="118811"/>
            </a:xfrm>
            <a:prstGeom prst="arc">
              <a:avLst>
                <a:gd name="adj1" fmla="val 1079664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47" name="Rak 39"/>
            <p:cNvCxnSpPr>
              <a:stCxn id="246" idx="0"/>
              <a:endCxn id="246" idx="2"/>
            </p:cNvCxnSpPr>
            <p:nvPr/>
          </p:nvCxnSpPr>
          <p:spPr>
            <a:xfrm flipV="1">
              <a:off x="5240141" y="5066508"/>
              <a:ext cx="155710" cy="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Rak 40"/>
            <p:cNvCxnSpPr/>
            <p:nvPr/>
          </p:nvCxnSpPr>
          <p:spPr>
            <a:xfrm flipH="1" flipV="1">
              <a:off x="5318357" y="5066508"/>
              <a:ext cx="0" cy="715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Likbent triangel 37"/>
            <p:cNvSpPr/>
            <p:nvPr/>
          </p:nvSpPr>
          <p:spPr>
            <a:xfrm flipH="1">
              <a:off x="5285087" y="5145874"/>
              <a:ext cx="66398" cy="79677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250" name="Straight Connector 249"/>
          <p:cNvCxnSpPr/>
          <p:nvPr/>
        </p:nvCxnSpPr>
        <p:spPr>
          <a:xfrm flipH="1">
            <a:off x="2270872" y="5073286"/>
            <a:ext cx="4166" cy="334321"/>
          </a:xfrm>
          <a:prstGeom prst="line">
            <a:avLst/>
          </a:prstGeom>
          <a:ln w="12700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Rectangle 284"/>
          <p:cNvSpPr/>
          <p:nvPr/>
        </p:nvSpPr>
        <p:spPr>
          <a:xfrm>
            <a:off x="3263156" y="2033290"/>
            <a:ext cx="179410" cy="137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Straight Connector 279"/>
          <p:cNvCxnSpPr/>
          <p:nvPr/>
        </p:nvCxnSpPr>
        <p:spPr>
          <a:xfrm flipV="1">
            <a:off x="3347864" y="1670050"/>
            <a:ext cx="4936" cy="2046984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4432920" y="1663700"/>
            <a:ext cx="0" cy="1174750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1" name="Rectangle 320"/>
          <p:cNvSpPr/>
          <p:nvPr/>
        </p:nvSpPr>
        <p:spPr>
          <a:xfrm>
            <a:off x="3259981" y="4910435"/>
            <a:ext cx="179410" cy="137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3347864" y="3603007"/>
            <a:ext cx="0" cy="1807292"/>
          </a:xfrm>
          <a:prstGeom prst="line">
            <a:avLst/>
          </a:prstGeom>
          <a:ln w="12700"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9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564" b="756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3688" y="1196752"/>
            <a:ext cx="1584176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980728"/>
            <a:ext cx="260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piping installation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75656" y="2132856"/>
            <a:ext cx="216024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55776" y="5805264"/>
            <a:ext cx="151216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5896" y="184482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level 100 access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62116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“LOT 2” of tunnel piping – small bore piping/manifolds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1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004" b="8004"/>
          <a:stretch>
            <a:fillRect/>
          </a:stretch>
        </p:blipFill>
        <p:spPr>
          <a:xfrm>
            <a:off x="468313" y="1773238"/>
            <a:ext cx="8229600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3688" y="3789040"/>
            <a:ext cx="100811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800" y="3573016"/>
            <a:ext cx="231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first skid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9752" y="4365104"/>
            <a:ext cx="144016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4077072"/>
            <a:ext cx="352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cooling system for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for NSS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WP16 scope: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Complete design and installation for NMX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Cooling skids and piping for bunker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Detailed piping design + manufacturing of cooling skids for LOKI and FREIA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Detailed piping design and skid specifications for other instruments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Limited “material” scope but lot of design work and coordination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Ongoing tasks: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Bunker design – coordination of piping penetrations and routing of piping inside bunker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Drafting interface requirements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41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580"/>
          <a:stretch/>
        </p:blipFill>
        <p:spPr>
          <a:xfrm>
            <a:off x="539552" y="1556792"/>
            <a:ext cx="8172400" cy="2299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509120"/>
            <a:ext cx="649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of instrument: SANS </a:t>
            </a:r>
          </a:p>
          <a:p>
            <a:r>
              <a:rPr lang="en-US" dirty="0" smtClean="0"/>
              <a:t>Typical components requiring cooling: HVAC units, Choppers, Racks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Anton Lundmark – WP leader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Akif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Coku</a:t>
            </a:r>
            <a:r>
              <a:rPr lang="en-US" dirty="0" smtClean="0">
                <a:solidFill>
                  <a:srgbClr val="000000"/>
                </a:solidFill>
              </a:rPr>
              <a:t> – Lead Engineer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Fredrik </a:t>
            </a:r>
            <a:r>
              <a:rPr lang="en-US" dirty="0" err="1" smtClean="0">
                <a:solidFill>
                  <a:srgbClr val="000000"/>
                </a:solidFill>
              </a:rPr>
              <a:t>Persson</a:t>
            </a:r>
            <a:r>
              <a:rPr lang="en-US" dirty="0" smtClean="0">
                <a:solidFill>
                  <a:srgbClr val="000000"/>
                </a:solidFill>
              </a:rPr>
              <a:t> – Piping design Engineer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Additional designer – TBD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 x Technicians TBD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Support from other groups: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Ola </a:t>
            </a:r>
            <a:r>
              <a:rPr lang="en-US" dirty="0" err="1" smtClean="0">
                <a:solidFill>
                  <a:srgbClr val="000000"/>
                </a:solidFill>
              </a:rPr>
              <a:t>Ingemansson</a:t>
            </a:r>
            <a:r>
              <a:rPr lang="en-US" dirty="0" smtClean="0">
                <a:solidFill>
                  <a:srgbClr val="000000"/>
                </a:solidFill>
              </a:rPr>
              <a:t> (Target) – Instrumentation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Emil </a:t>
            </a:r>
            <a:r>
              <a:rPr lang="en-US" dirty="0" err="1" smtClean="0">
                <a:solidFill>
                  <a:srgbClr val="000000"/>
                </a:solidFill>
              </a:rPr>
              <a:t>Lundh</a:t>
            </a:r>
            <a:r>
              <a:rPr lang="en-US" dirty="0" smtClean="0">
                <a:solidFill>
                  <a:srgbClr val="000000"/>
                </a:solidFill>
              </a:rPr>
              <a:t> (EIS) – Computational Fluid Dynamic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Anders Olsson (EIS) – Structural analyses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Leif </a:t>
            </a:r>
            <a:r>
              <a:rPr lang="en-US" dirty="0" err="1" smtClean="0">
                <a:solidFill>
                  <a:srgbClr val="000000"/>
                </a:solidFill>
              </a:rPr>
              <a:t>Emås</a:t>
            </a:r>
            <a:r>
              <a:rPr lang="en-US" dirty="0" smtClean="0">
                <a:solidFill>
                  <a:srgbClr val="000000"/>
                </a:solidFill>
              </a:rPr>
              <a:t> (Target) – Process design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Martin Hansson (CF) – Process design and interfaces with CF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5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plan forward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Initiate and oversee installation of tunnel piping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Launch and manage procurement of 2 cooling skids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Launch installation of TS2 cooling system (</a:t>
            </a:r>
            <a:r>
              <a:rPr lang="en-US" dirty="0" err="1" smtClean="0">
                <a:solidFill>
                  <a:srgbClr val="000000"/>
                </a:solidFill>
              </a:rPr>
              <a:t>cryomodule</a:t>
            </a:r>
            <a:r>
              <a:rPr lang="en-US" dirty="0" smtClean="0">
                <a:solidFill>
                  <a:srgbClr val="000000"/>
                </a:solidFill>
              </a:rPr>
              <a:t> cooling later stage)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Plan tunnel installation LOT 2, i.e. detail design of small bore piping for magnets, couplers, manifolds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Plan installation of DTL/RFQ RF gallery area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Define requirements with NSS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09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groups at ESS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7" name="Rektangel med rundade hörn 12"/>
          <p:cNvSpPr/>
          <p:nvPr/>
        </p:nvSpPr>
        <p:spPr>
          <a:xfrm>
            <a:off x="5652120" y="5607405"/>
            <a:ext cx="252028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NSS design teams</a:t>
            </a:r>
          </a:p>
        </p:txBody>
      </p:sp>
      <p:sp>
        <p:nvSpPr>
          <p:cNvPr id="8" name="Rektangel med rundade hörn 11"/>
          <p:cNvSpPr/>
          <p:nvPr/>
        </p:nvSpPr>
        <p:spPr>
          <a:xfrm>
            <a:off x="7092280" y="3140968"/>
            <a:ext cx="1728192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Fluid Systems group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1043608" y="5633864"/>
            <a:ext cx="252028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 design teams</a:t>
            </a:r>
          </a:p>
          <a:p>
            <a:pPr algn="ctr"/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ktangel med rundade hörn 13"/>
          <p:cNvSpPr/>
          <p:nvPr/>
        </p:nvSpPr>
        <p:spPr>
          <a:xfrm>
            <a:off x="2843808" y="3645024"/>
            <a:ext cx="3528392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WP 16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Requirements coordination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nterface to AD &amp; NSS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Secondary systems</a:t>
            </a:r>
          </a:p>
        </p:txBody>
      </p:sp>
      <p:sp>
        <p:nvSpPr>
          <p:cNvPr id="11" name="Upp-Ned 14"/>
          <p:cNvSpPr/>
          <p:nvPr/>
        </p:nvSpPr>
        <p:spPr>
          <a:xfrm rot="2288852">
            <a:off x="2853812" y="5041932"/>
            <a:ext cx="288032" cy="56374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p-Ned 15"/>
          <p:cNvSpPr/>
          <p:nvPr/>
        </p:nvSpPr>
        <p:spPr>
          <a:xfrm rot="19311148" flipH="1">
            <a:off x="6084832" y="5041932"/>
            <a:ext cx="288032" cy="56374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pp-Ned 16"/>
          <p:cNvSpPr/>
          <p:nvPr/>
        </p:nvSpPr>
        <p:spPr>
          <a:xfrm rot="18331336">
            <a:off x="6574318" y="3016125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de hörn 17"/>
          <p:cNvSpPr/>
          <p:nvPr/>
        </p:nvSpPr>
        <p:spPr>
          <a:xfrm>
            <a:off x="2843808" y="1772816"/>
            <a:ext cx="3528392" cy="1368152"/>
          </a:xfrm>
          <a:prstGeom prst="roundRect">
            <a:avLst/>
          </a:prstGeom>
          <a:solidFill>
            <a:srgbClr val="159BFF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CF Process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Central processing plant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Site </a:t>
            </a:r>
            <a:r>
              <a:rPr lang="en-US" sz="1600" dirty="0" smtClean="0">
                <a:solidFill>
                  <a:schemeClr val="tx1"/>
                </a:solidFill>
              </a:rPr>
              <a:t>distribution + main </a:t>
            </a:r>
            <a:r>
              <a:rPr lang="en-US" sz="1600" dirty="0" smtClean="0">
                <a:solidFill>
                  <a:schemeClr val="tx1"/>
                </a:solidFill>
              </a:rPr>
              <a:t>headers in </a:t>
            </a:r>
            <a:r>
              <a:rPr lang="en-US" sz="1600" dirty="0" smtClean="0">
                <a:solidFill>
                  <a:schemeClr val="tx1"/>
                </a:solidFill>
              </a:rPr>
              <a:t>buildings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Upp-Ned 18"/>
          <p:cNvSpPr/>
          <p:nvPr/>
        </p:nvSpPr>
        <p:spPr>
          <a:xfrm>
            <a:off x="4427984" y="3177024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med rundade hörn 20"/>
          <p:cNvSpPr/>
          <p:nvPr/>
        </p:nvSpPr>
        <p:spPr>
          <a:xfrm>
            <a:off x="7128232" y="1916832"/>
            <a:ext cx="1656184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CF HVAC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Heating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17" name="Upp-Ned 21"/>
          <p:cNvSpPr/>
          <p:nvPr/>
        </p:nvSpPr>
        <p:spPr>
          <a:xfrm rot="5400000">
            <a:off x="6606200" y="2114880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med rundade hörn 22"/>
          <p:cNvSpPr/>
          <p:nvPr/>
        </p:nvSpPr>
        <p:spPr>
          <a:xfrm>
            <a:off x="359584" y="1916832"/>
            <a:ext cx="1656184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District Heating</a:t>
            </a:r>
          </a:p>
        </p:txBody>
      </p:sp>
      <p:sp>
        <p:nvSpPr>
          <p:cNvPr id="19" name="Upp-Ned 23"/>
          <p:cNvSpPr/>
          <p:nvPr/>
        </p:nvSpPr>
        <p:spPr>
          <a:xfrm rot="5400000">
            <a:off x="2249768" y="2114880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1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Process - design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726812"/>
              </p:ext>
            </p:extLst>
          </p:nvPr>
        </p:nvGraphicFramePr>
        <p:xfrm>
          <a:off x="1187624" y="1844824"/>
          <a:ext cx="6696744" cy="458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Document" r:id="rId3" imgW="6083300" imgH="4165600" progId="Word.Document.12">
                  <p:embed/>
                </p:oleObj>
              </mc:Choice>
              <mc:Fallback>
                <p:oleObj name="Document" r:id="rId3" imgW="6083300" imgH="416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844824"/>
                        <a:ext cx="6696744" cy="4586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43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site layout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33" t="30947" r="1007" b="9843"/>
          <a:stretch/>
        </p:blipFill>
        <p:spPr>
          <a:xfrm>
            <a:off x="539552" y="1772816"/>
            <a:ext cx="8203677" cy="3960440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 flipV="1">
            <a:off x="5364088" y="3717032"/>
            <a:ext cx="504056" cy="2344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8144" y="5877272"/>
            <a:ext cx="252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Accelerator tunnel – G01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4860032" y="3573016"/>
            <a:ext cx="432048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3419872" y="3645024"/>
            <a:ext cx="504056" cy="2272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88024" y="6381328"/>
            <a:ext cx="1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gallery – G02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868144" y="5877272"/>
            <a:ext cx="192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Accelerator tunnel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275856" y="5949280"/>
            <a:ext cx="189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stands – G02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2123728" y="2780928"/>
            <a:ext cx="1296144" cy="324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27584" y="602128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processing plant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995936" y="1700808"/>
            <a:ext cx="180020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796136" y="1484784"/>
            <a:ext cx="271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Compressor building – G04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WP16 interfaces to Accelerator/Conventional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3706199" y="1556792"/>
            <a:ext cx="1944216" cy="518711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CF Process Systems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1547664" y="3356992"/>
            <a:ext cx="0" cy="38990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4642665" y="2075834"/>
            <a:ext cx="1" cy="491499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547664" y="3356992"/>
            <a:ext cx="6048672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23528" y="3789040"/>
            <a:ext cx="230425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ACC Tunnel (G01):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LEBT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MEBT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RF couplers (SPK, MBL, HBL)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157662" y="2567334"/>
            <a:ext cx="947819" cy="518711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WP16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Cooling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5724128" y="3356992"/>
            <a:ext cx="0" cy="38990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4642665" y="3084751"/>
            <a:ext cx="1" cy="289877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707904" y="3356992"/>
            <a:ext cx="0" cy="38990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7596336" y="3356992"/>
            <a:ext cx="0" cy="38990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771800" y="3789040"/>
            <a:ext cx="1944216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RF Gallery (G02):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Modulators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Klystrons/</a:t>
            </a:r>
            <a:r>
              <a:rPr lang="en-US" sz="1400" dirty="0" err="1" smtClean="0">
                <a:solidFill>
                  <a:schemeClr val="tx1"/>
                </a:solidFill>
              </a:rPr>
              <a:t>Tetrodes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Circulators/Loads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Power supplies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60032" y="3789040"/>
            <a:ext cx="1728192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Test Stands (G02):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Modulators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Klystrons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Circulators/Loads</a:t>
            </a:r>
          </a:p>
          <a:p>
            <a:pPr marL="285750" indent="-285750">
              <a:buFont typeface="Arial"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RF </a:t>
            </a:r>
            <a:r>
              <a:rPr lang="en-US" sz="1400" dirty="0" smtClean="0">
                <a:solidFill>
                  <a:schemeClr val="tx1"/>
                </a:solidFill>
              </a:rPr>
              <a:t>couplers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32240" y="3789040"/>
            <a:ext cx="1728192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Cryogenics (G04):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Oil coolers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Gas coolers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Turbine brakes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Electrical motors</a:t>
            </a:r>
          </a:p>
        </p:txBody>
      </p:sp>
    </p:spTree>
    <p:extLst>
      <p:ext uri="{BB962C8B-B14F-4D97-AF65-F5344CB8AC3E}">
        <p14:creationId xmlns:p14="http://schemas.microsoft.com/office/powerpoint/2010/main" val="96982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tunnel cooling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Picture 5" descr="2017-02-23 13_27_16-ESS _ ALL _ Model - AVEVA Everything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5544616" cy="3209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7956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RFQ cooling skid - WP 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DTL cooling skid - WP 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IS/LEBT/MEBT cooling skid – WP16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85 kW, 14.5 </a:t>
            </a:r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/h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RF Coupler/Magnet Cooling skid – WP16 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500 </a:t>
            </a:r>
            <a:r>
              <a:rPr lang="en-US" dirty="0">
                <a:solidFill>
                  <a:srgbClr val="000000"/>
                </a:solidFill>
              </a:rPr>
              <a:t>kW, 85 </a:t>
            </a:r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/h</a:t>
            </a:r>
            <a:endParaRPr lang="en-US" baseline="30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3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- tunnel cooling</a:t>
            </a:r>
            <a:endParaRPr lang="en-US" dirty="0"/>
          </a:p>
        </p:txBody>
      </p:sp>
      <p:pic>
        <p:nvPicPr>
          <p:cNvPr id="5" name="Content Placeholder 4" descr="FEB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7289"/>
          <a:stretch>
            <a:fillRect/>
          </a:stretch>
        </p:blipFill>
        <p:spPr>
          <a:xfrm>
            <a:off x="107504" y="1484784"/>
            <a:ext cx="6082671" cy="33452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6" name="Picture 5" descr="cds2_1703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5814586" cy="29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tunnel cooling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Interface requirements for accelerator components defined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Statement of works written for tunnel distribution piping (combined with cable trays) and WP16 skids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Procurements to be launched any day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Slightly later than planned due to detail design issues such as RFQ valve location discussions, pipe routing issues, input from CF, as well as procurement group prioritizations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WP16 will provide detailed piping design for tunnel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Ongoing tasks are: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Coordination of rules for penetrations through fire walls and radiation shielding – CF / AD safety group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Development of piping specifications (for piping design tool) together with Integration &amp; Engineering support group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3D model review - integration </a:t>
            </a:r>
            <a:r>
              <a:rPr lang="en-US" dirty="0">
                <a:solidFill>
                  <a:srgbClr val="000000"/>
                </a:solidFill>
              </a:rPr>
              <a:t>work in order to avoid </a:t>
            </a:r>
            <a:r>
              <a:rPr lang="en-US" dirty="0" smtClean="0">
                <a:solidFill>
                  <a:srgbClr val="000000"/>
                </a:solidFill>
              </a:rPr>
              <a:t>clashes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Writing report on water activation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Coordination together with target design teams in order to harmonize tools and design solutions, hook-ups, supports, instruments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Coordinating procurement together with WP15 (electrical support)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Drafting WSCP (working safety coordination plan)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Fluid dynamics analysis of magnet coupler branch (see separate slide)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974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25913</TotalTime>
  <Words>878</Words>
  <Application>Microsoft Macintosh PowerPoint</Application>
  <PresentationFormat>On-screen Show (4:3)</PresentationFormat>
  <Paragraphs>191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ESS Core Powerpoint</vt:lpstr>
      <vt:lpstr>Microsoft Word Document</vt:lpstr>
      <vt:lpstr>ACCSYS WP16 Cooling Support</vt:lpstr>
      <vt:lpstr>WP16 </vt:lpstr>
      <vt:lpstr>Process groups at ESS  </vt:lpstr>
      <vt:lpstr>CF Process - design parameters</vt:lpstr>
      <vt:lpstr>ESS site layout </vt:lpstr>
      <vt:lpstr>WP16 interfaces to Accelerator/Conventional facilities</vt:lpstr>
      <vt:lpstr>Overview – tunnel cooling </vt:lpstr>
      <vt:lpstr>Overview - tunnel cooling</vt:lpstr>
      <vt:lpstr>Status of tunnel cooling systems </vt:lpstr>
      <vt:lpstr>Ongoing work</vt:lpstr>
      <vt:lpstr>Cooling for Test stand 2 </vt:lpstr>
      <vt:lpstr>Cooling for RF gallery </vt:lpstr>
      <vt:lpstr>G02 RF gallery (DTL/RFQ area) </vt:lpstr>
      <vt:lpstr>G02 RF gallery (MBL/HBL area)</vt:lpstr>
      <vt:lpstr>G04 (compressor building for CRYO) water cooling </vt:lpstr>
      <vt:lpstr>Schedule </vt:lpstr>
      <vt:lpstr>Schedule </vt:lpstr>
      <vt:lpstr>Cooling for NSS </vt:lpstr>
      <vt:lpstr>LoKI</vt:lpstr>
      <vt:lpstr>Summary and plan forward 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Anton Lundmark</cp:lastModifiedBy>
  <cp:revision>62</cp:revision>
  <dcterms:created xsi:type="dcterms:W3CDTF">2013-10-29T16:05:10Z</dcterms:created>
  <dcterms:modified xsi:type="dcterms:W3CDTF">2017-03-27T06:24:34Z</dcterms:modified>
</cp:coreProperties>
</file>