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2" r:id="rId2"/>
  </p:sldMasterIdLst>
  <p:notesMasterIdLst>
    <p:notesMasterId r:id="rId19"/>
  </p:notesMasterIdLst>
  <p:handoutMasterIdLst>
    <p:handoutMasterId r:id="rId20"/>
  </p:handoutMasterIdLst>
  <p:sldIdLst>
    <p:sldId id="286" r:id="rId3"/>
    <p:sldId id="304" r:id="rId4"/>
    <p:sldId id="320" r:id="rId5"/>
    <p:sldId id="311" r:id="rId6"/>
    <p:sldId id="306" r:id="rId7"/>
    <p:sldId id="307" r:id="rId8"/>
    <p:sldId id="308" r:id="rId9"/>
    <p:sldId id="323" r:id="rId10"/>
    <p:sldId id="316" r:id="rId11"/>
    <p:sldId id="324" r:id="rId12"/>
    <p:sldId id="310" r:id="rId13"/>
    <p:sldId id="315" r:id="rId14"/>
    <p:sldId id="317" r:id="rId15"/>
    <p:sldId id="319" r:id="rId16"/>
    <p:sldId id="322" r:id="rId17"/>
    <p:sldId id="321" r:id="rId18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32">
          <p15:clr>
            <a:srgbClr val="A4A3A4"/>
          </p15:clr>
        </p15:guide>
        <p15:guide id="2" orient="horz" pos="908">
          <p15:clr>
            <a:srgbClr val="A4A3A4"/>
          </p15:clr>
        </p15:guide>
        <p15:guide id="3" pos="4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9ED6"/>
    <a:srgbClr val="0080FF"/>
    <a:srgbClr val="FFFFFF"/>
    <a:srgbClr val="00E100"/>
    <a:srgbClr val="FF7D00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015" autoAdjust="0"/>
    <p:restoredTop sz="96437" autoAdjust="0"/>
  </p:normalViewPr>
  <p:slideViewPr>
    <p:cSldViewPr snapToGrid="0" snapToObjects="1">
      <p:cViewPr varScale="1">
        <p:scale>
          <a:sx n="146" d="100"/>
          <a:sy n="146" d="100"/>
        </p:scale>
        <p:origin x="2160" y="160"/>
      </p:cViewPr>
      <p:guideLst>
        <p:guide orient="horz" pos="1232"/>
        <p:guide orient="horz" pos="908"/>
        <p:guide pos="4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3AE58-0CB7-2B49-BC2B-99543F812727}" type="datetimeFigureOut">
              <a:rPr lang="sv-SE" smtClean="0"/>
              <a:t>2017-04-06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0A657-9475-004C-BDED-BB6C61EC94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64104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41830-0E87-9D46-A15F-C0C0B780FA23}" type="datetimeFigureOut">
              <a:rPr lang="sv-SE" smtClean="0"/>
              <a:t>2017-04-06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0035E-6164-C447-BCFF-46EC70F740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9421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0035E-6164-C447-BCFF-46EC70F74028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2397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38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6CE20-AFC7-3F45-B0E0-5A45C0AF0FEF}" type="datetime1">
              <a:rPr lang="en-US" smtClean="0"/>
              <a:t>4/6/17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258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E751-A629-5E4A-A202-65D0E0233AA2}" type="datetime1">
              <a:rPr lang="en-US" smtClean="0"/>
              <a:t>4/6/17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4101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8524D-C923-984C-AA4B-C3BB39D88DE4}" type="datetime1">
              <a:rPr lang="en-US" smtClean="0"/>
              <a:t>4/6/17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65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D09B-6E0E-F342-90BC-7E5749EEA10B}" type="datetime1">
              <a:rPr lang="en-US" smtClean="0"/>
              <a:t>4/6/17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3458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DF2D1-8BC8-2440-AB2E-6BB6C9E19346}" type="datetime1">
              <a:rPr lang="en-US" smtClean="0"/>
              <a:t>4/6/17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0237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6827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349A-E89C-B948-9787-66E804B9853F}" type="datetime1">
              <a:rPr lang="en-US" smtClean="0"/>
              <a:t>4/6/17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38" y="130718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1753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CE78-6475-A342-9573-2A2B74611370}" type="datetimeFigureOut">
              <a:rPr lang="en-US" smtClean="0"/>
              <a:t>4/6/17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03ED0-D9CA-6A4E-BA0A-F598ACB48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72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5790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7098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2017-04-06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4809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57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137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2017-04-06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9334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2017-04-06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6108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2017-04-06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63387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2017-04-06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28659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2017-04-06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3061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2017-04-06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0504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2017-04-06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39349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2017-04-06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2661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5678A-D05F-FD42-9890-CCECCD9C8C54}" type="datetimeFigureOut">
              <a:rPr lang="sv-SE" smtClean="0"/>
              <a:t>2017-04-06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4170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218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8954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3" y="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3" y="1964945"/>
            <a:ext cx="6536399" cy="40389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C0C22-9EDB-E14B-9D1D-02359A0D0385}" type="datetime1">
              <a:rPr lang="en-US" smtClean="0"/>
              <a:t>4/6/17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1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5BB91-6E5D-4E44-A313-B74B25380F86}" type="datetime1">
              <a:rPr lang="en-US" smtClean="0"/>
              <a:t>4/6/17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21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FE33-BB3B-F54C-A8F8-03B587A53342}" type="datetime1">
              <a:rPr lang="en-US" smtClean="0"/>
              <a:t>4/6/17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7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4D03-6436-924D-BD12-1D8F540DD88C}" type="datetime1">
              <a:rPr lang="en-US" smtClean="0"/>
              <a:t>4/6/17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59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1278-4430-4444-9D70-1555BC514269}" type="datetime1">
              <a:rPr lang="en-US" smtClean="0"/>
              <a:t>4/6/17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‹#›</a:t>
            </a:fld>
            <a:endParaRPr lang="sv-SE"/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73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1" y="1964945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fld id="{8F5C681F-1FB5-764D-BC0F-BB7944416E1E}" type="datetime1">
              <a:rPr lang="en-US" smtClean="0"/>
              <a:pPr/>
              <a:t>4/6/17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74" y="37875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20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75" r:id="rId3"/>
    <p:sldLayoutId id="2147483676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77" r:id="rId16"/>
    <p:sldLayoutId id="214748367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5678A-D05F-FD42-9890-CCECCD9C8C54}" type="datetimeFigureOut">
              <a:rPr lang="sv-SE" smtClean="0"/>
              <a:t>2017-04-06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04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160" y="408940"/>
            <a:ext cx="2082800" cy="1114297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0" y="1717803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FFFF"/>
                </a:solidFill>
              </a:rPr>
              <a:t>Cryomodule test stand </a:t>
            </a:r>
            <a:r>
              <a:rPr lang="en-US" sz="7200" dirty="0" smtClean="0">
                <a:solidFill>
                  <a:srgbClr val="FFFFFF"/>
                </a:solidFill>
              </a:rPr>
              <a:t>TS2</a:t>
            </a:r>
            <a:endParaRPr lang="en-GB" sz="7200" dirty="0">
              <a:solidFill>
                <a:srgbClr val="FFFFFF"/>
              </a:solidFill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-14343" y="4740693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FFFFFF"/>
                </a:solidFill>
              </a:rPr>
              <a:t>TAC15</a:t>
            </a:r>
          </a:p>
          <a:p>
            <a:pPr algn="ctr"/>
            <a:endParaRPr lang="en-GB" sz="2400" dirty="0" smtClean="0">
              <a:solidFill>
                <a:srgbClr val="FFFFFF"/>
              </a:solidFill>
            </a:endParaRPr>
          </a:p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Wolfgang Hees, WP leader Test Stands</a:t>
            </a:r>
          </a:p>
          <a:p>
            <a:pPr algn="ctr"/>
            <a:r>
              <a:rPr lang="en-GB" sz="1600" dirty="0" smtClean="0">
                <a:solidFill>
                  <a:srgbClr val="FFFFFF"/>
                </a:solidFill>
              </a:rPr>
              <a:t>2017-04-06</a:t>
            </a:r>
          </a:p>
        </p:txBody>
      </p:sp>
    </p:spTree>
    <p:extLst>
      <p:ext uri="{BB962C8B-B14F-4D97-AF65-F5344CB8AC3E}">
        <p14:creationId xmlns:p14="http://schemas.microsoft.com/office/powerpoint/2010/main" val="44194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TS2 area in the Klystron </a:t>
            </a:r>
            <a:r>
              <a:rPr lang="sv-SE" dirty="0" err="1" smtClean="0"/>
              <a:t>Gallery</a:t>
            </a:r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1190" y="975356"/>
            <a:ext cx="7634515" cy="572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5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6-09-23 WP10 TS2 layou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2" r="8"/>
          <a:stretch/>
        </p:blipFill>
        <p:spPr>
          <a:xfrm>
            <a:off x="-18000" y="1"/>
            <a:ext cx="916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17756" y="6562797"/>
            <a:ext cx="6978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u="sng" dirty="0">
                <a:solidFill>
                  <a:srgbClr val="3366FF"/>
                </a:solidFill>
              </a:rPr>
              <a:t>https://</a:t>
            </a:r>
            <a:r>
              <a:rPr lang="en-US" sz="1200" u="sng" dirty="0" err="1">
                <a:solidFill>
                  <a:srgbClr val="3366FF"/>
                </a:solidFill>
              </a:rPr>
              <a:t>ess-ics.atlassian.net</a:t>
            </a:r>
            <a:r>
              <a:rPr lang="en-US" sz="1200" u="sng" dirty="0">
                <a:solidFill>
                  <a:srgbClr val="3366FF"/>
                </a:solidFill>
              </a:rPr>
              <a:t>/wiki/display/ATS/Accelerator+Cryomodule+Test+Stand+2</a:t>
            </a:r>
          </a:p>
        </p:txBody>
      </p:sp>
    </p:spTree>
    <p:extLst>
      <p:ext uri="{BB962C8B-B14F-4D97-AF65-F5344CB8AC3E}">
        <p14:creationId xmlns:p14="http://schemas.microsoft.com/office/powerpoint/2010/main" val="133574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286382" y="1441450"/>
            <a:ext cx="8395073" cy="5416550"/>
          </a:xfrm>
        </p:spPr>
        <p:txBody>
          <a:bodyPr/>
          <a:lstStyle/>
          <a:p>
            <a:pPr marL="540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dirty="0" smtClean="0">
                <a:solidFill>
                  <a:schemeClr val="tx1"/>
                </a:solidFill>
              </a:rPr>
              <a:t>TS2 installation is coordinated by WP10. The other teams provide: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b="1" dirty="0" smtClean="0">
                <a:solidFill>
                  <a:schemeClr val="tx1"/>
                </a:solidFill>
              </a:rPr>
              <a:t>WP11:</a:t>
            </a:r>
            <a:r>
              <a:rPr lang="en-GB" dirty="0" smtClean="0">
                <a:solidFill>
                  <a:schemeClr val="tx1"/>
                </a:solidFill>
              </a:rPr>
              <a:t> cryoplant, transfer line (incl. valve box &amp; warm lines)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b="1" dirty="0" smtClean="0">
                <a:solidFill>
                  <a:schemeClr val="tx1"/>
                </a:solidFill>
              </a:rPr>
              <a:t>WP8 &amp; WP17: </a:t>
            </a:r>
            <a:r>
              <a:rPr lang="en-GB" dirty="0" smtClean="0">
                <a:solidFill>
                  <a:schemeClr val="tx1"/>
                </a:solidFill>
              </a:rPr>
              <a:t>HP RF (modulator, klystrons, waveguides, circulators, dummy loads and </a:t>
            </a:r>
            <a:r>
              <a:rPr lang="en-GB" dirty="0">
                <a:solidFill>
                  <a:schemeClr val="tx1"/>
                </a:solidFill>
              </a:rPr>
              <a:t>splitters) </a:t>
            </a:r>
            <a:r>
              <a:rPr lang="en-GB" dirty="0" smtClean="0">
                <a:solidFill>
                  <a:schemeClr val="tx1"/>
                </a:solidFill>
              </a:rPr>
              <a:t>and LLRF equipment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b="1" dirty="0" smtClean="0">
                <a:solidFill>
                  <a:schemeClr val="tx1"/>
                </a:solidFill>
              </a:rPr>
              <a:t>WP12:</a:t>
            </a:r>
            <a:r>
              <a:rPr lang="en-GB" dirty="0" smtClean="0">
                <a:solidFill>
                  <a:schemeClr val="tx1"/>
                </a:solidFill>
              </a:rPr>
              <a:t> portable clean room (inst. &amp; removal of beam vacuum pump), insulation vacuum pump, cryo line purging pump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b="1" dirty="0" smtClean="0">
                <a:solidFill>
                  <a:schemeClr val="tx1"/>
                </a:solidFill>
              </a:rPr>
              <a:t>ICS:</a:t>
            </a:r>
            <a:r>
              <a:rPr lang="en-GB" dirty="0" smtClean="0">
                <a:solidFill>
                  <a:schemeClr val="tx1"/>
                </a:solidFill>
              </a:rPr>
              <a:t> controls, timing system, motion control (CTS), PSS (access control, radiation &amp; ODH monitoring)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b="1" dirty="0" smtClean="0">
                <a:solidFill>
                  <a:schemeClr val="tx1"/>
                </a:solidFill>
              </a:rPr>
              <a:t>WP15:</a:t>
            </a:r>
            <a:r>
              <a:rPr lang="en-GB" dirty="0" smtClean="0">
                <a:solidFill>
                  <a:schemeClr val="tx1"/>
                </a:solidFill>
              </a:rPr>
              <a:t> cabling, racks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b="1" dirty="0" smtClean="0">
                <a:solidFill>
                  <a:schemeClr val="tx1"/>
                </a:solidFill>
              </a:rPr>
              <a:t>WP16:</a:t>
            </a:r>
            <a:r>
              <a:rPr lang="en-GB" dirty="0" smtClean="0">
                <a:solidFill>
                  <a:schemeClr val="tx1"/>
                </a:solidFill>
              </a:rPr>
              <a:t> cooling water skid &amp; connections, </a:t>
            </a:r>
            <a:r>
              <a:rPr lang="en-GB" dirty="0" err="1" smtClean="0">
                <a:solidFill>
                  <a:schemeClr val="tx1"/>
                </a:solidFill>
              </a:rPr>
              <a:t>cp</a:t>
            </a:r>
            <a:r>
              <a:rPr lang="en-GB" dirty="0" smtClean="0">
                <a:solidFill>
                  <a:schemeClr val="tx1"/>
                </a:solidFill>
              </a:rPr>
              <a:t> air connection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b="1" dirty="0" smtClean="0">
                <a:solidFill>
                  <a:schemeClr val="tx1"/>
                </a:solidFill>
              </a:rPr>
              <a:t>CF:</a:t>
            </a:r>
            <a:r>
              <a:rPr lang="en-GB" dirty="0" smtClean="0">
                <a:solidFill>
                  <a:schemeClr val="tx1"/>
                </a:solidFill>
              </a:rPr>
              <a:t> building, utilities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b="1" dirty="0" smtClean="0">
                <a:solidFill>
                  <a:schemeClr val="tx1"/>
                </a:solidFill>
              </a:rPr>
              <a:t>ESS logistics:</a:t>
            </a:r>
            <a:r>
              <a:rPr lang="en-GB" dirty="0" smtClean="0">
                <a:solidFill>
                  <a:schemeClr val="tx1"/>
                </a:solidFill>
              </a:rPr>
              <a:t> transport &amp; handling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b="1" dirty="0" smtClean="0">
                <a:solidFill>
                  <a:schemeClr val="tx1"/>
                </a:solidFill>
              </a:rPr>
              <a:t>WP5</a:t>
            </a:r>
            <a:r>
              <a:rPr lang="en-GB" dirty="0" smtClean="0">
                <a:solidFill>
                  <a:schemeClr val="tx1"/>
                </a:solidFill>
              </a:rPr>
              <a:t> IKC partners (CEA &amp; IPNO, France): advice and support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b="1" dirty="0" smtClean="0">
                <a:solidFill>
                  <a:schemeClr val="tx1"/>
                </a:solidFill>
              </a:rPr>
              <a:t>AD linac group:</a:t>
            </a:r>
            <a:r>
              <a:rPr lang="en-GB" dirty="0" smtClean="0">
                <a:solidFill>
                  <a:schemeClr val="tx1"/>
                </a:solidFill>
              </a:rPr>
              <a:t> support on SRF &amp; other issues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Organisation: Installation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85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342414" y="1598837"/>
            <a:ext cx="7962673" cy="4587508"/>
          </a:xfrm>
        </p:spPr>
        <p:txBody>
          <a:bodyPr/>
          <a:lstStyle/>
          <a:p>
            <a:pPr marL="540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dirty="0" smtClean="0">
                <a:solidFill>
                  <a:schemeClr val="tx1"/>
                </a:solidFill>
              </a:rPr>
              <a:t>TS2 operation is organised by WP10. Other teams provide: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b="1" dirty="0" smtClean="0">
                <a:solidFill>
                  <a:schemeClr val="tx1"/>
                </a:solidFill>
              </a:rPr>
              <a:t>WP11:</a:t>
            </a:r>
            <a:r>
              <a:rPr lang="en-GB" dirty="0" smtClean="0">
                <a:solidFill>
                  <a:schemeClr val="tx1"/>
                </a:solidFill>
              </a:rPr>
              <a:t> cryoplant operation, support during CM cooldown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b="1" dirty="0" smtClean="0">
                <a:solidFill>
                  <a:schemeClr val="tx1"/>
                </a:solidFill>
              </a:rPr>
              <a:t>WP8:</a:t>
            </a:r>
            <a:r>
              <a:rPr lang="en-GB" dirty="0" smtClean="0">
                <a:solidFill>
                  <a:schemeClr val="tx1"/>
                </a:solidFill>
              </a:rPr>
              <a:t> RF engineers to operate RF equipment during tests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b="1" dirty="0" smtClean="0">
                <a:solidFill>
                  <a:schemeClr val="tx1"/>
                </a:solidFill>
              </a:rPr>
              <a:t>WP12:</a:t>
            </a:r>
            <a:r>
              <a:rPr lang="en-GB" dirty="0" smtClean="0">
                <a:solidFill>
                  <a:schemeClr val="tx1"/>
                </a:solidFill>
              </a:rPr>
              <a:t> clean room operation, connection of pumps</a:t>
            </a:r>
            <a:endParaRPr lang="en-GB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b="1" dirty="0" smtClean="0">
                <a:solidFill>
                  <a:schemeClr val="tx1"/>
                </a:solidFill>
              </a:rPr>
              <a:t>ICS:</a:t>
            </a:r>
            <a:r>
              <a:rPr lang="en-GB" dirty="0" smtClean="0">
                <a:solidFill>
                  <a:schemeClr val="tx1"/>
                </a:solidFill>
              </a:rPr>
              <a:t> database for test data storage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b="1" dirty="0" smtClean="0">
                <a:solidFill>
                  <a:schemeClr val="tx1"/>
                </a:solidFill>
              </a:rPr>
              <a:t>IFJ PAN</a:t>
            </a:r>
            <a:r>
              <a:rPr lang="en-GB" dirty="0" smtClean="0">
                <a:solidFill>
                  <a:schemeClr val="tx1"/>
                </a:solidFill>
              </a:rPr>
              <a:t> (In</a:t>
            </a:r>
            <a:r>
              <a:rPr lang="en-GB" dirty="0">
                <a:solidFill>
                  <a:schemeClr val="tx1"/>
                </a:solidFill>
              </a:rPr>
              <a:t>-Kind </a:t>
            </a:r>
            <a:r>
              <a:rPr lang="en-GB" dirty="0" smtClean="0">
                <a:solidFill>
                  <a:schemeClr val="tx1"/>
                </a:solidFill>
              </a:rPr>
              <a:t>partner): specialists for CM handling, preparation, connection, testing (experience from XFEL)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b="1" dirty="0">
                <a:solidFill>
                  <a:schemeClr val="tx1"/>
                </a:solidFill>
              </a:rPr>
              <a:t>WP5</a:t>
            </a:r>
            <a:r>
              <a:rPr lang="en-GB" dirty="0">
                <a:solidFill>
                  <a:schemeClr val="tx1"/>
                </a:solidFill>
              </a:rPr>
              <a:t> IKC partners (CEA &amp; IPNO, France): advice and </a:t>
            </a:r>
            <a:r>
              <a:rPr lang="en-GB" dirty="0" smtClean="0">
                <a:solidFill>
                  <a:schemeClr val="tx1"/>
                </a:solidFill>
              </a:rPr>
              <a:t>support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b="1" dirty="0" smtClean="0">
                <a:solidFill>
                  <a:schemeClr val="tx1"/>
                </a:solidFill>
              </a:rPr>
              <a:t>AD linac group:</a:t>
            </a:r>
            <a:r>
              <a:rPr lang="en-GB" dirty="0" smtClean="0">
                <a:solidFill>
                  <a:schemeClr val="tx1"/>
                </a:solidFill>
              </a:rPr>
              <a:t> support on SRF issues and with testing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Organisation: operation</a:t>
            </a:r>
            <a:endParaRPr lang="sv-SE" dirty="0"/>
          </a:p>
        </p:txBody>
      </p:sp>
      <p:sp>
        <p:nvSpPr>
          <p:cNvPr id="2" name="TextBox 1"/>
          <p:cNvSpPr txBox="1"/>
          <p:nvPr/>
        </p:nvSpPr>
        <p:spPr>
          <a:xfrm>
            <a:off x="640024" y="5389625"/>
            <a:ext cx="7367452" cy="9541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WP10 is responsible for delivering fully tested elliptical cavity cryomodules.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60998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90913" y="1534110"/>
            <a:ext cx="1354186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partial access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245098" y="1534110"/>
            <a:ext cx="6898902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full access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245098" y="1816088"/>
            <a:ext cx="6898901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utilities available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795839" y="2926272"/>
            <a:ext cx="1426706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TD available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224334" y="3208122"/>
            <a:ext cx="919666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</a:t>
            </a:r>
            <a:r>
              <a:rPr lang="en-US" sz="1200" baseline="30000" dirty="0" smtClean="0"/>
              <a:t>st</a:t>
            </a:r>
            <a:r>
              <a:rPr lang="en-US" sz="1200" dirty="0" smtClean="0"/>
              <a:t> MB CM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583466" y="3209408"/>
            <a:ext cx="401003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dirty="0" smtClean="0"/>
              <a:t>cold </a:t>
            </a:r>
            <a:r>
              <a:rPr lang="en-US" sz="600" dirty="0" err="1" smtClean="0"/>
              <a:t>comm</a:t>
            </a:r>
            <a:endParaRPr lang="en-US" sz="600" dirty="0"/>
          </a:p>
        </p:txBody>
      </p:sp>
      <p:sp>
        <p:nvSpPr>
          <p:cNvPr id="10" name="TextBox 9"/>
          <p:cNvSpPr txBox="1"/>
          <p:nvPr/>
        </p:nvSpPr>
        <p:spPr>
          <a:xfrm>
            <a:off x="6572777" y="3518599"/>
            <a:ext cx="619816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" cmpd="sng">
            <a:solidFill>
              <a:schemeClr val="tx1"/>
            </a:solidFill>
          </a:ln>
        </p:spPr>
        <p:txBody>
          <a:bodyPr wrap="square" lIns="36000" rIns="36000" rtlCol="0">
            <a:spAutoFit/>
          </a:bodyPr>
          <a:lstStyle/>
          <a:p>
            <a:r>
              <a:rPr lang="en-US" sz="700" dirty="0" smtClean="0"/>
              <a:t>RF dry commissioning</a:t>
            </a:r>
            <a:endParaRPr lang="en-US" sz="700" dirty="0"/>
          </a:p>
        </p:txBody>
      </p:sp>
      <p:sp>
        <p:nvSpPr>
          <p:cNvPr id="11" name="TextBox 10"/>
          <p:cNvSpPr txBox="1"/>
          <p:nvPr/>
        </p:nvSpPr>
        <p:spPr>
          <a:xfrm>
            <a:off x="6010448" y="3518599"/>
            <a:ext cx="555297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6350" cmpd="sng">
            <a:solidFill>
              <a:schemeClr val="tx1"/>
            </a:solidFill>
          </a:ln>
        </p:spPr>
        <p:txBody>
          <a:bodyPr wrap="square" lIns="36000" rIns="36000" rtlCol="0">
            <a:spAutoFit/>
          </a:bodyPr>
          <a:lstStyle/>
          <a:p>
            <a:r>
              <a:rPr lang="en-US" sz="700" dirty="0" smtClean="0"/>
              <a:t>RF inst. inside</a:t>
            </a:r>
            <a:endParaRPr lang="en-US" sz="700" dirty="0"/>
          </a:p>
        </p:txBody>
      </p:sp>
      <p:sp>
        <p:nvSpPr>
          <p:cNvPr id="12" name="TextBox 11"/>
          <p:cNvSpPr txBox="1"/>
          <p:nvPr/>
        </p:nvSpPr>
        <p:spPr>
          <a:xfrm>
            <a:off x="890913" y="3533988"/>
            <a:ext cx="4378279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RF installation &amp;  commissioning outside bunker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010077" y="4112100"/>
            <a:ext cx="451819" cy="27699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chemeClr val="bg1"/>
                </a:solidFill>
              </a:rPr>
              <a:t>cabling inside</a:t>
            </a:r>
            <a:endParaRPr lang="en-US" sz="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55808" y="4112100"/>
            <a:ext cx="1370863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cabling outside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1116640" y="3823969"/>
            <a:ext cx="2386581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cabling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673318" y="4112100"/>
            <a:ext cx="780767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rack inst.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006622" y="4687841"/>
            <a:ext cx="1381158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TL</a:t>
            </a:r>
            <a:r>
              <a:rPr lang="en-US" sz="1100" dirty="0" smtClean="0"/>
              <a:t> inst. &amp; c. inside</a:t>
            </a: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4886696" y="4688473"/>
            <a:ext cx="1120850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TL inst. outside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3057152" y="2349182"/>
            <a:ext cx="2949470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bunker manufacturing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180913" y="2637433"/>
            <a:ext cx="1813384" cy="276999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bunker inst.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1178393" y="2348518"/>
            <a:ext cx="1871727" cy="276999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bunker procurement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1178394" y="2093087"/>
            <a:ext cx="1066705" cy="2308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 smtClean="0"/>
              <a:t>LCR partial access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2245099" y="2093866"/>
            <a:ext cx="6898901" cy="2308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 smtClean="0"/>
              <a:t>LCR full access</a:t>
            </a:r>
            <a:endParaRPr lang="en-US" sz="9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890913" y="1022240"/>
            <a:ext cx="0" cy="5824645"/>
          </a:xfrm>
          <a:prstGeom prst="line">
            <a:avLst/>
          </a:prstGeom>
          <a:ln w="3175" cmpd="sng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246195" y="1022240"/>
            <a:ext cx="0" cy="5824645"/>
          </a:xfrm>
          <a:prstGeom prst="line">
            <a:avLst/>
          </a:prstGeom>
          <a:ln w="3175" cmpd="sng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177645" y="1022240"/>
            <a:ext cx="0" cy="5824645"/>
          </a:xfrm>
          <a:prstGeom prst="line">
            <a:avLst/>
          </a:prstGeom>
          <a:ln w="3175" cmpd="sng">
            <a:solidFill>
              <a:srgbClr val="FF0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794915" y="1022240"/>
            <a:ext cx="0" cy="5824645"/>
          </a:xfrm>
          <a:prstGeom prst="line">
            <a:avLst/>
          </a:prstGeom>
          <a:ln w="3175" cmpd="sng">
            <a:solidFill>
              <a:srgbClr val="3366FF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223469" y="1022015"/>
            <a:ext cx="0" cy="5824645"/>
          </a:xfrm>
          <a:prstGeom prst="line">
            <a:avLst/>
          </a:prstGeom>
          <a:ln w="3175" cmpd="sng">
            <a:solidFill>
              <a:srgbClr val="3366FF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32015" y="693552"/>
            <a:ext cx="750502" cy="338554"/>
          </a:xfrm>
          <a:prstGeom prst="rect">
            <a:avLst/>
          </a:prstGeom>
          <a:noFill/>
          <a:ln w="63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CF: </a:t>
            </a:r>
            <a:r>
              <a:rPr lang="en-US" sz="800" dirty="0" smtClean="0"/>
              <a:t>TS2 partial access</a:t>
            </a:r>
            <a:endParaRPr lang="en-US" sz="800" dirty="0"/>
          </a:p>
        </p:txBody>
      </p:sp>
      <p:sp>
        <p:nvSpPr>
          <p:cNvPr id="33" name="TextBox 32"/>
          <p:cNvSpPr txBox="1"/>
          <p:nvPr/>
        </p:nvSpPr>
        <p:spPr>
          <a:xfrm>
            <a:off x="1022949" y="690474"/>
            <a:ext cx="790434" cy="338554"/>
          </a:xfrm>
          <a:prstGeom prst="rect">
            <a:avLst/>
          </a:prstGeom>
          <a:noFill/>
          <a:ln w="63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CF:</a:t>
            </a:r>
            <a:r>
              <a:rPr lang="en-US" sz="800" dirty="0" smtClean="0"/>
              <a:t> LCR partial access</a:t>
            </a:r>
            <a:endParaRPr lang="en-US" sz="800" dirty="0"/>
          </a:p>
        </p:txBody>
      </p:sp>
      <p:sp>
        <p:nvSpPr>
          <p:cNvPr id="34" name="TextBox 33"/>
          <p:cNvSpPr txBox="1"/>
          <p:nvPr/>
        </p:nvSpPr>
        <p:spPr>
          <a:xfrm>
            <a:off x="2002659" y="687396"/>
            <a:ext cx="1054493" cy="338554"/>
          </a:xfrm>
          <a:prstGeom prst="rect">
            <a:avLst/>
          </a:prstGeom>
          <a:noFill/>
          <a:ln w="635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CF:</a:t>
            </a:r>
            <a:r>
              <a:rPr lang="en-US" sz="800" dirty="0" smtClean="0"/>
              <a:t> TS2 full access</a:t>
            </a:r>
          </a:p>
          <a:p>
            <a:pPr algn="ctr"/>
            <a:r>
              <a:rPr lang="en-US" sz="800" dirty="0" smtClean="0"/>
              <a:t>&amp;  utilities</a:t>
            </a:r>
            <a:endParaRPr lang="en-US" sz="800" dirty="0"/>
          </a:p>
        </p:txBody>
      </p:sp>
      <p:sp>
        <p:nvSpPr>
          <p:cNvPr id="35" name="TextBox 34"/>
          <p:cNvSpPr txBox="1"/>
          <p:nvPr/>
        </p:nvSpPr>
        <p:spPr>
          <a:xfrm>
            <a:off x="6553742" y="687396"/>
            <a:ext cx="968440" cy="338554"/>
          </a:xfrm>
          <a:prstGeom prst="rect">
            <a:avLst/>
          </a:prstGeom>
          <a:noFill/>
          <a:ln w="6350" cmpd="sng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WP5:</a:t>
            </a:r>
            <a:r>
              <a:rPr lang="en-US" sz="800" dirty="0" smtClean="0"/>
              <a:t> TD available in Lund</a:t>
            </a:r>
            <a:endParaRPr lang="en-US" sz="800" dirty="0"/>
          </a:p>
        </p:txBody>
      </p:sp>
      <p:sp>
        <p:nvSpPr>
          <p:cNvPr id="36" name="TextBox 35"/>
          <p:cNvSpPr txBox="1"/>
          <p:nvPr/>
        </p:nvSpPr>
        <p:spPr>
          <a:xfrm>
            <a:off x="7986214" y="687396"/>
            <a:ext cx="1080702" cy="338554"/>
          </a:xfrm>
          <a:prstGeom prst="rect">
            <a:avLst/>
          </a:prstGeom>
          <a:noFill/>
          <a:ln w="6350" cmpd="sng">
            <a:solidFill>
              <a:srgbClr val="3366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WP5:</a:t>
            </a:r>
            <a:r>
              <a:rPr lang="en-US" sz="800" dirty="0" smtClean="0"/>
              <a:t> 1</a:t>
            </a:r>
            <a:r>
              <a:rPr lang="en-US" sz="800" baseline="30000" dirty="0" smtClean="0"/>
              <a:t>st</a:t>
            </a:r>
            <a:r>
              <a:rPr lang="en-US" sz="800" dirty="0" smtClean="0"/>
              <a:t> MB CM available in Lund</a:t>
            </a:r>
            <a:endParaRPr lang="en-US" sz="800" dirty="0"/>
          </a:p>
        </p:txBody>
      </p:sp>
      <p:sp>
        <p:nvSpPr>
          <p:cNvPr id="37" name="TextBox 36"/>
          <p:cNvSpPr txBox="1"/>
          <p:nvPr/>
        </p:nvSpPr>
        <p:spPr>
          <a:xfrm>
            <a:off x="6051057" y="5272721"/>
            <a:ext cx="1526899" cy="276999"/>
          </a:xfrm>
          <a:prstGeom prst="rect">
            <a:avLst/>
          </a:prstGeom>
          <a:solidFill>
            <a:schemeClr val="bg2">
              <a:lumMod val="9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PSS inst. &amp; </a:t>
            </a:r>
            <a:r>
              <a:rPr lang="en-US" sz="1200" dirty="0" err="1" smtClean="0"/>
              <a:t>comm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329706" y="1108487"/>
            <a:ext cx="561208" cy="159462"/>
          </a:xfrm>
          <a:prstGeom prst="rect">
            <a:avLst/>
          </a:prstGeom>
          <a:noFill/>
          <a:ln w="6350" cmpd="sng">
            <a:solidFill>
              <a:srgbClr val="FF0000"/>
            </a:solidFill>
          </a:ln>
        </p:spPr>
        <p:txBody>
          <a:bodyPr wrap="square" lIns="36000" tIns="18000" rIns="36000" bIns="18000" rtlCol="0">
            <a:spAutoFit/>
          </a:bodyPr>
          <a:lstStyle/>
          <a:p>
            <a:pPr algn="r"/>
            <a:r>
              <a:rPr lang="en-US" sz="800" dirty="0" smtClean="0"/>
              <a:t>2017-02-27</a:t>
            </a:r>
            <a:endParaRPr lang="en-US" sz="800" dirty="0"/>
          </a:p>
        </p:txBody>
      </p:sp>
      <p:sp>
        <p:nvSpPr>
          <p:cNvPr id="39" name="TextBox 38"/>
          <p:cNvSpPr txBox="1"/>
          <p:nvPr/>
        </p:nvSpPr>
        <p:spPr>
          <a:xfrm>
            <a:off x="1177645" y="1101425"/>
            <a:ext cx="561208" cy="159462"/>
          </a:xfrm>
          <a:prstGeom prst="rect">
            <a:avLst/>
          </a:prstGeom>
          <a:noFill/>
          <a:ln w="6350" cmpd="sng">
            <a:solidFill>
              <a:srgbClr val="FF0000"/>
            </a:solidFill>
          </a:ln>
        </p:spPr>
        <p:txBody>
          <a:bodyPr wrap="square" lIns="36000" tIns="18000" rIns="36000" bIns="18000" rtlCol="0">
            <a:spAutoFit/>
          </a:bodyPr>
          <a:lstStyle/>
          <a:p>
            <a:r>
              <a:rPr lang="en-US" sz="800" dirty="0" smtClean="0"/>
              <a:t>2017-03-31</a:t>
            </a:r>
            <a:endParaRPr lang="en-US" sz="800" dirty="0"/>
          </a:p>
        </p:txBody>
      </p:sp>
      <p:sp>
        <p:nvSpPr>
          <p:cNvPr id="40" name="TextBox 39"/>
          <p:cNvSpPr txBox="1"/>
          <p:nvPr/>
        </p:nvSpPr>
        <p:spPr>
          <a:xfrm>
            <a:off x="2246195" y="1101425"/>
            <a:ext cx="561208" cy="159462"/>
          </a:xfrm>
          <a:prstGeom prst="rect">
            <a:avLst/>
          </a:prstGeom>
          <a:noFill/>
          <a:ln w="6350" cmpd="sng">
            <a:solidFill>
              <a:srgbClr val="FF0000"/>
            </a:solidFill>
          </a:ln>
        </p:spPr>
        <p:txBody>
          <a:bodyPr wrap="square" lIns="36000" tIns="18000" rIns="36000" bIns="18000" rtlCol="0">
            <a:spAutoFit/>
          </a:bodyPr>
          <a:lstStyle/>
          <a:p>
            <a:r>
              <a:rPr lang="en-US" sz="800" dirty="0" smtClean="0"/>
              <a:t>2017-05-02</a:t>
            </a:r>
            <a:endParaRPr lang="en-US" sz="800" dirty="0"/>
          </a:p>
        </p:txBody>
      </p:sp>
      <p:sp>
        <p:nvSpPr>
          <p:cNvPr id="41" name="TextBox 40"/>
          <p:cNvSpPr txBox="1"/>
          <p:nvPr/>
        </p:nvSpPr>
        <p:spPr>
          <a:xfrm>
            <a:off x="6801947" y="1101425"/>
            <a:ext cx="781292" cy="159462"/>
          </a:xfrm>
          <a:prstGeom prst="rect">
            <a:avLst/>
          </a:prstGeom>
          <a:noFill/>
          <a:ln w="6350" cmpd="sng">
            <a:solidFill>
              <a:srgbClr val="3366FF"/>
            </a:solidFill>
          </a:ln>
        </p:spPr>
        <p:txBody>
          <a:bodyPr wrap="square" lIns="36000" tIns="18000" rIns="36000" bIns="18000" rtlCol="0">
            <a:spAutoFit/>
          </a:bodyPr>
          <a:lstStyle/>
          <a:p>
            <a:r>
              <a:rPr lang="en-US" sz="800" dirty="0" smtClean="0"/>
              <a:t>2018-02-01</a:t>
            </a:r>
            <a:endParaRPr lang="en-US" sz="800" dirty="0"/>
          </a:p>
        </p:txBody>
      </p:sp>
      <p:sp>
        <p:nvSpPr>
          <p:cNvPr id="42" name="TextBox 41"/>
          <p:cNvSpPr txBox="1"/>
          <p:nvPr/>
        </p:nvSpPr>
        <p:spPr>
          <a:xfrm>
            <a:off x="8224334" y="1106632"/>
            <a:ext cx="842582" cy="159462"/>
          </a:xfrm>
          <a:prstGeom prst="rect">
            <a:avLst/>
          </a:prstGeom>
          <a:noFill/>
          <a:ln w="6350" cmpd="sng">
            <a:solidFill>
              <a:srgbClr val="3366FF"/>
            </a:solidFill>
          </a:ln>
        </p:spPr>
        <p:txBody>
          <a:bodyPr wrap="square" lIns="36000" tIns="18000" rIns="36000" bIns="18000" rtlCol="0">
            <a:spAutoFit/>
          </a:bodyPr>
          <a:lstStyle/>
          <a:p>
            <a:r>
              <a:rPr lang="en-US" sz="800" dirty="0" smtClean="0"/>
              <a:t>2018-11-01</a:t>
            </a:r>
            <a:endParaRPr lang="en-US" sz="800" dirty="0"/>
          </a:p>
        </p:txBody>
      </p:sp>
      <p:sp>
        <p:nvSpPr>
          <p:cNvPr id="43" name="TextBox 42"/>
          <p:cNvSpPr txBox="1"/>
          <p:nvPr/>
        </p:nvSpPr>
        <p:spPr>
          <a:xfrm rot="16200000">
            <a:off x="6607907" y="3994791"/>
            <a:ext cx="1755431" cy="1846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/>
              <a:t>TD </a:t>
            </a:r>
            <a:r>
              <a:rPr lang="en-US" sz="600" dirty="0" err="1" smtClean="0"/>
              <a:t>inst</a:t>
            </a:r>
            <a:endParaRPr lang="en-US" sz="600" dirty="0"/>
          </a:p>
        </p:txBody>
      </p:sp>
      <p:sp>
        <p:nvSpPr>
          <p:cNvPr id="44" name="TextBox 43"/>
          <p:cNvSpPr txBox="1"/>
          <p:nvPr/>
        </p:nvSpPr>
        <p:spPr>
          <a:xfrm rot="16200000">
            <a:off x="7459805" y="4256209"/>
            <a:ext cx="1711995" cy="1846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" dirty="0" smtClean="0"/>
              <a:t>MB CM </a:t>
            </a:r>
            <a:r>
              <a:rPr lang="en-US" sz="600" dirty="0" err="1" smtClean="0"/>
              <a:t>inst</a:t>
            </a:r>
            <a:endParaRPr lang="en-US" sz="600" dirty="0"/>
          </a:p>
        </p:txBody>
      </p:sp>
      <p:sp>
        <p:nvSpPr>
          <p:cNvPr id="45" name="TextBox 44"/>
          <p:cNvSpPr txBox="1"/>
          <p:nvPr/>
        </p:nvSpPr>
        <p:spPr>
          <a:xfrm>
            <a:off x="8408135" y="3492544"/>
            <a:ext cx="735863" cy="1846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dirty="0" smtClean="0"/>
              <a:t>MB CM testing</a:t>
            </a:r>
            <a:endParaRPr lang="en-US" sz="600" dirty="0"/>
          </a:p>
        </p:txBody>
      </p:sp>
      <p:sp>
        <p:nvSpPr>
          <p:cNvPr id="46" name="TextBox 45"/>
          <p:cNvSpPr txBox="1"/>
          <p:nvPr/>
        </p:nvSpPr>
        <p:spPr>
          <a:xfrm>
            <a:off x="2247217" y="4401361"/>
            <a:ext cx="3529066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TICP </a:t>
            </a:r>
            <a:r>
              <a:rPr lang="en-US" sz="1200" dirty="0" err="1" smtClean="0"/>
              <a:t>inst</a:t>
            </a:r>
            <a:r>
              <a:rPr lang="en-US" sz="1200" dirty="0" smtClean="0"/>
              <a:t> &amp; </a:t>
            </a:r>
            <a:r>
              <a:rPr lang="en-US" sz="1200" dirty="0" err="1" smtClean="0"/>
              <a:t>comm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3057152" y="339433"/>
            <a:ext cx="3103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TS2 Installation Schedule</a:t>
            </a:r>
            <a:endParaRPr lang="en-US" dirty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6006623" y="1028240"/>
            <a:ext cx="0" cy="5824645"/>
          </a:xfrm>
          <a:prstGeom prst="line">
            <a:avLst/>
          </a:prstGeom>
          <a:ln w="3175" cmpd="sng">
            <a:solidFill>
              <a:srgbClr val="008000"/>
            </a:solidFill>
          </a:ln>
          <a:effec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479376" y="691121"/>
            <a:ext cx="1054493" cy="338554"/>
          </a:xfrm>
          <a:prstGeom prst="rect">
            <a:avLst/>
          </a:prstGeom>
          <a:noFill/>
          <a:ln w="635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/>
              <a:t>WP10:</a:t>
            </a:r>
            <a:r>
              <a:rPr lang="en-US" sz="800" dirty="0" smtClean="0"/>
              <a:t> bunker accessible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06622" y="1108620"/>
            <a:ext cx="662453" cy="282573"/>
          </a:xfrm>
          <a:prstGeom prst="rect">
            <a:avLst/>
          </a:prstGeom>
          <a:noFill/>
          <a:ln w="6350" cmpd="sng">
            <a:solidFill>
              <a:srgbClr val="008000"/>
            </a:solidFill>
          </a:ln>
        </p:spPr>
        <p:txBody>
          <a:bodyPr wrap="square" lIns="36000" tIns="18000" rIns="36000" bIns="18000" rtlCol="0">
            <a:spAutoFit/>
          </a:bodyPr>
          <a:lstStyle/>
          <a:p>
            <a:r>
              <a:rPr lang="en-US" sz="800" dirty="0" smtClean="0"/>
              <a:t>December 2017</a:t>
            </a:r>
            <a:endParaRPr lang="en-US" sz="800" dirty="0"/>
          </a:p>
        </p:txBody>
      </p:sp>
      <p:sp>
        <p:nvSpPr>
          <p:cNvPr id="52" name="TextBox 51"/>
          <p:cNvSpPr txBox="1"/>
          <p:nvPr/>
        </p:nvSpPr>
        <p:spPr>
          <a:xfrm>
            <a:off x="982517" y="4112100"/>
            <a:ext cx="195128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1146066" y="4127489"/>
            <a:ext cx="1069893" cy="246221"/>
          </a:xfrm>
          <a:prstGeom prst="rect">
            <a:avLst/>
          </a:prstGeom>
          <a:noFill/>
          <a:ln w="6350" cmpd="sng">
            <a:noFill/>
          </a:ln>
        </p:spPr>
        <p:txBody>
          <a:bodyPr wrap="square" lIns="36000" rtlCol="0">
            <a:spAutoFit/>
          </a:bodyPr>
          <a:lstStyle/>
          <a:p>
            <a:r>
              <a:rPr lang="en-US" sz="1000" dirty="0" smtClean="0"/>
              <a:t>rack installation</a:t>
            </a:r>
            <a:endParaRPr lang="en-US" sz="1000" dirty="0"/>
          </a:p>
        </p:txBody>
      </p:sp>
      <p:sp>
        <p:nvSpPr>
          <p:cNvPr id="54" name="TextBox 53"/>
          <p:cNvSpPr txBox="1"/>
          <p:nvPr/>
        </p:nvSpPr>
        <p:spPr>
          <a:xfrm>
            <a:off x="6791590" y="3209408"/>
            <a:ext cx="596190" cy="18466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" dirty="0" smtClean="0"/>
              <a:t>preparation</a:t>
            </a:r>
            <a:endParaRPr lang="en-US" sz="600" dirty="0"/>
          </a:p>
        </p:txBody>
      </p:sp>
      <p:sp>
        <p:nvSpPr>
          <p:cNvPr id="55" name="TextBox 54"/>
          <p:cNvSpPr txBox="1"/>
          <p:nvPr/>
        </p:nvSpPr>
        <p:spPr>
          <a:xfrm>
            <a:off x="6411797" y="4976396"/>
            <a:ext cx="1166159" cy="276999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inst. &amp; comm.</a:t>
            </a:r>
            <a:endParaRPr lang="en-US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1061687" y="4978541"/>
            <a:ext cx="5334816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 cmpd="sng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sv-SE"/>
            </a:defPPr>
            <a:lvl1pPr>
              <a:defRPr sz="1200"/>
            </a:lvl1pPr>
          </a:lstStyle>
          <a:p>
            <a:r>
              <a:rPr lang="en-US" dirty="0"/>
              <a:t>ICS / IPNO: CM controls design</a:t>
            </a:r>
          </a:p>
        </p:txBody>
      </p:sp>
    </p:spTree>
    <p:extLst>
      <p:ext uri="{BB962C8B-B14F-4D97-AF65-F5344CB8AC3E}">
        <p14:creationId xmlns:p14="http://schemas.microsoft.com/office/powerpoint/2010/main" val="45210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323850" y="1600200"/>
            <a:ext cx="8547100" cy="4943109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</a:rPr>
              <a:t>Detailed list of work will be consolidated during this summer, together with WP5, CEA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</a:rPr>
              <a:t>Workshop about test procedures and delivery conditions will be held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</a:rPr>
              <a:t>RF continue installing equipment and start commissioning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</a:rPr>
              <a:t>Water and electrical supplies will be installed</a:t>
            </a:r>
          </a:p>
          <a:p>
            <a:pPr marL="54000" indent="0">
              <a:lnSpc>
                <a:spcPct val="90000"/>
              </a:lnSpc>
              <a:spcBef>
                <a:spcPts val="0"/>
              </a:spcBef>
              <a:buNone/>
            </a:pPr>
            <a:endParaRPr lang="en-GB" sz="2800" dirty="0" smtClean="0">
              <a:solidFill>
                <a:schemeClr val="tx1"/>
              </a:solidFill>
            </a:endParaRPr>
          </a:p>
          <a:p>
            <a:pPr marL="5400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800" u="sng" dirty="0" smtClean="0">
                <a:solidFill>
                  <a:schemeClr val="tx1"/>
                </a:solidFill>
              </a:rPr>
              <a:t>Test Stand 2 for elliptical cryomodules is on schedule to be ready for operation when the MB CMs arrive in Lund.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Outlook &amp; </a:t>
            </a:r>
            <a:r>
              <a:rPr lang="sv-SE" dirty="0" err="1" smtClean="0"/>
              <a:t>Summary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43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9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762" y="3044269"/>
            <a:ext cx="2082800" cy="111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1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355723" y="2011918"/>
            <a:ext cx="7325731" cy="4531391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3200" dirty="0" smtClean="0">
                <a:solidFill>
                  <a:schemeClr val="tx1"/>
                </a:solidFill>
              </a:rPr>
              <a:t>outline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3200" dirty="0" smtClean="0">
                <a:solidFill>
                  <a:schemeClr val="tx1"/>
                </a:solidFill>
              </a:rPr>
              <a:t>team</a:t>
            </a:r>
            <a:endParaRPr lang="en-GB" sz="32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3200" dirty="0">
                <a:solidFill>
                  <a:schemeClr val="tx1"/>
                </a:solidFill>
              </a:rPr>
              <a:t>progress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3200" dirty="0" smtClean="0">
                <a:solidFill>
                  <a:schemeClr val="tx1"/>
                </a:solidFill>
              </a:rPr>
              <a:t>layout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3200" dirty="0" smtClean="0">
                <a:solidFill>
                  <a:schemeClr val="tx1"/>
                </a:solidFill>
              </a:rPr>
              <a:t>organisation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3200" dirty="0" smtClean="0">
                <a:solidFill>
                  <a:schemeClr val="tx1"/>
                </a:solidFill>
              </a:rPr>
              <a:t>schedule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Contents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883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45101" y="1441449"/>
            <a:ext cx="8783271" cy="5238349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</a:rPr>
              <a:t>TS2 in Lund shall perform the SAT of the elliptical cavity cryomodules as well as a number of preparations before installation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</a:rPr>
              <a:t>testing shall include: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</a:rPr>
              <a:t>reception &amp; preparation</a:t>
            </a:r>
            <a:endParaRPr lang="en-GB" sz="28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GB" sz="2800" dirty="0">
                <a:solidFill>
                  <a:schemeClr val="tx1"/>
                </a:solidFill>
              </a:rPr>
              <a:t>coupler </a:t>
            </a:r>
            <a:r>
              <a:rPr lang="en-GB" sz="2800" dirty="0" smtClean="0">
                <a:solidFill>
                  <a:schemeClr val="tx1"/>
                </a:solidFill>
              </a:rPr>
              <a:t>conditioning</a:t>
            </a:r>
            <a:endParaRPr lang="en-GB" sz="2800" dirty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GB" sz="2800" dirty="0">
                <a:solidFill>
                  <a:schemeClr val="tx1"/>
                </a:solidFill>
              </a:rPr>
              <a:t>cooldown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GB" sz="2800" dirty="0">
                <a:solidFill>
                  <a:schemeClr val="tx1"/>
                </a:solidFill>
              </a:rPr>
              <a:t>RF tests up to full </a:t>
            </a:r>
            <a:r>
              <a:rPr lang="en-GB" sz="2800" dirty="0" smtClean="0">
                <a:solidFill>
                  <a:schemeClr val="tx1"/>
                </a:solidFill>
              </a:rPr>
              <a:t>power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</a:rPr>
              <a:t>heat </a:t>
            </a:r>
            <a:r>
              <a:rPr lang="en-GB" sz="2800" dirty="0">
                <a:solidFill>
                  <a:schemeClr val="tx1"/>
                </a:solidFill>
              </a:rPr>
              <a:t>load tests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GB" sz="2800" dirty="0">
                <a:solidFill>
                  <a:schemeClr val="tx1"/>
                </a:solidFill>
              </a:rPr>
              <a:t>warm </a:t>
            </a:r>
            <a:r>
              <a:rPr lang="en-GB" sz="2800" dirty="0" smtClean="0">
                <a:solidFill>
                  <a:schemeClr val="tx1"/>
                </a:solidFill>
              </a:rPr>
              <a:t>up &amp; prepping for installation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</a:rPr>
              <a:t>detailed testing procedures will be written by </a:t>
            </a:r>
            <a:r>
              <a:rPr lang="en-GB" sz="2800" dirty="0">
                <a:solidFill>
                  <a:schemeClr val="tx1"/>
                </a:solidFill>
              </a:rPr>
              <a:t>WP10, IK</a:t>
            </a:r>
            <a:r>
              <a:rPr lang="en-GB" sz="2800" dirty="0" smtClean="0">
                <a:solidFill>
                  <a:schemeClr val="tx1"/>
                </a:solidFill>
              </a:rPr>
              <a:t> </a:t>
            </a:r>
            <a:r>
              <a:rPr lang="en-GB" sz="2800" dirty="0">
                <a:solidFill>
                  <a:schemeClr val="tx1"/>
                </a:solidFill>
              </a:rPr>
              <a:t>partners</a:t>
            </a:r>
            <a:r>
              <a:rPr lang="en-GB" sz="2800" dirty="0" smtClean="0">
                <a:solidFill>
                  <a:schemeClr val="tx1"/>
                </a:solidFill>
              </a:rPr>
              <a:t>, WP5 and linac group’s specialists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TS2 </a:t>
            </a:r>
            <a:r>
              <a:rPr lang="sv-SE" dirty="0" err="1" smtClean="0"/>
              <a:t>outline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2569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323850" y="1600200"/>
            <a:ext cx="8547100" cy="4943109"/>
          </a:xfrm>
        </p:spPr>
        <p:txBody>
          <a:bodyPr/>
          <a:lstStyle/>
          <a:p>
            <a:pPr marL="540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800" dirty="0" smtClean="0">
                <a:solidFill>
                  <a:schemeClr val="tx1"/>
                </a:solidFill>
              </a:rPr>
              <a:t>ESS staff: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</a:rPr>
              <a:t>1 WP leader (W. Hees)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</a:rPr>
              <a:t>1 test stand engineer (E. </a:t>
            </a:r>
            <a:r>
              <a:rPr lang="en-GB" sz="2800" dirty="0" err="1" smtClean="0">
                <a:solidFill>
                  <a:schemeClr val="tx1"/>
                </a:solidFill>
              </a:rPr>
              <a:t>Asensi</a:t>
            </a:r>
            <a:r>
              <a:rPr lang="en-GB" sz="2800" dirty="0" smtClean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</a:rPr>
              <a:t>RF engineers &amp; technicians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</a:rPr>
              <a:t>water &amp; electrical engineers</a:t>
            </a:r>
          </a:p>
          <a:p>
            <a:pPr marL="54000" indent="0">
              <a:lnSpc>
                <a:spcPct val="90000"/>
              </a:lnSpc>
              <a:spcBef>
                <a:spcPts val="0"/>
              </a:spcBef>
              <a:buNone/>
            </a:pPr>
            <a:endParaRPr lang="en-GB" sz="2800" dirty="0">
              <a:solidFill>
                <a:schemeClr val="tx1"/>
              </a:solidFill>
            </a:endParaRPr>
          </a:p>
          <a:p>
            <a:pPr marL="5400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800" dirty="0" smtClean="0">
                <a:solidFill>
                  <a:schemeClr val="tx1"/>
                </a:solidFill>
              </a:rPr>
              <a:t>IKC staff from IFJ PAN (Poland):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</a:rPr>
              <a:t>according to IKC: 53 FTEs spread over 7 years 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Test </a:t>
            </a:r>
            <a:r>
              <a:rPr lang="sv-SE" dirty="0" err="1" smtClean="0"/>
              <a:t>Stand</a:t>
            </a:r>
            <a:r>
              <a:rPr lang="sv-SE" dirty="0" smtClean="0"/>
              <a:t> Team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006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325223" y="1623122"/>
            <a:ext cx="8419384" cy="488278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>
                <a:solidFill>
                  <a:schemeClr val="tx1"/>
                </a:solidFill>
              </a:rPr>
              <a:t>In-Kind contract with IFJ PAN signed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>
                <a:solidFill>
                  <a:schemeClr val="tx1"/>
                </a:solidFill>
              </a:rPr>
              <a:t>First In-Kind personnel at ESS, more to arrive after the summer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</a:rPr>
              <a:t>procurement for bunker concrete blocks has started</a:t>
            </a:r>
            <a:endParaRPr lang="en-GB" sz="2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>
                <a:solidFill>
                  <a:schemeClr val="tx1"/>
                </a:solidFill>
              </a:rPr>
              <a:t>choice of modulator (</a:t>
            </a:r>
            <a:r>
              <a:rPr lang="en-GB" sz="2800" dirty="0" err="1">
                <a:solidFill>
                  <a:schemeClr val="tx1"/>
                </a:solidFill>
              </a:rPr>
              <a:t>Ampegon</a:t>
            </a:r>
            <a:r>
              <a:rPr lang="en-GB" sz="2800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</a:rPr>
              <a:t>interfaces between work packages are documented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>
                <a:solidFill>
                  <a:schemeClr val="tx1"/>
                </a:solidFill>
              </a:rPr>
              <a:t>schedule refined (arrival dates for CMs defined)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</a:rPr>
              <a:t>TS2 area in klystron gallery: partial access since end of February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GB" sz="2800" dirty="0" smtClean="0">
                <a:solidFill>
                  <a:schemeClr val="tx1"/>
                </a:solidFill>
              </a:rPr>
              <a:t>work safety coordination started</a:t>
            </a:r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Progress </a:t>
            </a:r>
            <a:r>
              <a:rPr lang="sv-SE" dirty="0" err="1" smtClean="0"/>
              <a:t>since</a:t>
            </a:r>
            <a:r>
              <a:rPr lang="sv-SE" dirty="0" smtClean="0"/>
              <a:t> TAC14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6070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Layout 1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22" y="1176194"/>
            <a:ext cx="8401792" cy="592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5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Layout 2</a:t>
            </a:r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8334" y="1441450"/>
            <a:ext cx="11374251" cy="5594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59" y="967655"/>
            <a:ext cx="6680175" cy="5658777"/>
          </a:xfrm>
          <a:prstGeom prst="rect">
            <a:avLst/>
          </a:prstGeom>
          <a:ln>
            <a:noFill/>
          </a:ln>
          <a:effectLst>
            <a:outerShdw blurRad="342900" dist="139700" dir="4620000" sx="107000" sy="107000" algn="tl" rotWithShape="0">
              <a:srgbClr val="333333">
                <a:alpha val="7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009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TS2 area in the Klystron </a:t>
            </a:r>
            <a:r>
              <a:rPr lang="sv-SE" dirty="0" err="1" smtClean="0"/>
              <a:t>Gallery</a:t>
            </a:r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31" y="1270799"/>
            <a:ext cx="8502869" cy="5587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149" y="2123090"/>
            <a:ext cx="10513514" cy="3746037"/>
          </a:xfrm>
          <a:prstGeom prst="rect">
            <a:avLst/>
          </a:prstGeom>
          <a:ln>
            <a:noFill/>
          </a:ln>
          <a:effectLst>
            <a:outerShdw blurRad="76200" dist="25400" dir="2700000" sy="-23000" kx="-8004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979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TS2 area in the Klystron </a:t>
            </a:r>
            <a:r>
              <a:rPr lang="sv-SE" dirty="0" err="1" smtClean="0"/>
              <a:t>Gallery</a:t>
            </a:r>
            <a:endParaRPr lang="sv-S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20" y="1087154"/>
            <a:ext cx="7631459" cy="569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9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31101</TotalTime>
  <Words>672</Words>
  <Application>Microsoft Macintosh PowerPoint</Application>
  <PresentationFormat>On-screen Show (4:3)</PresentationFormat>
  <Paragraphs>119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Lucida Grande</vt:lpstr>
      <vt:lpstr>Wingdings</vt:lpstr>
      <vt:lpstr>Office-tema</vt:lpstr>
      <vt:lpstr>Anpassad formgivning</vt:lpstr>
      <vt:lpstr>PowerPoint Presentation</vt:lpstr>
      <vt:lpstr>Contents</vt:lpstr>
      <vt:lpstr>TS2 outline</vt:lpstr>
      <vt:lpstr>The Test Stand Team</vt:lpstr>
      <vt:lpstr>Progress since TAC14</vt:lpstr>
      <vt:lpstr>Layout 1</vt:lpstr>
      <vt:lpstr>Layout 2</vt:lpstr>
      <vt:lpstr>TS2 area in the Klystron Gallery</vt:lpstr>
      <vt:lpstr>TS2 area in the Klystron Gallery</vt:lpstr>
      <vt:lpstr>TS2 area in the Klystron Gallery</vt:lpstr>
      <vt:lpstr>PowerPoint Presentation</vt:lpstr>
      <vt:lpstr>Organisation: Installation</vt:lpstr>
      <vt:lpstr>Organisation: operation</vt:lpstr>
      <vt:lpstr>PowerPoint Presentation</vt:lpstr>
      <vt:lpstr>Outlook &amp; Summary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Ola Grahm</dc:creator>
  <cp:lastModifiedBy>Wolfgang Hees</cp:lastModifiedBy>
  <cp:revision>220</cp:revision>
  <dcterms:created xsi:type="dcterms:W3CDTF">2013-09-21T18:00:17Z</dcterms:created>
  <dcterms:modified xsi:type="dcterms:W3CDTF">2017-04-06T09:10:18Z</dcterms:modified>
</cp:coreProperties>
</file>