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mp4" ContentType="video/mp4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sldIdLst>
    <p:sldId id="256" r:id="rId2"/>
    <p:sldId id="271" r:id="rId3"/>
    <p:sldId id="284" r:id="rId4"/>
    <p:sldId id="298" r:id="rId5"/>
    <p:sldId id="300" r:id="rId6"/>
    <p:sldId id="299" r:id="rId7"/>
    <p:sldId id="268" r:id="rId8"/>
    <p:sldId id="267" r:id="rId9"/>
    <p:sldId id="262" r:id="rId10"/>
    <p:sldId id="264" r:id="rId11"/>
    <p:sldId id="265" r:id="rId12"/>
    <p:sldId id="269" r:id="rId13"/>
    <p:sldId id="266" r:id="rId14"/>
    <p:sldId id="276" r:id="rId15"/>
    <p:sldId id="277" r:id="rId16"/>
    <p:sldId id="278" r:id="rId17"/>
    <p:sldId id="279" r:id="rId18"/>
    <p:sldId id="282" r:id="rId19"/>
    <p:sldId id="280" r:id="rId20"/>
    <p:sldId id="281" r:id="rId21"/>
    <p:sldId id="274" r:id="rId22"/>
    <p:sldId id="275" r:id="rId23"/>
    <p:sldId id="287" r:id="rId24"/>
    <p:sldId id="273" r:id="rId25"/>
    <p:sldId id="288" r:id="rId26"/>
    <p:sldId id="285" r:id="rId27"/>
    <p:sldId id="286" r:id="rId28"/>
    <p:sldId id="297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83" r:id="rId38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79" autoAdjust="0"/>
    <p:restoredTop sz="94637" autoAdjust="0"/>
  </p:normalViewPr>
  <p:slideViewPr>
    <p:cSldViewPr>
      <p:cViewPr varScale="1">
        <p:scale>
          <a:sx n="101" d="100"/>
          <a:sy n="101" d="100"/>
        </p:scale>
        <p:origin x="200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2017-04-25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47104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5325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8889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81447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9988" y="685800"/>
            <a:ext cx="4672012" cy="3505200"/>
          </a:xfrm>
          <a:ln/>
        </p:spPr>
      </p:sp>
      <p:sp>
        <p:nvSpPr>
          <p:cNvPr id="1229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baseline="0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607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General areas</a:t>
            </a:r>
            <a:r>
              <a:rPr lang="en-GB" baseline="0" dirty="0" smtClean="0"/>
              <a:t> of PBI focus; actual activities will overlap.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350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intended to be an exhaustive list; categorization is not strict - it indicates primary intent of documentation</a:t>
            </a:r>
          </a:p>
          <a:p>
            <a:r>
              <a:rPr lang="en-US" baseline="0" dirty="0" smtClean="0"/>
              <a:t>Refinements coming as new recruits arrive.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6441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</a:t>
            </a:r>
            <a:r>
              <a:rPr lang="en-US" baseline="0" dirty="0" smtClean="0"/>
              <a:t> intended to be an exhaustive list; categorization is not strict - it indicates primary intent of documentation</a:t>
            </a:r>
          </a:p>
          <a:p>
            <a:r>
              <a:rPr lang="en-US" baseline="0" dirty="0" smtClean="0"/>
              <a:t>Refinements coming as new recruits arrive.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2486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2182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89818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53747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995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75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6506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25/04/2017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25/04/2017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25/04/2017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25/04/2017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A83-B488-D446-84D4-09212ABE8725}" type="datetimeFigureOut">
              <a:rPr lang="en-US" smtClean="0"/>
              <a:t>4/25/17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8B99-D58F-314A-A2DB-512F55445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25/04/2017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hess.esss.lu.se/enovia/link/ESS-0094745/21308.51166.47104.14968/vali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4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The State of Beam Instrumentation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Tom Shea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Beam Instrumentation Forum, Trieste</a:t>
            </a: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26 April 2017</a:t>
            </a: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Edvard</a:t>
            </a:r>
            <a:r>
              <a:rPr lang="en-US" dirty="0"/>
              <a:t> Bergman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Technology Lead</a:t>
            </a:r>
          </a:p>
          <a:p>
            <a:pPr lvl="1"/>
            <a:r>
              <a:rPr lang="en-GB" dirty="0" smtClean="0"/>
              <a:t>Laboratory Manager/Safety</a:t>
            </a:r>
          </a:p>
          <a:p>
            <a:pPr lvl="1"/>
            <a:r>
              <a:rPr lang="en-GB" dirty="0" smtClean="0"/>
              <a:t>Racks and cabling</a:t>
            </a:r>
          </a:p>
          <a:p>
            <a:pPr lvl="1"/>
            <a:r>
              <a:rPr lang="en-GB" dirty="0" smtClean="0"/>
              <a:t>CE marking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10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057400"/>
            <a:ext cx="3251200" cy="325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533900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NEWS: Started April 3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25214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Clement </a:t>
            </a:r>
            <a:r>
              <a:rPr lang="en-GB" dirty="0" err="1"/>
              <a:t>Derrez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Technology Lead</a:t>
            </a:r>
          </a:p>
          <a:p>
            <a:pPr lvl="1"/>
            <a:r>
              <a:rPr lang="en-GB" dirty="0" smtClean="0"/>
              <a:t>Verification </a:t>
            </a:r>
            <a:r>
              <a:rPr lang="en-GB" dirty="0" smtClean="0"/>
              <a:t>Systems</a:t>
            </a:r>
          </a:p>
          <a:p>
            <a:pPr lvl="1"/>
            <a:endParaRPr lang="en-GB" dirty="0"/>
          </a:p>
          <a:p>
            <a:pPr lvl="1"/>
            <a:r>
              <a:rPr lang="en-GB" dirty="0" smtClean="0"/>
              <a:t>Testing BLM electronics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170" y="2133600"/>
            <a:ext cx="3251200" cy="325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533900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NEWS: Started April 3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4834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Slava</a:t>
            </a:r>
            <a:r>
              <a:rPr lang="en-GB" dirty="0" smtClean="0"/>
              <a:t> </a:t>
            </a:r>
            <a:r>
              <a:rPr lang="en-GB" dirty="0" err="1" smtClean="0"/>
              <a:t>Grishin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/>
          <a:lstStyle/>
          <a:p>
            <a:endParaRPr lang="en-GB" dirty="0" smtClean="0"/>
          </a:p>
          <a:p>
            <a:pPr lvl="1"/>
            <a:r>
              <a:rPr lang="en-GB" dirty="0" smtClean="0"/>
              <a:t>Arriving in the transition to Installation, Deployment phase</a:t>
            </a:r>
          </a:p>
          <a:p>
            <a:pPr lvl="1"/>
            <a:endParaRPr lang="en-GB" dirty="0"/>
          </a:p>
          <a:p>
            <a:pPr lvl="1"/>
            <a:r>
              <a:rPr lang="en-GB" dirty="0" err="1" smtClean="0"/>
              <a:t>icBLM</a:t>
            </a:r>
            <a:r>
              <a:rPr lang="en-GB" dirty="0" smtClean="0"/>
              <a:t> detectors</a:t>
            </a:r>
            <a:endParaRPr lang="en-GB" dirty="0" smtClean="0"/>
          </a:p>
          <a:p>
            <a:pPr lvl="1"/>
            <a:r>
              <a:rPr lang="en-GB" dirty="0" smtClean="0"/>
              <a:t>BSM (interim)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sz="2800" dirty="0" smtClean="0"/>
              <a:t>NEWS: Arriving </a:t>
            </a:r>
            <a:r>
              <a:rPr lang="en-GB" sz="2800" dirty="0" smtClean="0"/>
              <a:t>June 1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828800"/>
            <a:ext cx="2438400" cy="330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Thomas Shea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GB" sz="2400" dirty="0" smtClean="0"/>
              <a:t>Beam Diagnostics Section Leader</a:t>
            </a:r>
          </a:p>
          <a:p>
            <a:r>
              <a:rPr lang="en-GB" sz="2400" dirty="0" smtClean="0"/>
              <a:t>Also</a:t>
            </a:r>
            <a:r>
              <a:rPr lang="en-GB" sz="2400" b="1" dirty="0" smtClean="0"/>
              <a:t> Beam Instrumentation Work Package Manager</a:t>
            </a:r>
            <a:endParaRPr lang="en-GB" sz="2400" b="1" dirty="0"/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Supervision, planning and </a:t>
            </a:r>
            <a:r>
              <a:rPr lang="en-GB" dirty="0" smtClean="0"/>
              <a:t>technical </a:t>
            </a:r>
            <a:r>
              <a:rPr lang="en-GB" dirty="0" smtClean="0"/>
              <a:t>oversight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2237581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57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Lessons learned from diagnostics commissioning in Catania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/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Adapted from </a:t>
            </a:r>
            <a:r>
              <a:rPr lang="en-US" sz="2000" dirty="0" smtClean="0">
                <a:solidFill>
                  <a:schemeClr val="bg1"/>
                </a:solidFill>
              </a:rPr>
              <a:t>2017-02-16</a:t>
            </a:r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Technical Board presentation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Lifecycle of Each Instrumentation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5814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PDR (incl. L4 performance requirements)</a:t>
            </a:r>
          </a:p>
          <a:p>
            <a:r>
              <a:rPr lang="en-US" dirty="0" smtClean="0"/>
              <a:t>CDR (incl. verification plan, first proton functionality)</a:t>
            </a:r>
          </a:p>
          <a:p>
            <a:r>
              <a:rPr lang="en-US" dirty="0" smtClean="0"/>
              <a:t>SAR 1 </a:t>
            </a:r>
            <a:r>
              <a:rPr lang="mr-IN" dirty="0" smtClean="0"/>
              <a:t>–</a:t>
            </a:r>
            <a:r>
              <a:rPr lang="en-US" dirty="0" smtClean="0"/>
              <a:t> ready to ship</a:t>
            </a:r>
          </a:p>
          <a:p>
            <a:r>
              <a:rPr lang="en-US" dirty="0" smtClean="0"/>
              <a:t>RFI - Installation </a:t>
            </a:r>
            <a:r>
              <a:rPr lang="en-US" dirty="0" smtClean="0"/>
              <a:t>and Integration</a:t>
            </a:r>
          </a:p>
          <a:p>
            <a:r>
              <a:rPr lang="en-US" dirty="0" smtClean="0"/>
              <a:t>ARR – ready for first protons</a:t>
            </a:r>
          </a:p>
          <a:p>
            <a:r>
              <a:rPr lang="en-US" dirty="0" smtClean="0"/>
              <a:t>SAR 2 - </a:t>
            </a:r>
            <a:r>
              <a:rPr lang="en-US" dirty="0"/>
              <a:t>handoff from IK partner to ESS-BD </a:t>
            </a:r>
            <a:r>
              <a:rPr lang="en-US" dirty="0" smtClean="0"/>
              <a:t>section</a:t>
            </a:r>
          </a:p>
          <a:p>
            <a:r>
              <a:rPr lang="en-US" dirty="0" smtClean="0"/>
              <a:t>Commissioned – handoff from ESS-BD to Operations</a:t>
            </a:r>
            <a:endParaRPr lang="en-US" dirty="0"/>
          </a:p>
          <a:p>
            <a:r>
              <a:rPr lang="en-US" dirty="0" smtClean="0"/>
              <a:t>Updates</a:t>
            </a:r>
          </a:p>
          <a:p>
            <a:pPr lvl="1"/>
            <a:r>
              <a:rPr lang="en-US" dirty="0" smtClean="0"/>
              <a:t>Remove from service (return to ESS-BD)</a:t>
            </a:r>
          </a:p>
          <a:p>
            <a:pPr lvl="1"/>
            <a:r>
              <a:rPr lang="en-US" dirty="0" smtClean="0"/>
              <a:t>Update</a:t>
            </a:r>
          </a:p>
          <a:p>
            <a:pPr lvl="1"/>
            <a:r>
              <a:rPr lang="en-US" dirty="0" smtClean="0"/>
              <a:t>Verification (similar to SAR)</a:t>
            </a:r>
          </a:p>
          <a:p>
            <a:pPr lvl="1"/>
            <a:r>
              <a:rPr lang="en-US" dirty="0" smtClean="0"/>
              <a:t>Recommission (during studies mode of operation)</a:t>
            </a:r>
          </a:p>
          <a:p>
            <a:pPr lvl="1"/>
            <a:r>
              <a:rPr lang="en-US" dirty="0" smtClean="0"/>
              <a:t>Return to service (handoff back to operations)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11/01/2017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sp>
        <p:nvSpPr>
          <p:cNvPr id="8" name="TextBox 7"/>
          <p:cNvSpPr txBox="1"/>
          <p:nvPr/>
        </p:nvSpPr>
        <p:spPr>
          <a:xfrm>
            <a:off x="1600200" y="5257800"/>
            <a:ext cx="63984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Continuous improvement of Beam Diagnostics team performance: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Capture lessons learned at each step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Apply this experience to upcoming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24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417964" cy="533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Instrumentation in LEBT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057400" y="2743200"/>
            <a:ext cx="9144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2438400" y="3657600"/>
            <a:ext cx="9144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239318" y="4206082"/>
            <a:ext cx="787450" cy="9985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24200" y="256063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EMU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92225" y="3288268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NPM</a:t>
            </a:r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65722" y="3899972"/>
            <a:ext cx="412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FC</a:t>
            </a:r>
            <a:endParaRPr lang="en-US" dirty="0"/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4519546" y="1600200"/>
            <a:ext cx="4167253" cy="4525963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FC</a:t>
            </a:r>
          </a:p>
          <a:p>
            <a:pPr lvl="1"/>
            <a:r>
              <a:rPr lang="en-US" dirty="0" smtClean="0"/>
              <a:t>Measure the total beam current </a:t>
            </a:r>
          </a:p>
          <a:p>
            <a:r>
              <a:rPr lang="en-US" dirty="0" smtClean="0"/>
              <a:t>Doppler</a:t>
            </a:r>
          </a:p>
          <a:p>
            <a:pPr lvl="1"/>
            <a:r>
              <a:rPr lang="en-US" dirty="0" smtClean="0"/>
              <a:t>Measure the ion species fraction </a:t>
            </a:r>
          </a:p>
          <a:p>
            <a:r>
              <a:rPr lang="en-US" dirty="0" smtClean="0"/>
              <a:t>EMU</a:t>
            </a:r>
          </a:p>
          <a:p>
            <a:pPr lvl="1"/>
            <a:r>
              <a:rPr lang="en-US" dirty="0" smtClean="0"/>
              <a:t>Measure the transverse phase space</a:t>
            </a:r>
          </a:p>
          <a:p>
            <a:r>
              <a:rPr lang="en-US" dirty="0" smtClean="0"/>
              <a:t>NPM	</a:t>
            </a:r>
          </a:p>
          <a:p>
            <a:pPr lvl="1"/>
            <a:r>
              <a:rPr lang="en-US" dirty="0" smtClean="0"/>
              <a:t>Measure beam profile and position</a:t>
            </a:r>
          </a:p>
          <a:p>
            <a:pPr lvl="1"/>
            <a:r>
              <a:rPr lang="en-US" dirty="0" smtClean="0"/>
              <a:t>Will be used as an optical BPM to measure the beam trajectory</a:t>
            </a:r>
          </a:p>
          <a:p>
            <a:r>
              <a:rPr lang="en-US" dirty="0" smtClean="0"/>
              <a:t>BCM (downstream of this chamber)</a:t>
            </a:r>
          </a:p>
          <a:p>
            <a:pPr lvl="1"/>
            <a:r>
              <a:rPr lang="en-US" dirty="0" smtClean="0"/>
              <a:t>Measure the transported current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BD section also provided the vacuum chambers </a:t>
            </a:r>
            <a:endParaRPr lang="en-US" dirty="0"/>
          </a:p>
        </p:txBody>
      </p:sp>
      <p:cxnSp>
        <p:nvCxnSpPr>
          <p:cNvPr id="15" name="Straight Arrow Connector 14"/>
          <p:cNvCxnSpPr>
            <a:stCxn id="18" idx="1"/>
          </p:cNvCxnSpPr>
          <p:nvPr/>
        </p:nvCxnSpPr>
        <p:spPr>
          <a:xfrm flipH="1" flipV="1">
            <a:off x="2286000" y="5867401"/>
            <a:ext cx="692284" cy="49982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978284" y="6182559"/>
            <a:ext cx="3725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Doppler (port hidden on bottom side)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1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EMU Acceptance at Catania, Dec 2016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 smtClean="0"/>
              <a:t>People (EMU and Doppler):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CEA Saclay Team:</a:t>
            </a:r>
          </a:p>
          <a:p>
            <a:pPr marL="400050" lvl="1" indent="0">
              <a:buNone/>
            </a:pPr>
            <a:r>
              <a:rPr lang="en-GB" dirty="0" smtClean="0"/>
              <a:t>Olivier Tusk: main responsible for the EMU</a:t>
            </a:r>
          </a:p>
          <a:p>
            <a:pPr marL="400050" lvl="1" indent="0">
              <a:buNone/>
            </a:pPr>
            <a:r>
              <a:rPr lang="en-GB" dirty="0" smtClean="0"/>
              <a:t>Franck </a:t>
            </a:r>
            <a:r>
              <a:rPr lang="en-GB" dirty="0" err="1" smtClean="0"/>
              <a:t>Senée</a:t>
            </a:r>
            <a:r>
              <a:rPr lang="en-GB" dirty="0" smtClean="0"/>
              <a:t>: Main responsible for the Beam Instrumentation projects for ESS-CEA in-kind</a:t>
            </a:r>
          </a:p>
          <a:p>
            <a:pPr marL="400050" lvl="1" indent="0">
              <a:buNone/>
            </a:pPr>
            <a:r>
              <a:rPr lang="en-GB" dirty="0" smtClean="0"/>
              <a:t>Mechanical Engineers: Nicolas </a:t>
            </a:r>
            <a:r>
              <a:rPr lang="en-GB" dirty="0" err="1" smtClean="0"/>
              <a:t>Misiara</a:t>
            </a:r>
            <a:r>
              <a:rPr lang="en-GB" dirty="0" smtClean="0"/>
              <a:t> / Philippe Daniel-Thomas</a:t>
            </a:r>
          </a:p>
          <a:p>
            <a:pPr marL="400050" lvl="1" indent="0">
              <a:buNone/>
            </a:pPr>
            <a:r>
              <a:rPr lang="en-GB" dirty="0" smtClean="0"/>
              <a:t>Controls and Automation Engineers: Victor </a:t>
            </a:r>
            <a:r>
              <a:rPr lang="en-GB" dirty="0" err="1" smtClean="0"/>
              <a:t>Nadot</a:t>
            </a:r>
            <a:r>
              <a:rPr lang="en-GB" dirty="0" smtClean="0"/>
              <a:t> / Tom </a:t>
            </a:r>
            <a:r>
              <a:rPr lang="en-GB" dirty="0" err="1" smtClean="0"/>
              <a:t>Joannem</a:t>
            </a:r>
            <a:endParaRPr lang="en-GB" dirty="0" smtClean="0"/>
          </a:p>
          <a:p>
            <a:pPr marL="400050" lvl="1" indent="0">
              <a:buNone/>
            </a:pPr>
            <a:r>
              <a:rPr lang="en-GB" dirty="0" smtClean="0"/>
              <a:t>Controls and Software engineer: Jean-François Denis / </a:t>
            </a:r>
            <a:r>
              <a:rPr lang="en-GB" dirty="0"/>
              <a:t>Victor </a:t>
            </a:r>
            <a:r>
              <a:rPr lang="en-GB" dirty="0" smtClean="0"/>
              <a:t>Silva</a:t>
            </a:r>
          </a:p>
          <a:p>
            <a:pPr marL="0" indent="0">
              <a:buNone/>
            </a:pPr>
            <a:r>
              <a:rPr lang="en-GB" dirty="0" smtClean="0"/>
              <a:t>ESS Team: </a:t>
            </a:r>
          </a:p>
          <a:p>
            <a:pPr marL="400050" lvl="1" indent="0">
              <a:buNone/>
            </a:pPr>
            <a:r>
              <a:rPr lang="en-GB" dirty="0" smtClean="0"/>
              <a:t>Cyrille Thomas: responsible for the EMU on behalf of Benjamin </a:t>
            </a:r>
            <a:r>
              <a:rPr lang="en-GB" dirty="0" err="1" smtClean="0"/>
              <a:t>Cheymol</a:t>
            </a:r>
            <a:endParaRPr lang="en-GB" dirty="0" smtClean="0"/>
          </a:p>
          <a:p>
            <a:pPr marL="400050" lvl="1" indent="0">
              <a:buNone/>
            </a:pPr>
            <a:r>
              <a:rPr lang="en-GB" dirty="0" err="1" smtClean="0"/>
              <a:t>Hinko</a:t>
            </a:r>
            <a:r>
              <a:rPr lang="en-GB" dirty="0" smtClean="0"/>
              <a:t> </a:t>
            </a:r>
            <a:r>
              <a:rPr lang="en-GB" dirty="0" err="1" smtClean="0"/>
              <a:t>Kocevar</a:t>
            </a:r>
            <a:r>
              <a:rPr lang="en-GB" dirty="0" smtClean="0"/>
              <a:t>: Software Engineer</a:t>
            </a:r>
          </a:p>
          <a:p>
            <a:pPr marL="400050" lvl="1" indent="0">
              <a:buNone/>
            </a:pPr>
            <a:r>
              <a:rPr lang="en-GB" dirty="0" smtClean="0"/>
              <a:t>Nick </a:t>
            </a:r>
            <a:r>
              <a:rPr lang="en-GB" dirty="0" err="1" smtClean="0"/>
              <a:t>Levchenko</a:t>
            </a:r>
            <a:r>
              <a:rPr lang="en-GB" dirty="0" smtClean="0"/>
              <a:t>: ICS control engineer</a:t>
            </a:r>
          </a:p>
          <a:p>
            <a:pPr marL="0" indent="0">
              <a:buNone/>
            </a:pPr>
            <a:r>
              <a:rPr lang="en-GB" dirty="0" smtClean="0"/>
              <a:t>NFS (Catania) Team: </a:t>
            </a:r>
          </a:p>
          <a:p>
            <a:pPr marL="400050" lvl="1" indent="0">
              <a:buNone/>
            </a:pPr>
            <a:r>
              <a:rPr lang="en-GB" dirty="0" smtClean="0"/>
              <a:t>Lorenzo </a:t>
            </a:r>
            <a:r>
              <a:rPr lang="en-GB" dirty="0" err="1" smtClean="0"/>
              <a:t>Neri</a:t>
            </a:r>
            <a:r>
              <a:rPr lang="en-GB" dirty="0" smtClean="0"/>
              <a:t>: Proton Source Engineer</a:t>
            </a:r>
          </a:p>
          <a:p>
            <a:pPr marL="400050" lvl="1" indent="0">
              <a:buNone/>
            </a:pPr>
            <a:r>
              <a:rPr lang="en-GB" dirty="0" smtClean="0"/>
              <a:t>NFS technicians (mechanical and vacuum) </a:t>
            </a:r>
          </a:p>
          <a:p>
            <a:pPr marL="400050" lvl="1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17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1484784"/>
            <a:ext cx="3491880" cy="44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 Commissioning Jan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76800" y="1447800"/>
            <a:ext cx="4191000" cy="5121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Design to absorb the full beam power (90 mA, 75 </a:t>
            </a:r>
            <a:r>
              <a:rPr lang="en-US" sz="1600" dirty="0" err="1" smtClean="0"/>
              <a:t>keV</a:t>
            </a:r>
            <a:r>
              <a:rPr lang="en-US" sz="1600" dirty="0" smtClean="0"/>
              <a:t> at 8% duty cycle)</a:t>
            </a:r>
          </a:p>
          <a:p>
            <a:r>
              <a:rPr lang="en-US" sz="1600" dirty="0" smtClean="0"/>
              <a:t>Phase space reconstruction accuracy better than 10%</a:t>
            </a:r>
          </a:p>
          <a:p>
            <a:r>
              <a:rPr lang="en-US" sz="1600" dirty="0" smtClean="0"/>
              <a:t>Time resolved measurement (1 MHz)</a:t>
            </a:r>
          </a:p>
          <a:p>
            <a:r>
              <a:rPr lang="en-US" sz="1600" dirty="0" smtClean="0"/>
              <a:t>Commissioned in January 2017 with a team of 3 people</a:t>
            </a:r>
          </a:p>
          <a:p>
            <a:pPr lvl="1"/>
            <a:r>
              <a:rPr lang="en-US" sz="1400" dirty="0" smtClean="0"/>
              <a:t>1 software</a:t>
            </a:r>
          </a:p>
          <a:p>
            <a:pPr lvl="1"/>
            <a:r>
              <a:rPr lang="en-US" sz="1400" dirty="0" smtClean="0"/>
              <a:t>2 physicists</a:t>
            </a:r>
          </a:p>
          <a:p>
            <a:r>
              <a:rPr lang="en-US" sz="1600" dirty="0" smtClean="0"/>
              <a:t>Issue found in software </a:t>
            </a:r>
          </a:p>
          <a:p>
            <a:pPr lvl="1"/>
            <a:r>
              <a:rPr lang="en-US" sz="1400" b="1" dirty="0" smtClean="0">
                <a:solidFill>
                  <a:srgbClr val="00B0F0"/>
                </a:solidFill>
              </a:rPr>
              <a:t>Solved</a:t>
            </a:r>
          </a:p>
          <a:p>
            <a:r>
              <a:rPr lang="en-US" sz="1600" dirty="0" smtClean="0"/>
              <a:t>Issue found in PLC</a:t>
            </a:r>
          </a:p>
          <a:p>
            <a:pPr lvl="1"/>
            <a:r>
              <a:rPr lang="en-US" sz="1400" b="1" dirty="0" smtClean="0">
                <a:solidFill>
                  <a:srgbClr val="00B0F0"/>
                </a:solidFill>
              </a:rPr>
              <a:t>Solved</a:t>
            </a:r>
          </a:p>
          <a:p>
            <a:r>
              <a:rPr lang="en-US" sz="1600" dirty="0" smtClean="0"/>
              <a:t>Issue found in Motion </a:t>
            </a:r>
          </a:p>
          <a:p>
            <a:pPr lvl="1"/>
            <a:r>
              <a:rPr lang="en-US" sz="1400" b="1" dirty="0" smtClean="0">
                <a:solidFill>
                  <a:srgbClr val="00B0F0"/>
                </a:solidFill>
              </a:rPr>
              <a:t>Solved</a:t>
            </a:r>
            <a:endParaRPr lang="en-US" sz="1400" dirty="0" smtClean="0"/>
          </a:p>
          <a:p>
            <a:r>
              <a:rPr lang="en-US" sz="1600" dirty="0" smtClean="0"/>
              <a:t>Later: Issue </a:t>
            </a:r>
            <a:r>
              <a:rPr lang="en-US" sz="1600" dirty="0"/>
              <a:t>found in </a:t>
            </a:r>
            <a:r>
              <a:rPr lang="en-US" sz="1600" dirty="0" smtClean="0"/>
              <a:t>deflection calibration</a:t>
            </a:r>
            <a:endParaRPr lang="en-US" sz="1600" dirty="0"/>
          </a:p>
          <a:p>
            <a:pPr lvl="1"/>
            <a:r>
              <a:rPr lang="en-US" sz="1400" b="1" dirty="0">
                <a:solidFill>
                  <a:srgbClr val="00B0F0"/>
                </a:solidFill>
              </a:rPr>
              <a:t>Solved</a:t>
            </a:r>
            <a:endParaRPr lang="en-US" sz="1400" dirty="0"/>
          </a:p>
          <a:p>
            <a:r>
              <a:rPr lang="en-US" sz="1600" dirty="0" smtClean="0"/>
              <a:t>Archiver </a:t>
            </a:r>
            <a:r>
              <a:rPr lang="en-US" sz="1600" dirty="0" smtClean="0"/>
              <a:t>not working, no time resolved measurement</a:t>
            </a:r>
          </a:p>
          <a:p>
            <a:pPr lvl="1"/>
            <a:r>
              <a:rPr lang="en-US" sz="1400" b="1" dirty="0" smtClean="0">
                <a:solidFill>
                  <a:srgbClr val="FF0000"/>
                </a:solidFill>
              </a:rPr>
              <a:t>Unsolved</a:t>
            </a:r>
            <a:endParaRPr lang="en-US" sz="1400" dirty="0" smtClean="0"/>
          </a:p>
          <a:p>
            <a:endParaRPr lang="en-US" sz="1600" dirty="0"/>
          </a:p>
        </p:txBody>
      </p:sp>
      <p:pic>
        <p:nvPicPr>
          <p:cNvPr id="11" name="Picture 10" descr="/Volumes/Share/Machines Directorate/Accelerator division/Division Specific/Beam Instrumentation/Catania/12-16 Dec 2016/IMG_03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8" y="1752600"/>
            <a:ext cx="4791710" cy="3593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961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EMU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4648200"/>
            <a:ext cx="8915401" cy="1479986"/>
          </a:xfrm>
        </p:spPr>
        <p:txBody>
          <a:bodyPr>
            <a:noAutofit/>
          </a:bodyPr>
          <a:lstStyle/>
          <a:p>
            <a:r>
              <a:rPr lang="en-US" sz="1600" dirty="0" smtClean="0"/>
              <a:t>Last commissioning step demonstrates the performance of the EMU</a:t>
            </a:r>
          </a:p>
          <a:p>
            <a:r>
              <a:rPr lang="en-US" sz="1600" dirty="0" smtClean="0"/>
              <a:t>EMU fully commissioned and ready to acquire beam distributions for end to end simulations; </a:t>
            </a:r>
            <a:r>
              <a:rPr lang="en-US" sz="1600" dirty="0" err="1" smtClean="0"/>
              <a:t>Matlab</a:t>
            </a:r>
            <a:r>
              <a:rPr lang="en-US" sz="1600" dirty="0" smtClean="0"/>
              <a:t> analysis package provided to Catania.</a:t>
            </a:r>
          </a:p>
          <a:p>
            <a:r>
              <a:rPr lang="en-US" sz="1600" dirty="0" smtClean="0"/>
              <a:t>Next steps:</a:t>
            </a:r>
          </a:p>
          <a:p>
            <a:pPr lvl="1"/>
            <a:r>
              <a:rPr lang="en-US" sz="1400" dirty="0" smtClean="0"/>
              <a:t>Solve Archiver issue</a:t>
            </a:r>
          </a:p>
          <a:p>
            <a:pPr lvl="1"/>
            <a:r>
              <a:rPr lang="en-US" sz="1400" dirty="0" smtClean="0"/>
              <a:t>Migrate from VME to </a:t>
            </a:r>
            <a:r>
              <a:rPr lang="en-US" sz="1400" dirty="0" err="1" smtClean="0"/>
              <a:t>uTCA</a:t>
            </a:r>
            <a:r>
              <a:rPr lang="en-US" sz="1400" dirty="0" smtClean="0"/>
              <a:t>; Migrate from </a:t>
            </a:r>
            <a:r>
              <a:rPr lang="en-US" sz="1400" dirty="0" err="1" smtClean="0"/>
              <a:t>geobrick</a:t>
            </a:r>
            <a:r>
              <a:rPr lang="en-US" sz="1400" dirty="0" smtClean="0"/>
              <a:t> to </a:t>
            </a:r>
            <a:r>
              <a:rPr lang="en-US" sz="1400" dirty="0" err="1" smtClean="0"/>
              <a:t>ethercat</a:t>
            </a:r>
            <a:r>
              <a:rPr lang="en-US" sz="1400" dirty="0" smtClean="0"/>
              <a:t> MC</a:t>
            </a:r>
          </a:p>
          <a:p>
            <a:r>
              <a:rPr lang="en-US" sz="1600" dirty="0" smtClean="0"/>
              <a:t>Commissioning Report: </a:t>
            </a:r>
            <a:r>
              <a:rPr lang="en-US" sz="1600" dirty="0" smtClean="0">
                <a:hlinkClick r:id="rId2"/>
              </a:rPr>
              <a:t>https</a:t>
            </a:r>
            <a:r>
              <a:rPr lang="en-US" sz="1600" dirty="0">
                <a:hlinkClick r:id="rId2"/>
              </a:rPr>
              <a:t>://chess.esss.lu.se/enovia/link/ESS-0094745/21308.51166.47104.14968/valid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dirty="0" smtClean="0"/>
              <a:t>11/01/2017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76199" y="1568451"/>
            <a:ext cx="1119039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 descr="Screenshot from 2017-01-24 16_56_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56"/>
          <a:stretch>
            <a:fillRect/>
          </a:stretch>
        </p:blipFill>
        <p:spPr bwMode="auto">
          <a:xfrm>
            <a:off x="76199" y="1219200"/>
            <a:ext cx="5033108" cy="307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8293" y="3951882"/>
            <a:ext cx="2132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EMU GUI screenshot</a:t>
            </a:r>
            <a:endParaRPr lang="en-US" dirty="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3581400" y="11906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1461"/>
            <a:ext cx="55626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923570" y="4424325"/>
            <a:ext cx="487825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Reconstructed </a:t>
            </a:r>
            <a:r>
              <a:rPr kumimoji="0" lang="x-none" altLang="x-non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rms and 98% </a:t>
            </a:r>
            <a:r>
              <a:rPr kumimoji="0" lang="x-none" altLang="x-non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emittance</a:t>
            </a:r>
            <a:r>
              <a:rPr kumimoji="0" lang="en-US" altLang="x-non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Times New Roman" charset="0"/>
              </a:rPr>
              <a:t> after data treatment</a:t>
            </a:r>
            <a:endParaRPr kumimoji="0" lang="x-none" altLang="x-non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ight Arrow 12"/>
          <p:cNvSpPr/>
          <p:nvPr/>
        </p:nvSpPr>
        <p:spPr>
          <a:xfrm rot="1696247">
            <a:off x="2743200" y="2570199"/>
            <a:ext cx="1143000" cy="1524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Overview of the BI partnership</a:t>
            </a:r>
          </a:p>
          <a:p>
            <a:pPr lvl="1"/>
            <a:r>
              <a:rPr lang="en-US" dirty="0" smtClean="0"/>
              <a:t>Systems</a:t>
            </a:r>
          </a:p>
          <a:p>
            <a:pPr lvl="1"/>
            <a:r>
              <a:rPr lang="en-US" dirty="0" smtClean="0"/>
              <a:t>Overview of </a:t>
            </a:r>
            <a:r>
              <a:rPr lang="en-US" dirty="0" err="1" smtClean="0"/>
              <a:t>responsibilites</a:t>
            </a:r>
            <a:endParaRPr lang="en-US" dirty="0" smtClean="0"/>
          </a:p>
          <a:p>
            <a:pPr lvl="1"/>
            <a:r>
              <a:rPr lang="en-US" dirty="0" smtClean="0"/>
              <a:t>Some Changes in Lund</a:t>
            </a:r>
          </a:p>
          <a:p>
            <a:r>
              <a:rPr lang="en-US" dirty="0" smtClean="0"/>
              <a:t>Toward deployment</a:t>
            </a:r>
          </a:p>
          <a:p>
            <a:pPr lvl="1"/>
            <a:r>
              <a:rPr lang="en-US" dirty="0" smtClean="0"/>
              <a:t>Capture lessons learned</a:t>
            </a:r>
          </a:p>
          <a:p>
            <a:pPr lvl="2"/>
            <a:r>
              <a:rPr lang="en-US" dirty="0" smtClean="0"/>
              <a:t>Example: BI </a:t>
            </a:r>
            <a:r>
              <a:rPr lang="en-US" dirty="0"/>
              <a:t>Commissioning in </a:t>
            </a:r>
            <a:r>
              <a:rPr lang="en-US" dirty="0" smtClean="0"/>
              <a:t>Catania</a:t>
            </a:r>
          </a:p>
          <a:p>
            <a:pPr lvl="1"/>
            <a:r>
              <a:rPr lang="en-US" dirty="0" smtClean="0"/>
              <a:t>Scale up</a:t>
            </a:r>
          </a:p>
          <a:p>
            <a:pPr lvl="2"/>
            <a:r>
              <a:rPr lang="en-US" dirty="0" smtClean="0"/>
              <a:t>Accelerator model -&gt; Mechanical Components</a:t>
            </a:r>
          </a:p>
          <a:p>
            <a:pPr lvl="2"/>
            <a:r>
              <a:rPr lang="en-US" dirty="0" smtClean="0"/>
              <a:t>Supply chain management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3326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Doppler: Commissioned at Catania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399" y="1600199"/>
            <a:ext cx="5091231" cy="5121275"/>
          </a:xfrm>
        </p:spPr>
        <p:txBody>
          <a:bodyPr>
            <a:noAutofit/>
          </a:bodyPr>
          <a:lstStyle/>
          <a:p>
            <a:r>
              <a:rPr lang="en-GB" sz="1800" dirty="0"/>
              <a:t>Control and Software Development</a:t>
            </a:r>
          </a:p>
          <a:p>
            <a:pPr lvl="1"/>
            <a:r>
              <a:rPr lang="en-GB" sz="1600" dirty="0"/>
              <a:t>Expert screen, allow full control of the instrument</a:t>
            </a:r>
          </a:p>
          <a:p>
            <a:pPr lvl="2"/>
            <a:r>
              <a:rPr lang="en-GB" sz="1600" dirty="0"/>
              <a:t>Should not be used by operator! </a:t>
            </a:r>
          </a:p>
          <a:p>
            <a:pPr lvl="3"/>
            <a:r>
              <a:rPr lang="en-GB" sz="1600" dirty="0"/>
              <a:t>Operator Screen almost released by now</a:t>
            </a:r>
          </a:p>
          <a:p>
            <a:pPr lvl="1"/>
            <a:r>
              <a:rPr lang="en-GB" sz="1600" dirty="0"/>
              <a:t>Critical: No control = no instrument </a:t>
            </a:r>
          </a:p>
          <a:p>
            <a:pPr lvl="2"/>
            <a:r>
              <a:rPr lang="en-GB" sz="1600" dirty="0"/>
              <a:t>Control issues caused delay for technical reasons but also due to (</a:t>
            </a:r>
            <a:r>
              <a:rPr lang="en-GB" sz="1600" dirty="0" err="1"/>
              <a:t>mis</a:t>
            </a:r>
            <a:r>
              <a:rPr lang="en-GB" sz="1600" dirty="0"/>
              <a:t>-)communication </a:t>
            </a:r>
          </a:p>
          <a:p>
            <a:pPr lvl="1"/>
            <a:r>
              <a:rPr lang="en-GB" sz="1600" dirty="0"/>
              <a:t>Final software qualification in Catania</a:t>
            </a:r>
          </a:p>
          <a:p>
            <a:pPr lvl="2"/>
            <a:r>
              <a:rPr lang="en-GB" sz="1600" dirty="0"/>
              <a:t>Good collaboration between 3 </a:t>
            </a:r>
            <a:r>
              <a:rPr lang="en-GB" sz="1600" dirty="0" smtClean="0"/>
              <a:t>institutes, but different </a:t>
            </a:r>
            <a:r>
              <a:rPr lang="en-GB" sz="1600" dirty="0"/>
              <a:t>expectation from the instrument than specified in CEA-ESS agreement</a:t>
            </a:r>
          </a:p>
          <a:p>
            <a:r>
              <a:rPr lang="en-GB" sz="1800" dirty="0"/>
              <a:t>Doppler successfully commissioned and hand-over of the system from CEA to ESS: </a:t>
            </a:r>
            <a:r>
              <a:rPr lang="en-GB" sz="1800" u="sng" dirty="0"/>
              <a:t>SAR (2) accepted </a:t>
            </a:r>
            <a:r>
              <a:rPr lang="en-GB" sz="1800" dirty="0"/>
              <a:t>(Dec 2016)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11/01/2017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>
                    <a:tint val="75000"/>
                  </a:prstClr>
                </a:solidFill>
              </a:rPr>
              <a:t>Tom Shea - NCFE meeting, Catania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creenshot from 2016-06-01 15 15 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31" y="1920479"/>
            <a:ext cx="3900370" cy="35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33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Lessons Learned (a very tiny subset)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9" y="2133599"/>
            <a:ext cx="8686801" cy="45878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</a:t>
            </a:r>
            <a:r>
              <a:rPr lang="en-US" dirty="0" smtClean="0"/>
              <a:t>egacy</a:t>
            </a:r>
          </a:p>
          <a:p>
            <a:pPr lvl="1"/>
            <a:r>
              <a:rPr lang="en-US" dirty="0" smtClean="0"/>
              <a:t>Schedule issues: Embed float in contract/plans; review at </a:t>
            </a:r>
            <a:r>
              <a:rPr lang="en-US" dirty="0" smtClean="0"/>
              <a:t>PDR&amp;CDR</a:t>
            </a:r>
            <a:endParaRPr lang="en-US" dirty="0" smtClean="0"/>
          </a:p>
          <a:p>
            <a:pPr lvl="1"/>
            <a:r>
              <a:rPr lang="en-US" dirty="0" smtClean="0"/>
              <a:t>LEBT vacuum </a:t>
            </a:r>
            <a:r>
              <a:rPr lang="en-US" dirty="0"/>
              <a:t>component issues: Vacuum </a:t>
            </a:r>
            <a:r>
              <a:rPr lang="en-US" dirty="0" smtClean="0"/>
              <a:t>section/partners </a:t>
            </a:r>
            <a:r>
              <a:rPr lang="en-US" dirty="0"/>
              <a:t>provide </a:t>
            </a:r>
            <a:r>
              <a:rPr lang="en-US" dirty="0" smtClean="0"/>
              <a:t>vacuum </a:t>
            </a:r>
            <a:r>
              <a:rPr lang="en-US" dirty="0"/>
              <a:t>chambers and components.</a:t>
            </a:r>
          </a:p>
          <a:p>
            <a:r>
              <a:rPr lang="en-US" dirty="0" smtClean="0"/>
              <a:t>Recent PBI deployment in Catania (</a:t>
            </a:r>
            <a:r>
              <a:rPr lang="en-US" i="1" dirty="0" smtClean="0"/>
              <a:t>observation: response</a:t>
            </a:r>
            <a:r>
              <a:rPr lang="en-US" dirty="0" smtClean="0"/>
              <a:t>)</a:t>
            </a:r>
          </a:p>
          <a:p>
            <a:pPr lvl="1"/>
            <a:r>
              <a:rPr lang="en-US" b="1" dirty="0"/>
              <a:t>Excellent physics/technical designs: </a:t>
            </a:r>
            <a:r>
              <a:rPr lang="en-US" dirty="0"/>
              <a:t>Continue focus on </a:t>
            </a:r>
            <a:r>
              <a:rPr lang="en-US" dirty="0" smtClean="0"/>
              <a:t>commissioning and beam measurements</a:t>
            </a:r>
            <a:endParaRPr lang="en-US" dirty="0"/>
          </a:p>
          <a:p>
            <a:pPr lvl="1"/>
            <a:r>
              <a:rPr lang="en-US" b="1" dirty="0"/>
              <a:t>Motivated partners: </a:t>
            </a:r>
            <a:r>
              <a:rPr lang="en-US" dirty="0"/>
              <a:t>Maintain engagement through commissioning in Lund</a:t>
            </a:r>
          </a:p>
          <a:p>
            <a:pPr lvl="1"/>
            <a:r>
              <a:rPr lang="en-US" b="1" dirty="0" smtClean="0"/>
              <a:t>Useful </a:t>
            </a:r>
            <a:r>
              <a:rPr lang="en-US" b="1" dirty="0"/>
              <a:t>BCM demo on HV supply:</a:t>
            </a:r>
            <a:r>
              <a:rPr lang="en-US" dirty="0"/>
              <a:t> Leave this loaned device in place for </a:t>
            </a:r>
            <a:r>
              <a:rPr lang="en-US" dirty="0" smtClean="0"/>
              <a:t>now (although prototyping of </a:t>
            </a:r>
            <a:r>
              <a:rPr lang="en-US" dirty="0" err="1" smtClean="0"/>
              <a:t>linac</a:t>
            </a:r>
            <a:r>
              <a:rPr lang="en-US" dirty="0" smtClean="0"/>
              <a:t> BCM is impacted). BD is prepared to apply expertise to future needs as they arise.</a:t>
            </a:r>
            <a:endParaRPr lang="en-US" b="1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69075"/>
            <a:ext cx="2133600" cy="365125"/>
          </a:xfrm>
        </p:spPr>
        <p:txBody>
          <a:bodyPr/>
          <a:lstStyle/>
          <a:p>
            <a:r>
              <a:rPr lang="en-US" noProof="0" dirty="0" smtClean="0"/>
              <a:t>11/01/2017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69075"/>
            <a:ext cx="2895600" cy="365125"/>
          </a:xfrm>
        </p:spPr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69075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7" name="TextBox 6"/>
          <p:cNvSpPr txBox="1"/>
          <p:nvPr/>
        </p:nvSpPr>
        <p:spPr>
          <a:xfrm>
            <a:off x="228600" y="1476653"/>
            <a:ext cx="8648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 believe that our organizational structure can handle the challenges to come</a:t>
            </a:r>
          </a:p>
          <a:p>
            <a:r>
              <a:rPr lang="en-US" b="1" dirty="0" smtClean="0"/>
              <a:t>Even better, we will evolve, based on experience and a spirit of continuous improvement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6306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1037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1"/>
            <a:r>
              <a:rPr lang="en-US" b="1" dirty="0"/>
              <a:t>Mechanical integration issues </a:t>
            </a:r>
            <a:r>
              <a:rPr lang="en-US" dirty="0"/>
              <a:t>(temporary chamber did not accept EMU, EMU had to be mechanically worked to fit in, and the Doppler fiber coupling optics had to be changed): Review and release all devices, even temporary, into mechanical CAD model in CHESS</a:t>
            </a:r>
          </a:p>
          <a:p>
            <a:pPr lvl="1"/>
            <a:r>
              <a:rPr lang="en-US" b="1" dirty="0"/>
              <a:t>Limited time for system deployment</a:t>
            </a:r>
            <a:r>
              <a:rPr lang="en-US" dirty="0"/>
              <a:t>: Document integrated commissioning plans with more detail and with goals for each step; more frequent face-to-face engagement</a:t>
            </a:r>
          </a:p>
          <a:p>
            <a:pPr lvl="1"/>
            <a:r>
              <a:rPr lang="en-US" b="1" dirty="0"/>
              <a:t>Mismatch between expectations and initial functionality</a:t>
            </a:r>
            <a:r>
              <a:rPr lang="en-US" dirty="0"/>
              <a:t>: Commissioners, system leads, IK leads, ICS coauthor the (first proton) functionality documents</a:t>
            </a:r>
          </a:p>
          <a:p>
            <a:pPr lvl="1"/>
            <a:r>
              <a:rPr lang="en-US" b="1" dirty="0"/>
              <a:t>Resource limitations at host lab</a:t>
            </a:r>
            <a:r>
              <a:rPr lang="en-US" dirty="0"/>
              <a:t>: ESS-Lund should be resourced to support commissioning activities</a:t>
            </a:r>
          </a:p>
          <a:p>
            <a:pPr lvl="1"/>
            <a:r>
              <a:rPr lang="en-US" b="1" dirty="0"/>
              <a:t>Missing MPS</a:t>
            </a:r>
            <a:r>
              <a:rPr lang="en-US" dirty="0"/>
              <a:t>: Coauthor building block documentation with ICS and assure that necessary blocks such as interlock systems are provided.</a:t>
            </a:r>
          </a:p>
          <a:p>
            <a:pPr lvl="1"/>
            <a:r>
              <a:rPr lang="en-US" b="1" dirty="0"/>
              <a:t>Grounding/EMI/analog front end issues </a:t>
            </a:r>
            <a:r>
              <a:rPr lang="en-US" dirty="0"/>
              <a:t>(missing installation documentation; FC front end details fell in gap between system lead and ICS integrator): More engagement of technology leads, obtain documentation of site installation and electromagnetic environment.</a:t>
            </a:r>
          </a:p>
          <a:p>
            <a:pPr lvl="1"/>
            <a:r>
              <a:rPr lang="en-US" b="1" dirty="0"/>
              <a:t>Software tools had issues (archiver, </a:t>
            </a:r>
            <a:r>
              <a:rPr lang="en-US" b="1" dirty="0" err="1"/>
              <a:t>etc</a:t>
            </a:r>
            <a:r>
              <a:rPr lang="en-US" b="1" dirty="0"/>
              <a:t>): </a:t>
            </a:r>
            <a:r>
              <a:rPr lang="en-US" dirty="0"/>
              <a:t>Work with ICS to prepare tools that support commissioning shift work, data acquisition for complex studies,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11/01/2017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sp>
        <p:nvSpPr>
          <p:cNvPr id="7" name="Rectangle 6"/>
          <p:cNvSpPr/>
          <p:nvPr/>
        </p:nvSpPr>
        <p:spPr>
          <a:xfrm>
            <a:off x="2835801" y="1459468"/>
            <a:ext cx="2418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</a:t>
            </a:r>
            <a:r>
              <a:rPr lang="en-US" b="1" i="1" dirty="0"/>
              <a:t>observation</a:t>
            </a:r>
            <a:r>
              <a:rPr lang="en-US" i="1" dirty="0"/>
              <a:t>: response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33445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Toward Deployment in Lund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6454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V="1">
            <a:off x="516533" y="2725559"/>
            <a:ext cx="8477250" cy="393700"/>
            <a:chOff x="584200" y="2027988"/>
            <a:chExt cx="8477250" cy="393700"/>
          </a:xfrm>
        </p:grpSpPr>
        <p:sp>
          <p:nvSpPr>
            <p:cNvPr id="11269" name="Line 4"/>
            <p:cNvSpPr>
              <a:spLocks noChangeShapeType="1"/>
            </p:cNvSpPr>
            <p:nvPr/>
          </p:nvSpPr>
          <p:spPr bwMode="auto">
            <a:xfrm>
              <a:off x="584200" y="2027988"/>
              <a:ext cx="8477250" cy="0"/>
            </a:xfrm>
            <a:prstGeom prst="line">
              <a:avLst/>
            </a:prstGeom>
            <a:noFill/>
            <a:ln w="101600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70" name="Line 5"/>
            <p:cNvSpPr>
              <a:spLocks noChangeShapeType="1"/>
            </p:cNvSpPr>
            <p:nvPr/>
          </p:nvSpPr>
          <p:spPr bwMode="auto">
            <a:xfrm rot="16200000">
              <a:off x="613269" y="2226426"/>
              <a:ext cx="358775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71" name="Line 6"/>
            <p:cNvSpPr>
              <a:spLocks noChangeShapeType="1"/>
            </p:cNvSpPr>
            <p:nvPr/>
          </p:nvSpPr>
          <p:spPr bwMode="auto">
            <a:xfrm rot="16200000">
              <a:off x="2157395" y="2226426"/>
              <a:ext cx="358775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72" name="Line 7"/>
            <p:cNvSpPr>
              <a:spLocks noChangeShapeType="1"/>
            </p:cNvSpPr>
            <p:nvPr/>
          </p:nvSpPr>
          <p:spPr bwMode="auto">
            <a:xfrm rot="16200000">
              <a:off x="3809609" y="2239126"/>
              <a:ext cx="358775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73" name="Line 8"/>
            <p:cNvSpPr>
              <a:spLocks noChangeShapeType="1"/>
            </p:cNvSpPr>
            <p:nvPr/>
          </p:nvSpPr>
          <p:spPr bwMode="auto">
            <a:xfrm rot="16200000">
              <a:off x="7093835" y="2231188"/>
              <a:ext cx="368300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74" name="Line 9"/>
            <p:cNvSpPr>
              <a:spLocks noChangeShapeType="1"/>
            </p:cNvSpPr>
            <p:nvPr/>
          </p:nvSpPr>
          <p:spPr bwMode="auto">
            <a:xfrm rot="16200000">
              <a:off x="5472503" y="2231188"/>
              <a:ext cx="368300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275" name="Line 10"/>
            <p:cNvSpPr>
              <a:spLocks noChangeShapeType="1"/>
            </p:cNvSpPr>
            <p:nvPr/>
          </p:nvSpPr>
          <p:spPr bwMode="auto">
            <a:xfrm rot="16200000">
              <a:off x="8721083" y="2228013"/>
              <a:ext cx="387350" cy="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>
                <a:solidFill>
                  <a:srgbClr val="C00000"/>
                </a:solidFill>
              </a:endParaRPr>
            </a:p>
          </p:txBody>
        </p:sp>
      </p:grpSp>
      <p:sp>
        <p:nvSpPr>
          <p:cNvPr id="11276" name="Text Box 11"/>
          <p:cNvSpPr txBox="1">
            <a:spLocks noChangeArrowheads="1"/>
          </p:cNvSpPr>
          <p:nvPr/>
        </p:nvSpPr>
        <p:spPr bwMode="auto">
          <a:xfrm>
            <a:off x="1026094" y="260786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</a:rPr>
              <a:t>2002</a:t>
            </a:r>
          </a:p>
        </p:txBody>
      </p:sp>
      <p:sp>
        <p:nvSpPr>
          <p:cNvPr id="11277" name="Text Box 12"/>
          <p:cNvSpPr txBox="1">
            <a:spLocks noChangeArrowheads="1"/>
          </p:cNvSpPr>
          <p:nvPr/>
        </p:nvSpPr>
        <p:spPr bwMode="auto">
          <a:xfrm>
            <a:off x="2572270" y="262056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</a:rPr>
              <a:t>2003</a:t>
            </a:r>
          </a:p>
        </p:txBody>
      </p:sp>
      <p:sp>
        <p:nvSpPr>
          <p:cNvPr id="11278" name="Text Box 13"/>
          <p:cNvSpPr txBox="1">
            <a:spLocks noChangeArrowheads="1"/>
          </p:cNvSpPr>
          <p:nvPr/>
        </p:nvSpPr>
        <p:spPr bwMode="auto">
          <a:xfrm>
            <a:off x="4230315" y="262056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</a:rPr>
              <a:t>2004</a:t>
            </a:r>
          </a:p>
        </p:txBody>
      </p:sp>
      <p:sp>
        <p:nvSpPr>
          <p:cNvPr id="11279" name="Text Box 14"/>
          <p:cNvSpPr txBox="1">
            <a:spLocks noChangeArrowheads="1"/>
          </p:cNvSpPr>
          <p:nvPr/>
        </p:nvSpPr>
        <p:spPr bwMode="auto">
          <a:xfrm>
            <a:off x="5905532" y="262056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rgbClr val="C00000"/>
                </a:solidFill>
              </a:rPr>
              <a:t>2005</a:t>
            </a:r>
          </a:p>
        </p:txBody>
      </p:sp>
      <p:sp>
        <p:nvSpPr>
          <p:cNvPr id="11280" name="Text Box 15"/>
          <p:cNvSpPr txBox="1">
            <a:spLocks noChangeArrowheads="1"/>
          </p:cNvSpPr>
          <p:nvPr/>
        </p:nvSpPr>
        <p:spPr bwMode="auto">
          <a:xfrm>
            <a:off x="7573187" y="262056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C00000"/>
                </a:solidFill>
              </a:rPr>
              <a:t>2006</a:t>
            </a:r>
          </a:p>
        </p:txBody>
      </p:sp>
      <p:sp>
        <p:nvSpPr>
          <p:cNvPr id="11281" name="Rectangle 16"/>
          <p:cNvSpPr>
            <a:spLocks noChangeArrowheads="1"/>
          </p:cNvSpPr>
          <p:nvPr/>
        </p:nvSpPr>
        <p:spPr bwMode="auto">
          <a:xfrm>
            <a:off x="1165066" y="2987039"/>
            <a:ext cx="3648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282" name="Rectangle 17"/>
          <p:cNvSpPr>
            <a:spLocks noChangeArrowheads="1"/>
          </p:cNvSpPr>
          <p:nvPr/>
        </p:nvSpPr>
        <p:spPr bwMode="auto">
          <a:xfrm>
            <a:off x="800267" y="2987039"/>
            <a:ext cx="189155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1</a:t>
            </a:r>
          </a:p>
        </p:txBody>
      </p:sp>
      <p:sp>
        <p:nvSpPr>
          <p:cNvPr id="11283" name="Rectangle 18"/>
          <p:cNvSpPr>
            <a:spLocks noChangeArrowheads="1"/>
          </p:cNvSpPr>
          <p:nvPr/>
        </p:nvSpPr>
        <p:spPr bwMode="auto">
          <a:xfrm>
            <a:off x="3294030" y="2987039"/>
            <a:ext cx="469028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11284" name="Rectangle 19"/>
          <p:cNvSpPr>
            <a:spLocks noChangeArrowheads="1"/>
          </p:cNvSpPr>
          <p:nvPr/>
        </p:nvSpPr>
        <p:spPr bwMode="auto">
          <a:xfrm>
            <a:off x="2018195" y="2987039"/>
            <a:ext cx="36480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11285" name="Rectangle 20"/>
          <p:cNvSpPr>
            <a:spLocks noChangeArrowheads="1"/>
          </p:cNvSpPr>
          <p:nvPr/>
        </p:nvSpPr>
        <p:spPr bwMode="auto">
          <a:xfrm>
            <a:off x="4220505" y="2987039"/>
            <a:ext cx="364799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11286" name="Rectangle 21"/>
          <p:cNvSpPr>
            <a:spLocks noChangeArrowheads="1"/>
          </p:cNvSpPr>
          <p:nvPr/>
        </p:nvSpPr>
        <p:spPr bwMode="auto">
          <a:xfrm>
            <a:off x="6513532" y="2987039"/>
            <a:ext cx="376380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7</a:t>
            </a:r>
          </a:p>
        </p:txBody>
      </p:sp>
      <p:sp>
        <p:nvSpPr>
          <p:cNvPr id="11287" name="Rectangle 22"/>
          <p:cNvSpPr>
            <a:spLocks noChangeArrowheads="1"/>
          </p:cNvSpPr>
          <p:nvPr/>
        </p:nvSpPr>
        <p:spPr bwMode="auto">
          <a:xfrm>
            <a:off x="7115741" y="2987039"/>
            <a:ext cx="422704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8</a:t>
            </a:r>
          </a:p>
        </p:txBody>
      </p:sp>
      <p:sp>
        <p:nvSpPr>
          <p:cNvPr id="11288" name="Rectangle 23"/>
          <p:cNvSpPr>
            <a:spLocks noChangeArrowheads="1"/>
          </p:cNvSpPr>
          <p:nvPr/>
        </p:nvSpPr>
        <p:spPr bwMode="auto">
          <a:xfrm>
            <a:off x="7683207" y="2987039"/>
            <a:ext cx="295313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9</a:t>
            </a:r>
          </a:p>
        </p:txBody>
      </p:sp>
      <p:sp>
        <p:nvSpPr>
          <p:cNvPr id="11289" name="Rectangle 24"/>
          <p:cNvSpPr>
            <a:spLocks noChangeArrowheads="1"/>
          </p:cNvSpPr>
          <p:nvPr/>
        </p:nvSpPr>
        <p:spPr bwMode="auto">
          <a:xfrm>
            <a:off x="5123819" y="2987039"/>
            <a:ext cx="364799" cy="228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tx2"/>
                </a:solidFill>
              </a:rPr>
              <a:t>6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399981" y="-381000"/>
            <a:ext cx="7490404" cy="14176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latin typeface="Calibri" charset="0"/>
              </a:rPr>
              <a:t>Awake at Night</a:t>
            </a:r>
          </a:p>
        </p:txBody>
      </p:sp>
      <p:sp>
        <p:nvSpPr>
          <p:cNvPr id="32" name="Line 4"/>
          <p:cNvSpPr>
            <a:spLocks noChangeShapeType="1"/>
          </p:cNvSpPr>
          <p:nvPr/>
        </p:nvSpPr>
        <p:spPr bwMode="auto">
          <a:xfrm flipV="1">
            <a:off x="516533" y="2014022"/>
            <a:ext cx="8124996" cy="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 rot="16200000">
            <a:off x="1737474" y="2212460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 rot="16200000">
            <a:off x="3389688" y="2225160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6" name="Line 8"/>
          <p:cNvSpPr>
            <a:spLocks noChangeShapeType="1"/>
          </p:cNvSpPr>
          <p:nvPr/>
        </p:nvSpPr>
        <p:spPr bwMode="auto">
          <a:xfrm rot="16200000">
            <a:off x="6673914" y="2217222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7" name="Line 9"/>
          <p:cNvSpPr>
            <a:spLocks noChangeShapeType="1"/>
          </p:cNvSpPr>
          <p:nvPr/>
        </p:nvSpPr>
        <p:spPr bwMode="auto">
          <a:xfrm rot="16200000">
            <a:off x="5052582" y="2217222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8" name="Line 10"/>
          <p:cNvSpPr>
            <a:spLocks noChangeShapeType="1"/>
          </p:cNvSpPr>
          <p:nvPr/>
        </p:nvSpPr>
        <p:spPr bwMode="auto">
          <a:xfrm rot="16200000">
            <a:off x="8301162" y="2214047"/>
            <a:ext cx="387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1" name="Text Box 15"/>
          <p:cNvSpPr txBox="1">
            <a:spLocks noChangeArrowheads="1"/>
          </p:cNvSpPr>
          <p:nvPr/>
        </p:nvSpPr>
        <p:spPr bwMode="auto">
          <a:xfrm>
            <a:off x="7077245" y="2111902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2019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7743529" y="1875007"/>
            <a:ext cx="121596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6330171" y="1867106"/>
            <a:ext cx="299229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7023242" y="1858969"/>
            <a:ext cx="187076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6" name="Rectangle 22"/>
          <p:cNvSpPr>
            <a:spLocks noChangeArrowheads="1"/>
          </p:cNvSpPr>
          <p:nvPr/>
        </p:nvSpPr>
        <p:spPr bwMode="auto">
          <a:xfrm>
            <a:off x="5295546" y="1866637"/>
            <a:ext cx="739932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47" name="Text Box 15"/>
          <p:cNvSpPr txBox="1">
            <a:spLocks noChangeArrowheads="1"/>
          </p:cNvSpPr>
          <p:nvPr/>
        </p:nvSpPr>
        <p:spPr bwMode="auto">
          <a:xfrm>
            <a:off x="5642206" y="2100246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2018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8" name="Text Box 15"/>
          <p:cNvSpPr txBox="1">
            <a:spLocks noChangeArrowheads="1"/>
          </p:cNvSpPr>
          <p:nvPr/>
        </p:nvSpPr>
        <p:spPr bwMode="auto">
          <a:xfrm>
            <a:off x="4193360" y="2112883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2017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9" name="Text Box 15"/>
          <p:cNvSpPr txBox="1">
            <a:spLocks noChangeArrowheads="1"/>
          </p:cNvSpPr>
          <p:nvPr/>
        </p:nvSpPr>
        <p:spPr bwMode="auto">
          <a:xfrm>
            <a:off x="2300602" y="2093504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2016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30565" y="244247"/>
            <a:ext cx="930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Source/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LEBT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5547716" y="156980"/>
            <a:ext cx="838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RFQ</a:t>
            </a:r>
          </a:p>
          <a:p>
            <a:pPr algn="ctr"/>
            <a:r>
              <a:rPr lang="en-US" b="1" dirty="0">
                <a:solidFill>
                  <a:schemeClr val="tx2"/>
                </a:solidFill>
              </a:rPr>
              <a:t>+</a:t>
            </a:r>
            <a:r>
              <a:rPr lang="en-US" b="1" dirty="0" smtClean="0">
                <a:solidFill>
                  <a:schemeClr val="tx2"/>
                </a:solidFill>
              </a:rPr>
              <a:t> 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MEBT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6427389" y="365721"/>
            <a:ext cx="986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DTL 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Tank </a:t>
            </a:r>
            <a:r>
              <a:rPr lang="en-US" b="1" dirty="0" smtClean="0">
                <a:solidFill>
                  <a:schemeClr val="tx2"/>
                </a:solidFill>
              </a:rPr>
              <a:t>1-4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7342046" y="372070"/>
            <a:ext cx="1649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DTL5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+ </a:t>
            </a:r>
            <a:r>
              <a:rPr lang="en-US" b="1" dirty="0" smtClean="0">
                <a:solidFill>
                  <a:schemeClr val="tx2"/>
                </a:solidFill>
              </a:rPr>
              <a:t>Spokes</a:t>
            </a:r>
            <a:endParaRPr lang="en-US" b="1" dirty="0" smtClean="0">
              <a:solidFill>
                <a:schemeClr val="tx2"/>
              </a:solidFill>
            </a:endParaRP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+ Medium </a:t>
            </a:r>
            <a:r>
              <a:rPr lang="en-US" b="1" dirty="0" smtClean="0">
                <a:solidFill>
                  <a:schemeClr val="tx2"/>
                </a:solidFill>
              </a:rPr>
              <a:t>Beta</a:t>
            </a:r>
          </a:p>
        </p:txBody>
      </p:sp>
      <p:cxnSp>
        <p:nvCxnSpPr>
          <p:cNvPr id="39" name="Straight Arrow Connector 38"/>
          <p:cNvCxnSpPr>
            <a:stCxn id="62" idx="2"/>
          </p:cNvCxnSpPr>
          <p:nvPr/>
        </p:nvCxnSpPr>
        <p:spPr>
          <a:xfrm>
            <a:off x="4895597" y="890578"/>
            <a:ext cx="483747" cy="924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6027026" y="1059124"/>
            <a:ext cx="343000" cy="7813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6985288" y="1018402"/>
            <a:ext cx="130453" cy="790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67" idx="2"/>
          </p:cNvCxnSpPr>
          <p:nvPr/>
        </p:nvCxnSpPr>
        <p:spPr>
          <a:xfrm flipH="1">
            <a:off x="7890385" y="1295400"/>
            <a:ext cx="276438" cy="5192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-76200" y="2568874"/>
            <a:ext cx="922047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C00000"/>
                </a:solidFill>
              </a:rPr>
              <a:t>SNS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09" name="Text Box 15"/>
          <p:cNvSpPr txBox="1">
            <a:spLocks noChangeArrowheads="1"/>
          </p:cNvSpPr>
          <p:nvPr/>
        </p:nvSpPr>
        <p:spPr bwMode="auto">
          <a:xfrm>
            <a:off x="947520" y="2091907"/>
            <a:ext cx="98824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2015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-51962" y="1459053"/>
            <a:ext cx="90120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chemeClr val="accent1">
                    <a:lumMod val="50000"/>
                  </a:schemeClr>
                </a:solidFill>
              </a:rPr>
              <a:t>ESS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291" name="TextBox 11290"/>
          <p:cNvSpPr txBox="1"/>
          <p:nvPr/>
        </p:nvSpPr>
        <p:spPr>
          <a:xfrm>
            <a:off x="2590800" y="-39995"/>
            <a:ext cx="1717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April 2017</a:t>
            </a:r>
            <a:endParaRPr lang="en-US" sz="2400" dirty="0" smtClean="0"/>
          </a:p>
          <a:p>
            <a:r>
              <a:rPr lang="en-US" sz="2400" dirty="0" smtClean="0"/>
              <a:t>We are here</a:t>
            </a:r>
          </a:p>
        </p:txBody>
      </p:sp>
      <p:cxnSp>
        <p:nvCxnSpPr>
          <p:cNvPr id="11293" name="Straight Arrow Connector 11292"/>
          <p:cNvCxnSpPr/>
          <p:nvPr/>
        </p:nvCxnSpPr>
        <p:spPr>
          <a:xfrm>
            <a:off x="2286499" y="1162507"/>
            <a:ext cx="1222581" cy="6779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ectangle 22"/>
          <p:cNvSpPr>
            <a:spLocks noChangeArrowheads="1"/>
          </p:cNvSpPr>
          <p:nvPr/>
        </p:nvSpPr>
        <p:spPr bwMode="auto">
          <a:xfrm>
            <a:off x="3290645" y="1866637"/>
            <a:ext cx="1185486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3000" y="381000"/>
            <a:ext cx="1378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Source/LEBT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at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</a:rPr>
              <a:t>Catania</a:t>
            </a:r>
          </a:p>
        </p:txBody>
      </p:sp>
      <p:cxnSp>
        <p:nvCxnSpPr>
          <p:cNvPr id="80" name="Straight Arrow Connector 79"/>
          <p:cNvCxnSpPr/>
          <p:nvPr/>
        </p:nvCxnSpPr>
        <p:spPr>
          <a:xfrm>
            <a:off x="3412866" y="761401"/>
            <a:ext cx="743895" cy="887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56762" y="1699142"/>
            <a:ext cx="0" cy="16138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527686"/>
            <a:ext cx="7951827" cy="3330314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5943600" y="3232024"/>
            <a:ext cx="11336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Elliptical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564615" y="3747343"/>
            <a:ext cx="26768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Deployment of superconducting </a:t>
            </a:r>
            <a:r>
              <a:rPr lang="en-US" dirty="0" err="1" smtClean="0">
                <a:solidFill>
                  <a:schemeClr val="tx2"/>
                </a:solidFill>
              </a:rPr>
              <a:t>linac</a:t>
            </a:r>
            <a:r>
              <a:rPr lang="en-US" dirty="0" smtClean="0">
                <a:solidFill>
                  <a:schemeClr val="tx2"/>
                </a:solidFill>
              </a:rPr>
              <a:t> devices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5337858" y="4559042"/>
            <a:ext cx="979820" cy="698758"/>
          </a:xfrm>
          <a:prstGeom prst="straightConnector1">
            <a:avLst/>
          </a:prstGeom>
          <a:ln w="38100">
            <a:solidFill>
              <a:schemeClr val="accent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6672417" y="2448005"/>
            <a:ext cx="1131910" cy="305587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698341" y="2741433"/>
            <a:ext cx="0" cy="25943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7804327" y="2173998"/>
            <a:ext cx="0" cy="244481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140700" y="3200400"/>
            <a:ext cx="821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tx2"/>
                </a:solidFill>
              </a:rPr>
              <a:t>DTL 1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14400" y="3200400"/>
            <a:ext cx="7259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tx2"/>
                </a:solidFill>
              </a:rPr>
              <a:t>MEBT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3" name="Arc 2"/>
          <p:cNvSpPr/>
          <p:nvPr/>
        </p:nvSpPr>
        <p:spPr>
          <a:xfrm flipV="1">
            <a:off x="1447800" y="3276600"/>
            <a:ext cx="1780756" cy="228600"/>
          </a:xfrm>
          <a:prstGeom prst="arc">
            <a:avLst>
              <a:gd name="adj1" fmla="val 11094643"/>
              <a:gd name="adj2" fmla="val 21534356"/>
            </a:avLst>
          </a:prstGeom>
          <a:solidFill>
            <a:schemeClr val="bg1"/>
          </a:solidFill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0336" y="3276990"/>
            <a:ext cx="9922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improve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3" name="Arc 72"/>
          <p:cNvSpPr/>
          <p:nvPr/>
        </p:nvSpPr>
        <p:spPr>
          <a:xfrm flipV="1">
            <a:off x="3710094" y="3151950"/>
            <a:ext cx="2385906" cy="377836"/>
          </a:xfrm>
          <a:prstGeom prst="arc">
            <a:avLst>
              <a:gd name="adj1" fmla="val 11174510"/>
              <a:gd name="adj2" fmla="val 21367382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/>
          <p:cNvSpPr txBox="1"/>
          <p:nvPr/>
        </p:nvSpPr>
        <p:spPr>
          <a:xfrm>
            <a:off x="4402904" y="3312964"/>
            <a:ext cx="958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improve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7750935" y="2237385"/>
            <a:ext cx="4371" cy="1743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Checking the Layout</a:t>
            </a:r>
            <a:endParaRPr lang="en-US" dirty="0"/>
          </a:p>
        </p:txBody>
      </p:sp>
      <p:pic>
        <p:nvPicPr>
          <p:cNvPr id="5" name="synopti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908" y="1516492"/>
            <a:ext cx="8310892" cy="480810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6019800" y="1051224"/>
            <a:ext cx="2026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Thomas </a:t>
            </a:r>
            <a:r>
              <a:rPr lang="en-US" dirty="0" err="1" smtClean="0"/>
              <a:t>Grandsaert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5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work: </a:t>
            </a:r>
            <a:r>
              <a:rPr lang="en-US" dirty="0" smtClean="0"/>
              <a:t>Dump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59375"/>
            <a:ext cx="8229600" cy="38076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598752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work: Neutron Shield Wall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1" y="1600200"/>
            <a:ext cx="8148258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39907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Racks and Cables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82787"/>
            <a:ext cx="3536465" cy="473868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5800" y="2871331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Cable database in operation (simple version)</a:t>
            </a:r>
          </a:p>
          <a:p>
            <a:r>
              <a:rPr lang="en-US" dirty="0" smtClean="0"/>
              <a:t>With spreadsheet entry form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Rack/gallery layout currently only in Johan </a:t>
            </a:r>
            <a:r>
              <a:rPr lang="en-US" dirty="0" err="1" smtClean="0"/>
              <a:t>Norin’s</a:t>
            </a:r>
            <a:r>
              <a:rPr lang="en-US" dirty="0" smtClean="0"/>
              <a:t> spreadsheet (circa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PBI Shopping List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0671"/>
          <a:stretch/>
        </p:blipFill>
        <p:spPr>
          <a:xfrm>
            <a:off x="0" y="1417638"/>
            <a:ext cx="9144000" cy="54403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97943" y="1059332"/>
            <a:ext cx="72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Hinko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123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7" y="1647825"/>
            <a:ext cx="8561246" cy="40882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6169580"/>
            <a:ext cx="593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Yes, still </a:t>
            </a:r>
            <a:r>
              <a:rPr lang="en-US" smtClean="0"/>
              <a:t>some inaccuracies that we are working out this week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572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5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413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59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46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489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8B99-D58F-314A-A2DB-512F55445096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7976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98B99-D58F-314A-A2DB-512F55445096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4784586"/>
            <a:ext cx="3352800" cy="17543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 are using it now to request ICS equipment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Programmatic interface (and some reasonable data design) will allow data migration to future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306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37</a:t>
            </a:fld>
            <a:endParaRPr lang="en-GB" dirty="0"/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V="1">
            <a:off x="573752" y="3421051"/>
            <a:ext cx="8124996" cy="0"/>
          </a:xfrm>
          <a:prstGeom prst="line">
            <a:avLst/>
          </a:prstGeom>
          <a:noFill/>
          <a:ln w="1016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rot="16200000">
            <a:off x="658813" y="3619489"/>
            <a:ext cx="358775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rot="16200000">
            <a:off x="4387850" y="3624251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rot="16200000">
            <a:off x="8340725" y="3621076"/>
            <a:ext cx="38735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8668386" y="3270487"/>
            <a:ext cx="447210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!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4648200" y="3274135"/>
            <a:ext cx="1905547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Produce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687732" y="3265998"/>
            <a:ext cx="1782338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Install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1783217" y="3273666"/>
            <a:ext cx="2724454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Prototype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4038600" y="3855582"/>
            <a:ext cx="1489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midsummer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01727" y="1680246"/>
            <a:ext cx="12138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1</a:t>
            </a:r>
            <a:r>
              <a:rPr lang="en-US" b="1" baseline="30000" dirty="0" smtClean="0">
                <a:solidFill>
                  <a:schemeClr val="tx2"/>
                </a:solidFill>
              </a:rPr>
              <a:t>st</a:t>
            </a:r>
            <a:r>
              <a:rPr lang="en-US" b="1" dirty="0" smtClean="0">
                <a:solidFill>
                  <a:schemeClr val="tx2"/>
                </a:solidFill>
              </a:rPr>
              <a:t> protons in</a:t>
            </a:r>
            <a:br>
              <a:rPr lang="en-US" b="1" dirty="0" smtClean="0">
                <a:solidFill>
                  <a:schemeClr val="tx2"/>
                </a:solidFill>
              </a:rPr>
            </a:br>
            <a:r>
              <a:rPr lang="en-US" b="1" dirty="0" smtClean="0">
                <a:solidFill>
                  <a:schemeClr val="tx2"/>
                </a:solidFill>
              </a:rPr>
              <a:t>Lund</a:t>
            </a:r>
          </a:p>
        </p:txBody>
      </p:sp>
      <p:cxnSp>
        <p:nvCxnSpPr>
          <p:cNvPr id="32" name="Straight Arrow Connector 31"/>
          <p:cNvCxnSpPr>
            <a:stCxn id="26" idx="2"/>
          </p:cNvCxnSpPr>
          <p:nvPr/>
        </p:nvCxnSpPr>
        <p:spPr>
          <a:xfrm>
            <a:off x="8508662" y="2603576"/>
            <a:ext cx="254338" cy="584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1595" y="1467717"/>
            <a:ext cx="1717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April 2017</a:t>
            </a:r>
            <a:endParaRPr lang="en-US" sz="2400" dirty="0" smtClean="0"/>
          </a:p>
          <a:p>
            <a:r>
              <a:rPr lang="en-US" sz="2400" dirty="0" smtClean="0"/>
              <a:t>We are here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1681676" y="2158918"/>
            <a:ext cx="1442524" cy="444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22"/>
          <p:cNvSpPr>
            <a:spLocks noChangeArrowheads="1"/>
          </p:cNvSpPr>
          <p:nvPr/>
        </p:nvSpPr>
        <p:spPr bwMode="auto">
          <a:xfrm>
            <a:off x="990600" y="3273666"/>
            <a:ext cx="716417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smtClean="0">
                <a:solidFill>
                  <a:schemeClr val="tx2"/>
                </a:solidFill>
              </a:rPr>
              <a:t>Decide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124200" y="2603576"/>
            <a:ext cx="0" cy="7022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Box 15"/>
          <p:cNvSpPr txBox="1">
            <a:spLocks noChangeArrowheads="1"/>
          </p:cNvSpPr>
          <p:nvPr/>
        </p:nvSpPr>
        <p:spPr bwMode="auto">
          <a:xfrm>
            <a:off x="7856084" y="3855582"/>
            <a:ext cx="12595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New Year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2018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4" name="Text Box 15"/>
          <p:cNvSpPr txBox="1">
            <a:spLocks noChangeArrowheads="1"/>
          </p:cNvSpPr>
          <p:nvPr/>
        </p:nvSpPr>
        <p:spPr bwMode="auto">
          <a:xfrm>
            <a:off x="76200" y="3855582"/>
            <a:ext cx="12879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smtClean="0">
                <a:solidFill>
                  <a:schemeClr val="tx2"/>
                </a:solidFill>
              </a:rPr>
              <a:t>New Year</a:t>
            </a:r>
            <a:br>
              <a:rPr lang="en-US" sz="1800" dirty="0" smtClean="0">
                <a:solidFill>
                  <a:schemeClr val="tx2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2017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98350" y="1624342"/>
            <a:ext cx="4217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(In parallel with Design Reviews)</a:t>
            </a:r>
          </a:p>
          <a:p>
            <a:r>
              <a:rPr lang="en-US" sz="2400" b="1" dirty="0" smtClean="0"/>
              <a:t>Focus </a:t>
            </a:r>
            <a:r>
              <a:rPr lang="en-US" sz="2400" b="1" dirty="0" smtClean="0"/>
              <a:t>areas </a:t>
            </a:r>
            <a:r>
              <a:rPr lang="en-US" sz="2400" dirty="0" smtClean="0"/>
              <a:t>for front end:</a:t>
            </a:r>
          </a:p>
        </p:txBody>
      </p:sp>
      <p:sp>
        <p:nvSpPr>
          <p:cNvPr id="62" name="Line 9"/>
          <p:cNvSpPr>
            <a:spLocks noChangeShapeType="1"/>
          </p:cNvSpPr>
          <p:nvPr/>
        </p:nvSpPr>
        <p:spPr bwMode="auto">
          <a:xfrm rot="16200000">
            <a:off x="6427382" y="3624251"/>
            <a:ext cx="368300" cy="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3" name="Text Box 15"/>
          <p:cNvSpPr txBox="1">
            <a:spLocks noChangeArrowheads="1"/>
          </p:cNvSpPr>
          <p:nvPr/>
        </p:nvSpPr>
        <p:spPr bwMode="auto">
          <a:xfrm>
            <a:off x="5867400" y="3855582"/>
            <a:ext cx="1618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tx2"/>
                </a:solidFill>
              </a:rPr>
              <a:t>g</a:t>
            </a:r>
            <a:r>
              <a:rPr lang="en-US" sz="1800" smtClean="0">
                <a:solidFill>
                  <a:schemeClr val="tx2"/>
                </a:solidFill>
              </a:rPr>
              <a:t>allery ready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124200" y="4654273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~4 </a:t>
            </a:r>
            <a:r>
              <a:rPr lang="en-US" dirty="0" smtClean="0"/>
              <a:t>additional staff members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Revisions to system and technology leads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Installation manager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Cables and Shopping List</a:t>
            </a:r>
            <a:endParaRPr lang="en-US" dirty="0" smtClean="0"/>
          </a:p>
        </p:txBody>
      </p:sp>
      <p:sp>
        <p:nvSpPr>
          <p:cNvPr id="68" name="TextBox 67"/>
          <p:cNvSpPr txBox="1"/>
          <p:nvPr/>
        </p:nvSpPr>
        <p:spPr>
          <a:xfrm>
            <a:off x="76200" y="4625876"/>
            <a:ext cx="2822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Building blocks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First Proton Functionality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72" name="TextBox 71"/>
          <p:cNvSpPr txBox="1"/>
          <p:nvPr/>
        </p:nvSpPr>
        <p:spPr>
          <a:xfrm>
            <a:off x="5778066" y="4654273"/>
            <a:ext cx="336593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System Teams responsible for integration and commissioning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System Lead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Partner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Beam Physics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ICS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80" name="Date Placeholder 7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11/01/2017</a:t>
            </a:r>
            <a:endParaRPr lang="en-GB" noProof="0"/>
          </a:p>
        </p:txBody>
      </p:sp>
      <p:sp>
        <p:nvSpPr>
          <p:cNvPr id="81" name="Footer Placeholder 8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 smtClean="0"/>
              <a:t>Tom Shea - NCFE meeting, Catania</a:t>
            </a:r>
            <a:endParaRPr lang="en-GB" noProof="0" dirty="0"/>
          </a:p>
        </p:txBody>
      </p: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1228572" y="2810280"/>
            <a:ext cx="3800628" cy="2668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Catania: Commission, Support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93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Us: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smtClean="0"/>
              <a:t>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876800"/>
          </a:xfrm>
        </p:spPr>
        <p:txBody>
          <a:bodyPr>
            <a:noAutofit/>
          </a:bodyPr>
          <a:lstStyle/>
          <a:p>
            <a:r>
              <a:rPr lang="en-US" sz="2200" b="1" dirty="0" smtClean="0"/>
              <a:t>Benjamin: </a:t>
            </a:r>
            <a:r>
              <a:rPr lang="en-US" sz="2200" dirty="0" smtClean="0"/>
              <a:t>EMU</a:t>
            </a:r>
            <a:r>
              <a:rPr lang="en-US" sz="2200" dirty="0" smtClean="0"/>
              <a:t>, FC, </a:t>
            </a:r>
            <a:r>
              <a:rPr lang="en-US" sz="2200" dirty="0" smtClean="0"/>
              <a:t>WS, IBS, BSM (interim); </a:t>
            </a:r>
            <a:r>
              <a:rPr lang="en-US" sz="2200" b="1" dirty="0" smtClean="0"/>
              <a:t>Partners</a:t>
            </a:r>
            <a:r>
              <a:rPr lang="en-US" sz="2200" dirty="0" smtClean="0"/>
              <a:t>: </a:t>
            </a:r>
            <a:r>
              <a:rPr lang="en-US" sz="2200" dirty="0" err="1" smtClean="0"/>
              <a:t>Saclay</a:t>
            </a:r>
            <a:r>
              <a:rPr lang="en-US" sz="2200" dirty="0" smtClean="0"/>
              <a:t>, Bilbao, Trieste, </a:t>
            </a:r>
            <a:r>
              <a:rPr lang="en-US" sz="2200" dirty="0" err="1" smtClean="0"/>
              <a:t>Århus</a:t>
            </a:r>
            <a:endParaRPr lang="en-US" sz="2200" dirty="0" smtClean="0"/>
          </a:p>
          <a:p>
            <a:r>
              <a:rPr lang="en-US" sz="2200" b="1" dirty="0" smtClean="0"/>
              <a:t>Irena</a:t>
            </a:r>
            <a:r>
              <a:rPr lang="en-US" sz="2200" dirty="0" smtClean="0"/>
              <a:t>: BLM, BSM; </a:t>
            </a:r>
            <a:r>
              <a:rPr lang="en-US" sz="2200" b="1" dirty="0" smtClean="0"/>
              <a:t>Partners</a:t>
            </a:r>
            <a:r>
              <a:rPr lang="en-US" sz="2200" dirty="0" smtClean="0"/>
              <a:t>: </a:t>
            </a:r>
            <a:r>
              <a:rPr lang="en-US" sz="2200" dirty="0" err="1" smtClean="0"/>
              <a:t>Saclay</a:t>
            </a:r>
            <a:r>
              <a:rPr lang="en-US" sz="2200" dirty="0" smtClean="0"/>
              <a:t>, INR</a:t>
            </a:r>
          </a:p>
          <a:p>
            <a:r>
              <a:rPr lang="en-US" sz="2200" b="1" dirty="0" err="1" smtClean="0"/>
              <a:t>Cyrille</a:t>
            </a:r>
            <a:r>
              <a:rPr lang="en-US" sz="2200" dirty="0" smtClean="0"/>
              <a:t>: Target imaging, grid, aperture, </a:t>
            </a:r>
            <a:r>
              <a:rPr lang="en-US" sz="2200" dirty="0" smtClean="0"/>
              <a:t>NPM</a:t>
            </a:r>
            <a:r>
              <a:rPr lang="en-US" sz="2200" dirty="0" smtClean="0"/>
              <a:t>, </a:t>
            </a:r>
            <a:r>
              <a:rPr lang="en-US" sz="2200" dirty="0" smtClean="0"/>
              <a:t>Doppler;</a:t>
            </a:r>
            <a:r>
              <a:rPr lang="en-US" sz="2200" b="1" dirty="0" smtClean="0"/>
              <a:t> Partners:</a:t>
            </a:r>
            <a:r>
              <a:rPr lang="en-US" sz="2200" dirty="0" smtClean="0"/>
              <a:t> Oslo, J-PARC, Cockcroft, </a:t>
            </a:r>
            <a:r>
              <a:rPr lang="en-US" sz="2200" dirty="0" err="1" smtClean="0"/>
              <a:t>Saclay</a:t>
            </a:r>
            <a:endParaRPr lang="en-US" sz="2200" dirty="0" smtClean="0"/>
          </a:p>
          <a:p>
            <a:r>
              <a:rPr lang="en-US" sz="2200" b="1" dirty="0" err="1" smtClean="0"/>
              <a:t>Hooman</a:t>
            </a:r>
            <a:r>
              <a:rPr lang="en-US" sz="2200" b="1" dirty="0" smtClean="0"/>
              <a:t>: </a:t>
            </a:r>
            <a:r>
              <a:rPr lang="en-US" sz="2200" dirty="0" smtClean="0"/>
              <a:t>BCM; </a:t>
            </a:r>
            <a:r>
              <a:rPr lang="en-US" sz="2200" b="1" dirty="0" smtClean="0"/>
              <a:t>Partners:</a:t>
            </a:r>
            <a:r>
              <a:rPr lang="en-US" sz="2200" dirty="0" smtClean="0"/>
              <a:t> </a:t>
            </a:r>
            <a:r>
              <a:rPr lang="en-US" sz="2200" dirty="0" err="1" smtClean="0"/>
              <a:t>Saclay</a:t>
            </a:r>
            <a:r>
              <a:rPr lang="en-US" sz="2200" dirty="0" smtClean="0"/>
              <a:t>, Bilbao, </a:t>
            </a:r>
            <a:r>
              <a:rPr lang="en-US" sz="2200" dirty="0" err="1" smtClean="0"/>
              <a:t>Legnaro</a:t>
            </a:r>
            <a:r>
              <a:rPr lang="en-US" sz="2200" dirty="0" smtClean="0"/>
              <a:t>, Daresbury, DESY</a:t>
            </a:r>
            <a:endParaRPr lang="en-US" sz="2200" dirty="0" smtClean="0"/>
          </a:p>
          <a:p>
            <a:r>
              <a:rPr lang="en-US" sz="2200" b="1" dirty="0" smtClean="0"/>
              <a:t>Rafael</a:t>
            </a:r>
            <a:r>
              <a:rPr lang="en-US" sz="2200" dirty="0" smtClean="0"/>
              <a:t>: BPM; </a:t>
            </a:r>
            <a:r>
              <a:rPr lang="en-US" sz="2200" b="1" dirty="0" smtClean="0"/>
              <a:t>Partners</a:t>
            </a:r>
            <a:r>
              <a:rPr lang="en-US" sz="2200" dirty="0" smtClean="0"/>
              <a:t>: Bilbao, </a:t>
            </a:r>
            <a:r>
              <a:rPr lang="en-US" sz="2200" dirty="0" err="1" smtClean="0"/>
              <a:t>Legnaro</a:t>
            </a:r>
            <a:r>
              <a:rPr lang="en-US" sz="2200" dirty="0" smtClean="0"/>
              <a:t>, DESY, Daresbury</a:t>
            </a:r>
            <a:endParaRPr lang="en-US" sz="2200" dirty="0" smtClean="0"/>
          </a:p>
          <a:p>
            <a:r>
              <a:rPr lang="en-US" sz="2200" b="1" dirty="0" smtClean="0"/>
              <a:t>Tom</a:t>
            </a:r>
            <a:r>
              <a:rPr lang="en-US" sz="2200" dirty="0" smtClean="0"/>
              <a:t>: BLM (</a:t>
            </a:r>
            <a:r>
              <a:rPr lang="en-US" sz="2200" dirty="0" smtClean="0"/>
              <a:t>interim)</a:t>
            </a:r>
          </a:p>
          <a:p>
            <a:r>
              <a:rPr lang="en-US" sz="2200" b="1" dirty="0" smtClean="0"/>
              <a:t>Steve</a:t>
            </a:r>
            <a:r>
              <a:rPr lang="en-US" sz="2200" dirty="0" smtClean="0"/>
              <a:t>: BPM (after CDR)</a:t>
            </a:r>
          </a:p>
          <a:p>
            <a:r>
              <a:rPr lang="en-US" sz="2200" b="1" dirty="0" err="1" smtClean="0"/>
              <a:t>Slava</a:t>
            </a:r>
            <a:r>
              <a:rPr lang="en-US" sz="2200" b="1" dirty="0" smtClean="0"/>
              <a:t>:</a:t>
            </a:r>
            <a:r>
              <a:rPr lang="en-US" sz="2200" dirty="0" smtClean="0"/>
              <a:t> BSM (</a:t>
            </a:r>
            <a:r>
              <a:rPr lang="en-US" sz="2200" dirty="0" err="1" smtClean="0"/>
              <a:t>intirim</a:t>
            </a:r>
            <a:r>
              <a:rPr lang="en-US" sz="2200" dirty="0" smtClean="0"/>
              <a:t> in June)</a:t>
            </a:r>
            <a:endParaRPr lang="en-US" sz="2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r>
              <a:rPr lang="en-US" noProof="0" smtClean="0"/>
              <a:t>11/01/2017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2900" y="6356350"/>
            <a:ext cx="2895600" cy="365125"/>
          </a:xfrm>
        </p:spPr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539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with Us:</a:t>
            </a:r>
            <a:br>
              <a:rPr lang="en-US" dirty="0" smtClean="0"/>
            </a:br>
            <a:r>
              <a:rPr lang="en-US" dirty="0" smtClean="0"/>
              <a:t>by </a:t>
            </a:r>
            <a:r>
              <a:rPr lang="en-US" dirty="0" smtClean="0"/>
              <a:t>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3820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(In Lund)</a:t>
            </a:r>
          </a:p>
          <a:p>
            <a:r>
              <a:rPr lang="en-US" sz="2200" dirty="0" smtClean="0"/>
              <a:t>Mechanics </a:t>
            </a:r>
            <a:r>
              <a:rPr lang="en-US" sz="2200" dirty="0" smtClean="0"/>
              <a:t>(</a:t>
            </a:r>
            <a:r>
              <a:rPr lang="en-US" sz="2200" b="1" dirty="0" smtClean="0"/>
              <a:t>Thomas G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Electronics (</a:t>
            </a:r>
            <a:r>
              <a:rPr lang="en-US" sz="2200" b="1" dirty="0" smtClean="0"/>
              <a:t>Rafael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Software (</a:t>
            </a:r>
            <a:r>
              <a:rPr lang="en-US" sz="2200" b="1" dirty="0" err="1" smtClean="0"/>
              <a:t>Hinko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FPGA (</a:t>
            </a:r>
            <a:r>
              <a:rPr lang="en-US" sz="2200" b="1" dirty="0" smtClean="0"/>
              <a:t>Maurizio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Installation (Johan/</a:t>
            </a:r>
            <a:r>
              <a:rPr lang="en-US" sz="2200" b="1" dirty="0" err="1" smtClean="0"/>
              <a:t>Slava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Verification (</a:t>
            </a:r>
            <a:r>
              <a:rPr lang="en-US" sz="2200" b="1" dirty="0" smtClean="0"/>
              <a:t>Clement</a:t>
            </a:r>
            <a:r>
              <a:rPr lang="en-US" sz="2200" dirty="0" smtClean="0"/>
              <a:t>)</a:t>
            </a:r>
          </a:p>
          <a:p>
            <a:r>
              <a:rPr lang="en-US" sz="2200" dirty="0" smtClean="0"/>
              <a:t>Lab management (</a:t>
            </a:r>
            <a:r>
              <a:rPr lang="en-US" sz="2200" b="1" dirty="0" err="1" smtClean="0"/>
              <a:t>Edvard</a:t>
            </a:r>
            <a:r>
              <a:rPr lang="en-US" sz="2200" dirty="0"/>
              <a:t>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0" y="6356350"/>
            <a:ext cx="2133600" cy="365125"/>
          </a:xfrm>
        </p:spPr>
        <p:txBody>
          <a:bodyPr/>
          <a:lstStyle/>
          <a:p>
            <a:r>
              <a:rPr lang="en-US" noProof="0" smtClean="0"/>
              <a:t>11/01/2017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2900" y="6356350"/>
            <a:ext cx="2895600" cy="365125"/>
          </a:xfrm>
        </p:spPr>
        <p:txBody>
          <a:bodyPr/>
          <a:lstStyle/>
          <a:p>
            <a:r>
              <a:rPr lang="en-GB" noProof="0" smtClean="0"/>
              <a:t>Tom Shea - NCFE meeting, Catania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89094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Documentation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sp>
        <p:nvSpPr>
          <p:cNvPr id="5" name="Content Placeholder 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/>
              <a:t>Requirements and Interface Management:</a:t>
            </a:r>
          </a:p>
          <a:p>
            <a:r>
              <a:rPr lang="en-US" sz="2000" dirty="0" smtClean="0"/>
              <a:t>By System</a:t>
            </a:r>
          </a:p>
          <a:p>
            <a:pPr lvl="1"/>
            <a:r>
              <a:rPr lang="en-US" sz="1800" dirty="0" smtClean="0"/>
              <a:t>Specification Document </a:t>
            </a:r>
            <a:br>
              <a:rPr lang="en-US" sz="1800" dirty="0" smtClean="0"/>
            </a:br>
            <a:r>
              <a:rPr lang="en-US" sz="1800" dirty="0" smtClean="0"/>
              <a:t>with L4 Requirements</a:t>
            </a:r>
          </a:p>
          <a:p>
            <a:pPr lvl="1"/>
            <a:r>
              <a:rPr lang="en-US" sz="1800" dirty="0" smtClean="0"/>
              <a:t>Functionality Document</a:t>
            </a:r>
          </a:p>
          <a:p>
            <a:pPr lvl="1"/>
            <a:r>
              <a:rPr lang="en-US" sz="1800" dirty="0" smtClean="0"/>
              <a:t>Verification Plan</a:t>
            </a:r>
          </a:p>
          <a:p>
            <a:pPr lvl="1"/>
            <a:r>
              <a:rPr lang="en-US" sz="1800" dirty="0" smtClean="0"/>
              <a:t>Commissioning Plan</a:t>
            </a:r>
          </a:p>
          <a:p>
            <a:r>
              <a:rPr lang="en-US" sz="2000" dirty="0" smtClean="0"/>
              <a:t>By Technology</a:t>
            </a:r>
          </a:p>
          <a:p>
            <a:pPr lvl="1"/>
            <a:r>
              <a:rPr lang="en-US" sz="1800" dirty="0" smtClean="0"/>
              <a:t>Mechanics: </a:t>
            </a:r>
            <a:br>
              <a:rPr lang="en-US" sz="1800" dirty="0" smtClean="0"/>
            </a:br>
            <a:r>
              <a:rPr lang="en-US" sz="1800" dirty="0" err="1" smtClean="0"/>
              <a:t>Catia</a:t>
            </a:r>
            <a:r>
              <a:rPr lang="en-US" sz="1800" dirty="0" smtClean="0"/>
              <a:t>/CHESS</a:t>
            </a:r>
          </a:p>
          <a:p>
            <a:pPr lvl="1"/>
            <a:r>
              <a:rPr lang="en-US" sz="1800" dirty="0" smtClean="0"/>
              <a:t>Electronics, Software, and FPGA: Building Blocks</a:t>
            </a:r>
          </a:p>
          <a:p>
            <a:pPr lvl="1"/>
            <a:r>
              <a:rPr lang="en-US" sz="1800" dirty="0" smtClean="0"/>
              <a:t>Data Management: </a:t>
            </a:r>
            <a:br>
              <a:rPr lang="en-US" sz="1800" dirty="0" smtClean="0"/>
            </a:br>
            <a:r>
              <a:rPr lang="en-US" sz="1800" dirty="0" smtClean="0"/>
              <a:t>Naming Tool, Cable Database, CCDB, </a:t>
            </a:r>
            <a:r>
              <a:rPr lang="en-US" sz="1800" dirty="0" err="1" smtClean="0"/>
              <a:t>etc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457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Rafael Baron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/>
          <a:lstStyle/>
          <a:p>
            <a:r>
              <a:rPr lang="en-GB" dirty="0" smtClean="0"/>
              <a:t>System Lead</a:t>
            </a:r>
          </a:p>
          <a:p>
            <a:pPr lvl="1"/>
            <a:r>
              <a:rPr lang="en-GB" dirty="0" smtClean="0"/>
              <a:t>BPM (until CDR in May)</a:t>
            </a:r>
          </a:p>
          <a:p>
            <a:pPr lvl="1"/>
            <a:endParaRPr lang="en-GB" dirty="0"/>
          </a:p>
          <a:p>
            <a:r>
              <a:rPr lang="en-GB" dirty="0" smtClean="0"/>
              <a:t>Technology Lead</a:t>
            </a:r>
          </a:p>
          <a:p>
            <a:pPr lvl="1"/>
            <a:r>
              <a:rPr lang="en-GB" dirty="0" smtClean="0"/>
              <a:t>Electronics </a:t>
            </a:r>
            <a:r>
              <a:rPr lang="en-GB" dirty="0" smtClean="0"/>
              <a:t>hardware</a:t>
            </a:r>
          </a:p>
          <a:p>
            <a:pPr lvl="1"/>
            <a:endParaRPr lang="en-GB" dirty="0"/>
          </a:p>
          <a:p>
            <a:pPr marL="457200" lvl="1" indent="0">
              <a:buNone/>
            </a:pPr>
            <a:r>
              <a:rPr lang="en-GB" dirty="0" smtClean="0"/>
              <a:t>NEWS: Now on academic leave at DTU (20% with ESS for continuity)</a:t>
            </a:r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7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19812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Stephen </a:t>
            </a:r>
            <a:r>
              <a:rPr lang="en-US" dirty="0" smtClean="0"/>
              <a:t>Molloy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System Lead</a:t>
            </a:r>
          </a:p>
          <a:p>
            <a:pPr lvl="1"/>
            <a:r>
              <a:rPr lang="en-GB" dirty="0" smtClean="0"/>
              <a:t>BPM (as of CDR in May)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237581"/>
            <a:ext cx="3251200" cy="325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451" y="4267200"/>
            <a:ext cx="397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NEWS: Moved to </a:t>
            </a:r>
            <a:r>
              <a:rPr lang="en-US" sz="2400" smtClean="0"/>
              <a:t>Beam Diagnostics in April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562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Irena </a:t>
            </a:r>
            <a:r>
              <a:rPr lang="en-GB" dirty="0" err="1"/>
              <a:t>Dolenc</a:t>
            </a:r>
            <a:r>
              <a:rPr lang="en-GB" dirty="0"/>
              <a:t> </a:t>
            </a:r>
            <a:r>
              <a:rPr lang="en-GB" dirty="0" err="1"/>
              <a:t>Kittelmann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43400" cy="4525963"/>
          </a:xfrm>
        </p:spPr>
        <p:txBody>
          <a:bodyPr/>
          <a:lstStyle/>
          <a:p>
            <a:r>
              <a:rPr lang="en-GB" dirty="0" smtClean="0"/>
              <a:t>System Lead</a:t>
            </a:r>
          </a:p>
          <a:p>
            <a:pPr lvl="1"/>
            <a:r>
              <a:rPr lang="en-GB" dirty="0" err="1" smtClean="0"/>
              <a:t>icBLM</a:t>
            </a:r>
            <a:endParaRPr lang="en-GB" dirty="0" smtClean="0"/>
          </a:p>
          <a:p>
            <a:pPr lvl="1"/>
            <a:r>
              <a:rPr lang="en-GB" dirty="0" err="1" smtClean="0"/>
              <a:t>nBLM</a:t>
            </a:r>
            <a:endParaRPr lang="en-GB" dirty="0" smtClean="0"/>
          </a:p>
          <a:p>
            <a:pPr lvl="1"/>
            <a:r>
              <a:rPr lang="en-GB" dirty="0" smtClean="0"/>
              <a:t>LBM/BSM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57150" indent="0">
              <a:buNone/>
            </a:pPr>
            <a:r>
              <a:rPr lang="en-GB" dirty="0" smtClean="0"/>
              <a:t>NEWS: Returning </a:t>
            </a:r>
            <a:r>
              <a:rPr lang="en-GB" dirty="0" smtClean="0"/>
              <a:t>1 September</a:t>
            </a:r>
          </a:p>
          <a:p>
            <a:pPr lvl="1"/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9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8288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6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1324</TotalTime>
  <Words>1585</Words>
  <Application>Microsoft Macintosh PowerPoint</Application>
  <PresentationFormat>On-screen Show (4:3)</PresentationFormat>
  <Paragraphs>358</Paragraphs>
  <Slides>37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Calibri</vt:lpstr>
      <vt:lpstr>Mangal</vt:lpstr>
      <vt:lpstr>ＭＳ Ｐゴシック</vt:lpstr>
      <vt:lpstr>Times</vt:lpstr>
      <vt:lpstr>Times New Roman</vt:lpstr>
      <vt:lpstr>Arial</vt:lpstr>
      <vt:lpstr>Office Theme</vt:lpstr>
      <vt:lpstr>The State of Beam Instrumentation</vt:lpstr>
      <vt:lpstr>Outline</vt:lpstr>
      <vt:lpstr>Systems</vt:lpstr>
      <vt:lpstr>Working with Us: by System</vt:lpstr>
      <vt:lpstr>Working with Us: by Technology</vt:lpstr>
      <vt:lpstr>Design Documentation</vt:lpstr>
      <vt:lpstr>Rafael Baron</vt:lpstr>
      <vt:lpstr>Stephen Molloy</vt:lpstr>
      <vt:lpstr>Irena Dolenc Kittelmann</vt:lpstr>
      <vt:lpstr>Edvard Bergman</vt:lpstr>
      <vt:lpstr>Clement Derrez</vt:lpstr>
      <vt:lpstr>Slava Grishin</vt:lpstr>
      <vt:lpstr>Thomas Shea</vt:lpstr>
      <vt:lpstr>Lessons learned from diagnostics commissioning in Catania</vt:lpstr>
      <vt:lpstr>Lifecycle of Each Instrumentation System</vt:lpstr>
      <vt:lpstr>Instrumentation in LEBT</vt:lpstr>
      <vt:lpstr>EMU Acceptance at Catania, Dec 2016</vt:lpstr>
      <vt:lpstr>EMU Commissioning Jan 2017</vt:lpstr>
      <vt:lpstr>EMU Summary</vt:lpstr>
      <vt:lpstr>Doppler: Commissioned at Catania</vt:lpstr>
      <vt:lpstr>Summary: Lessons Learned (a very tiny subset)</vt:lpstr>
      <vt:lpstr>More Lessons</vt:lpstr>
      <vt:lpstr>Toward Deployment in Lund</vt:lpstr>
      <vt:lpstr>PowerPoint Presentation</vt:lpstr>
      <vt:lpstr>Checking the Layout</vt:lpstr>
      <vt:lpstr>Layout work: Dump</vt:lpstr>
      <vt:lpstr>Layout work: Neutron Shield Wall</vt:lpstr>
      <vt:lpstr>Racks and Cables</vt:lpstr>
      <vt:lpstr>PBI Shopping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Outlook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Beam Diagnostics Section</dc:title>
  <dc:creator>Tom Shea</dc:creator>
  <cp:lastModifiedBy>Tom Shea</cp:lastModifiedBy>
  <cp:revision>40</cp:revision>
  <dcterms:created xsi:type="dcterms:W3CDTF">2017-04-19T12:20:03Z</dcterms:created>
  <dcterms:modified xsi:type="dcterms:W3CDTF">2017-04-26T05:46:20Z</dcterms:modified>
</cp:coreProperties>
</file>