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2007" r:id="rId1"/>
  </p:sldMasterIdLst>
  <p:notesMasterIdLst>
    <p:notesMasterId r:id="rId16"/>
  </p:notesMasterIdLst>
  <p:handoutMasterIdLst>
    <p:handoutMasterId r:id="rId17"/>
  </p:handoutMasterIdLst>
  <p:sldIdLst>
    <p:sldId id="2340" r:id="rId2"/>
    <p:sldId id="2413" r:id="rId3"/>
    <p:sldId id="2416" r:id="rId4"/>
    <p:sldId id="2411" r:id="rId5"/>
    <p:sldId id="2422" r:id="rId6"/>
    <p:sldId id="2415" r:id="rId7"/>
    <p:sldId id="2417" r:id="rId8"/>
    <p:sldId id="2418" r:id="rId9"/>
    <p:sldId id="2423" r:id="rId10"/>
    <p:sldId id="2421" r:id="rId11"/>
    <p:sldId id="2420" r:id="rId12"/>
    <p:sldId id="2369" r:id="rId13"/>
    <p:sldId id="2414" r:id="rId14"/>
    <p:sldId id="2419" r:id="rId15"/>
  </p:sldIdLst>
  <p:sldSz cx="9144000" cy="6858000" type="screen4x3"/>
  <p:notesSz cx="6811963" cy="9942513"/>
  <p:defaultTextStyle>
    <a:defPPr>
      <a:defRPr lang="fr-FR"/>
    </a:defPPr>
    <a:lvl1pPr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rd Bertrand" initials="R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6BA6ED"/>
    <a:srgbClr val="CC3300"/>
    <a:srgbClr val="FF9966"/>
    <a:srgbClr val="0066FF"/>
    <a:srgbClr val="FF6600"/>
    <a:srgbClr val="FF3300"/>
    <a:srgbClr val="CC0000"/>
    <a:srgbClr val="0000FF"/>
    <a:srgbClr val="FFF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6046" autoAdjust="0"/>
  </p:normalViewPr>
  <p:slideViewPr>
    <p:cSldViewPr snapToGrid="0">
      <p:cViewPr varScale="1">
        <p:scale>
          <a:sx n="116" d="100"/>
          <a:sy n="116" d="100"/>
        </p:scale>
        <p:origin x="1560" y="108"/>
      </p:cViewPr>
      <p:guideLst>
        <p:guide orient="horz" pos="2183"/>
        <p:guide pos="2857"/>
      </p:guideLst>
    </p:cSldViewPr>
  </p:slideViewPr>
  <p:outlineViewPr>
    <p:cViewPr>
      <p:scale>
        <a:sx n="33" d="100"/>
        <a:sy n="33" d="100"/>
      </p:scale>
      <p:origin x="0" y="4852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2490" y="120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7576" y="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pPr>
              <a:buNone/>
              <a:defRPr/>
            </a:pPr>
            <a:fld id="{D7381257-66DF-4C83-A00A-A00637A2B8FE}" type="datetimeFigureOut">
              <a:rPr lang="fr-FR"/>
              <a:pPr>
                <a:buNone/>
                <a:defRPr/>
              </a:pPr>
              <a:t>03/04/2017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3324"/>
            <a:ext cx="2952769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pPr>
              <a:buNone/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7576" y="9443324"/>
            <a:ext cx="2952768" cy="49760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pPr>
              <a:buNone/>
              <a:defRPr/>
            </a:pPr>
            <a:fld id="{E3655026-EC26-4D0C-B2BC-89811960C8F1}" type="slidenum">
              <a:rPr lang="fr-FR"/>
              <a:pPr>
                <a:buNone/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002328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576" y="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8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4" y="4723254"/>
            <a:ext cx="5449895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4"/>
            <a:ext cx="2952769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576" y="9443324"/>
            <a:ext cx="2952768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8BDF97A-C648-401A-8383-DC0E87CEF8E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43857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5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083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31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BDF97A-C648-401A-8383-DC0E87CEF8E9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76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Réunion 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89974" y="52752"/>
            <a:ext cx="7558490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137" y="6492875"/>
            <a:ext cx="2122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Ph </a:t>
            </a:r>
            <a:r>
              <a:rPr lang="fr-FR" dirty="0" err="1" smtClean="0">
                <a:solidFill>
                  <a:srgbClr val="000000">
                    <a:tint val="75000"/>
                  </a:srgbClr>
                </a:solidFill>
              </a:rPr>
              <a:t>Gastinel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2367" y="6492874"/>
            <a:ext cx="4371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M-Beta CDR1 - Risks management- 04/04/2017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7010400" y="64985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  <a:prstGeom prst="rect">
            <a:avLst/>
          </a:prstGeo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514" y="3004220"/>
            <a:ext cx="1009994" cy="109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463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76263" y="6305550"/>
            <a:ext cx="1450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04/04/2017</a:t>
            </a:r>
            <a:endParaRPr lang="fr-FR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263" y="5876925"/>
            <a:ext cx="2700337" cy="365125"/>
          </a:xfrm>
          <a:prstGeom prst="rect">
            <a:avLst/>
          </a:prstGeom>
        </p:spPr>
        <p:txBody>
          <a:bodyPr/>
          <a:lstStyle>
            <a:lvl1pPr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720B9139-BAE7-44D3-A8B0-998EE27CB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263" y="5445125"/>
            <a:ext cx="2700337" cy="365125"/>
          </a:xfrm>
          <a:prstGeom prst="rect">
            <a:avLst/>
          </a:prstGeom>
        </p:spPr>
        <p:txBody>
          <a:bodyPr/>
          <a:lstStyle>
            <a:lvl1pPr algn="l">
              <a:defRPr dirty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smtClean="0"/>
              <a:t>Risks management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62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andeau_texte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164922" y="52752"/>
            <a:ext cx="7583542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3137" y="6492875"/>
            <a:ext cx="2122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Ph </a:t>
            </a:r>
            <a:r>
              <a:rPr lang="fr-FR" dirty="0" err="1" smtClean="0">
                <a:solidFill>
                  <a:srgbClr val="000000">
                    <a:tint val="75000"/>
                  </a:srgbClr>
                </a:solidFill>
              </a:rPr>
              <a:t>Gastinel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2367" y="6492874"/>
            <a:ext cx="43715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rgbClr val="000000">
                    <a:tint val="75000"/>
                  </a:srgbClr>
                </a:solidFill>
              </a:rPr>
              <a:t>M-Beta CDR1 - Risks management- 04/04/2017</a:t>
            </a:r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7010400" y="64985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fld id="{03A18B84-9EFD-41B6-A5E4-D37CFBDD82D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buFontTx/>
                <a:buNone/>
                <a:defRPr/>
              </a:pPr>
              <a:t>‹N°›</a:t>
            </a:fld>
            <a:endParaRPr lang="en-US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2" descr="http://irfu-i.cea.fr/Page/500/irfu_signature_cea_saclay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5" y="41096"/>
            <a:ext cx="451732" cy="5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2" y="608350"/>
            <a:ext cx="533313" cy="29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/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08185" y="113498"/>
            <a:ext cx="660074" cy="633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949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2012" r:id="rId1"/>
    <p:sldLayoutId id="2147502017" r:id="rId2"/>
    <p:sldLayoutId id="2147502018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fontAlgn="base" latinLnBrk="0" hangingPunct="1">
        <a:spcBef>
          <a:spcPct val="0"/>
        </a:spcBef>
        <a:spcAft>
          <a:spcPct val="0"/>
        </a:spcAft>
        <a:buNone/>
        <a:defRPr lang="fr-FR" sz="2200" b="1" i="0" kern="1200" cap="all" baseline="0" dirty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gray">
          <a:xfrm>
            <a:off x="3454176" y="520793"/>
            <a:ext cx="5445984" cy="43992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None/>
              <a:defRPr lang="fr-FR" sz="2800" b="0" i="0" kern="1200" cap="all" baseline="0">
                <a:solidFill>
                  <a:srgbClr val="666666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fr-FR" b="1" dirty="0" smtClean="0">
                <a:solidFill>
                  <a:schemeClr val="tx1"/>
                </a:solidFill>
              </a:rPr>
              <a:t>Critical design </a:t>
            </a:r>
            <a:r>
              <a:rPr lang="fr-FR" b="1" dirty="0" err="1" smtClean="0">
                <a:solidFill>
                  <a:schemeClr val="tx1"/>
                </a:solidFill>
              </a:rPr>
              <a:t>review</a:t>
            </a:r>
            <a:r>
              <a:rPr lang="fr-FR" b="1" dirty="0" smtClean="0">
                <a:solidFill>
                  <a:schemeClr val="tx1"/>
                </a:solidFill>
              </a:rPr>
              <a:t> #1 </a:t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>for medium beta </a:t>
            </a:r>
            <a:r>
              <a:rPr lang="fr-FR" b="1" dirty="0" err="1" smtClean="0">
                <a:solidFill>
                  <a:schemeClr val="tx1"/>
                </a:solidFill>
              </a:rPr>
              <a:t>cavity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 err="1" smtClean="0">
                <a:solidFill>
                  <a:schemeClr val="tx1"/>
                </a:solidFill>
              </a:rPr>
              <a:t>cryomodules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</a:rPr>
              <a:t/>
            </a:r>
            <a:br>
              <a:rPr lang="fr-FR" sz="4000" b="1" dirty="0" smtClean="0">
                <a:solidFill>
                  <a:schemeClr val="tx1"/>
                </a:solidFill>
              </a:rPr>
            </a:br>
            <a:r>
              <a:rPr lang="fr-FR" sz="2000" dirty="0" smtClean="0">
                <a:solidFill>
                  <a:schemeClr val="tx1"/>
                </a:solidFill>
              </a:rPr>
              <a:t>3-4 APRIL 2017</a:t>
            </a:r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-</a:t>
            </a:r>
            <a:r>
              <a:rPr lang="fr-FR" sz="2400" b="1" dirty="0" smtClean="0">
                <a:solidFill>
                  <a:schemeClr val="tx1"/>
                </a:solidFill>
              </a:rPr>
              <a:t/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err="1" smtClean="0">
                <a:solidFill>
                  <a:schemeClr val="tx1"/>
                </a:solidFill>
              </a:rPr>
              <a:t>Risks</a:t>
            </a:r>
            <a:r>
              <a:rPr lang="fr-FR" sz="2400" b="1" dirty="0" smtClean="0">
                <a:solidFill>
                  <a:schemeClr val="tx1"/>
                </a:solidFill>
              </a:rPr>
              <a:t> management</a:t>
            </a:r>
            <a:r>
              <a:rPr lang="fr-FR" sz="3600" b="1" dirty="0" smtClean="0">
                <a:solidFill>
                  <a:schemeClr val="tx1"/>
                </a:solidFill>
              </a:rPr>
              <a:t/>
            </a:r>
            <a:br>
              <a:rPr lang="fr-FR" sz="36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-</a:t>
            </a:r>
            <a:r>
              <a:rPr lang="fr-FR" sz="4400" b="1" dirty="0" smtClean="0">
                <a:solidFill>
                  <a:schemeClr val="tx1"/>
                </a:solidFill>
              </a:rPr>
              <a:t/>
            </a:r>
            <a:br>
              <a:rPr lang="fr-FR" sz="44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Philippe </a:t>
            </a:r>
            <a:r>
              <a:rPr lang="en-US" sz="1800" b="1" dirty="0" err="1">
                <a:solidFill>
                  <a:schemeClr val="tx1"/>
                </a:solidFill>
              </a:rPr>
              <a:t>Gastinel</a:t>
            </a:r>
            <a:r>
              <a:rPr lang="en-US" sz="1800" b="1" dirty="0">
                <a:solidFill>
                  <a:schemeClr val="tx1"/>
                </a:solidFill>
              </a:rPr>
              <a:t> on </a:t>
            </a:r>
            <a:r>
              <a:rPr lang="en-US" sz="1800" b="1" dirty="0" err="1">
                <a:solidFill>
                  <a:schemeClr val="tx1"/>
                </a:solidFill>
              </a:rPr>
              <a:t>belhaf</a:t>
            </a:r>
            <a:r>
              <a:rPr lang="en-US" sz="1800" b="1" dirty="0">
                <a:solidFill>
                  <a:schemeClr val="tx1"/>
                </a:solidFill>
              </a:rPr>
              <a:t> of the Risk Owners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F. </a:t>
            </a:r>
            <a:r>
              <a:rPr lang="en-US" sz="1600" b="1" dirty="0" err="1">
                <a:solidFill>
                  <a:schemeClr val="tx1"/>
                </a:solidFill>
              </a:rPr>
              <a:t>Peauger</a:t>
            </a:r>
            <a:r>
              <a:rPr lang="en-US" sz="1600" b="1" dirty="0">
                <a:solidFill>
                  <a:schemeClr val="tx1"/>
                </a:solidFill>
              </a:rPr>
              <a:t> (mainly for CM components)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Th. </a:t>
            </a:r>
            <a:r>
              <a:rPr lang="en-US" sz="1600" b="1" dirty="0" err="1">
                <a:solidFill>
                  <a:schemeClr val="tx1"/>
                </a:solidFill>
              </a:rPr>
              <a:t>Trublet</a:t>
            </a:r>
            <a:r>
              <a:rPr lang="en-US" sz="1600" b="1" dirty="0">
                <a:solidFill>
                  <a:schemeClr val="tx1"/>
                </a:solidFill>
              </a:rPr>
              <a:t> (mainly for CM </a:t>
            </a:r>
            <a:r>
              <a:rPr lang="en-US" sz="1600" b="1" dirty="0" smtClean="0">
                <a:solidFill>
                  <a:schemeClr val="tx1"/>
                </a:solidFill>
              </a:rPr>
              <a:t>assembly)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959428" y="52752"/>
            <a:ext cx="6789035" cy="908720"/>
          </a:xfrm>
        </p:spPr>
        <p:txBody>
          <a:bodyPr/>
          <a:lstStyle/>
          <a:p>
            <a:r>
              <a:rPr lang="fr-FR" dirty="0" smtClean="0"/>
              <a:t>Cryomodule ASSY (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061274"/>
            <a:ext cx="9047704" cy="323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 smtClean="0">
                <a:latin typeface="Calibri" panose="020F0502020204030204" pitchFamily="34" charset="0"/>
              </a:rPr>
              <a:t>Additional risks in major zone (K32 line - description and mitigation status)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(M2</a:t>
            </a:r>
            <a:r>
              <a:rPr lang="en-US" sz="1400" dirty="0">
                <a:latin typeface="Calibri" panose="020F0502020204030204" pitchFamily="34" charset="0"/>
              </a:rPr>
              <a:t>) Uncontrolled interfaces design definition or uncontrolled changes from ESS or </a:t>
            </a:r>
            <a:r>
              <a:rPr lang="en-US" sz="1400" dirty="0" smtClean="0">
                <a:latin typeface="Calibri" panose="020F0502020204030204" pitchFamily="34" charset="0"/>
              </a:rPr>
              <a:t>partners(K32 -&gt; K32)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CEA included in the loop of approval on system design report (interface document) (50%). Efficient Change control (25</a:t>
            </a:r>
            <a:r>
              <a:rPr lang="en-US" sz="1400" dirty="0" smtClean="0">
                <a:latin typeface="Calibri" panose="020F0502020204030204" pitchFamily="34" charset="0"/>
              </a:rPr>
              <a:t>%)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Calibri" panose="020F0502020204030204" pitchFamily="34" charset="0"/>
              </a:rPr>
              <a:t>(M7) </a:t>
            </a:r>
            <a:r>
              <a:rPr lang="en-US" sz="1400" dirty="0" err="1" smtClean="0">
                <a:latin typeface="Calibri" panose="020F0502020204030204" pitchFamily="34" charset="0"/>
              </a:rPr>
              <a:t>Unsuccessfull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call for tender for assembly </a:t>
            </a:r>
            <a:r>
              <a:rPr lang="en-US" sz="1400" dirty="0" smtClean="0">
                <a:latin typeface="Calibri" panose="020F0502020204030204" pitchFamily="34" charset="0"/>
              </a:rPr>
              <a:t>contract (K32 -&gt; K32)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Identify the possible </a:t>
            </a:r>
            <a:r>
              <a:rPr lang="en-US" sz="1400" dirty="0" err="1">
                <a:latin typeface="Calibri" panose="020F0502020204030204" pitchFamily="34" charset="0"/>
              </a:rPr>
              <a:t>descoping</a:t>
            </a:r>
            <a:r>
              <a:rPr lang="en-US" sz="1400" dirty="0">
                <a:latin typeface="Calibri" panose="020F0502020204030204" pitchFamily="34" charset="0"/>
              </a:rPr>
              <a:t> items (options) to match allocated budget (25%)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(E2</a:t>
            </a:r>
            <a:r>
              <a:rPr lang="en-US" sz="1400" dirty="0">
                <a:latin typeface="Calibri" panose="020F0502020204030204" pitchFamily="34" charset="0"/>
              </a:rPr>
              <a:t>) Major non conformity on components (interfaces &amp; performances)  not detected before shipping (</a:t>
            </a:r>
            <a:r>
              <a:rPr lang="en-US" sz="1400" dirty="0" smtClean="0">
                <a:latin typeface="Calibri" panose="020F0502020204030204" pitchFamily="34" charset="0"/>
              </a:rPr>
              <a:t>K32 </a:t>
            </a:r>
            <a:r>
              <a:rPr lang="en-US" sz="1400" dirty="0">
                <a:latin typeface="Calibri" panose="020F0502020204030204" pitchFamily="34" charset="0"/>
              </a:rPr>
              <a:t>-&gt; K32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Extended QA control at Saclay (50%).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 smtClean="0">
                <a:latin typeface="Calibri" panose="020F0502020204030204" pitchFamily="34" charset="0"/>
              </a:rPr>
              <a:t>E5</a:t>
            </a:r>
            <a:r>
              <a:rPr lang="en-US" sz="1400" dirty="0">
                <a:latin typeface="Calibri" panose="020F0502020204030204" pitchFamily="34" charset="0"/>
              </a:rPr>
              <a:t>) S</a:t>
            </a:r>
            <a:r>
              <a:rPr lang="en-US" sz="1400" dirty="0" smtClean="0">
                <a:latin typeface="Calibri" panose="020F0502020204030204" pitchFamily="34" charset="0"/>
              </a:rPr>
              <a:t>tring </a:t>
            </a:r>
            <a:r>
              <a:rPr lang="en-US" sz="1400" dirty="0">
                <a:latin typeface="Calibri" panose="020F0502020204030204" pitchFamily="34" charset="0"/>
              </a:rPr>
              <a:t>contamination during CM assembly (for CM not tested at Saclay) not detected before </a:t>
            </a:r>
            <a:r>
              <a:rPr lang="en-US" sz="1400" dirty="0" smtClean="0">
                <a:latin typeface="Calibri" panose="020F0502020204030204" pitchFamily="34" charset="0"/>
              </a:rPr>
              <a:t>shipment (</a:t>
            </a:r>
            <a:r>
              <a:rPr lang="en-US" sz="1400" dirty="0">
                <a:latin typeface="Calibri" panose="020F0502020204030204" pitchFamily="34" charset="0"/>
              </a:rPr>
              <a:t>K32 -&gt; K32)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Connection procedures (75%) + training on mock-up (100%) + specific assembly and control tools (50%)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CEA participation decision to first CM installation, check out (100%)</a:t>
            </a:r>
          </a:p>
        </p:txBody>
      </p:sp>
    </p:spTree>
    <p:extLst>
      <p:ext uri="{BB962C8B-B14F-4D97-AF65-F5344CB8AC3E}">
        <p14:creationId xmlns:p14="http://schemas.microsoft.com/office/powerpoint/2010/main" val="14638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933302" y="52752"/>
            <a:ext cx="6815161" cy="908720"/>
          </a:xfrm>
        </p:spPr>
        <p:txBody>
          <a:bodyPr/>
          <a:lstStyle/>
          <a:p>
            <a:r>
              <a:rPr lang="fr-FR" dirty="0"/>
              <a:t>Cryomodule ASSY (</a:t>
            </a:r>
            <a:r>
              <a:rPr lang="fr-FR" dirty="0" err="1" smtClean="0"/>
              <a:t>Transfered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061274"/>
            <a:ext cx="9047704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(M1) </a:t>
            </a:r>
            <a:r>
              <a:rPr lang="en-US" sz="1400" dirty="0">
                <a:latin typeface="Calibri" panose="020F0502020204030204" pitchFamily="34" charset="0"/>
              </a:rPr>
              <a:t>CM piping welding not approved </a:t>
            </a:r>
            <a:r>
              <a:rPr lang="en-US" sz="1400" dirty="0" smtClean="0">
                <a:latin typeface="Calibri" panose="020F0502020204030204" pitchFamily="34" charset="0"/>
              </a:rPr>
              <a:t>(K32)</a:t>
            </a:r>
          </a:p>
          <a:p>
            <a:pPr marL="742950" lvl="1" indent="-285750">
              <a:buFontTx/>
              <a:buChar char="-"/>
            </a:pPr>
            <a:r>
              <a:rPr lang="en-US" sz="1400" dirty="0" err="1" smtClean="0">
                <a:latin typeface="Calibri" panose="020F0502020204030204" pitchFamily="34" charset="0"/>
              </a:rPr>
              <a:t>Transfered</a:t>
            </a:r>
            <a:r>
              <a:rPr lang="en-US" sz="1400" dirty="0" smtClean="0">
                <a:latin typeface="Calibri" panose="020F0502020204030204" pitchFamily="34" charset="0"/>
              </a:rPr>
              <a:t>  </a:t>
            </a:r>
            <a:r>
              <a:rPr lang="en-US" sz="1400" dirty="0">
                <a:latin typeface="Calibri" panose="020F0502020204030204" pitchFamily="34" charset="0"/>
              </a:rPr>
              <a:t>: Mitigation actions in progress (Rupture disk, certification report from TUV </a:t>
            </a:r>
            <a:r>
              <a:rPr lang="en-US" sz="1400" dirty="0" err="1">
                <a:latin typeface="Calibri" panose="020F0502020204030204" pitchFamily="34" charset="0"/>
              </a:rPr>
              <a:t>nord</a:t>
            </a:r>
            <a:r>
              <a:rPr lang="en-US" sz="1400" dirty="0">
                <a:latin typeface="Calibri" panose="020F0502020204030204" pitchFamily="34" charset="0"/>
              </a:rPr>
              <a:t>, meeting with cryogenic group after cryogenic design - margin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(M3) </a:t>
            </a:r>
            <a:r>
              <a:rPr lang="en-US" sz="1400" dirty="0">
                <a:latin typeface="Calibri" panose="020F0502020204030204" pitchFamily="34" charset="0"/>
              </a:rPr>
              <a:t>CM Warranty period </a:t>
            </a:r>
            <a:r>
              <a:rPr lang="en-US" sz="1400" dirty="0" err="1">
                <a:latin typeface="Calibri" panose="020F0502020204030204" pitchFamily="34" charset="0"/>
              </a:rPr>
              <a:t>expirated</a:t>
            </a:r>
            <a:r>
              <a:rPr lang="en-US" sz="1400" dirty="0">
                <a:latin typeface="Calibri" panose="020F0502020204030204" pitchFamily="34" charset="0"/>
              </a:rPr>
              <a:t> before the CM acceptance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Transferred  </a:t>
            </a:r>
            <a:r>
              <a:rPr lang="en-US" sz="1400" dirty="0">
                <a:latin typeface="Calibri" panose="020F0502020204030204" pitchFamily="34" charset="0"/>
              </a:rPr>
              <a:t>: IKCA contract  (warranty reserve )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(T2) </a:t>
            </a:r>
            <a:r>
              <a:rPr lang="en-US" sz="1400" dirty="0">
                <a:latin typeface="Calibri" panose="020F0502020204030204" pitchFamily="34" charset="0"/>
              </a:rPr>
              <a:t>frame realization and transportation out of </a:t>
            </a:r>
            <a:r>
              <a:rPr lang="en-US" sz="1400" dirty="0" smtClean="0">
                <a:latin typeface="Calibri" panose="020F0502020204030204" pitchFamily="34" charset="0"/>
              </a:rPr>
              <a:t>spec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Transferred  : IKCA contract -  Additional studies on clamping </a:t>
            </a:r>
            <a:r>
              <a:rPr lang="en-US" sz="1400" dirty="0" smtClean="0">
                <a:latin typeface="Calibri" panose="020F0502020204030204" pitchFamily="34" charset="0"/>
              </a:rPr>
              <a:t>system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(T4</a:t>
            </a:r>
            <a:r>
              <a:rPr lang="en-US" sz="1400" dirty="0">
                <a:latin typeface="Calibri" panose="020F0502020204030204" pitchFamily="34" charset="0"/>
              </a:rPr>
              <a:t>) Degradation of performance during transportation and handling for unloading 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Transferred  : IKCA contract- Transportation studies + full size tests + (under vacuum with active pumping</a:t>
            </a:r>
            <a:r>
              <a:rPr lang="en-US" sz="1400" dirty="0" smtClean="0">
                <a:latin typeface="Calibri" panose="020F0502020204030204" pitchFamily="34" charset="0"/>
              </a:rPr>
              <a:t>?)</a:t>
            </a: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(E1</a:t>
            </a:r>
            <a:r>
              <a:rPr lang="en-US" sz="1400" dirty="0">
                <a:latin typeface="Calibri" panose="020F0502020204030204" pitchFamily="34" charset="0"/>
              </a:rPr>
              <a:t>) RF test stand ( ESS) not ready in due </a:t>
            </a:r>
            <a:r>
              <a:rPr lang="en-US" sz="1400" dirty="0" smtClean="0">
                <a:latin typeface="Calibri" panose="020F0502020204030204" pitchFamily="34" charset="0"/>
              </a:rPr>
              <a:t>time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Transferred  : IKCA contract - In-kind paragraph on CEA responsibilities due to ESS test stand delay. Establish a permanent financial statement = evolution, costs evaluation and </a:t>
            </a:r>
            <a:r>
              <a:rPr lang="en-US" sz="1400" dirty="0" smtClean="0">
                <a:latin typeface="Calibri" panose="020F0502020204030204" pitchFamily="34" charset="0"/>
              </a:rPr>
              <a:t>follow-up</a:t>
            </a:r>
          </a:p>
          <a:p>
            <a:pPr marL="742950" lvl="1" indent="-285750">
              <a:buFontTx/>
              <a:buChar char="-"/>
            </a:pPr>
            <a:endParaRPr lang="fr-FR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(E3</a:t>
            </a:r>
            <a:r>
              <a:rPr lang="en-US" sz="1400" dirty="0">
                <a:latin typeface="Calibri" panose="020F0502020204030204" pitchFamily="34" charset="0"/>
              </a:rPr>
              <a:t>) Accidental damage on CM at </a:t>
            </a:r>
            <a:r>
              <a:rPr lang="en-US" sz="1400" dirty="0" smtClean="0">
                <a:latin typeface="Calibri" panose="020F0502020204030204" pitchFamily="34" charset="0"/>
              </a:rPr>
              <a:t>ESS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Transferred  </a:t>
            </a:r>
            <a:r>
              <a:rPr lang="en-US" sz="1400" dirty="0">
                <a:latin typeface="Calibri" panose="020F0502020204030204" pitchFamily="34" charset="0"/>
              </a:rPr>
              <a:t>: IKCA </a:t>
            </a:r>
            <a:r>
              <a:rPr lang="en-US" sz="1400" dirty="0" smtClean="0">
                <a:latin typeface="Calibri" panose="020F0502020204030204" pitchFamily="34" charset="0"/>
              </a:rPr>
              <a:t>contract - Implement </a:t>
            </a:r>
            <a:r>
              <a:rPr lang="en-US" sz="1400" dirty="0">
                <a:latin typeface="Calibri" panose="020F0502020204030204" pitchFamily="34" charset="0"/>
              </a:rPr>
              <a:t>protection tools and using of handling procedures and connection procedure validated by </a:t>
            </a:r>
            <a:r>
              <a:rPr lang="en-US" sz="1400" dirty="0" smtClean="0">
                <a:latin typeface="Calibri" panose="020F0502020204030204" pitchFamily="34" charset="0"/>
              </a:rPr>
              <a:t>CEA</a:t>
            </a:r>
          </a:p>
          <a:p>
            <a:pPr marL="285750" indent="-285750">
              <a:buFontTx/>
              <a:buChar char="-"/>
            </a:pPr>
            <a:endParaRPr lang="fr-FR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(E4</a:t>
            </a:r>
            <a:r>
              <a:rPr lang="en-US" sz="1400" dirty="0">
                <a:latin typeface="Calibri" panose="020F0502020204030204" pitchFamily="34" charset="0"/>
              </a:rPr>
              <a:t>) CM string contamination during beam pipe </a:t>
            </a:r>
            <a:r>
              <a:rPr lang="en-US" sz="1400" dirty="0" err="1">
                <a:latin typeface="Calibri" panose="020F0502020204030204" pitchFamily="34" charset="0"/>
              </a:rPr>
              <a:t>connexion</a:t>
            </a:r>
            <a:r>
              <a:rPr lang="en-US" sz="1400" dirty="0">
                <a:latin typeface="Calibri" panose="020F0502020204030204" pitchFamily="34" charset="0"/>
              </a:rPr>
              <a:t> with tests </a:t>
            </a:r>
            <a:r>
              <a:rPr lang="en-US" sz="1400" dirty="0" smtClean="0">
                <a:latin typeface="Calibri" panose="020F0502020204030204" pitchFamily="34" charset="0"/>
              </a:rPr>
              <a:t>stand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Transferred  </a:t>
            </a:r>
            <a:r>
              <a:rPr lang="en-US" sz="1400" dirty="0">
                <a:latin typeface="Calibri" panose="020F0502020204030204" pitchFamily="34" charset="0"/>
              </a:rPr>
              <a:t>:  IKCA contract - Connection procedures + training on mock-up + specific assembly and control tools</a:t>
            </a:r>
            <a:endParaRPr lang="fr-FR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2420888"/>
            <a:ext cx="531011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Thank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for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fr-F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attention</a:t>
            </a:r>
            <a:endParaRPr lang="fr-F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49" y="5991093"/>
            <a:ext cx="5670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Commissariat à l’énergie atomique et aux énergies alternatives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Centre de Saclay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 |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91191 Gif-sur-Yvette Cedex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T. +33 (0)1 69 08 76 11 </a:t>
            </a:r>
            <a:r>
              <a:rPr lang="fr-FR" sz="5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F. +33 (0)1 69 08 30 24</a:t>
            </a:r>
          </a:p>
          <a:p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Etablissement public à caractère industriel et commercial </a:t>
            </a:r>
            <a:r>
              <a:rPr lang="fr-FR" sz="300" b="1" dirty="0">
                <a:solidFill>
                  <a:schemeClr val="bg1">
                    <a:lumMod val="75000"/>
                  </a:schemeClr>
                </a:solidFill>
              </a:rPr>
              <a:t>|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sz="1050" dirty="0" smtClean="0">
                <a:solidFill>
                  <a:schemeClr val="bg1">
                    <a:lumMod val="75000"/>
                  </a:schemeClr>
                </a:solidFill>
              </a:rPr>
              <a:t>RCS Paris </a:t>
            </a:r>
            <a:r>
              <a:rPr lang="fr-FR" sz="1050" dirty="0">
                <a:solidFill>
                  <a:schemeClr val="bg1">
                    <a:lumMod val="75000"/>
                  </a:schemeClr>
                </a:solidFill>
              </a:rPr>
              <a:t>B 775 685 019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Risks management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|  PAGE </a:t>
            </a:r>
            <a:fld id="{720B9139-BAE7-44D3-A8B0-998EE27CB7D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9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724296" y="52752"/>
            <a:ext cx="7024167" cy="908720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components (</a:t>
            </a:r>
            <a:r>
              <a:rPr lang="fr-FR" dirty="0" err="1" smtClean="0"/>
              <a:t>Closed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061274"/>
            <a:ext cx="9047704" cy="457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(E1) </a:t>
            </a:r>
            <a:r>
              <a:rPr lang="fr-FR" sz="1400" dirty="0" err="1" smtClean="0">
                <a:latin typeface="Calibri" panose="020F0502020204030204" pitchFamily="34" charset="0"/>
              </a:rPr>
              <a:t>Cavity</a:t>
            </a:r>
            <a:r>
              <a:rPr lang="fr-FR" sz="1400" dirty="0" smtClean="0">
                <a:latin typeface="Calibri" panose="020F0502020204030204" pitchFamily="34" charset="0"/>
              </a:rPr>
              <a:t> expertise : </a:t>
            </a:r>
            <a:r>
              <a:rPr lang="en-US" sz="1400" dirty="0" smtClean="0">
                <a:latin typeface="Calibri" panose="020F0502020204030204" pitchFamily="34" charset="0"/>
              </a:rPr>
              <a:t>CEA responsibility </a:t>
            </a:r>
            <a:r>
              <a:rPr lang="en-US" sz="1400" dirty="0">
                <a:latin typeface="Calibri" panose="020F0502020204030204" pitchFamily="34" charset="0"/>
              </a:rPr>
              <a:t>is directly or </a:t>
            </a:r>
            <a:r>
              <a:rPr lang="en-US" sz="1400" dirty="0" smtClean="0">
                <a:latin typeface="Calibri" panose="020F0502020204030204" pitchFamily="34" charset="0"/>
              </a:rPr>
              <a:t>indirectly engaged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Mitigation (even transferred) </a:t>
            </a:r>
            <a:r>
              <a:rPr lang="en-US" sz="1400" dirty="0">
                <a:latin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</a:rPr>
              <a:t>involvement </a:t>
            </a:r>
            <a:r>
              <a:rPr lang="en-US" sz="1400" dirty="0">
                <a:latin typeface="Calibri" panose="020F0502020204030204" pitchFamily="34" charset="0"/>
              </a:rPr>
              <a:t>in Configuration Control </a:t>
            </a:r>
            <a:r>
              <a:rPr lang="en-US" sz="1400" dirty="0" smtClean="0">
                <a:latin typeface="Calibri" panose="020F0502020204030204" pitchFamily="34" charset="0"/>
              </a:rPr>
              <a:t>Board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>
                <a:latin typeface="Calibri" panose="020F0502020204030204" pitchFamily="34" charset="0"/>
              </a:rPr>
              <a:t>(F3) Couplers doorknob do not respect specifications or very difficult to </a:t>
            </a:r>
            <a:r>
              <a:rPr lang="en-US" sz="1400" dirty="0" smtClean="0">
                <a:latin typeface="Calibri" panose="020F0502020204030204" pitchFamily="34" charset="0"/>
              </a:rPr>
              <a:t>manufacture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Design qualified by successful test in Sept </a:t>
            </a:r>
            <a:r>
              <a:rPr lang="en-US" sz="1400" dirty="0" smtClean="0">
                <a:latin typeface="Calibri" panose="020F0502020204030204" pitchFamily="34" charset="0"/>
              </a:rPr>
              <a:t>16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(F4) Unsuccessful </a:t>
            </a:r>
            <a:r>
              <a:rPr lang="en-US" sz="1400" dirty="0">
                <a:latin typeface="Calibri" panose="020F0502020204030204" pitchFamily="34" charset="0"/>
              </a:rPr>
              <a:t>coupler call for tender or offers out of </a:t>
            </a:r>
            <a:r>
              <a:rPr lang="en-US" sz="1400" dirty="0" smtClean="0">
                <a:latin typeface="Calibri" panose="020F0502020204030204" pitchFamily="34" charset="0"/>
              </a:rPr>
              <a:t>budget</a:t>
            </a: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Call for tender </a:t>
            </a:r>
            <a:r>
              <a:rPr lang="en-US" sz="1400" dirty="0" smtClean="0">
                <a:latin typeface="Calibri" panose="020F0502020204030204" pitchFamily="34" charset="0"/>
              </a:rPr>
              <a:t>successful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(C4 )Un-availability </a:t>
            </a:r>
            <a:r>
              <a:rPr lang="en-US" sz="1400" dirty="0">
                <a:latin typeface="Calibri" panose="020F0502020204030204" pitchFamily="34" charset="0"/>
              </a:rPr>
              <a:t>of </a:t>
            </a:r>
            <a:r>
              <a:rPr lang="en-US" sz="1400" dirty="0" err="1">
                <a:latin typeface="Calibri" panose="020F0502020204030204" pitchFamily="34" charset="0"/>
              </a:rPr>
              <a:t>Aluminium</a:t>
            </a:r>
            <a:r>
              <a:rPr lang="en-US" sz="1400" dirty="0">
                <a:latin typeface="Calibri" panose="020F0502020204030204" pitchFamily="34" charset="0"/>
              </a:rPr>
              <a:t> gaskets for </a:t>
            </a:r>
            <a:r>
              <a:rPr lang="en-US" sz="1400" dirty="0" smtClean="0">
                <a:latin typeface="Calibri" panose="020F0502020204030204" pitchFamily="34" charset="0"/>
              </a:rPr>
              <a:t>assembly</a:t>
            </a:r>
          </a:p>
          <a:p>
            <a:pPr marL="742950" lvl="1" indent="-285750">
              <a:buFontTx/>
              <a:buChar char="-"/>
            </a:pPr>
            <a:r>
              <a:rPr lang="en-US" sz="1400" dirty="0" err="1">
                <a:latin typeface="Calibri" panose="020F0502020204030204" pitchFamily="34" charset="0"/>
              </a:rPr>
              <a:t>Alumimium</a:t>
            </a:r>
            <a:r>
              <a:rPr lang="en-US" sz="1400" dirty="0">
                <a:latin typeface="Calibri" panose="020F0502020204030204" pitchFamily="34" charset="0"/>
              </a:rPr>
              <a:t> materials provided</a:t>
            </a:r>
          </a:p>
          <a:p>
            <a:pPr marL="742950" lvl="1" indent="-285750">
              <a:buFontTx/>
              <a:buChar char="-"/>
            </a:pPr>
            <a:endParaRPr lang="fr-FR" sz="1400" dirty="0">
              <a:latin typeface="Calibri" panose="020F0502020204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522" y="2892242"/>
            <a:ext cx="1956901" cy="2486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65020" y="1942448"/>
            <a:ext cx="2213383" cy="175685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804056" y="3683782"/>
            <a:ext cx="1339944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err="1" smtClean="0">
                <a:solidFill>
                  <a:schemeClr val="bg1"/>
                </a:solidFill>
                <a:latin typeface="+mn-lt"/>
              </a:rPr>
              <a:t>doorknob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972" t="46173" r="29514" b="40123"/>
          <a:stretch/>
        </p:blipFill>
        <p:spPr>
          <a:xfrm>
            <a:off x="234981" y="5379223"/>
            <a:ext cx="8715158" cy="9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785256" y="52752"/>
            <a:ext cx="6963207" cy="908720"/>
          </a:xfrm>
        </p:spPr>
        <p:txBody>
          <a:bodyPr/>
          <a:lstStyle/>
          <a:p>
            <a:r>
              <a:rPr lang="fr-FR" dirty="0"/>
              <a:t>Cryomodule ASSY (</a:t>
            </a:r>
            <a:r>
              <a:rPr lang="fr-FR" dirty="0" err="1" smtClean="0"/>
              <a:t>Closed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127176"/>
            <a:ext cx="904770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(B2) </a:t>
            </a:r>
            <a:r>
              <a:rPr lang="fr-FR" sz="1400" dirty="0" err="1" smtClean="0">
                <a:latin typeface="Calibri" panose="020F0502020204030204" pitchFamily="34" charset="0"/>
              </a:rPr>
              <a:t>Integrity</a:t>
            </a:r>
            <a:r>
              <a:rPr lang="fr-FR" sz="1400" dirty="0" smtClean="0">
                <a:latin typeface="Calibri" panose="020F0502020204030204" pitchFamily="34" charset="0"/>
              </a:rPr>
              <a:t> of </a:t>
            </a:r>
            <a:r>
              <a:rPr lang="fr-FR" sz="1400" dirty="0" err="1" smtClean="0">
                <a:latin typeface="Calibri" panose="020F0502020204030204" pitchFamily="34" charset="0"/>
              </a:rPr>
              <a:t>cmp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before</a:t>
            </a:r>
            <a:r>
              <a:rPr lang="fr-FR" sz="1400" dirty="0" smtClean="0">
                <a:latin typeface="Calibri" panose="020F0502020204030204" pitchFamily="34" charset="0"/>
              </a:rPr>
              <a:t> </a:t>
            </a:r>
            <a:r>
              <a:rPr lang="fr-FR" sz="1400" dirty="0" err="1" smtClean="0">
                <a:latin typeface="Calibri" panose="020F0502020204030204" pitchFamily="34" charset="0"/>
              </a:rPr>
              <a:t>assy</a:t>
            </a:r>
            <a:r>
              <a:rPr lang="fr-FR" sz="1400" dirty="0" smtClean="0">
                <a:latin typeface="Calibri" panose="020F0502020204030204" pitchFamily="34" charset="0"/>
              </a:rPr>
              <a:t> :  </a:t>
            </a:r>
            <a:r>
              <a:rPr lang="en-US" sz="1400" dirty="0">
                <a:latin typeface="Calibri" panose="020F0502020204030204" pitchFamily="34" charset="0"/>
              </a:rPr>
              <a:t>Components failure during transportation from other site to SACLAY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Quality control (visual check) before and after transportation</a:t>
            </a: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(A1) </a:t>
            </a:r>
            <a:r>
              <a:rPr lang="en-US" sz="1400" dirty="0" err="1" smtClean="0">
                <a:latin typeface="Calibri" panose="020F0502020204030204" pitchFamily="34" charset="0"/>
              </a:rPr>
              <a:t>Assy</a:t>
            </a:r>
            <a:r>
              <a:rPr lang="en-US" sz="1400" dirty="0">
                <a:latin typeface="Calibri" panose="020F0502020204030204" pitchFamily="34" charset="0"/>
              </a:rPr>
              <a:t> : Lack of </a:t>
            </a:r>
            <a:r>
              <a:rPr lang="en-US" sz="1400" dirty="0" smtClean="0">
                <a:latin typeface="Calibri" panose="020F0502020204030204" pitchFamily="34" charset="0"/>
              </a:rPr>
              <a:t>component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Anticipation of components procurement</a:t>
            </a: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(C1) </a:t>
            </a:r>
            <a:r>
              <a:rPr lang="en-US" sz="1400" dirty="0">
                <a:latin typeface="Calibri" panose="020F0502020204030204" pitchFamily="34" charset="0"/>
              </a:rPr>
              <a:t>Perf demonstration : Lack of performance of cryogenic and RF utilities (Operating Temp not achieved and/or Test runs limited to few hours, RF source + Power </a:t>
            </a:r>
            <a:r>
              <a:rPr lang="en-US" sz="1400" dirty="0" err="1">
                <a:latin typeface="Calibri" panose="020F0502020204030204" pitchFamily="34" charset="0"/>
              </a:rPr>
              <a:t>eqt</a:t>
            </a:r>
            <a:r>
              <a:rPr lang="en-US" sz="1400" dirty="0">
                <a:latin typeface="Calibri" panose="020F0502020204030204" pitchFamily="34" charset="0"/>
              </a:rPr>
              <a:t> failure during tests, Vacuum </a:t>
            </a:r>
            <a:r>
              <a:rPr lang="en-US" sz="1400" dirty="0" err="1">
                <a:latin typeface="Calibri" panose="020F0502020204030204" pitchFamily="34" charset="0"/>
              </a:rPr>
              <a:t>eqt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failure </a:t>
            </a:r>
            <a:r>
              <a:rPr lang="en-US" sz="1400" dirty="0">
                <a:latin typeface="Calibri" panose="020F0502020204030204" pitchFamily="34" charset="0"/>
              </a:rPr>
              <a:t>during tests)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Assumed to be OK but </a:t>
            </a:r>
            <a:r>
              <a:rPr lang="en-US" sz="1400" dirty="0" smtClean="0">
                <a:latin typeface="Calibri" panose="020F0502020204030204" pitchFamily="34" charset="0"/>
              </a:rPr>
              <a:t>transferred </a:t>
            </a:r>
            <a:r>
              <a:rPr lang="en-US" sz="1400" dirty="0">
                <a:latin typeface="Calibri" panose="020F0502020204030204" pitchFamily="34" charset="0"/>
              </a:rPr>
              <a:t>to CEA internal RR for </a:t>
            </a:r>
            <a:r>
              <a:rPr lang="en-US" sz="1400" dirty="0" smtClean="0">
                <a:latin typeface="Calibri" panose="020F0502020204030204" pitchFamily="34" charset="0"/>
              </a:rPr>
              <a:t>monitoring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85554" y="52752"/>
            <a:ext cx="6762910" cy="908720"/>
          </a:xfrm>
        </p:spPr>
        <p:txBody>
          <a:bodyPr/>
          <a:lstStyle/>
          <a:p>
            <a:r>
              <a:rPr lang="fr-FR" dirty="0" err="1" smtClean="0"/>
              <a:t>Risks</a:t>
            </a:r>
            <a:r>
              <a:rPr lang="fr-FR" dirty="0" smtClean="0"/>
              <a:t> management Dispositions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227473" y="961472"/>
            <a:ext cx="6057998" cy="521848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kern="0" dirty="0" smtClean="0"/>
              <a:t>Risk evaluation (brainstorming with experts team):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Two categories : </a:t>
            </a:r>
            <a:r>
              <a:rPr lang="en-US" sz="1100" kern="0" dirty="0" smtClean="0"/>
              <a:t>Cryomodule components (Schedule 5.2) / Cryomodule assembly (Schedule 5.3)</a:t>
            </a:r>
            <a:endParaRPr lang="en-US" sz="1100" kern="0" dirty="0"/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Several types:</a:t>
            </a:r>
          </a:p>
          <a:p>
            <a:pPr lvl="2">
              <a:lnSpc>
                <a:spcPct val="120000"/>
              </a:lnSpc>
            </a:pPr>
            <a:r>
              <a:rPr lang="en-US" sz="1100" kern="0" dirty="0" smtClean="0"/>
              <a:t>Top level / WP level</a:t>
            </a:r>
          </a:p>
          <a:p>
            <a:pPr lvl="2">
              <a:lnSpc>
                <a:spcPct val="120000"/>
              </a:lnSpc>
            </a:pPr>
            <a:r>
              <a:rPr lang="en-US" sz="1100" kern="0" dirty="0" smtClean="0"/>
              <a:t>Shared (co-responsibility) / transferred risks (risk owner is ESS)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Rating before / under/ after mitigation and </a:t>
            </a:r>
            <a:r>
              <a:rPr lang="en-US" sz="1400" kern="0" dirty="0" err="1" smtClean="0"/>
              <a:t>criticity</a:t>
            </a:r>
            <a:r>
              <a:rPr lang="en-US" sz="1400" kern="0" dirty="0" smtClean="0"/>
              <a:t> assessed by </a:t>
            </a:r>
            <a:r>
              <a:rPr lang="en-US" sz="1400" kern="0" dirty="0" err="1" smtClean="0"/>
              <a:t>likehood</a:t>
            </a:r>
            <a:r>
              <a:rPr lang="en-US" sz="1400" kern="0" dirty="0" smtClean="0"/>
              <a:t> x </a:t>
            </a:r>
            <a:r>
              <a:rPr lang="en-US" sz="1400" kern="0" dirty="0" smtClean="0"/>
              <a:t>impact = K for “</a:t>
            </a:r>
            <a:r>
              <a:rPr lang="en-US" sz="1400" kern="0" dirty="0" err="1" smtClean="0"/>
              <a:t>criticity</a:t>
            </a:r>
            <a:r>
              <a:rPr lang="en-US" sz="1400" kern="0" dirty="0" smtClean="0"/>
              <a:t>”</a:t>
            </a:r>
            <a:endParaRPr lang="en-US" sz="1400" kern="0" dirty="0" smtClean="0"/>
          </a:p>
          <a:p>
            <a:pPr>
              <a:lnSpc>
                <a:spcPct val="120000"/>
              </a:lnSpc>
            </a:pPr>
            <a:r>
              <a:rPr lang="en-US" sz="1800" kern="0" dirty="0" smtClean="0"/>
              <a:t>Mitigations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Risk owner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Actions list and follow-up</a:t>
            </a:r>
            <a:endParaRPr lang="en-US" sz="1400" kern="0" dirty="0"/>
          </a:p>
          <a:p>
            <a:pPr>
              <a:lnSpc>
                <a:spcPct val="120000"/>
              </a:lnSpc>
            </a:pPr>
            <a:r>
              <a:rPr lang="en-US" sz="1800" kern="0" dirty="0" smtClean="0"/>
              <a:t>Update when needed (at least every 6 months)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ESS/CEA Workshop in Jan 16 (baseline set for risk monitoring)</a:t>
            </a:r>
            <a:endParaRPr lang="en-US" sz="1400" kern="0" dirty="0"/>
          </a:p>
          <a:p>
            <a:pPr>
              <a:lnSpc>
                <a:spcPct val="120000"/>
              </a:lnSpc>
            </a:pPr>
            <a:r>
              <a:rPr lang="en-US" sz="1800" kern="0" dirty="0" smtClean="0"/>
              <a:t>More </a:t>
            </a:r>
            <a:r>
              <a:rPr lang="en-US" sz="1800" kern="0" dirty="0"/>
              <a:t>details in “</a:t>
            </a:r>
            <a:r>
              <a:rPr lang="en-US" sz="1400" kern="0" dirty="0"/>
              <a:t>RISK MANAGEMENT FOR ESSI </a:t>
            </a:r>
            <a:r>
              <a:rPr lang="en-US" sz="1400" kern="0" dirty="0" smtClean="0"/>
              <a:t>PROJECT</a:t>
            </a:r>
            <a:r>
              <a:rPr lang="en-US" sz="1800" kern="0" dirty="0" smtClean="0"/>
              <a:t>” </a:t>
            </a:r>
            <a:r>
              <a:rPr lang="en-US" sz="1800" kern="0" dirty="0"/>
              <a:t>- </a:t>
            </a:r>
            <a:r>
              <a:rPr lang="en-US" sz="1400" kern="0" dirty="0"/>
              <a:t>CEA-ESS-PJT-AQ-0006 </a:t>
            </a:r>
            <a:r>
              <a:rPr lang="en-US" sz="1400" kern="0" dirty="0" smtClean="0"/>
              <a:t>A</a:t>
            </a:r>
          </a:p>
          <a:p>
            <a:pPr>
              <a:lnSpc>
                <a:spcPct val="120000"/>
              </a:lnSpc>
            </a:pPr>
            <a:r>
              <a:rPr lang="en-US" sz="1800" kern="0" dirty="0"/>
              <a:t>Risk registers 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CM components : CEA-ESS-CMS-AQ-0001</a:t>
            </a:r>
          </a:p>
          <a:p>
            <a:pPr lvl="1">
              <a:lnSpc>
                <a:spcPct val="120000"/>
              </a:lnSpc>
            </a:pPr>
            <a:r>
              <a:rPr lang="en-US" sz="1400" kern="0" dirty="0" smtClean="0"/>
              <a:t>CM assembly : CEA-ESS-CMS-AQ-0002</a:t>
            </a:r>
            <a:endParaRPr lang="en-US" sz="1800" kern="0" dirty="0" smtClean="0"/>
          </a:p>
          <a:p>
            <a:pPr lvl="1">
              <a:lnSpc>
                <a:spcPct val="120000"/>
              </a:lnSpc>
            </a:pPr>
            <a:endParaRPr lang="en-US" sz="1400" kern="0" dirty="0" smtClean="0"/>
          </a:p>
          <a:p>
            <a:pPr lvl="1">
              <a:lnSpc>
                <a:spcPct val="120000"/>
              </a:lnSpc>
            </a:pPr>
            <a:endParaRPr lang="en-US" sz="1400" kern="0" dirty="0" smtClean="0"/>
          </a:p>
          <a:p>
            <a:pPr>
              <a:lnSpc>
                <a:spcPct val="120000"/>
              </a:lnSpc>
            </a:pPr>
            <a:endParaRPr lang="en-US" sz="1800" kern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24744"/>
          <a:stretch/>
        </p:blipFill>
        <p:spPr>
          <a:xfrm>
            <a:off x="6499542" y="1998860"/>
            <a:ext cx="1828912" cy="33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0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21607" y="1173329"/>
            <a:ext cx="4935410" cy="3938270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-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CM components</a:t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err="1" smtClean="0">
                <a:solidFill>
                  <a:schemeClr val="tx1"/>
                </a:solidFill>
              </a:rPr>
              <a:t>Risk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status</a:t>
            </a:r>
            <a:r>
              <a:rPr lang="fr-FR" sz="2400" b="1" dirty="0" smtClean="0">
                <a:solidFill>
                  <a:schemeClr val="tx1"/>
                </a:solidFill>
              </a:rPr>
              <a:t/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3" y="2694468"/>
            <a:ext cx="7739899" cy="2672513"/>
          </a:xfrm>
          <a:prstGeom prst="rect">
            <a:avLst/>
          </a:prstGeom>
        </p:spPr>
      </p:pic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767840" y="52752"/>
            <a:ext cx="6980624" cy="908720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components (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061274"/>
            <a:ext cx="9047704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 smtClean="0">
                <a:latin typeface="Calibri" panose="020F0502020204030204" pitchFamily="34" charset="0"/>
              </a:rPr>
              <a:t>Status </a:t>
            </a:r>
            <a:r>
              <a:rPr lang="en-US" sz="1400" b="1" u="sng" dirty="0">
                <a:latin typeface="Calibri" panose="020F0502020204030204" pitchFamily="34" charset="0"/>
              </a:rPr>
              <a:t>v</a:t>
            </a:r>
            <a:r>
              <a:rPr lang="en-US" sz="1400" b="1" u="sng" dirty="0" smtClean="0">
                <a:latin typeface="Calibri" panose="020F0502020204030204" pitchFamily="34" charset="0"/>
              </a:rPr>
              <a:t>ia criticity matrix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(F1) Coupler </a:t>
            </a:r>
            <a:r>
              <a:rPr lang="en-US" sz="1400" dirty="0">
                <a:latin typeface="Calibri" panose="020F0502020204030204" pitchFamily="34" charset="0"/>
              </a:rPr>
              <a:t>pre-series will not reach the expected performance during </a:t>
            </a:r>
            <a:r>
              <a:rPr lang="en-US" sz="1400" dirty="0" smtClean="0">
                <a:latin typeface="Calibri" panose="020F0502020204030204" pitchFamily="34" charset="0"/>
              </a:rPr>
              <a:t>conditioning (K128 -&gt; K8)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latin typeface="Calibri" panose="020F0502020204030204" pitchFamily="34" charset="0"/>
              </a:rPr>
              <a:t>(M1) Series components integrated not matching performances (assembly, tooling compatibility, alignment, </a:t>
            </a:r>
            <a:r>
              <a:rPr lang="en-US" sz="1400" dirty="0" err="1">
                <a:latin typeface="Calibri" panose="020F0502020204030204" pitchFamily="34" charset="0"/>
              </a:rPr>
              <a:t>thermalization</a:t>
            </a:r>
            <a:r>
              <a:rPr lang="en-US" sz="1400" dirty="0">
                <a:latin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</a:rPr>
              <a:t>cryo</a:t>
            </a:r>
            <a:r>
              <a:rPr lang="en-US" sz="1400" dirty="0">
                <a:latin typeface="Calibri" panose="020F0502020204030204" pitchFamily="34" charset="0"/>
              </a:rPr>
              <a:t> performance under power </a:t>
            </a:r>
            <a:r>
              <a:rPr lang="en-US" sz="1400" dirty="0" smtClean="0">
                <a:latin typeface="Calibri" panose="020F0502020204030204" pitchFamily="34" charset="0"/>
              </a:rPr>
              <a:t>…)</a:t>
            </a:r>
            <a:r>
              <a:rPr lang="fr-FR" sz="1400" b="0" dirty="0" smtClean="0">
                <a:latin typeface="Calibri" panose="020F0502020204030204" pitchFamily="34" charset="0"/>
              </a:rPr>
              <a:t> (K64 -&gt; K32)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Calibri" panose="020F0502020204030204" pitchFamily="34" charset="0"/>
              </a:rPr>
              <a:t>(F2) </a:t>
            </a:r>
            <a:r>
              <a:rPr lang="en-US" sz="1400" dirty="0">
                <a:latin typeface="Calibri" panose="020F0502020204030204" pitchFamily="34" charset="0"/>
              </a:rPr>
              <a:t>RF source lack of reliability at </a:t>
            </a:r>
            <a:r>
              <a:rPr lang="en-US" sz="1400" dirty="0" smtClean="0">
                <a:latin typeface="Calibri" panose="020F0502020204030204" pitchFamily="34" charset="0"/>
              </a:rPr>
              <a:t>start (K32 -&gt; K16)</a:t>
            </a:r>
          </a:p>
          <a:p>
            <a:pPr marL="285750" indent="-285750">
              <a:buFontTx/>
              <a:buChar char="-"/>
            </a:pPr>
            <a:r>
              <a:rPr lang="en-US" sz="1400" b="0" dirty="0" smtClean="0">
                <a:latin typeface="Calibri" panose="020F0502020204030204" pitchFamily="34" charset="0"/>
              </a:rPr>
              <a:t>(new C5) </a:t>
            </a:r>
            <a:r>
              <a:rPr lang="en-US" sz="1400" dirty="0">
                <a:latin typeface="Calibri" panose="020F0502020204030204" pitchFamily="34" charset="0"/>
              </a:rPr>
              <a:t>- Cryogenics performance not matching </a:t>
            </a:r>
            <a:r>
              <a:rPr lang="en-US" sz="1400" dirty="0" smtClean="0">
                <a:latin typeface="Calibri" panose="020F0502020204030204" pitchFamily="34" charset="0"/>
              </a:rPr>
              <a:t>requirements (K16)</a:t>
            </a:r>
            <a:endParaRPr lang="fr-FR" sz="1400" b="0" dirty="0">
              <a:latin typeface="Calibri" panose="020F0502020204030204" pitchFamily="34" charset="0"/>
            </a:endParaRP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2891361" y="2744591"/>
            <a:ext cx="1138932" cy="427865"/>
          </a:xfrm>
          <a:prstGeom prst="accentBorderCallout1">
            <a:avLst>
              <a:gd name="adj1" fmla="val 43231"/>
              <a:gd name="adj2" fmla="val -5236"/>
              <a:gd name="adj3" fmla="val 175937"/>
              <a:gd name="adj4" fmla="val -2329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050" b="0" dirty="0" smtClean="0"/>
              <a:t>(F1) – Coupler pre-series</a:t>
            </a:r>
            <a:endParaRPr lang="fr-FR" sz="1050" b="0" dirty="0"/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5379622" y="3074526"/>
            <a:ext cx="2283150" cy="427865"/>
          </a:xfrm>
          <a:prstGeom prst="accentBorderCallout1">
            <a:avLst>
              <a:gd name="adj1" fmla="val 43231"/>
              <a:gd name="adj2" fmla="val -5236"/>
              <a:gd name="adj3" fmla="val 183392"/>
              <a:gd name="adj4" fmla="val -2003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1050" b="0" dirty="0" smtClean="0"/>
              <a:t>(M1) – Series comp. performance</a:t>
            </a:r>
            <a:endParaRPr lang="fr-FR" sz="1050" b="0" dirty="0"/>
          </a:p>
        </p:txBody>
      </p:sp>
    </p:spTree>
    <p:extLst>
      <p:ext uri="{BB962C8B-B14F-4D97-AF65-F5344CB8AC3E}">
        <p14:creationId xmlns:p14="http://schemas.microsoft.com/office/powerpoint/2010/main" val="14741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767840" y="52752"/>
            <a:ext cx="6980624" cy="908720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components (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3" name="ZoneTexte 13"/>
          <p:cNvSpPr txBox="1"/>
          <p:nvPr/>
        </p:nvSpPr>
        <p:spPr>
          <a:xfrm>
            <a:off x="11636" y="927766"/>
            <a:ext cx="9047704" cy="570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u="sng" dirty="0">
                <a:latin typeface="Calibri" panose="020F0502020204030204" pitchFamily="34" charset="0"/>
              </a:rPr>
              <a:t>M</a:t>
            </a:r>
            <a:r>
              <a:rPr lang="fr-FR" sz="1400" u="sng" dirty="0" smtClean="0">
                <a:latin typeface="Calibri" panose="020F0502020204030204" pitchFamily="34" charset="0"/>
              </a:rPr>
              <a:t>itigation action </a:t>
            </a:r>
            <a:r>
              <a:rPr lang="fr-FR" sz="1400" u="sng" dirty="0" err="1" smtClean="0">
                <a:latin typeface="Calibri" panose="020F0502020204030204" pitchFamily="34" charset="0"/>
              </a:rPr>
              <a:t>status</a:t>
            </a:r>
            <a:endParaRPr lang="fr-FR" sz="1400" u="sng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</a:rPr>
              <a:t>(F1) </a:t>
            </a:r>
            <a:r>
              <a:rPr lang="en-US" sz="1400" dirty="0" smtClean="0">
                <a:latin typeface="Calibri" panose="020F0502020204030204" pitchFamily="34" charset="0"/>
              </a:rPr>
              <a:t>Analyze </a:t>
            </a:r>
            <a:r>
              <a:rPr lang="en-US" sz="1400" dirty="0">
                <a:latin typeface="Calibri" panose="020F0502020204030204" pitchFamily="34" charset="0"/>
              </a:rPr>
              <a:t>schedule impacts with different procurement </a:t>
            </a:r>
            <a:r>
              <a:rPr lang="en-US" sz="1400" dirty="0" err="1">
                <a:latin typeface="Calibri" panose="020F0502020204030204" pitchFamily="34" charset="0"/>
              </a:rPr>
              <a:t>scenarii</a:t>
            </a:r>
            <a:r>
              <a:rPr lang="en-US" sz="1400" dirty="0">
                <a:latin typeface="Calibri" panose="020F0502020204030204" pitchFamily="34" charset="0"/>
              </a:rPr>
              <a:t>. (100%). Keep the companies involved in prototypes in the business (100%). 2 proto couplers tested by CEA &amp; contractor at full performance (100</a:t>
            </a:r>
            <a:r>
              <a:rPr lang="en-US" sz="1400" dirty="0" smtClean="0">
                <a:latin typeface="Calibri" panose="020F0502020204030204" pitchFamily="34" charset="0"/>
              </a:rPr>
              <a:t>%)</a:t>
            </a:r>
          </a:p>
          <a:p>
            <a:pPr marL="285750" lvl="1" indent="-285750">
              <a:buFontTx/>
              <a:buChar char="-"/>
            </a:pPr>
            <a:endParaRPr lang="en-US" sz="1400" dirty="0" smtClean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600" dirty="0" smtClean="0">
              <a:solidFill>
                <a:srgbClr val="00823B"/>
              </a:solidFill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</a:rPr>
              <a:t>M1) Dummy assembly (100%) + Drawings control before proc. (50%) + Show stopper in compo. contracts after H-ECCTD assembly (50%) + M-ECCTD assembly (50% )&amp; tests ASAP &gt; Split CDR_M1 /_M2 (100</a:t>
            </a:r>
            <a:r>
              <a:rPr lang="en-US" sz="1400" dirty="0" smtClean="0">
                <a:latin typeface="Calibri" panose="020F0502020204030204" pitchFamily="34" charset="0"/>
              </a:rPr>
              <a:t>%)</a:t>
            </a: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3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(F2) Prioritize </a:t>
            </a:r>
            <a:r>
              <a:rPr lang="en-US" sz="1400" dirty="0">
                <a:latin typeface="Calibri" panose="020F0502020204030204" pitchFamily="34" charset="0"/>
              </a:rPr>
              <a:t>the RF source procurement (100%) + Prepare the installation in advance (50</a:t>
            </a:r>
            <a:r>
              <a:rPr lang="en-US" sz="1400" dirty="0" smtClean="0">
                <a:latin typeface="Calibri" panose="020F0502020204030204" pitchFamily="34" charset="0"/>
              </a:rPr>
              <a:t>%)</a:t>
            </a: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</a:rPr>
              <a:t>C5) Internal critical review with cryogenics experts -Nov 16 (100%)- link to RR4-M1</a:t>
            </a:r>
            <a:endParaRPr lang="en-US" sz="1400" dirty="0" smtClean="0">
              <a:latin typeface="Calibri" panose="020F0502020204030204" pitchFamily="34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22" y="1547550"/>
            <a:ext cx="2055077" cy="1370185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994262" y="2652566"/>
            <a:ext cx="2088199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solidFill>
                  <a:schemeClr val="bg1"/>
                </a:solidFill>
                <a:latin typeface="+mn-lt"/>
              </a:rPr>
              <a:t>Coupler pair for RF </a:t>
            </a:r>
            <a:r>
              <a:rPr lang="fr-FR" sz="1200" dirty="0" err="1" smtClean="0">
                <a:solidFill>
                  <a:schemeClr val="bg1"/>
                </a:solidFill>
                <a:latin typeface="+mn-lt"/>
              </a:rPr>
              <a:t>processing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40" y="1467169"/>
            <a:ext cx="2145023" cy="148987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27" y="3332540"/>
            <a:ext cx="2307770" cy="129812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11648" r="11899" b="8132"/>
          <a:stretch/>
        </p:blipFill>
        <p:spPr>
          <a:xfrm>
            <a:off x="2010822" y="3335310"/>
            <a:ext cx="2039805" cy="12953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/>
          <a:srcRect l="19876" t="16103" r="5822" b="9424"/>
          <a:stretch/>
        </p:blipFill>
        <p:spPr>
          <a:xfrm>
            <a:off x="1699210" y="4816109"/>
            <a:ext cx="2584725" cy="1457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3542" y="5009055"/>
            <a:ext cx="1543571" cy="11576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95736" y="4413719"/>
            <a:ext cx="2088199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err="1" smtClean="0">
                <a:solidFill>
                  <a:schemeClr val="bg1"/>
                </a:solidFill>
                <a:latin typeface="+mn-lt"/>
              </a:rPr>
              <a:t>Mockup</a:t>
            </a:r>
            <a:r>
              <a:rPr lang="fr-FR" sz="1200" dirty="0" smtClean="0">
                <a:solidFill>
                  <a:schemeClr val="bg1"/>
                </a:solidFill>
                <a:latin typeface="+mn-lt"/>
              </a:rPr>
              <a:t> string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00690" y="4401095"/>
            <a:ext cx="2088199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err="1" smtClean="0">
                <a:solidFill>
                  <a:schemeClr val="bg1"/>
                </a:solidFill>
                <a:latin typeface="+mn-lt"/>
              </a:rPr>
              <a:t>Spaceframe</a:t>
            </a:r>
            <a:r>
              <a:rPr lang="fr-FR" sz="1200" dirty="0" smtClean="0">
                <a:solidFill>
                  <a:schemeClr val="bg1"/>
                </a:solidFill>
                <a:latin typeface="+mn-lt"/>
              </a:rPr>
              <a:t> insertion</a:t>
            </a:r>
            <a:endParaRPr lang="fr-F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013990" y="6144186"/>
            <a:ext cx="2088199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100" dirty="0" smtClean="0">
                <a:solidFill>
                  <a:schemeClr val="bg1"/>
                </a:solidFill>
                <a:latin typeface="+mn-lt"/>
              </a:rPr>
              <a:t>Klystron fabrication</a:t>
            </a:r>
            <a:endParaRPr lang="fr-FR" sz="11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767840" y="6004752"/>
            <a:ext cx="2088199" cy="243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latin typeface="+mn-lt"/>
              </a:rPr>
              <a:t>RF source 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94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793966" y="52752"/>
            <a:ext cx="6954498" cy="908720"/>
          </a:xfrm>
        </p:spPr>
        <p:txBody>
          <a:bodyPr/>
          <a:lstStyle/>
          <a:p>
            <a:r>
              <a:rPr lang="fr-FR" dirty="0" err="1" smtClean="0"/>
              <a:t>Cryomodule</a:t>
            </a:r>
            <a:r>
              <a:rPr lang="fr-FR" dirty="0" smtClean="0"/>
              <a:t> components (</a:t>
            </a:r>
            <a:r>
              <a:rPr lang="fr-FR" dirty="0" err="1" smtClean="0"/>
              <a:t>Transfered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061274"/>
            <a:ext cx="9047704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dirty="0" smtClean="0">
                <a:latin typeface="Calibri" panose="020F0502020204030204" pitchFamily="34" charset="0"/>
              </a:rPr>
              <a:t>(E1) </a:t>
            </a:r>
            <a:r>
              <a:rPr lang="fr-FR" sz="1400" dirty="0" err="1" smtClean="0">
                <a:latin typeface="Calibri" panose="020F0502020204030204" pitchFamily="34" charset="0"/>
              </a:rPr>
              <a:t>Cavity</a:t>
            </a:r>
            <a:r>
              <a:rPr lang="fr-FR" sz="1400" dirty="0" smtClean="0">
                <a:latin typeface="Calibri" panose="020F0502020204030204" pitchFamily="34" charset="0"/>
              </a:rPr>
              <a:t> expertise : </a:t>
            </a:r>
            <a:r>
              <a:rPr lang="en-US" sz="1400" dirty="0" smtClean="0">
                <a:latin typeface="Calibri" panose="020F0502020204030204" pitchFamily="34" charset="0"/>
              </a:rPr>
              <a:t>CEA </a:t>
            </a:r>
            <a:r>
              <a:rPr lang="en-US" sz="1400" dirty="0" err="1">
                <a:latin typeface="Calibri" panose="020F0502020204030204" pitchFamily="34" charset="0"/>
              </a:rPr>
              <a:t>responsability</a:t>
            </a:r>
            <a:r>
              <a:rPr lang="en-US" sz="1400" dirty="0">
                <a:latin typeface="Calibri" panose="020F0502020204030204" pitchFamily="34" charset="0"/>
              </a:rPr>
              <a:t> is directly or </a:t>
            </a:r>
            <a:r>
              <a:rPr lang="en-US" sz="1400" dirty="0" err="1">
                <a:latin typeface="Calibri" panose="020F0502020204030204" pitchFamily="34" charset="0"/>
              </a:rPr>
              <a:t>undirectly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engaged</a:t>
            </a:r>
          </a:p>
          <a:p>
            <a:pPr marL="742950" lvl="1" indent="-285750">
              <a:buFontTx/>
              <a:buChar char="-"/>
            </a:pPr>
            <a:r>
              <a:rPr lang="en-US" sz="1400" dirty="0" err="1" smtClean="0">
                <a:latin typeface="Calibri" panose="020F0502020204030204" pitchFamily="34" charset="0"/>
              </a:rPr>
              <a:t>Transfered</a:t>
            </a:r>
            <a:r>
              <a:rPr lang="en-US" sz="1400" dirty="0" smtClean="0">
                <a:latin typeface="Calibri" panose="020F0502020204030204" pitchFamily="34" charset="0"/>
              </a:rPr>
              <a:t>  </a:t>
            </a:r>
            <a:r>
              <a:rPr lang="en-US" sz="1400" dirty="0">
                <a:latin typeface="Calibri" panose="020F0502020204030204" pitchFamily="34" charset="0"/>
              </a:rPr>
              <a:t>: ESS schedule will explicit limit of </a:t>
            </a:r>
            <a:r>
              <a:rPr lang="en-US" sz="1400" dirty="0" err="1">
                <a:latin typeface="Calibri" panose="020F0502020204030204" pitchFamily="34" charset="0"/>
              </a:rPr>
              <a:t>responsabilities</a:t>
            </a:r>
            <a:r>
              <a:rPr lang="en-US" sz="1400" dirty="0">
                <a:latin typeface="Calibri" panose="020F0502020204030204" pitchFamily="34" charset="0"/>
              </a:rPr>
              <a:t> and change instruction provisions (studies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Calibri" panose="020F0502020204030204" pitchFamily="34" charset="0"/>
              </a:rPr>
              <a:t>(T2</a:t>
            </a:r>
            <a:r>
              <a:rPr lang="en-US" sz="1400" dirty="0">
                <a:latin typeface="Calibri" panose="020F0502020204030204" pitchFamily="34" charset="0"/>
              </a:rPr>
              <a:t>) TS /Cavity not adapted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Transferred  </a:t>
            </a:r>
            <a:r>
              <a:rPr lang="en-US" sz="1400" dirty="0">
                <a:latin typeface="Calibri" panose="020F0502020204030204" pitchFamily="34" charset="0"/>
              </a:rPr>
              <a:t>: Tests of one LASA cavity in M-ECCTD + interfaces </a:t>
            </a:r>
            <a:r>
              <a:rPr lang="en-US" sz="1400" dirty="0" smtClean="0">
                <a:latin typeface="Calibri" panose="020F0502020204030204" pitchFamily="34" charset="0"/>
              </a:rPr>
              <a:t>drawings</a:t>
            </a: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en-US" sz="1400" dirty="0">
              <a:latin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fr-FR" sz="1400" dirty="0"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3968" r="17047" b="7301"/>
          <a:stretch/>
        </p:blipFill>
        <p:spPr>
          <a:xfrm>
            <a:off x="2726914" y="2891245"/>
            <a:ext cx="3617148" cy="3222172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5765074" y="3814354"/>
            <a:ext cx="775063" cy="1595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540136" y="3580200"/>
            <a:ext cx="1986025" cy="50576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sz="1100" b="1" dirty="0" smtClean="0">
                <a:latin typeface="Arial"/>
              </a:rPr>
              <a:t>LASA </a:t>
            </a:r>
            <a:r>
              <a:rPr lang="fr-FR" sz="1100" b="1" dirty="0" err="1" smtClean="0">
                <a:latin typeface="Arial"/>
              </a:rPr>
              <a:t>Cavity</a:t>
            </a:r>
            <a:r>
              <a:rPr lang="fr-FR" sz="1100" b="1" dirty="0" smtClean="0">
                <a:latin typeface="Arial"/>
              </a:rPr>
              <a:t> for M-ECCTD </a:t>
            </a:r>
            <a:r>
              <a:rPr lang="fr-FR" sz="1100" b="1" dirty="0" err="1" smtClean="0">
                <a:latin typeface="Arial"/>
              </a:rPr>
              <a:t>received</a:t>
            </a:r>
            <a:r>
              <a:rPr lang="fr-FR" sz="1100" b="1" dirty="0" smtClean="0">
                <a:latin typeface="Arial"/>
              </a:rPr>
              <a:t> at CEA</a:t>
            </a:r>
          </a:p>
        </p:txBody>
      </p:sp>
    </p:spTree>
    <p:extLst>
      <p:ext uri="{BB962C8B-B14F-4D97-AF65-F5344CB8AC3E}">
        <p14:creationId xmlns:p14="http://schemas.microsoft.com/office/powerpoint/2010/main" val="5532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21607" y="1173329"/>
            <a:ext cx="4935410" cy="3938270"/>
          </a:xfrm>
        </p:spPr>
        <p:txBody>
          <a:bodyPr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/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-</a:t>
            </a:r>
            <a:r>
              <a:rPr lang="fr-FR" sz="2400" b="1" dirty="0">
                <a:solidFill>
                  <a:schemeClr val="tx1"/>
                </a:solidFill>
              </a:rPr>
              <a:t/>
            </a:r>
            <a:br>
              <a:rPr lang="fr-FR" sz="2400" b="1" dirty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CM </a:t>
            </a:r>
            <a:r>
              <a:rPr lang="fr-FR" sz="2400" b="1" dirty="0" err="1" smtClean="0">
                <a:solidFill>
                  <a:schemeClr val="tx1"/>
                </a:solidFill>
              </a:rPr>
              <a:t>Assembly</a:t>
            </a:r>
            <a:r>
              <a:rPr lang="fr-FR" sz="2400" b="1" dirty="0" smtClean="0">
                <a:solidFill>
                  <a:schemeClr val="tx1"/>
                </a:solidFill>
              </a:rPr>
              <a:t/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err="1" smtClean="0">
                <a:solidFill>
                  <a:schemeClr val="tx1"/>
                </a:solidFill>
              </a:rPr>
              <a:t>Risk</a:t>
            </a:r>
            <a:r>
              <a:rPr lang="fr-FR" sz="2400" b="1" dirty="0" smtClean="0">
                <a:solidFill>
                  <a:schemeClr val="tx1"/>
                </a:solidFill>
              </a:rPr>
              <a:t> </a:t>
            </a:r>
            <a:r>
              <a:rPr lang="fr-FR" sz="2400" b="1" dirty="0" err="1" smtClean="0">
                <a:solidFill>
                  <a:schemeClr val="tx1"/>
                </a:solidFill>
              </a:rPr>
              <a:t>status</a:t>
            </a:r>
            <a:r>
              <a:rPr lang="fr-FR" sz="2400" b="1" dirty="0" smtClean="0">
                <a:solidFill>
                  <a:schemeClr val="tx1"/>
                </a:solidFill>
              </a:rPr>
              <a:t/>
            </a:r>
            <a:br>
              <a:rPr lang="fr-FR" sz="2400" b="1" dirty="0" smtClean="0">
                <a:solidFill>
                  <a:schemeClr val="tx1"/>
                </a:solidFill>
              </a:rPr>
            </a:br>
            <a:r>
              <a:rPr lang="fr-FR" sz="2400" b="1" dirty="0" smtClean="0">
                <a:solidFill>
                  <a:schemeClr val="tx1"/>
                </a:solidFill>
              </a:rPr>
              <a:t>-</a:t>
            </a: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/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sz="3200" dirty="0">
                <a:solidFill>
                  <a:schemeClr val="tx1"/>
                </a:solidFill>
              </a:rPr>
              <a:t/>
            </a:r>
            <a:br>
              <a:rPr lang="fr-FR" sz="3200" dirty="0">
                <a:solidFill>
                  <a:schemeClr val="tx1"/>
                </a:solidFill>
              </a:rPr>
            </a:b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41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85" y="2761875"/>
            <a:ext cx="7954226" cy="2741826"/>
          </a:xfrm>
          <a:prstGeom prst="rect">
            <a:avLst/>
          </a:prstGeom>
        </p:spPr>
      </p:pic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863634" y="52752"/>
            <a:ext cx="6884830" cy="908720"/>
          </a:xfrm>
        </p:spPr>
        <p:txBody>
          <a:bodyPr/>
          <a:lstStyle/>
          <a:p>
            <a:r>
              <a:rPr lang="fr-FR" dirty="0" smtClean="0"/>
              <a:t>Cryomodule ASSY (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sp>
        <p:nvSpPr>
          <p:cNvPr id="10" name="ZoneTexte 13"/>
          <p:cNvSpPr txBox="1"/>
          <p:nvPr/>
        </p:nvSpPr>
        <p:spPr>
          <a:xfrm>
            <a:off x="96296" y="1355955"/>
            <a:ext cx="9047704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1" u="sng" dirty="0" smtClean="0">
                <a:latin typeface="Calibri" panose="020F0502020204030204" pitchFamily="34" charset="0"/>
              </a:rPr>
              <a:t>Status </a:t>
            </a:r>
            <a:r>
              <a:rPr lang="en-US" sz="1400" b="1" u="sng" dirty="0">
                <a:latin typeface="Calibri" panose="020F0502020204030204" pitchFamily="34" charset="0"/>
              </a:rPr>
              <a:t>v</a:t>
            </a:r>
            <a:r>
              <a:rPr lang="en-US" sz="1400" b="1" u="sng" dirty="0" smtClean="0">
                <a:latin typeface="Calibri" panose="020F0502020204030204" pitchFamily="34" charset="0"/>
              </a:rPr>
              <a:t>ia criticity matrix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(M4</a:t>
            </a:r>
            <a:r>
              <a:rPr lang="en-US" sz="1400" dirty="0">
                <a:latin typeface="Calibri" panose="020F0502020204030204" pitchFamily="34" charset="0"/>
              </a:rPr>
              <a:t>) CM assembly tasks duration or contingency reserves not </a:t>
            </a:r>
            <a:r>
              <a:rPr lang="en-US" sz="1400" dirty="0" smtClean="0">
                <a:latin typeface="Calibri" panose="020F0502020204030204" pitchFamily="34" charset="0"/>
              </a:rPr>
              <a:t>sufficient - </a:t>
            </a:r>
            <a:r>
              <a:rPr lang="en-US" sz="1400" dirty="0" err="1" smtClean="0">
                <a:latin typeface="Calibri" panose="020F0502020204030204" pitchFamily="34" charset="0"/>
              </a:rPr>
              <a:t>aleas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during assembly </a:t>
            </a:r>
            <a:r>
              <a:rPr lang="en-US" sz="1400" dirty="0" smtClean="0">
                <a:latin typeface="Calibri" panose="020F0502020204030204" pitchFamily="34" charset="0"/>
              </a:rPr>
              <a:t>contract (K64 -&gt; K8)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Calibri" panose="020F0502020204030204" pitchFamily="34" charset="0"/>
              </a:rPr>
              <a:t>(M6) </a:t>
            </a:r>
            <a:r>
              <a:rPr lang="en-US" sz="1400" dirty="0">
                <a:latin typeface="Calibri" panose="020F0502020204030204" pitchFamily="34" charset="0"/>
              </a:rPr>
              <a:t>Assembly contractor not fully </a:t>
            </a:r>
            <a:r>
              <a:rPr lang="en-US" sz="1400" dirty="0" smtClean="0">
                <a:latin typeface="Calibri" panose="020F0502020204030204" pitchFamily="34" charset="0"/>
              </a:rPr>
              <a:t>efficient -at </a:t>
            </a:r>
            <a:r>
              <a:rPr lang="en-US" sz="1400" dirty="0">
                <a:latin typeface="Calibri" panose="020F0502020204030204" pitchFamily="34" charset="0"/>
              </a:rPr>
              <a:t>the starting time </a:t>
            </a:r>
            <a:r>
              <a:rPr lang="en-US" sz="1400" dirty="0" smtClean="0">
                <a:latin typeface="Calibri" panose="020F0502020204030204" pitchFamily="34" charset="0"/>
              </a:rPr>
              <a:t>mainly (K64 -&gt; K32)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(A6) Too </a:t>
            </a:r>
            <a:r>
              <a:rPr lang="en-US" sz="1400" dirty="0">
                <a:latin typeface="Calibri" panose="020F0502020204030204" pitchFamily="34" charset="0"/>
              </a:rPr>
              <a:t>few optimization possible of the components after proto </a:t>
            </a:r>
            <a:r>
              <a:rPr lang="en-US" sz="1400" dirty="0" smtClean="0">
                <a:latin typeface="Calibri" panose="020F0502020204030204" pitchFamily="34" charset="0"/>
              </a:rPr>
              <a:t>phase </a:t>
            </a:r>
            <a:r>
              <a:rPr lang="en-US" sz="1400" dirty="0">
                <a:latin typeface="Calibri" panose="020F0502020204030204" pitchFamily="34" charset="0"/>
              </a:rPr>
              <a:t>(K64 -&gt; K32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>
            <a:spLocks noGrp="1"/>
          </p:cNvSpPr>
          <p:nvPr>
            <p:ph type="title"/>
          </p:nvPr>
        </p:nvSpPr>
        <p:spPr>
          <a:xfrm>
            <a:off x="1863634" y="52752"/>
            <a:ext cx="6884830" cy="908720"/>
          </a:xfrm>
        </p:spPr>
        <p:txBody>
          <a:bodyPr/>
          <a:lstStyle/>
          <a:p>
            <a:r>
              <a:rPr lang="fr-FR" dirty="0" smtClean="0"/>
              <a:t>Cryomodule ASSY (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04/04/2017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Risks management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" t="19259" r="3055" b="1481"/>
          <a:stretch/>
        </p:blipFill>
        <p:spPr>
          <a:xfrm rot="5400000">
            <a:off x="423535" y="3683516"/>
            <a:ext cx="3460749" cy="22822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8539" y="6189905"/>
            <a:ext cx="1913483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200" dirty="0" smtClean="0">
                <a:latin typeface="+mn-lt"/>
              </a:rPr>
              <a:t>M-ECCTD </a:t>
            </a:r>
            <a:r>
              <a:rPr lang="fr-FR" sz="1200" dirty="0" err="1" smtClean="0">
                <a:latin typeface="+mn-lt"/>
              </a:rPr>
              <a:t>cavity</a:t>
            </a:r>
            <a:r>
              <a:rPr lang="fr-FR" sz="1200" dirty="0" smtClean="0">
                <a:latin typeface="+mn-lt"/>
              </a:rPr>
              <a:t> string</a:t>
            </a:r>
            <a:endParaRPr lang="fr-FR" sz="120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42699" t="17230" r="26032" b="7425"/>
          <a:stretch/>
        </p:blipFill>
        <p:spPr>
          <a:xfrm>
            <a:off x="4461336" y="3063354"/>
            <a:ext cx="2502382" cy="3391554"/>
          </a:xfrm>
          <a:prstGeom prst="rect">
            <a:avLst/>
          </a:prstGeom>
        </p:spPr>
      </p:pic>
      <p:sp>
        <p:nvSpPr>
          <p:cNvPr id="8" name="ZoneTexte 13"/>
          <p:cNvSpPr txBox="1"/>
          <p:nvPr/>
        </p:nvSpPr>
        <p:spPr>
          <a:xfrm>
            <a:off x="5909" y="1055303"/>
            <a:ext cx="9079377" cy="194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b="1" u="sng" dirty="0">
                <a:latin typeface="Calibri" panose="020F0502020204030204" pitchFamily="34" charset="0"/>
              </a:rPr>
              <a:t>M</a:t>
            </a:r>
            <a:r>
              <a:rPr lang="fr-FR" sz="1400" b="1" u="sng" dirty="0" smtClean="0">
                <a:latin typeface="Calibri" panose="020F0502020204030204" pitchFamily="34" charset="0"/>
              </a:rPr>
              <a:t>itigation action </a:t>
            </a:r>
            <a:r>
              <a:rPr lang="fr-FR" sz="1400" b="1" u="sng" dirty="0" err="1" smtClean="0">
                <a:latin typeface="Calibri" panose="020F0502020204030204" pitchFamily="34" charset="0"/>
              </a:rPr>
              <a:t>status</a:t>
            </a:r>
            <a:endParaRPr lang="fr-FR" sz="1400" b="1" u="sng" dirty="0" smtClean="0">
              <a:latin typeface="Calibri" panose="020F0502020204030204" pitchFamily="34" charset="0"/>
            </a:endParaRP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solidFill>
                  <a:srgbClr val="00823B"/>
                </a:solidFill>
                <a:latin typeface="Calibri" panose="020F0502020204030204" pitchFamily="34" charset="0"/>
              </a:rPr>
              <a:t>(M4)General </a:t>
            </a:r>
            <a:r>
              <a:rPr lang="en-US" sz="1400" dirty="0">
                <a:solidFill>
                  <a:srgbClr val="00823B"/>
                </a:solidFill>
                <a:latin typeface="Calibri" panose="020F0502020204030204" pitchFamily="34" charset="0"/>
              </a:rPr>
              <a:t>schedule before In-kind signature(100%). Internal expertise to secure the assembly plan and detailed schedule before industrial contract call for tender to identify optimum cost, lessons learnt of XFEL CM assembly costs (75%). External assistance contract (75%). CM assembly hall reservation (100%). Clean room co-activities evaluation (75</a:t>
            </a:r>
            <a:r>
              <a:rPr lang="en-US" sz="1400" dirty="0" smtClean="0">
                <a:solidFill>
                  <a:srgbClr val="00823B"/>
                </a:solidFill>
                <a:latin typeface="Calibri" panose="020F0502020204030204" pitchFamily="34" charset="0"/>
              </a:rPr>
              <a:t>%)</a:t>
            </a: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(M6) Expertise </a:t>
            </a:r>
            <a:r>
              <a:rPr lang="en-US" sz="1400" dirty="0">
                <a:latin typeface="Calibri" panose="020F0502020204030204" pitchFamily="34" charset="0"/>
              </a:rPr>
              <a:t>(75%) + Assembly procedure clarification (50%) + more involvement in procedure elaboration + good selection of contractors  + Task force with contractor + schedule acceleration (operation shift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</a:p>
          <a:p>
            <a:pPr marL="285750" lvl="1" indent="-285750">
              <a:buFontTx/>
              <a:buChar char="-"/>
            </a:pPr>
            <a:r>
              <a:rPr lang="en-US" sz="1400" dirty="0" smtClean="0">
                <a:latin typeface="Calibri" panose="020F0502020204030204" pitchFamily="34" charset="0"/>
              </a:rPr>
              <a:t>(A6) CM </a:t>
            </a:r>
            <a:r>
              <a:rPr lang="en-US" sz="1400" dirty="0">
                <a:latin typeface="Calibri" panose="020F0502020204030204" pitchFamily="34" charset="0"/>
              </a:rPr>
              <a:t>CDR as soon as possible to qualify assembly tooling and procedure (75%) &amp; split CDR in (light and enhanced(100%). </a:t>
            </a:r>
            <a:r>
              <a:rPr lang="en-US" sz="1400" dirty="0" smtClean="0">
                <a:latin typeface="Calibri" panose="020F0502020204030204" pitchFamily="34" charset="0"/>
              </a:rPr>
              <a:t>Hold points in procurement contract after pre-series components manufacturing (100%). Delay </a:t>
            </a:r>
            <a:r>
              <a:rPr lang="en-US" sz="1400" dirty="0">
                <a:latin typeface="Calibri" panose="020F0502020204030204" pitchFamily="34" charset="0"/>
              </a:rPr>
              <a:t>the start of CM series assembly (not possible at this moment)</a:t>
            </a:r>
            <a:endParaRPr lang="en-US" sz="14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IPHI_CP">
  <a:themeElements>
    <a:clrScheme name="IPHI_C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wrap="square" rtlCol="0" anchor="ctr">
        <a:spAutoFit/>
      </a:bodyPr>
      <a:lstStyle>
        <a:defPPr algn="ctr">
          <a:buNone/>
          <a:defRPr sz="11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317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50800">
          <a:solidFill>
            <a:srgbClr val="FF0000"/>
          </a:solidFill>
        </a:ln>
      </a:spPr>
      <a:bodyPr wrap="square" rtlCol="0">
        <a:noAutofit/>
      </a:bodyPr>
      <a:lstStyle>
        <a:defPPr algn="ctr" fontAlgn="auto">
          <a:lnSpc>
            <a:spcPct val="100000"/>
          </a:lnSpc>
          <a:spcBef>
            <a:spcPts val="0"/>
          </a:spcBef>
          <a:spcAft>
            <a:spcPts val="0"/>
          </a:spcAft>
          <a:buFontTx/>
          <a:buNone/>
          <a:defRPr sz="1400" b="1" dirty="0" smtClean="0">
            <a:solidFill>
              <a:srgbClr val="FF0000"/>
            </a:solidFill>
            <a:latin typeface="Arial"/>
          </a:defRPr>
        </a:defPPr>
      </a:lstStyle>
    </a:txDef>
  </a:objectDefaults>
  <a:extraClrSchemeLst>
    <a:extraClrScheme>
      <a:clrScheme name="IPHI_C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HI_C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HI_C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134996</TotalTime>
  <Words>1331</Words>
  <Application>Microsoft Office PowerPoint</Application>
  <PresentationFormat>Affichage à l'écran (4:3)</PresentationFormat>
  <Paragraphs>187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6_IPHI_CP</vt:lpstr>
      <vt:lpstr>Présentation PowerPoint</vt:lpstr>
      <vt:lpstr>Risks management Dispositions</vt:lpstr>
      <vt:lpstr> - CM components Risk status -    </vt:lpstr>
      <vt:lpstr>Cryomodule components (current risks)</vt:lpstr>
      <vt:lpstr>Cryomodule components (current risks)</vt:lpstr>
      <vt:lpstr>Cryomodule components (Transfered risks)</vt:lpstr>
      <vt:lpstr> - CM Assembly Risk status -    </vt:lpstr>
      <vt:lpstr>Cryomodule ASSY (current risks)</vt:lpstr>
      <vt:lpstr>Cryomodule ASSY (current risks)</vt:lpstr>
      <vt:lpstr>Cryomodule ASSY (current risks)</vt:lpstr>
      <vt:lpstr>Cryomodule ASSY (Transfered risks)</vt:lpstr>
      <vt:lpstr>Présentation PowerPoint</vt:lpstr>
      <vt:lpstr>Cryomodule components (Closed risks)</vt:lpstr>
      <vt:lpstr>Cryomodule ASSY (Closed risks)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Av. Prog</dc:title>
  <dc:creator>FERRAND</dc:creator>
  <cp:lastModifiedBy>PEAUGER  Franck</cp:lastModifiedBy>
  <cp:revision>4239</cp:revision>
  <cp:lastPrinted>2017-01-16T11:28:52Z</cp:lastPrinted>
  <dcterms:created xsi:type="dcterms:W3CDTF">2006-03-11T15:04:19Z</dcterms:created>
  <dcterms:modified xsi:type="dcterms:W3CDTF">2017-04-03T07:11:21Z</dcterms:modified>
</cp:coreProperties>
</file>