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04" r:id="rId2"/>
    <p:sldId id="439" r:id="rId3"/>
    <p:sldId id="405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5" r:id="rId16"/>
    <p:sldId id="456" r:id="rId17"/>
    <p:sldId id="459" r:id="rId18"/>
    <p:sldId id="457" r:id="rId19"/>
    <p:sldId id="458" r:id="rId20"/>
    <p:sldId id="460" r:id="rId21"/>
    <p:sldId id="451" r:id="rId22"/>
    <p:sldId id="452" r:id="rId23"/>
    <p:sldId id="453" r:id="rId24"/>
    <p:sldId id="454" r:id="rId25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353"/>
    <a:srgbClr val="0B1929"/>
    <a:srgbClr val="1C3D6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26" autoAdjust="0"/>
    <p:restoredTop sz="96984" autoAdjust="0"/>
  </p:normalViewPr>
  <p:slideViewPr>
    <p:cSldViewPr>
      <p:cViewPr>
        <p:scale>
          <a:sx n="150" d="100"/>
          <a:sy n="150" d="100"/>
        </p:scale>
        <p:origin x="-1216" y="-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llector\Results_summary%20(Autosaved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llector\Results_summary%20(Autosaved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Inlet pressure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'DN250 single end pipe'!$AF$39</c:f>
              <c:strCache>
                <c:ptCount val="1"/>
                <c:pt idx="0">
                  <c:v>Inlet pressure [Pa]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pPr>
              <a:solidFill>
                <a:schemeClr val="bg1">
                  <a:lumMod val="75000"/>
                </a:schemeClr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'DN250 single end pipe'!$AE$40:$AE$47</c:f>
              <c:numCache>
                <c:formatCode>General</c:formatCode>
                <c:ptCount val="8"/>
                <c:pt idx="0">
                  <c:v>0.1</c:v>
                </c:pt>
                <c:pt idx="1">
                  <c:v>0.55</c:v>
                </c:pt>
                <c:pt idx="2">
                  <c:v>1.0</c:v>
                </c:pt>
                <c:pt idx="3">
                  <c:v>1.5</c:v>
                </c:pt>
                <c:pt idx="4">
                  <c:v>1.9</c:v>
                </c:pt>
                <c:pt idx="5">
                  <c:v>2.0</c:v>
                </c:pt>
                <c:pt idx="6">
                  <c:v>2.1</c:v>
                </c:pt>
              </c:numCache>
            </c:numRef>
          </c:xVal>
          <c:yVal>
            <c:numRef>
              <c:f>'DN250 single end pipe'!$AF$40:$AF$47</c:f>
              <c:numCache>
                <c:formatCode>0.00</c:formatCode>
                <c:ptCount val="8"/>
                <c:pt idx="0">
                  <c:v>12620.0</c:v>
                </c:pt>
                <c:pt idx="1">
                  <c:v>23950.0</c:v>
                </c:pt>
                <c:pt idx="2">
                  <c:v>35920.0</c:v>
                </c:pt>
                <c:pt idx="3">
                  <c:v>63540.0</c:v>
                </c:pt>
                <c:pt idx="4">
                  <c:v>88660.0</c:v>
                </c:pt>
                <c:pt idx="5">
                  <c:v>83750.0</c:v>
                </c:pt>
                <c:pt idx="6">
                  <c:v>83050.0</c:v>
                </c:pt>
              </c:numCache>
            </c:numRef>
          </c:yVal>
          <c:smooth val="0"/>
        </c:ser>
        <c:ser>
          <c:idx val="1"/>
          <c:order val="1"/>
          <c:dPt>
            <c:idx val="0"/>
            <c:marker>
              <c:symbol val="none"/>
            </c:marker>
            <c:bubble3D val="0"/>
          </c:dPt>
          <c:dPt>
            <c:idx val="1"/>
            <c:marker>
              <c:symbol val="none"/>
            </c:marker>
            <c:bubble3D val="0"/>
            <c:spPr>
              <a:ln>
                <a:solidFill>
                  <a:schemeClr val="bg1">
                    <a:lumMod val="65000"/>
                  </a:schemeClr>
                </a:solidFill>
                <a:prstDash val="sysDash"/>
              </a:ln>
            </c:spPr>
          </c:dPt>
          <c:xVal>
            <c:numRef>
              <c:f>'DN250 single end pipe'!$AH$40:$AH$41</c:f>
              <c:numCache>
                <c:formatCode>General</c:formatCode>
                <c:ptCount val="2"/>
                <c:pt idx="0">
                  <c:v>1.9</c:v>
                </c:pt>
                <c:pt idx="1">
                  <c:v>1.9</c:v>
                </c:pt>
              </c:numCache>
            </c:numRef>
          </c:xVal>
          <c:yVal>
            <c:numRef>
              <c:f>'DN250 single end pipe'!$AI$40:$AI$41</c:f>
              <c:numCache>
                <c:formatCode>General</c:formatCode>
                <c:ptCount val="2"/>
                <c:pt idx="0">
                  <c:v>0.0</c:v>
                </c:pt>
                <c:pt idx="1">
                  <c:v>88660.0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5817560"/>
        <c:axId val="-1295226152"/>
      </c:scatterChart>
      <c:valAx>
        <c:axId val="-1165817560"/>
        <c:scaling>
          <c:orientation val="minMax"/>
          <c:max val="2.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v-SE"/>
                  <a:t>Time [s]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295226152"/>
        <c:crosses val="autoZero"/>
        <c:crossBetween val="midCat"/>
        <c:majorUnit val="0.1"/>
      </c:valAx>
      <c:valAx>
        <c:axId val="-12952261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sv-SE"/>
                  <a:t>Pressure</a:t>
                </a:r>
                <a:r>
                  <a:rPr lang="sv-SE" baseline="0"/>
                  <a:t> [Pa]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-1165817560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083263528229"/>
          <c:y val="0.0882176636278653"/>
          <c:w val="0.75520843804099"/>
          <c:h val="0.750508131354775"/>
        </c:manualLayout>
      </c:layout>
      <c:scatterChart>
        <c:scatterStyle val="lineMarker"/>
        <c:varyColors val="0"/>
        <c:ser>
          <c:idx val="0"/>
          <c:order val="0"/>
          <c:tx>
            <c:strRef>
              <c:f>'DN250 single end pipe'!$H$3:$O$3</c:f>
              <c:strCache>
                <c:ptCount val="1"/>
                <c:pt idx="0">
                  <c:v>0,1</c:v>
                </c:pt>
              </c:strCache>
            </c:strRef>
          </c:tx>
          <c:xVal>
            <c:numRef>
              <c:f>'DN250 single end pipe'!$B$5:$B$36</c:f>
              <c:numCache>
                <c:formatCode>General</c:formatCode>
                <c:ptCount val="32"/>
                <c:pt idx="0">
                  <c:v>-120.51</c:v>
                </c:pt>
                <c:pt idx="1">
                  <c:v>-115.22</c:v>
                </c:pt>
                <c:pt idx="2">
                  <c:v>-104.0</c:v>
                </c:pt>
                <c:pt idx="3">
                  <c:v>-98.09</c:v>
                </c:pt>
                <c:pt idx="4">
                  <c:v>-93.0</c:v>
                </c:pt>
                <c:pt idx="5">
                  <c:v>-85.0</c:v>
                </c:pt>
                <c:pt idx="6">
                  <c:v>-75.0</c:v>
                </c:pt>
                <c:pt idx="7">
                  <c:v>-60.0</c:v>
                </c:pt>
                <c:pt idx="8">
                  <c:v>-50.0</c:v>
                </c:pt>
                <c:pt idx="9">
                  <c:v>-25.0</c:v>
                </c:pt>
                <c:pt idx="10">
                  <c:v>-10.0</c:v>
                </c:pt>
                <c:pt idx="11">
                  <c:v>-5.0</c:v>
                </c:pt>
                <c:pt idx="12">
                  <c:v>-2.0</c:v>
                </c:pt>
                <c:pt idx="13">
                  <c:v>-1.0</c:v>
                </c:pt>
                <c:pt idx="14">
                  <c:v>-0.1</c:v>
                </c:pt>
                <c:pt idx="15">
                  <c:v>0.1</c:v>
                </c:pt>
                <c:pt idx="16">
                  <c:v>1.0</c:v>
                </c:pt>
                <c:pt idx="17">
                  <c:v>2.0</c:v>
                </c:pt>
                <c:pt idx="18">
                  <c:v>5.0</c:v>
                </c:pt>
                <c:pt idx="19">
                  <c:v>10.0</c:v>
                </c:pt>
                <c:pt idx="20">
                  <c:v>25.0</c:v>
                </c:pt>
                <c:pt idx="21">
                  <c:v>50.0</c:v>
                </c:pt>
                <c:pt idx="22">
                  <c:v>75.0</c:v>
                </c:pt>
                <c:pt idx="23">
                  <c:v>100.0</c:v>
                </c:pt>
                <c:pt idx="24">
                  <c:v>125.0</c:v>
                </c:pt>
                <c:pt idx="25">
                  <c:v>150.0</c:v>
                </c:pt>
                <c:pt idx="26">
                  <c:v>200.0</c:v>
                </c:pt>
                <c:pt idx="27">
                  <c:v>224.0</c:v>
                </c:pt>
                <c:pt idx="28">
                  <c:v>242.18</c:v>
                </c:pt>
                <c:pt idx="29">
                  <c:v>264.0891499999996</c:v>
                </c:pt>
                <c:pt idx="30">
                  <c:v>285.7274499999999</c:v>
                </c:pt>
                <c:pt idx="31">
                  <c:v>300.5465999999996</c:v>
                </c:pt>
              </c:numCache>
            </c:numRef>
          </c:xVal>
          <c:yVal>
            <c:numRef>
              <c:f>'DN250 single end pipe'!$H$5:$H$36</c:f>
              <c:numCache>
                <c:formatCode>0</c:formatCode>
                <c:ptCount val="32"/>
                <c:pt idx="0">
                  <c:v>0.1323</c:v>
                </c:pt>
                <c:pt idx="1">
                  <c:v>3.72</c:v>
                </c:pt>
                <c:pt idx="2">
                  <c:v>6.013999999999998</c:v>
                </c:pt>
                <c:pt idx="3">
                  <c:v>1.741</c:v>
                </c:pt>
                <c:pt idx="4">
                  <c:v>-5.575</c:v>
                </c:pt>
                <c:pt idx="5">
                  <c:v>-15.43</c:v>
                </c:pt>
                <c:pt idx="6">
                  <c:v>-15.7</c:v>
                </c:pt>
                <c:pt idx="7">
                  <c:v>10.13</c:v>
                </c:pt>
                <c:pt idx="8">
                  <c:v>280.3</c:v>
                </c:pt>
                <c:pt idx="9">
                  <c:v>4246.0</c:v>
                </c:pt>
                <c:pt idx="10">
                  <c:v>5725.0</c:v>
                </c:pt>
                <c:pt idx="11">
                  <c:v>6177.0</c:v>
                </c:pt>
                <c:pt idx="12">
                  <c:v>6465.0</c:v>
                </c:pt>
                <c:pt idx="13">
                  <c:v>6563.0</c:v>
                </c:pt>
                <c:pt idx="14">
                  <c:v>8452.0</c:v>
                </c:pt>
                <c:pt idx="15">
                  <c:v>8389.0</c:v>
                </c:pt>
                <c:pt idx="16">
                  <c:v>6576.0</c:v>
                </c:pt>
                <c:pt idx="17">
                  <c:v>6483.0</c:v>
                </c:pt>
                <c:pt idx="18">
                  <c:v>6197.0</c:v>
                </c:pt>
                <c:pt idx="19">
                  <c:v>5742.0</c:v>
                </c:pt>
                <c:pt idx="20">
                  <c:v>4249.0</c:v>
                </c:pt>
                <c:pt idx="21">
                  <c:v>282.5</c:v>
                </c:pt>
                <c:pt idx="22">
                  <c:v>-17.07</c:v>
                </c:pt>
                <c:pt idx="23">
                  <c:v>-17.41</c:v>
                </c:pt>
                <c:pt idx="24">
                  <c:v>-17.37</c:v>
                </c:pt>
                <c:pt idx="25">
                  <c:v>-17.32</c:v>
                </c:pt>
                <c:pt idx="26">
                  <c:v>-17.29</c:v>
                </c:pt>
                <c:pt idx="27">
                  <c:v>-17.27</c:v>
                </c:pt>
                <c:pt idx="28">
                  <c:v>-17.16</c:v>
                </c:pt>
                <c:pt idx="29">
                  <c:v>-10.52</c:v>
                </c:pt>
                <c:pt idx="30">
                  <c:v>-0.2641</c:v>
                </c:pt>
                <c:pt idx="31" formatCode="0.00">
                  <c:v>0.0346</c:v>
                </c:pt>
              </c:numCache>
            </c:numRef>
          </c:yVal>
          <c:smooth val="0"/>
        </c:ser>
        <c:ser>
          <c:idx val="6"/>
          <c:order val="1"/>
          <c:tx>
            <c:strRef>
              <c:f>'DN250 single end pipe'!$P$3:$W$3</c:f>
              <c:strCache>
                <c:ptCount val="1"/>
                <c:pt idx="0">
                  <c:v>0,55</c:v>
                </c:pt>
              </c:strCache>
            </c:strRef>
          </c:tx>
          <c:xVal>
            <c:numRef>
              <c:f>'DN250 single end pipe'!$B$5:$B$36</c:f>
              <c:numCache>
                <c:formatCode>General</c:formatCode>
                <c:ptCount val="32"/>
                <c:pt idx="0">
                  <c:v>-120.51</c:v>
                </c:pt>
                <c:pt idx="1">
                  <c:v>-115.22</c:v>
                </c:pt>
                <c:pt idx="2">
                  <c:v>-104.0</c:v>
                </c:pt>
                <c:pt idx="3">
                  <c:v>-98.09</c:v>
                </c:pt>
                <c:pt idx="4">
                  <c:v>-93.0</c:v>
                </c:pt>
                <c:pt idx="5">
                  <c:v>-85.0</c:v>
                </c:pt>
                <c:pt idx="6">
                  <c:v>-75.0</c:v>
                </c:pt>
                <c:pt idx="7">
                  <c:v>-60.0</c:v>
                </c:pt>
                <c:pt idx="8">
                  <c:v>-50.0</c:v>
                </c:pt>
                <c:pt idx="9">
                  <c:v>-25.0</c:v>
                </c:pt>
                <c:pt idx="10">
                  <c:v>-10.0</c:v>
                </c:pt>
                <c:pt idx="11">
                  <c:v>-5.0</c:v>
                </c:pt>
                <c:pt idx="12">
                  <c:v>-2.0</c:v>
                </c:pt>
                <c:pt idx="13">
                  <c:v>-1.0</c:v>
                </c:pt>
                <c:pt idx="14">
                  <c:v>-0.1</c:v>
                </c:pt>
                <c:pt idx="15">
                  <c:v>0.1</c:v>
                </c:pt>
                <c:pt idx="16">
                  <c:v>1.0</c:v>
                </c:pt>
                <c:pt idx="17">
                  <c:v>2.0</c:v>
                </c:pt>
                <c:pt idx="18">
                  <c:v>5.0</c:v>
                </c:pt>
                <c:pt idx="19">
                  <c:v>10.0</c:v>
                </c:pt>
                <c:pt idx="20">
                  <c:v>25.0</c:v>
                </c:pt>
                <c:pt idx="21">
                  <c:v>50.0</c:v>
                </c:pt>
                <c:pt idx="22">
                  <c:v>75.0</c:v>
                </c:pt>
                <c:pt idx="23">
                  <c:v>100.0</c:v>
                </c:pt>
                <c:pt idx="24">
                  <c:v>125.0</c:v>
                </c:pt>
                <c:pt idx="25">
                  <c:v>150.0</c:v>
                </c:pt>
                <c:pt idx="26">
                  <c:v>200.0</c:v>
                </c:pt>
                <c:pt idx="27">
                  <c:v>224.0</c:v>
                </c:pt>
                <c:pt idx="28">
                  <c:v>242.18</c:v>
                </c:pt>
                <c:pt idx="29">
                  <c:v>264.0891499999996</c:v>
                </c:pt>
                <c:pt idx="30">
                  <c:v>285.7274499999999</c:v>
                </c:pt>
                <c:pt idx="31">
                  <c:v>300.5465999999996</c:v>
                </c:pt>
              </c:numCache>
            </c:numRef>
          </c:xVal>
          <c:yVal>
            <c:numRef>
              <c:f>'DN250 single end pipe'!$P$5:$P$36</c:f>
              <c:numCache>
                <c:formatCode>0</c:formatCode>
                <c:ptCount val="32"/>
                <c:pt idx="0">
                  <c:v>8.562</c:v>
                </c:pt>
                <c:pt idx="1">
                  <c:v>385.2</c:v>
                </c:pt>
                <c:pt idx="2">
                  <c:v>1151.0</c:v>
                </c:pt>
                <c:pt idx="3">
                  <c:v>-535.9</c:v>
                </c:pt>
                <c:pt idx="4">
                  <c:v>8379.0</c:v>
                </c:pt>
                <c:pt idx="5">
                  <c:v>8611.0</c:v>
                </c:pt>
                <c:pt idx="6">
                  <c:v>10040.0</c:v>
                </c:pt>
                <c:pt idx="7">
                  <c:v>11680.0</c:v>
                </c:pt>
                <c:pt idx="8">
                  <c:v>12950.0</c:v>
                </c:pt>
                <c:pt idx="9">
                  <c:v>15950.0</c:v>
                </c:pt>
                <c:pt idx="10">
                  <c:v>17240.0</c:v>
                </c:pt>
                <c:pt idx="11">
                  <c:v>17530.0</c:v>
                </c:pt>
                <c:pt idx="12">
                  <c:v>17740.0</c:v>
                </c:pt>
                <c:pt idx="13">
                  <c:v>17860.0</c:v>
                </c:pt>
                <c:pt idx="14">
                  <c:v>20080.0</c:v>
                </c:pt>
                <c:pt idx="15">
                  <c:v>19510.0</c:v>
                </c:pt>
                <c:pt idx="16">
                  <c:v>17490.0</c:v>
                </c:pt>
                <c:pt idx="17">
                  <c:v>17250.0</c:v>
                </c:pt>
                <c:pt idx="18">
                  <c:v>16780.0</c:v>
                </c:pt>
                <c:pt idx="19">
                  <c:v>16230.0</c:v>
                </c:pt>
                <c:pt idx="20">
                  <c:v>14880.0</c:v>
                </c:pt>
                <c:pt idx="21">
                  <c:v>12940.0</c:v>
                </c:pt>
                <c:pt idx="22">
                  <c:v>11340.0</c:v>
                </c:pt>
                <c:pt idx="23">
                  <c:v>9919.0</c:v>
                </c:pt>
                <c:pt idx="24">
                  <c:v>8484.0</c:v>
                </c:pt>
                <c:pt idx="25">
                  <c:v>6820.0</c:v>
                </c:pt>
                <c:pt idx="26">
                  <c:v>1953.0</c:v>
                </c:pt>
                <c:pt idx="27">
                  <c:v>282.7</c:v>
                </c:pt>
                <c:pt idx="28">
                  <c:v>38.15</c:v>
                </c:pt>
                <c:pt idx="29">
                  <c:v>1.346</c:v>
                </c:pt>
                <c:pt idx="30">
                  <c:v>-0.21</c:v>
                </c:pt>
                <c:pt idx="31" formatCode="0.00">
                  <c:v>0.03232</c:v>
                </c:pt>
              </c:numCache>
            </c:numRef>
          </c:yVal>
          <c:smooth val="0"/>
        </c:ser>
        <c:ser>
          <c:idx val="7"/>
          <c:order val="2"/>
          <c:tx>
            <c:strRef>
              <c:f>'DN250 single end pipe'!$X$3:$AE$3</c:f>
              <c:strCache>
                <c:ptCount val="1"/>
                <c:pt idx="0">
                  <c:v>1</c:v>
                </c:pt>
              </c:strCache>
            </c:strRef>
          </c:tx>
          <c:marker>
            <c:symbol val="circle"/>
            <c:size val="7"/>
          </c:marker>
          <c:xVal>
            <c:numRef>
              <c:f>'DN250 single end pipe'!$B$5:$B$36</c:f>
              <c:numCache>
                <c:formatCode>General</c:formatCode>
                <c:ptCount val="32"/>
                <c:pt idx="0">
                  <c:v>-120.51</c:v>
                </c:pt>
                <c:pt idx="1">
                  <c:v>-115.22</c:v>
                </c:pt>
                <c:pt idx="2">
                  <c:v>-104.0</c:v>
                </c:pt>
                <c:pt idx="3">
                  <c:v>-98.09</c:v>
                </c:pt>
                <c:pt idx="4">
                  <c:v>-93.0</c:v>
                </c:pt>
                <c:pt idx="5">
                  <c:v>-85.0</c:v>
                </c:pt>
                <c:pt idx="6">
                  <c:v>-75.0</c:v>
                </c:pt>
                <c:pt idx="7">
                  <c:v>-60.0</c:v>
                </c:pt>
                <c:pt idx="8">
                  <c:v>-50.0</c:v>
                </c:pt>
                <c:pt idx="9">
                  <c:v>-25.0</c:v>
                </c:pt>
                <c:pt idx="10">
                  <c:v>-10.0</c:v>
                </c:pt>
                <c:pt idx="11">
                  <c:v>-5.0</c:v>
                </c:pt>
                <c:pt idx="12">
                  <c:v>-2.0</c:v>
                </c:pt>
                <c:pt idx="13">
                  <c:v>-1.0</c:v>
                </c:pt>
                <c:pt idx="14">
                  <c:v>-0.1</c:v>
                </c:pt>
                <c:pt idx="15">
                  <c:v>0.1</c:v>
                </c:pt>
                <c:pt idx="16">
                  <c:v>1.0</c:v>
                </c:pt>
                <c:pt idx="17">
                  <c:v>2.0</c:v>
                </c:pt>
                <c:pt idx="18">
                  <c:v>5.0</c:v>
                </c:pt>
                <c:pt idx="19">
                  <c:v>10.0</c:v>
                </c:pt>
                <c:pt idx="20">
                  <c:v>25.0</c:v>
                </c:pt>
                <c:pt idx="21">
                  <c:v>50.0</c:v>
                </c:pt>
                <c:pt idx="22">
                  <c:v>75.0</c:v>
                </c:pt>
                <c:pt idx="23">
                  <c:v>100.0</c:v>
                </c:pt>
                <c:pt idx="24">
                  <c:v>125.0</c:v>
                </c:pt>
                <c:pt idx="25">
                  <c:v>150.0</c:v>
                </c:pt>
                <c:pt idx="26">
                  <c:v>200.0</c:v>
                </c:pt>
                <c:pt idx="27">
                  <c:v>224.0</c:v>
                </c:pt>
                <c:pt idx="28">
                  <c:v>242.18</c:v>
                </c:pt>
                <c:pt idx="29">
                  <c:v>264.0891499999996</c:v>
                </c:pt>
                <c:pt idx="30">
                  <c:v>285.7274499999999</c:v>
                </c:pt>
                <c:pt idx="31">
                  <c:v>300.5465999999996</c:v>
                </c:pt>
              </c:numCache>
            </c:numRef>
          </c:xVal>
          <c:yVal>
            <c:numRef>
              <c:f>'DN250 single end pipe'!$X$5:$X$36</c:f>
              <c:numCache>
                <c:formatCode>0</c:formatCode>
                <c:ptCount val="32"/>
                <c:pt idx="0">
                  <c:v>12.41</c:v>
                </c:pt>
                <c:pt idx="1">
                  <c:v>570.5</c:v>
                </c:pt>
                <c:pt idx="2">
                  <c:v>1748.0</c:v>
                </c:pt>
                <c:pt idx="3">
                  <c:v>-3680.0</c:v>
                </c:pt>
                <c:pt idx="4">
                  <c:v>21160.0</c:v>
                </c:pt>
                <c:pt idx="5">
                  <c:v>21530.0</c:v>
                </c:pt>
                <c:pt idx="6">
                  <c:v>23400.0</c:v>
                </c:pt>
                <c:pt idx="7">
                  <c:v>25030.0</c:v>
                </c:pt>
                <c:pt idx="8">
                  <c:v>26310.0</c:v>
                </c:pt>
                <c:pt idx="9">
                  <c:v>29220.0</c:v>
                </c:pt>
                <c:pt idx="10">
                  <c:v>29950.0</c:v>
                </c:pt>
                <c:pt idx="11">
                  <c:v>30150.0</c:v>
                </c:pt>
                <c:pt idx="12">
                  <c:v>30320.0</c:v>
                </c:pt>
                <c:pt idx="13">
                  <c:v>30450.0</c:v>
                </c:pt>
                <c:pt idx="14">
                  <c:v>32360.0</c:v>
                </c:pt>
                <c:pt idx="15">
                  <c:v>32080.0</c:v>
                </c:pt>
                <c:pt idx="16">
                  <c:v>30270.0</c:v>
                </c:pt>
                <c:pt idx="17">
                  <c:v>30090.0</c:v>
                </c:pt>
                <c:pt idx="18">
                  <c:v>29780.0</c:v>
                </c:pt>
                <c:pt idx="19">
                  <c:v>29400.0</c:v>
                </c:pt>
                <c:pt idx="20">
                  <c:v>28380.0</c:v>
                </c:pt>
                <c:pt idx="21">
                  <c:v>25080.0</c:v>
                </c:pt>
                <c:pt idx="22">
                  <c:v>21820.0</c:v>
                </c:pt>
                <c:pt idx="23">
                  <c:v>19300.0</c:v>
                </c:pt>
                <c:pt idx="24">
                  <c:v>17290.0</c:v>
                </c:pt>
                <c:pt idx="25">
                  <c:v>15400.0</c:v>
                </c:pt>
                <c:pt idx="26">
                  <c:v>11720.0</c:v>
                </c:pt>
                <c:pt idx="27">
                  <c:v>9729.0</c:v>
                </c:pt>
                <c:pt idx="28">
                  <c:v>7574.0</c:v>
                </c:pt>
                <c:pt idx="29">
                  <c:v>4572.0</c:v>
                </c:pt>
                <c:pt idx="30">
                  <c:v>1844.0</c:v>
                </c:pt>
                <c:pt idx="31" formatCode="0.00">
                  <c:v>95.83</c:v>
                </c:pt>
              </c:numCache>
            </c:numRef>
          </c:yVal>
          <c:smooth val="0"/>
        </c:ser>
        <c:ser>
          <c:idx val="1"/>
          <c:order val="3"/>
          <c:tx>
            <c:strRef>
              <c:f>'DN250 single end pipe'!$AF$3</c:f>
              <c:strCache>
                <c:ptCount val="1"/>
                <c:pt idx="0">
                  <c:v>1,5</c:v>
                </c:pt>
              </c:strCache>
            </c:strRef>
          </c:tx>
          <c:xVal>
            <c:numRef>
              <c:f>'DN250 single end pipe'!$B$5:$B$36</c:f>
              <c:numCache>
                <c:formatCode>General</c:formatCode>
                <c:ptCount val="32"/>
                <c:pt idx="0">
                  <c:v>-120.51</c:v>
                </c:pt>
                <c:pt idx="1">
                  <c:v>-115.22</c:v>
                </c:pt>
                <c:pt idx="2">
                  <c:v>-104.0</c:v>
                </c:pt>
                <c:pt idx="3">
                  <c:v>-98.09</c:v>
                </c:pt>
                <c:pt idx="4">
                  <c:v>-93.0</c:v>
                </c:pt>
                <c:pt idx="5">
                  <c:v>-85.0</c:v>
                </c:pt>
                <c:pt idx="6">
                  <c:v>-75.0</c:v>
                </c:pt>
                <c:pt idx="7">
                  <c:v>-60.0</c:v>
                </c:pt>
                <c:pt idx="8">
                  <c:v>-50.0</c:v>
                </c:pt>
                <c:pt idx="9">
                  <c:v>-25.0</c:v>
                </c:pt>
                <c:pt idx="10">
                  <c:v>-10.0</c:v>
                </c:pt>
                <c:pt idx="11">
                  <c:v>-5.0</c:v>
                </c:pt>
                <c:pt idx="12">
                  <c:v>-2.0</c:v>
                </c:pt>
                <c:pt idx="13">
                  <c:v>-1.0</c:v>
                </c:pt>
                <c:pt idx="14">
                  <c:v>-0.1</c:v>
                </c:pt>
                <c:pt idx="15">
                  <c:v>0.1</c:v>
                </c:pt>
                <c:pt idx="16">
                  <c:v>1.0</c:v>
                </c:pt>
                <c:pt idx="17">
                  <c:v>2.0</c:v>
                </c:pt>
                <c:pt idx="18">
                  <c:v>5.0</c:v>
                </c:pt>
                <c:pt idx="19">
                  <c:v>10.0</c:v>
                </c:pt>
                <c:pt idx="20">
                  <c:v>25.0</c:v>
                </c:pt>
                <c:pt idx="21">
                  <c:v>50.0</c:v>
                </c:pt>
                <c:pt idx="22">
                  <c:v>75.0</c:v>
                </c:pt>
                <c:pt idx="23">
                  <c:v>100.0</c:v>
                </c:pt>
                <c:pt idx="24">
                  <c:v>125.0</c:v>
                </c:pt>
                <c:pt idx="25">
                  <c:v>150.0</c:v>
                </c:pt>
                <c:pt idx="26">
                  <c:v>200.0</c:v>
                </c:pt>
                <c:pt idx="27">
                  <c:v>224.0</c:v>
                </c:pt>
                <c:pt idx="28">
                  <c:v>242.18</c:v>
                </c:pt>
                <c:pt idx="29">
                  <c:v>264.0891499999996</c:v>
                </c:pt>
                <c:pt idx="30">
                  <c:v>285.7274499999999</c:v>
                </c:pt>
                <c:pt idx="31">
                  <c:v>300.5465999999996</c:v>
                </c:pt>
              </c:numCache>
            </c:numRef>
          </c:xVal>
          <c:yVal>
            <c:numRef>
              <c:f>'DN250 single end pipe'!$AF$5:$AF$36</c:f>
              <c:numCache>
                <c:formatCode>0</c:formatCode>
                <c:ptCount val="32"/>
                <c:pt idx="0">
                  <c:v>17.62</c:v>
                </c:pt>
                <c:pt idx="1">
                  <c:v>830.1</c:v>
                </c:pt>
                <c:pt idx="2">
                  <c:v>2594.0</c:v>
                </c:pt>
                <c:pt idx="3">
                  <c:v>-5395.0</c:v>
                </c:pt>
                <c:pt idx="4">
                  <c:v>53420.0</c:v>
                </c:pt>
                <c:pt idx="5">
                  <c:v>53730.0</c:v>
                </c:pt>
                <c:pt idx="6">
                  <c:v>56130.0</c:v>
                </c:pt>
                <c:pt idx="7">
                  <c:v>57250.0</c:v>
                </c:pt>
                <c:pt idx="8">
                  <c:v>57560.0</c:v>
                </c:pt>
                <c:pt idx="9">
                  <c:v>58320.0</c:v>
                </c:pt>
                <c:pt idx="10">
                  <c:v>58640.0</c:v>
                </c:pt>
                <c:pt idx="11">
                  <c:v>58740.0</c:v>
                </c:pt>
                <c:pt idx="12">
                  <c:v>58840.0</c:v>
                </c:pt>
                <c:pt idx="13">
                  <c:v>58910.0</c:v>
                </c:pt>
                <c:pt idx="14">
                  <c:v>60740.0</c:v>
                </c:pt>
                <c:pt idx="15">
                  <c:v>60020.0</c:v>
                </c:pt>
                <c:pt idx="16">
                  <c:v>58580.0</c:v>
                </c:pt>
                <c:pt idx="17">
                  <c:v>58430.0</c:v>
                </c:pt>
                <c:pt idx="18">
                  <c:v>58190.0</c:v>
                </c:pt>
                <c:pt idx="19">
                  <c:v>57940.0</c:v>
                </c:pt>
                <c:pt idx="20">
                  <c:v>57170.0</c:v>
                </c:pt>
                <c:pt idx="21">
                  <c:v>55000.0</c:v>
                </c:pt>
                <c:pt idx="22">
                  <c:v>50130.0</c:v>
                </c:pt>
                <c:pt idx="23">
                  <c:v>41210.0</c:v>
                </c:pt>
                <c:pt idx="24">
                  <c:v>33440.0</c:v>
                </c:pt>
                <c:pt idx="25">
                  <c:v>26980.0</c:v>
                </c:pt>
                <c:pt idx="26">
                  <c:v>17080.0</c:v>
                </c:pt>
                <c:pt idx="27">
                  <c:v>13210.0</c:v>
                </c:pt>
                <c:pt idx="28">
                  <c:v>9794.0</c:v>
                </c:pt>
                <c:pt idx="29">
                  <c:v>5960.0</c:v>
                </c:pt>
                <c:pt idx="30">
                  <c:v>2427.0</c:v>
                </c:pt>
                <c:pt idx="31" formatCode="0.00">
                  <c:v>119.0</c:v>
                </c:pt>
              </c:numCache>
            </c:numRef>
          </c:yVal>
          <c:smooth val="0"/>
        </c:ser>
        <c:ser>
          <c:idx val="2"/>
          <c:order val="4"/>
          <c:tx>
            <c:strRef>
              <c:f>'DN250 single end pipe'!$AN$3</c:f>
              <c:strCache>
                <c:ptCount val="1"/>
                <c:pt idx="0">
                  <c:v>1,9</c:v>
                </c:pt>
              </c:strCache>
            </c:strRef>
          </c:tx>
          <c:xVal>
            <c:numRef>
              <c:f>'DN250 single end pipe'!$B$5:$B$36</c:f>
              <c:numCache>
                <c:formatCode>General</c:formatCode>
                <c:ptCount val="32"/>
                <c:pt idx="0">
                  <c:v>-120.51</c:v>
                </c:pt>
                <c:pt idx="1">
                  <c:v>-115.22</c:v>
                </c:pt>
                <c:pt idx="2">
                  <c:v>-104.0</c:v>
                </c:pt>
                <c:pt idx="3">
                  <c:v>-98.09</c:v>
                </c:pt>
                <c:pt idx="4">
                  <c:v>-93.0</c:v>
                </c:pt>
                <c:pt idx="5">
                  <c:v>-85.0</c:v>
                </c:pt>
                <c:pt idx="6">
                  <c:v>-75.0</c:v>
                </c:pt>
                <c:pt idx="7">
                  <c:v>-60.0</c:v>
                </c:pt>
                <c:pt idx="8">
                  <c:v>-50.0</c:v>
                </c:pt>
                <c:pt idx="9">
                  <c:v>-25.0</c:v>
                </c:pt>
                <c:pt idx="10">
                  <c:v>-10.0</c:v>
                </c:pt>
                <c:pt idx="11">
                  <c:v>-5.0</c:v>
                </c:pt>
                <c:pt idx="12">
                  <c:v>-2.0</c:v>
                </c:pt>
                <c:pt idx="13">
                  <c:v>-1.0</c:v>
                </c:pt>
                <c:pt idx="14">
                  <c:v>-0.1</c:v>
                </c:pt>
                <c:pt idx="15">
                  <c:v>0.1</c:v>
                </c:pt>
                <c:pt idx="16">
                  <c:v>1.0</c:v>
                </c:pt>
                <c:pt idx="17">
                  <c:v>2.0</c:v>
                </c:pt>
                <c:pt idx="18">
                  <c:v>5.0</c:v>
                </c:pt>
                <c:pt idx="19">
                  <c:v>10.0</c:v>
                </c:pt>
                <c:pt idx="20">
                  <c:v>25.0</c:v>
                </c:pt>
                <c:pt idx="21">
                  <c:v>50.0</c:v>
                </c:pt>
                <c:pt idx="22">
                  <c:v>75.0</c:v>
                </c:pt>
                <c:pt idx="23">
                  <c:v>100.0</c:v>
                </c:pt>
                <c:pt idx="24">
                  <c:v>125.0</c:v>
                </c:pt>
                <c:pt idx="25">
                  <c:v>150.0</c:v>
                </c:pt>
                <c:pt idx="26">
                  <c:v>200.0</c:v>
                </c:pt>
                <c:pt idx="27">
                  <c:v>224.0</c:v>
                </c:pt>
                <c:pt idx="28">
                  <c:v>242.18</c:v>
                </c:pt>
                <c:pt idx="29">
                  <c:v>264.0891499999996</c:v>
                </c:pt>
                <c:pt idx="30">
                  <c:v>285.7274499999999</c:v>
                </c:pt>
                <c:pt idx="31">
                  <c:v>300.5465999999996</c:v>
                </c:pt>
              </c:numCache>
            </c:numRef>
          </c:xVal>
          <c:yVal>
            <c:numRef>
              <c:f>'DN250 single end pipe'!$AN$5:$AN$36</c:f>
              <c:numCache>
                <c:formatCode>0</c:formatCode>
                <c:ptCount val="32"/>
                <c:pt idx="0">
                  <c:v>37.43</c:v>
                </c:pt>
                <c:pt idx="1">
                  <c:v>1693.0</c:v>
                </c:pt>
                <c:pt idx="2">
                  <c:v>5119.0</c:v>
                </c:pt>
                <c:pt idx="3">
                  <c:v>7821.0</c:v>
                </c:pt>
                <c:pt idx="4">
                  <c:v>77920.0</c:v>
                </c:pt>
                <c:pt idx="5">
                  <c:v>74270.0</c:v>
                </c:pt>
                <c:pt idx="6">
                  <c:v>81710.0</c:v>
                </c:pt>
                <c:pt idx="7">
                  <c:v>82510.0</c:v>
                </c:pt>
                <c:pt idx="8">
                  <c:v>82970.0</c:v>
                </c:pt>
                <c:pt idx="9">
                  <c:v>83860.0</c:v>
                </c:pt>
                <c:pt idx="10">
                  <c:v>84160.0</c:v>
                </c:pt>
                <c:pt idx="11">
                  <c:v>84240.0</c:v>
                </c:pt>
                <c:pt idx="12">
                  <c:v>84320.0</c:v>
                </c:pt>
                <c:pt idx="13">
                  <c:v>84370.0</c:v>
                </c:pt>
                <c:pt idx="14">
                  <c:v>86750.0</c:v>
                </c:pt>
                <c:pt idx="15">
                  <c:v>84800.0</c:v>
                </c:pt>
                <c:pt idx="16">
                  <c:v>83710.0</c:v>
                </c:pt>
                <c:pt idx="17">
                  <c:v>83540.0</c:v>
                </c:pt>
                <c:pt idx="18">
                  <c:v>83260.0</c:v>
                </c:pt>
                <c:pt idx="19">
                  <c:v>82950.0</c:v>
                </c:pt>
                <c:pt idx="20">
                  <c:v>81950.0</c:v>
                </c:pt>
                <c:pt idx="21">
                  <c:v>79580.0</c:v>
                </c:pt>
                <c:pt idx="22">
                  <c:v>77040.0</c:v>
                </c:pt>
                <c:pt idx="23">
                  <c:v>73830.0</c:v>
                </c:pt>
                <c:pt idx="24">
                  <c:v>63570.0</c:v>
                </c:pt>
                <c:pt idx="25">
                  <c:v>52390.0</c:v>
                </c:pt>
                <c:pt idx="26">
                  <c:v>34650.0</c:v>
                </c:pt>
                <c:pt idx="27">
                  <c:v>27660.0</c:v>
                </c:pt>
                <c:pt idx="28">
                  <c:v>21000.0</c:v>
                </c:pt>
                <c:pt idx="29">
                  <c:v>13350.0</c:v>
                </c:pt>
                <c:pt idx="30">
                  <c:v>5671.0</c:v>
                </c:pt>
                <c:pt idx="31" formatCode="0.00">
                  <c:v>282.1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85605320"/>
        <c:axId val="-1205175016"/>
      </c:scatterChart>
      <c:valAx>
        <c:axId val="-1185605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v-SE" dirty="0" err="1"/>
                  <a:t>Distance</a:t>
                </a:r>
                <a:r>
                  <a:rPr lang="sv-SE" dirty="0"/>
                  <a:t> from the </a:t>
                </a:r>
                <a:r>
                  <a:rPr lang="sv-SE" dirty="0" err="1" smtClean="0"/>
                  <a:t>entry</a:t>
                </a:r>
                <a:r>
                  <a:rPr lang="sv-SE" baseline="0" dirty="0" smtClean="0"/>
                  <a:t> </a:t>
                </a:r>
                <a:r>
                  <a:rPr lang="sv-SE" baseline="0" dirty="0" err="1" smtClean="0"/>
                  <a:t>point</a:t>
                </a:r>
                <a:r>
                  <a:rPr lang="sv-SE" baseline="0" dirty="0" smtClean="0"/>
                  <a:t> </a:t>
                </a:r>
                <a:r>
                  <a:rPr lang="sv-SE" baseline="0" dirty="0" err="1" smtClean="0"/>
                  <a:t>to</a:t>
                </a:r>
                <a:r>
                  <a:rPr lang="sv-SE" baseline="0" dirty="0" smtClean="0"/>
                  <a:t> the </a:t>
                </a:r>
                <a:r>
                  <a:rPr lang="sv-SE" baseline="0" dirty="0" err="1" smtClean="0"/>
                  <a:t>collector</a:t>
                </a:r>
                <a:r>
                  <a:rPr lang="sv-SE" baseline="0" dirty="0" smtClean="0"/>
                  <a:t> </a:t>
                </a:r>
                <a:r>
                  <a:rPr lang="sv-SE" dirty="0" smtClean="0"/>
                  <a:t>[</a:t>
                </a:r>
                <a:r>
                  <a:rPr lang="sv-SE" dirty="0"/>
                  <a:t>m]</a:t>
                </a:r>
              </a:p>
            </c:rich>
          </c:tx>
          <c:layout>
            <c:manualLayout>
              <c:xMode val="edge"/>
              <c:yMode val="edge"/>
              <c:x val="0.434106124917979"/>
              <c:y val="0.9178537114834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205175016"/>
        <c:crosses val="autoZero"/>
        <c:crossBetween val="midCat"/>
      </c:valAx>
      <c:valAx>
        <c:axId val="-1205175016"/>
        <c:scaling>
          <c:orientation val="minMax"/>
          <c:max val="90000.0"/>
          <c:min val="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sv-SE"/>
                  <a:t>Pressure</a:t>
                </a:r>
              </a:p>
              <a:p>
                <a:pPr>
                  <a:defRPr/>
                </a:pPr>
                <a:r>
                  <a:rPr lang="sv-SE"/>
                  <a:t>[Pa]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low"/>
        <c:crossAx val="-118560532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14303-7612-9C4F-A03D-1C6AB0A40AD6}" type="datetimeFigureOut">
              <a:rPr lang="en-US" smtClean="0"/>
              <a:t>30/03/17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F4C69-E7AF-134A-8AAC-429B7B79E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76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30/03/17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January 2017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 installation &amp; WSCP - N.Gazis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January 2017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 installation &amp; WSCP - N.Gazis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January 2017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 installation &amp; WSCP - N.Gazis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January 2017</a:t>
            </a: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 installation &amp; WSCP - N.Gazis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"/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63824" y="6292963"/>
            <a:ext cx="311285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kern="0" spc="-30" baseline="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Helium collector project team</a:t>
            </a:r>
            <a:endParaRPr lang="en-US" sz="1200" b="1" kern="0" spc="-30" dirty="0" smtClean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  <a:p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J.Moberg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J.Fydrych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E.Lundh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</a:t>
            </a:r>
            <a:r>
              <a:rPr lang="en-US" sz="1100" kern="0" spc="-30" baseline="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&amp;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J.Weisend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4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"/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563824" y="6292963"/>
            <a:ext cx="311285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kern="0" spc="-30" baseline="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Helium collector project team</a:t>
            </a:r>
            <a:endParaRPr lang="en-US" sz="1200" b="1" kern="0" spc="-30" dirty="0" smtClean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  <a:p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J.Moberg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J.Fydrych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E.Lundh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</a:t>
            </a:r>
            <a:r>
              <a:rPr lang="en-US" sz="1100" kern="0" spc="-30" baseline="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&amp;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J.Weisend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4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January 2017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 installation &amp; WSCP - N.Gazis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idx="4294967295"/>
          </p:nvPr>
        </p:nvSpPr>
        <p:spPr>
          <a:xfrm>
            <a:off x="-809" y="1477919"/>
            <a:ext cx="9144000" cy="2533552"/>
          </a:xfrm>
          <a:effectLst/>
        </p:spPr>
        <p:txBody>
          <a:bodyPr>
            <a:normAutofit/>
          </a:bodyPr>
          <a:lstStyle/>
          <a:p>
            <a:pPr algn="r"/>
            <a:r>
              <a:rPr lang="en-US" sz="72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O</a:t>
            </a:r>
            <a:r>
              <a:rPr lang="en-US" sz="44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VERVIEW  OF THE </a:t>
            </a:r>
            <a:r>
              <a:rPr lang="en-US" sz="72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H</a:t>
            </a:r>
            <a:r>
              <a:rPr lang="en-US" sz="44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ELIUM</a:t>
            </a:r>
            <a:r>
              <a:rPr lang="en-US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 </a:t>
            </a:r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C</a:t>
            </a:r>
            <a:r>
              <a:rPr lang="en-US" sz="44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OLLECTOR</a:t>
            </a:r>
            <a:endParaRPr lang="en-US" sz="4400" b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930" y="4948903"/>
            <a:ext cx="618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Elliptical </a:t>
            </a:r>
            <a:r>
              <a:rPr lang="en-US" i="1" dirty="0" err="1" smtClean="0">
                <a:solidFill>
                  <a:srgbClr val="119FD5"/>
                </a:solidFill>
                <a:latin typeface="Avenir Next Medium"/>
                <a:cs typeface="Avenir Next Medium"/>
              </a:rPr>
              <a:t>Cryomodules</a:t>
            </a:r>
            <a:r>
              <a:rPr lang="en-US" i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 Critical Design Review – April 3,4 </a:t>
            </a:r>
            <a:endParaRPr lang="en-US" i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203848" y="5355105"/>
            <a:ext cx="5940155" cy="18111"/>
          </a:xfrm>
          <a:prstGeom prst="line">
            <a:avLst/>
          </a:prstGeom>
          <a:ln w="12700" cmpd="sng">
            <a:solidFill>
              <a:srgbClr val="178D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56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concept – connection lines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grpSp>
        <p:nvGrpSpPr>
          <p:cNvPr id="3" name="Group 2"/>
          <p:cNvGrpSpPr/>
          <p:nvPr/>
        </p:nvGrpSpPr>
        <p:grpSpPr>
          <a:xfrm>
            <a:off x="467544" y="908720"/>
            <a:ext cx="5184576" cy="1828488"/>
            <a:chOff x="457200" y="1534709"/>
            <a:chExt cx="8229600" cy="2902403"/>
          </a:xfrm>
        </p:grpSpPr>
        <p:pic>
          <p:nvPicPr>
            <p:cNvPr id="14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34709"/>
              <a:ext cx="8229600" cy="2902403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4716016" y="2996952"/>
              <a:ext cx="360040" cy="43204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Oval 16"/>
            <p:cNvSpPr/>
            <p:nvPr/>
          </p:nvSpPr>
          <p:spPr>
            <a:xfrm>
              <a:off x="3995936" y="2996952"/>
              <a:ext cx="360040" cy="43204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Oval 17"/>
            <p:cNvSpPr/>
            <p:nvPr/>
          </p:nvSpPr>
          <p:spPr>
            <a:xfrm>
              <a:off x="4860032" y="3429000"/>
              <a:ext cx="360040" cy="43204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Oval 21"/>
            <p:cNvSpPr/>
            <p:nvPr/>
          </p:nvSpPr>
          <p:spPr>
            <a:xfrm>
              <a:off x="4283968" y="3429000"/>
              <a:ext cx="360040" cy="43204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251"/>
          <a:stretch/>
        </p:blipFill>
        <p:spPr>
          <a:xfrm>
            <a:off x="0" y="2708920"/>
            <a:ext cx="3168352" cy="1769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354" b="5821"/>
          <a:stretch/>
        </p:blipFill>
        <p:spPr>
          <a:xfrm>
            <a:off x="3275856" y="2708920"/>
            <a:ext cx="2977452" cy="17695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301208"/>
            <a:ext cx="4355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Design proposal for the Elliptical CM submitted by </a:t>
            </a:r>
            <a:r>
              <a:rPr lang="en-US" sz="1400" dirty="0" err="1" smtClean="0">
                <a:solidFill>
                  <a:srgbClr val="FF0000"/>
                </a:solidFill>
                <a:latin typeface="Avenir Next Medium"/>
                <a:cs typeface="Avenir Next Medium"/>
              </a:rPr>
              <a:t>G.Olivier</a:t>
            </a:r>
            <a:r>
              <a:rPr lang="en-US" sz="14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 (IPNO) on March 30</a:t>
            </a:r>
            <a:r>
              <a:rPr lang="en-US" sz="1400" baseline="30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 to be evaluated by ESS in the coming days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509120"/>
            <a:ext cx="1296144" cy="1571431"/>
          </a:xfrm>
          <a:prstGeom prst="rect">
            <a:avLst/>
          </a:prstGeom>
        </p:spPr>
      </p:pic>
      <p:sp>
        <p:nvSpPr>
          <p:cNvPr id="25" name="Up Arrow 24"/>
          <p:cNvSpPr/>
          <p:nvPr/>
        </p:nvSpPr>
        <p:spPr>
          <a:xfrm rot="5400000">
            <a:off x="4608004" y="5049180"/>
            <a:ext cx="504056" cy="100811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7504" y="4509120"/>
            <a:ext cx="61206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5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Elliptical</a:t>
            </a:r>
            <a:r>
              <a:rPr lang="pl-PL" sz="105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pl-PL" sz="105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endParaRPr lang="pl-PL" sz="105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1484784"/>
            <a:ext cx="2592288" cy="298321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876256" y="4365104"/>
            <a:ext cx="15121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5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Spoke</a:t>
            </a:r>
            <a:r>
              <a:rPr lang="pl-PL" sz="105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pl-PL" sz="105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</a:t>
            </a:r>
            <a:endParaRPr lang="pl-PL" sz="105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8936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concept – connection to the CDS vent line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7504" y="736416"/>
            <a:ext cx="5184576" cy="1828488"/>
            <a:chOff x="457200" y="1534709"/>
            <a:chExt cx="8229600" cy="2902403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34709"/>
              <a:ext cx="8229600" cy="290240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829300" y="2906309"/>
              <a:ext cx="800100" cy="80010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0" y="2564904"/>
            <a:ext cx="4405252" cy="3223263"/>
            <a:chOff x="1305716" y="1534428"/>
            <a:chExt cx="6183770" cy="4524581"/>
          </a:xfrm>
        </p:grpSpPr>
        <p:pic>
          <p:nvPicPr>
            <p:cNvPr id="24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6" y="1534428"/>
              <a:ext cx="6183770" cy="452458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64922" y="2423362"/>
              <a:ext cx="1807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Collectors DN250</a:t>
              </a:r>
              <a:endParaRPr lang="sv-SE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558" y="4092605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DN250</a:t>
              </a:r>
              <a:endParaRPr lang="sv-SE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776744" y="3617843"/>
              <a:ext cx="1723694" cy="7410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926451" y="4287918"/>
              <a:ext cx="12252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Re-routing </a:t>
              </a:r>
            </a:p>
            <a:p>
              <a:r>
                <a:rPr lang="sv-SE" dirty="0" smtClean="0"/>
                <a:t>(DN200)</a:t>
              </a:r>
              <a:endParaRPr lang="sv-SE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827253" y="1776567"/>
              <a:ext cx="271891" cy="3384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268471" y="1743920"/>
              <a:ext cx="260995" cy="396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703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Pressure calculations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sp>
        <p:nvSpPr>
          <p:cNvPr id="16" name="Rectangle 15"/>
          <p:cNvSpPr/>
          <p:nvPr/>
        </p:nvSpPr>
        <p:spPr>
          <a:xfrm>
            <a:off x="395536" y="696753"/>
            <a:ext cx="84969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venir Next Medium"/>
                <a:cs typeface="Avenir Next Medium"/>
              </a:rPr>
              <a:t>Assumptions</a:t>
            </a:r>
          </a:p>
          <a:p>
            <a:endParaRPr lang="en-US" sz="2000" b="1" dirty="0" smtClean="0">
              <a:latin typeface="Avenir Next Medium"/>
              <a:cs typeface="Avenir Next Medium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Type of helium collector: </a:t>
            </a:r>
            <a:r>
              <a:rPr lang="en-US" sz="2000" b="1" dirty="0">
                <a:solidFill>
                  <a:srgbClr val="FF0000"/>
                </a:solidFill>
                <a:latin typeface="Avenir Next Medium"/>
                <a:cs typeface="Avenir Next Medium"/>
              </a:rPr>
              <a:t>two-pipes type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—&gt; one pipe connected to every 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2</a:t>
            </a:r>
            <a:r>
              <a:rPr lang="en-US" sz="2000" baseline="30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nd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 burst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disk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Diameter of the helium collector: </a:t>
            </a:r>
            <a:r>
              <a:rPr lang="en-US" sz="2000" b="1" dirty="0">
                <a:solidFill>
                  <a:srgbClr val="FF0000"/>
                </a:solidFill>
                <a:latin typeface="Avenir Next Medium"/>
                <a:cs typeface="Avenir Next Medium"/>
              </a:rPr>
              <a:t>2 x DN 250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Type of </a:t>
            </a:r>
            <a:r>
              <a:rPr lang="en-US" sz="2000" dirty="0" err="1">
                <a:solidFill>
                  <a:srgbClr val="178DCB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Elliptical</a:t>
            </a:r>
            <a:endParaRPr lang="en-US" sz="2000" b="1" dirty="0">
              <a:solidFill>
                <a:srgbClr val="FF0000"/>
              </a:solidFill>
              <a:latin typeface="Avenir Next Medium"/>
              <a:cs typeface="Avenir Next Medium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Distance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considered between two burst disks of 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the Elliptical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 section: </a:t>
            </a: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8.4 </a:t>
            </a:r>
            <a:r>
              <a:rPr lang="en-US" sz="2000" dirty="0">
                <a:solidFill>
                  <a:srgbClr val="FF0000"/>
                </a:solidFill>
                <a:latin typeface="Avenir Next Medium"/>
                <a:cs typeface="Avenir Next Medium"/>
              </a:rPr>
              <a:t>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Temperature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at the outlet of the burst disk: </a:t>
            </a:r>
            <a:r>
              <a:rPr lang="en-US" sz="2000" b="1" dirty="0">
                <a:solidFill>
                  <a:srgbClr val="FF0000"/>
                </a:solidFill>
                <a:latin typeface="Avenir Next Medium"/>
                <a:cs typeface="Avenir Next Medium"/>
              </a:rPr>
              <a:t>5.06 K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 (corresponding to the saturation pressure of the fluid)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Mass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flow rate of one 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Elliptical </a:t>
            </a:r>
            <a:r>
              <a:rPr lang="en-US" sz="2000" dirty="0" err="1" smtClean="0">
                <a:solidFill>
                  <a:srgbClr val="178DCB"/>
                </a:solidFill>
                <a:latin typeface="Avenir Next Medium"/>
                <a:cs typeface="Avenir Next Medium"/>
              </a:rPr>
              <a:t>cryomodule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7.2 </a:t>
            </a:r>
            <a:r>
              <a:rPr lang="en-US" sz="2000" b="1" dirty="0">
                <a:solidFill>
                  <a:srgbClr val="FF0000"/>
                </a:solidFill>
                <a:latin typeface="Avenir Next Medium"/>
                <a:cs typeface="Avenir Next Medium"/>
              </a:rPr>
              <a:t>kg/s </a:t>
            </a:r>
            <a:r>
              <a:rPr lang="en-US" sz="2000" b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per burst disk</a:t>
            </a:r>
            <a:endParaRPr lang="en-US" sz="2000" b="1" dirty="0">
              <a:solidFill>
                <a:srgbClr val="FF0000"/>
              </a:solidFill>
              <a:latin typeface="Avenir Next Medium"/>
              <a:cs typeface="Avenir Next Medium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Duration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of the release: </a:t>
            </a:r>
            <a:r>
              <a:rPr lang="en-US" sz="2000" b="1" dirty="0">
                <a:solidFill>
                  <a:srgbClr val="FF0000"/>
                </a:solidFill>
                <a:latin typeface="Avenir Next Medium"/>
                <a:cs typeface="Avenir Next Medium"/>
              </a:rPr>
              <a:t>1.9 seconds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Maximum allowable pressure in the collector: </a:t>
            </a:r>
            <a:r>
              <a:rPr lang="en-US" sz="2000" b="1" dirty="0">
                <a:solidFill>
                  <a:srgbClr val="FF0000"/>
                </a:solidFill>
                <a:latin typeface="Avenir Next Medium"/>
                <a:cs typeface="Avenir Next Medium"/>
              </a:rPr>
              <a:t>1.9 bar(a)</a:t>
            </a:r>
          </a:p>
        </p:txBody>
      </p:sp>
    </p:spTree>
    <p:extLst>
      <p:ext uri="{BB962C8B-B14F-4D97-AF65-F5344CB8AC3E}">
        <p14:creationId xmlns:p14="http://schemas.microsoft.com/office/powerpoint/2010/main" val="62085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Pressure at the discharging burst disk*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114831"/>
              </p:ext>
            </p:extLst>
          </p:nvPr>
        </p:nvGraphicFramePr>
        <p:xfrm>
          <a:off x="755576" y="1124744"/>
          <a:ext cx="7530772" cy="43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23528" y="5661248"/>
            <a:ext cx="70567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*Calculations were made assuming a 2m long DN150 straight pipe between the helium collector and the burst disks of the </a:t>
            </a:r>
            <a:r>
              <a:rPr lang="en-US" sz="105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endParaRPr lang="en-US" sz="105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746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Pressure within the helium collector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808423"/>
              </p:ext>
            </p:extLst>
          </p:nvPr>
        </p:nvGraphicFramePr>
        <p:xfrm>
          <a:off x="683568" y="1268760"/>
          <a:ext cx="7802880" cy="438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411760" y="5589240"/>
            <a:ext cx="24482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Entry point to the helium collector</a:t>
            </a:r>
            <a:endParaRPr lang="en-US" sz="105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63888" y="5229200"/>
            <a:ext cx="0" cy="36004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64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openings– Engineering solutions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395536" y="69675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venir Next Medium"/>
                <a:cs typeface="Avenir Next Medium"/>
              </a:rPr>
              <a:t>5 different options investigated but only 2 were retained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9" t="20705" b="12293"/>
          <a:stretch/>
        </p:blipFill>
        <p:spPr bwMode="auto">
          <a:xfrm>
            <a:off x="1835696" y="1268760"/>
            <a:ext cx="1523314" cy="14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b="4173"/>
          <a:stretch/>
        </p:blipFill>
        <p:spPr bwMode="auto">
          <a:xfrm>
            <a:off x="323528" y="1340768"/>
            <a:ext cx="1527898" cy="133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9552" y="2780928"/>
            <a:ext cx="2689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Option n°1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: 3-way T port valve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556" y="1556792"/>
            <a:ext cx="1617716" cy="9517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4008" y="2780928"/>
            <a:ext cx="2069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rgbClr val="FF0000"/>
                </a:solidFill>
                <a:latin typeface="Avenir Next Medium"/>
                <a:cs typeface="Avenir Next Medium"/>
              </a:rPr>
              <a:t>Option n</a:t>
            </a:r>
            <a:r>
              <a:rPr lang="en-US" sz="1400" u="sng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°2</a:t>
            </a:r>
            <a:r>
              <a:rPr lang="en-US" sz="14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: Gate valve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2016224" cy="1699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1560" y="4941168"/>
            <a:ext cx="2147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Option n°3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: Slider valve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12976"/>
            <a:ext cx="2016224" cy="1669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404771" y="4941168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Option n°4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: Flap valve</a:t>
            </a:r>
            <a:endParaRPr lang="en-US" sz="1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85704"/>
            <a:ext cx="155047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3573016"/>
            <a:ext cx="1512168" cy="129805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96136" y="4941168"/>
            <a:ext cx="2005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Option n°5</a:t>
            </a:r>
            <a:r>
              <a:rPr lang="en-US" sz="14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: Burst disk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304" y="3717032"/>
            <a:ext cx="1231032" cy="12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9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openings – Gate valves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74460" y="548680"/>
            <a:ext cx="1762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J.Fydrych</a:t>
            </a:r>
            <a:endParaRPr lang="en-US" sz="9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69420"/>
              </p:ext>
            </p:extLst>
          </p:nvPr>
        </p:nvGraphicFramePr>
        <p:xfrm>
          <a:off x="395536" y="908720"/>
          <a:ext cx="6744072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512168"/>
                <a:gridCol w="1313638"/>
                <a:gridCol w="16860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Component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Unit price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Quantity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Total price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Vacuum</a:t>
                      </a:r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 valves (DN250)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4100</a:t>
                      </a:r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90 pcs 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369,000.-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Valve Controls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400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90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36,000.-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DN250 pipe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800 m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64,000.-</a:t>
                      </a:r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Supports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200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60,000.-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Hoses DN100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86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26,800.- EUR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Bellows DN250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50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30,000.- EUR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Installation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200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800 m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160,000.-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744,800.-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1260" y="4886094"/>
            <a:ext cx="3750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Remotely controlled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Off-the-shelf product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rgbClr val="178DCB"/>
                </a:solidFill>
                <a:latin typeface="Avenir Next Medium"/>
                <a:cs typeface="Avenir Next Medium"/>
              </a:rPr>
              <a:t>Efficient perforation of the collector during operation (Beam ON</a:t>
            </a: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7704" y="4221088"/>
            <a:ext cx="594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+</a:t>
            </a:r>
            <a:endParaRPr lang="en-US" sz="4800" dirty="0">
              <a:solidFill>
                <a:srgbClr val="0094CA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11960" y="4725144"/>
            <a:ext cx="0" cy="1152128"/>
          </a:xfrm>
          <a:prstGeom prst="line">
            <a:avLst/>
          </a:prstGeom>
          <a:ln>
            <a:solidFill>
              <a:srgbClr val="0094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921601" y="4221088"/>
            <a:ext cx="381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-</a:t>
            </a:r>
            <a:endParaRPr lang="en-US" sz="4800" dirty="0">
              <a:solidFill>
                <a:srgbClr val="0094C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99584" y="4886094"/>
            <a:ext cx="4220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Poor </a:t>
            </a:r>
            <a:r>
              <a:rPr lang="en-US" sz="1200" dirty="0">
                <a:solidFill>
                  <a:srgbClr val="178DCB"/>
                </a:solidFill>
                <a:latin typeface="Avenir Next Medium"/>
                <a:cs typeface="Avenir Next Medium"/>
              </a:rPr>
              <a:t>a</a:t>
            </a: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ccessibility of the gate valves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Cost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Complex maintainability (90 valves + 180 switches)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Failure probability?*</a:t>
            </a:r>
            <a:endParaRPr lang="en-US" sz="1200" dirty="0">
              <a:solidFill>
                <a:srgbClr val="178DCB"/>
              </a:solidFill>
              <a:latin typeface="Avenir Next Medium"/>
              <a:cs typeface="Avenir Next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12264" y="5949280"/>
            <a:ext cx="35830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*DN250 vacuum gate valves are designed for 5000 cycles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6031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381961" y="5949280"/>
            <a:ext cx="1762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J.Fydrych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openings – Burst disks</a:t>
            </a:r>
            <a:endParaRPr lang="sv-SE" dirty="0">
              <a:solidFill>
                <a:srgbClr val="119FD5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06438"/>
            <a:ext cx="3888432" cy="280738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1403648" y="2132856"/>
            <a:ext cx="0" cy="165618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6133" y="2152395"/>
            <a:ext cx="648072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1931" y="764704"/>
            <a:ext cx="2918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Yield strength of Niobium </a:t>
            </a:r>
            <a:b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</a:br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versus temperature</a:t>
            </a:r>
            <a:endParaRPr lang="en-US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544" y="4221088"/>
            <a:ext cx="360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Estimated temperature of the cavity wall during an accident: 70 K </a:t>
            </a:r>
          </a:p>
          <a:p>
            <a:endParaRPr lang="en-US" sz="1400" dirty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YS</a:t>
            </a:r>
            <a:r>
              <a:rPr lang="en-US" sz="1400" baseline="-25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Nb@300K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en-US" sz="1400" dirty="0">
                <a:solidFill>
                  <a:srgbClr val="0094CA"/>
                </a:solidFill>
                <a:latin typeface="Avenir Next Medium"/>
                <a:cs typeface="Avenir Next Medium"/>
              </a:rPr>
              <a:t>=  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80 </a:t>
            </a:r>
            <a:r>
              <a:rPr lang="en-US" sz="14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MPa</a:t>
            </a:r>
            <a:r>
              <a:rPr lang="en-US" sz="1400" dirty="0">
                <a:solidFill>
                  <a:srgbClr val="0094CA"/>
                </a:solidFill>
                <a:latin typeface="Avenir Next Medium"/>
                <a:cs typeface="Avenir Next Medium"/>
              </a:rPr>
              <a:t>  </a:t>
            </a:r>
          </a:p>
          <a:p>
            <a:r>
              <a:rPr lang="en-US" sz="1400" dirty="0">
                <a:solidFill>
                  <a:srgbClr val="0094CA"/>
                </a:solidFill>
                <a:latin typeface="Avenir Next Medium"/>
                <a:cs typeface="Avenir Next Medium"/>
              </a:rPr>
              <a:t>YS</a:t>
            </a:r>
            <a:r>
              <a:rPr lang="en-US" sz="1400" baseline="-25000" dirty="0">
                <a:solidFill>
                  <a:srgbClr val="0094CA"/>
                </a:solidFill>
                <a:latin typeface="Avenir Next Medium"/>
                <a:cs typeface="Avenir Next Medium"/>
              </a:rPr>
              <a:t>Nb@70K</a:t>
            </a:r>
            <a:r>
              <a:rPr lang="en-US" sz="1400" dirty="0">
                <a:solidFill>
                  <a:srgbClr val="0094CA"/>
                </a:solidFill>
                <a:latin typeface="Avenir Next Medium"/>
                <a:cs typeface="Avenir Next Medium"/>
              </a:rPr>
              <a:t> = 580 </a:t>
            </a:r>
            <a:r>
              <a:rPr lang="en-US" sz="14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MPa</a:t>
            </a:r>
            <a:r>
              <a:rPr lang="en-US" sz="1400" dirty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 ( 7.2 times higher)</a:t>
            </a:r>
          </a:p>
          <a:p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endParaRPr lang="en-US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88024" y="5085184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Assumption: Stress proportional to pressure load</a:t>
            </a:r>
            <a:endParaRPr lang="en-US" sz="1400" dirty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PS = 1.04 </a:t>
            </a:r>
            <a:r>
              <a:rPr lang="en-US" sz="14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barg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 </a:t>
            </a:r>
            <a:endParaRPr lang="en-US" sz="1400" dirty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r>
              <a:rPr lang="en-US" sz="14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P</a:t>
            </a:r>
            <a:r>
              <a:rPr lang="en-US" sz="1400" baseline="-250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max</a:t>
            </a: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= 7.5 </a:t>
            </a:r>
            <a:r>
              <a:rPr lang="en-US" sz="14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barg</a:t>
            </a:r>
            <a:endParaRPr lang="en-US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221088"/>
            <a:ext cx="4033910" cy="8467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57316" y="836712"/>
            <a:ext cx="3108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Max pressure in the CM </a:t>
            </a:r>
            <a:b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</a:br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versus helium mas flow rate</a:t>
            </a:r>
            <a:endParaRPr lang="en-US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3528" y="5661248"/>
            <a:ext cx="43204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The constraint of the maximum allowable pressure limit from the PED is not considered in the results presented in this slide</a:t>
            </a:r>
            <a:endParaRPr lang="en-US" sz="105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" y="5724789"/>
            <a:ext cx="323528" cy="282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35117" y="1412776"/>
            <a:ext cx="4990885" cy="2814392"/>
            <a:chOff x="4135117" y="1412776"/>
            <a:chExt cx="4990885" cy="28143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5117" y="1412776"/>
              <a:ext cx="4464496" cy="2814392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4528680" y="1909135"/>
              <a:ext cx="3926917" cy="7697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359253" y="3429000"/>
              <a:ext cx="7515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94CA"/>
                  </a:solidFill>
                  <a:latin typeface="Avenir Next Medium"/>
                  <a:cs typeface="Avenir Next Medium"/>
                </a:rPr>
                <a:t>1 CM</a:t>
              </a:r>
              <a:endParaRPr lang="en-US" dirty="0">
                <a:solidFill>
                  <a:srgbClr val="0094CA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35317" y="3068960"/>
              <a:ext cx="854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94CA"/>
                  </a:solidFill>
                  <a:latin typeface="Avenir Next Medium"/>
                  <a:cs typeface="Avenir Next Medium"/>
                </a:rPr>
                <a:t>2 CMs</a:t>
              </a:r>
              <a:endParaRPr lang="en-US" dirty="0">
                <a:solidFill>
                  <a:srgbClr val="0094CA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11381" y="2699628"/>
              <a:ext cx="854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94CA"/>
                  </a:solidFill>
                  <a:latin typeface="Avenir Next Medium"/>
                  <a:cs typeface="Avenir Next Medium"/>
                </a:rPr>
                <a:t>3 CMs</a:t>
              </a:r>
              <a:endParaRPr lang="en-US" dirty="0">
                <a:solidFill>
                  <a:srgbClr val="0094CA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9453" y="2348880"/>
              <a:ext cx="854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94CA"/>
                  </a:solidFill>
                  <a:latin typeface="Avenir Next Medium"/>
                  <a:cs typeface="Avenir Next Medium"/>
                </a:rPr>
                <a:t>4 CMs</a:t>
              </a:r>
              <a:endParaRPr lang="en-US" dirty="0">
                <a:solidFill>
                  <a:srgbClr val="0094CA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35517" y="1988840"/>
              <a:ext cx="854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94CA"/>
                  </a:solidFill>
                  <a:latin typeface="Avenir Next Medium"/>
                  <a:cs typeface="Avenir Next Medium"/>
                </a:rPr>
                <a:t>5 CMs</a:t>
              </a:r>
              <a:endParaRPr lang="en-US" dirty="0">
                <a:solidFill>
                  <a:srgbClr val="0094CA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71931" y="1484784"/>
              <a:ext cx="854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94CA"/>
                  </a:solidFill>
                  <a:latin typeface="Avenir Next Medium"/>
                  <a:cs typeface="Avenir Next Medium"/>
                </a:rPr>
                <a:t>6 CMs</a:t>
              </a:r>
              <a:endParaRPr lang="en-US" dirty="0">
                <a:solidFill>
                  <a:srgbClr val="0094CA"/>
                </a:solidFill>
                <a:latin typeface="Avenir Next Medium"/>
                <a:cs typeface="Avenir Next Medium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72000" y="1628800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6600"/>
                  </a:solidFill>
                  <a:latin typeface="Avenir Next Medium"/>
                  <a:cs typeface="Avenir Next Medium"/>
                </a:rPr>
                <a:t>YS</a:t>
              </a:r>
              <a:r>
                <a:rPr lang="en-US" sz="1200" baseline="-25000" dirty="0">
                  <a:solidFill>
                    <a:srgbClr val="FF6600"/>
                  </a:solidFill>
                  <a:latin typeface="Avenir Next Medium"/>
                  <a:cs typeface="Avenir Next Medium"/>
                </a:rPr>
                <a:t>Nb@70K</a:t>
              </a:r>
              <a:r>
                <a:rPr lang="en-US" sz="1200" dirty="0">
                  <a:solidFill>
                    <a:srgbClr val="FF6600"/>
                  </a:solidFill>
                  <a:latin typeface="Avenir Next Medium"/>
                  <a:cs typeface="Avenir Next Medium"/>
                </a:rPr>
                <a:t> 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4533515" y="3013886"/>
              <a:ext cx="3926917" cy="769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572000" y="2708920"/>
              <a:ext cx="13681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  <a:latin typeface="Avenir Next Medium"/>
                  <a:cs typeface="Avenir Next Medium"/>
                </a:rPr>
                <a:t>Proposed set pressure for the collector burst disks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18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openings – Burst disks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74460" y="548680"/>
            <a:ext cx="1762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J.Fydrych</a:t>
            </a:r>
            <a:endParaRPr lang="en-US" sz="900" dirty="0"/>
          </a:p>
        </p:txBody>
      </p:sp>
      <p:sp>
        <p:nvSpPr>
          <p:cNvPr id="3" name="Rectangle 2"/>
          <p:cNvSpPr/>
          <p:nvPr/>
        </p:nvSpPr>
        <p:spPr>
          <a:xfrm>
            <a:off x="461260" y="4886094"/>
            <a:ext cx="3500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No (or very limited) maintenance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Passive device (no </a:t>
            </a:r>
            <a:r>
              <a:rPr lang="en-US" sz="1200" dirty="0">
                <a:solidFill>
                  <a:srgbClr val="178DCB"/>
                </a:solidFill>
                <a:latin typeface="Avenir Next Medium"/>
                <a:cs typeface="Avenir Next Medium"/>
              </a:rPr>
              <a:t>controls to </a:t>
            </a: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manage)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Cost efficient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7704" y="4221088"/>
            <a:ext cx="594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+</a:t>
            </a:r>
            <a:endParaRPr lang="en-US" sz="4800" dirty="0">
              <a:solidFill>
                <a:srgbClr val="0094CA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11960" y="4725144"/>
            <a:ext cx="0" cy="1152128"/>
          </a:xfrm>
          <a:prstGeom prst="line">
            <a:avLst/>
          </a:prstGeom>
          <a:ln>
            <a:solidFill>
              <a:srgbClr val="0094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921601" y="4221088"/>
            <a:ext cx="381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-</a:t>
            </a:r>
            <a:endParaRPr lang="en-US" sz="4800" dirty="0">
              <a:solidFill>
                <a:srgbClr val="0094C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99584" y="4886094"/>
            <a:ext cx="4220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Potential impact on the compliance with the applicable PED (maximum allowable pressure)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Burst disks (</a:t>
            </a:r>
            <a:r>
              <a:rPr lang="en-US" sz="1200" dirty="0" err="1" smtClean="0">
                <a:solidFill>
                  <a:srgbClr val="178DCB"/>
                </a:solidFill>
                <a:latin typeface="Avenir Next Medium"/>
                <a:cs typeface="Avenir Next Medium"/>
              </a:rPr>
              <a:t>cryomodule</a:t>
            </a: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 side) that can withstand high pressure available on the market?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Potential impact on the design of the </a:t>
            </a:r>
            <a:r>
              <a:rPr lang="en-US" sz="1200" dirty="0" err="1" smtClean="0">
                <a:solidFill>
                  <a:srgbClr val="178DCB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12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 (i.e. burst disks and diphasic line)?</a:t>
            </a:r>
            <a:endParaRPr lang="en-US" sz="1200" dirty="0">
              <a:solidFill>
                <a:srgbClr val="178DCB"/>
              </a:solidFill>
              <a:latin typeface="Avenir Next Medium"/>
              <a:cs typeface="Avenir Next Medium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385401"/>
              </p:ext>
            </p:extLst>
          </p:nvPr>
        </p:nvGraphicFramePr>
        <p:xfrm>
          <a:off x="395536" y="908720"/>
          <a:ext cx="6744072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512168"/>
                <a:gridCol w="1313638"/>
                <a:gridCol w="16860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Component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Unit price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Quantity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Total price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Rupture</a:t>
                      </a:r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 disks (DN150)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700</a:t>
                      </a:r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86 pcs 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60,200.-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RD holders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1000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86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86,000.-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DN250 pipe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800 m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64,000.-</a:t>
                      </a:r>
                      <a:r>
                        <a:rPr lang="en-US" baseline="0" dirty="0" smtClean="0">
                          <a:latin typeface="Avenir Next Medium"/>
                          <a:cs typeface="Avenir Next Medium"/>
                        </a:rPr>
                        <a:t>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Supports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200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60,000.-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Hoses DN100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86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25,800.- EUR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Bellows DN250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600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60 pcs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36,000.- EUR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Installation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150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800 m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160,000.-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venir Next Medium"/>
                          <a:cs typeface="Avenir Next Medium"/>
                        </a:rPr>
                        <a:t>492,000.- EUR</a:t>
                      </a:r>
                      <a:endParaRPr lang="en-US" dirty="0">
                        <a:latin typeface="Avenir Next Medium"/>
                        <a:cs typeface="Avenir Next Medium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41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Helium collector – Time schedule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05566" y="332656"/>
            <a:ext cx="1762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J.Fydrych</a:t>
            </a:r>
            <a:endParaRPr lang="en-US" sz="900" dirty="0"/>
          </a:p>
        </p:txBody>
      </p:sp>
      <p:pic>
        <p:nvPicPr>
          <p:cNvPr id="10" name="Picture 9" descr="Accelerator Installation Plan in-Work 2016120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r="36953" b="24275"/>
          <a:stretch/>
        </p:blipFill>
        <p:spPr>
          <a:xfrm>
            <a:off x="827584" y="444945"/>
            <a:ext cx="7344816" cy="56483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9792" y="4324910"/>
            <a:ext cx="1584176" cy="14401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Collector – spoke section</a:t>
            </a:r>
            <a:endParaRPr lang="en-US" sz="800" dirty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3968" y="4468926"/>
            <a:ext cx="2016224" cy="14401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Collector – Elliptical section</a:t>
            </a:r>
            <a:endParaRPr lang="en-US" sz="800" dirty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00192" y="4612942"/>
            <a:ext cx="1728192" cy="144016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Collector – Elliptical section</a:t>
            </a:r>
            <a:endParaRPr lang="en-US" sz="800" dirty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9038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Main motivation</a:t>
            </a:r>
            <a:endParaRPr lang="sv-SE" dirty="0">
              <a:solidFill>
                <a:srgbClr val="119FD5"/>
              </a:solidFill>
            </a:endParaRPr>
          </a:p>
        </p:txBody>
      </p:sp>
      <p:pic>
        <p:nvPicPr>
          <p:cNvPr id="32" name="Picture 31" descr="Screen Shot 2016-06-07 at 17.40.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36" y="1459273"/>
            <a:ext cx="2860484" cy="2676184"/>
          </a:xfrm>
          <a:prstGeom prst="rect">
            <a:avLst/>
          </a:prstGeom>
        </p:spPr>
      </p:pic>
      <p:pic>
        <p:nvPicPr>
          <p:cNvPr id="33" name="Picture 32" descr="Screen Shot 2016-06-07 at 17.42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51" y="1459273"/>
            <a:ext cx="2894929" cy="26898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67" y="2340992"/>
            <a:ext cx="2500025" cy="145748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7504" y="5445224"/>
            <a:ext cx="2592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latin typeface="Avenir Next Medium"/>
                <a:cs typeface="Avenir Next Medium"/>
              </a:rPr>
              <a:t>Source: </a:t>
            </a:r>
            <a:r>
              <a:rPr lang="en-US" sz="1050" dirty="0" err="1" smtClean="0">
                <a:latin typeface="Avenir Next Medium"/>
                <a:cs typeface="Avenir Next Medium"/>
              </a:rPr>
              <a:t>D.Phan</a:t>
            </a:r>
            <a:r>
              <a:rPr lang="en-US" sz="1050" dirty="0" smtClean="0">
                <a:latin typeface="Avenir Next Medium"/>
                <a:cs typeface="Avenir Next Medium"/>
              </a:rPr>
              <a:t> </a:t>
            </a:r>
            <a:r>
              <a:rPr lang="en-US" sz="1050" dirty="0" smtClean="0">
                <a:latin typeface="Avenir Next Medium"/>
                <a:cs typeface="Avenir Next Medium"/>
              </a:rPr>
              <a:t>and </a:t>
            </a:r>
            <a:r>
              <a:rPr lang="en-US" sz="1050" dirty="0" err="1" smtClean="0">
                <a:latin typeface="Avenir Next Medium"/>
                <a:cs typeface="Avenir Next Medium"/>
              </a:rPr>
              <a:t>E.Lundh:</a:t>
            </a:r>
            <a:r>
              <a:rPr lang="en-US" sz="1050" b="1" dirty="0" err="1" smtClean="0">
                <a:latin typeface="Avenir Next Medium"/>
                <a:cs typeface="Avenir Next Medium"/>
              </a:rPr>
              <a:t>ESS</a:t>
            </a:r>
            <a:r>
              <a:rPr lang="en-US" sz="1050" b="1" dirty="0" smtClean="0">
                <a:latin typeface="Avenir Next Medium"/>
                <a:cs typeface="Avenir Next Medium"/>
              </a:rPr>
              <a:t> </a:t>
            </a:r>
            <a:r>
              <a:rPr lang="en-US" sz="1050" b="1" dirty="0" smtClean="0">
                <a:latin typeface="Avenir Next Medium"/>
                <a:cs typeface="Avenir Next Medium"/>
              </a:rPr>
              <a:t>ODH concept and on-going safety study</a:t>
            </a:r>
            <a:r>
              <a:rPr lang="en-US" sz="1050" dirty="0" smtClean="0">
                <a:latin typeface="Avenir Next Medium"/>
                <a:cs typeface="Avenir Next Medium"/>
              </a:rPr>
              <a:t>  </a:t>
            </a:r>
            <a:br>
              <a:rPr lang="en-US" sz="1050" dirty="0" smtClean="0">
                <a:latin typeface="Avenir Next Medium"/>
                <a:cs typeface="Avenir Next Medium"/>
              </a:rPr>
            </a:br>
            <a:r>
              <a:rPr lang="en-US" sz="1050" dirty="0" smtClean="0">
                <a:latin typeface="Avenir Next Medium"/>
                <a:cs typeface="Avenir Next Medium"/>
              </a:rPr>
              <a:t>presented during “Cryogenic </a:t>
            </a:r>
            <a:r>
              <a:rPr lang="en-US" sz="1050" dirty="0">
                <a:latin typeface="Avenir Next Medium"/>
                <a:cs typeface="Avenir Next Medium"/>
              </a:rPr>
              <a:t>Safety Workshop at </a:t>
            </a:r>
            <a:r>
              <a:rPr lang="en-US" sz="1050" dirty="0" smtClean="0">
                <a:latin typeface="Avenir Next Medium"/>
                <a:cs typeface="Avenir Next Medium"/>
              </a:rPr>
              <a:t>ESS” </a:t>
            </a:r>
            <a:r>
              <a:rPr lang="en-US" sz="1050" dirty="0" smtClean="0">
                <a:latin typeface="Avenir Next Medium"/>
                <a:cs typeface="Avenir Next Medium"/>
              </a:rPr>
              <a:t>on 2016.02.10 </a:t>
            </a:r>
            <a:endParaRPr lang="en-US" sz="1050" dirty="0">
              <a:latin typeface="Avenir Next Medium"/>
              <a:cs typeface="Avenir Next Medium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11760" y="2629024"/>
            <a:ext cx="288032" cy="2160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7544" y="3061072"/>
            <a:ext cx="288032" cy="2160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7504" y="764704"/>
            <a:ext cx="89289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178DCB"/>
                </a:solidFill>
                <a:latin typeface="Avenir Next Medium"/>
                <a:cs typeface="Avenir Next Medium"/>
              </a:rPr>
              <a:t>In Q4 </a:t>
            </a:r>
            <a:r>
              <a:rPr lang="en-US" sz="16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2015, the </a:t>
            </a:r>
            <a:r>
              <a:rPr lang="en-US" sz="1600" dirty="0">
                <a:solidFill>
                  <a:srgbClr val="178DCB"/>
                </a:solidFill>
                <a:latin typeface="Avenir Next Medium"/>
                <a:cs typeface="Avenir Next Medium"/>
              </a:rPr>
              <a:t>ESS AD </a:t>
            </a:r>
            <a:r>
              <a:rPr lang="en-US" sz="1600" dirty="0">
                <a:solidFill>
                  <a:srgbClr val="178DCB"/>
                </a:solidFill>
                <a:latin typeface="Avenir Next Medium"/>
                <a:cs typeface="Avenir Next Medium"/>
              </a:rPr>
              <a:t>Safety</a:t>
            </a:r>
            <a:r>
              <a:rPr lang="en-US" sz="1600" dirty="0">
                <a:solidFill>
                  <a:srgbClr val="178DCB"/>
                </a:solidFill>
                <a:latin typeface="Avenir Next Medium"/>
                <a:cs typeface="Avenir Next Medium"/>
              </a:rPr>
              <a:t> </a:t>
            </a:r>
            <a:r>
              <a:rPr lang="en-US" sz="16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Group with the help of the EIS Division </a:t>
            </a:r>
            <a:r>
              <a:rPr lang="en-US" sz="1600" dirty="0">
                <a:solidFill>
                  <a:srgbClr val="178DCB"/>
                </a:solidFill>
                <a:latin typeface="Avenir Next Medium"/>
                <a:cs typeface="Avenir Next Medium"/>
              </a:rPr>
              <a:t>investigated possible cold helium propagations in </a:t>
            </a:r>
            <a:r>
              <a:rPr lang="en-US" sz="16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the tunnel for </a:t>
            </a:r>
            <a:r>
              <a:rPr lang="en-US" sz="1600" dirty="0">
                <a:solidFill>
                  <a:srgbClr val="178DCB"/>
                </a:solidFill>
                <a:latin typeface="Avenir Next Medium"/>
                <a:cs typeface="Avenir Next Medium"/>
              </a:rPr>
              <a:t>several credible failure scenarios.</a:t>
            </a:r>
            <a:endParaRPr lang="en-US" sz="1600" dirty="0">
              <a:solidFill>
                <a:srgbClr val="178DCB"/>
              </a:solidFill>
              <a:latin typeface="Avenir Next Medium"/>
              <a:cs typeface="Avenir Next Medium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91636" y="4149080"/>
            <a:ext cx="28604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5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Lowest</a:t>
            </a:r>
            <a:r>
              <a:rPr lang="pl-PL" sz="1050" dirty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pl-PL" sz="105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attainable</a:t>
            </a:r>
            <a:r>
              <a:rPr lang="pl-PL" sz="1050" dirty="0">
                <a:solidFill>
                  <a:srgbClr val="0094CA"/>
                </a:solidFill>
                <a:latin typeface="Avenir Next Medium"/>
                <a:cs typeface="Avenir Next Medium"/>
              </a:rPr>
              <a:t> O2 </a:t>
            </a:r>
            <a:r>
              <a:rPr lang="pl-PL" sz="105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concentration</a:t>
            </a:r>
            <a:r>
              <a:rPr lang="pl-PL" sz="1050" dirty="0">
                <a:solidFill>
                  <a:srgbClr val="0094CA"/>
                </a:solidFill>
                <a:latin typeface="Avenir Next Medium"/>
                <a:cs typeface="Avenir Next Medium"/>
              </a:rPr>
              <a:t> = 6%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97549" y="4149080"/>
            <a:ext cx="28949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5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Lowest</a:t>
            </a:r>
            <a:r>
              <a:rPr lang="pl-PL" sz="1050" dirty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pl-PL" sz="105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attainable</a:t>
            </a:r>
            <a:r>
              <a:rPr lang="pl-PL" sz="1050" dirty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pl-PL" sz="105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temperature</a:t>
            </a:r>
            <a:r>
              <a:rPr lang="pl-PL" sz="1050" dirty="0">
                <a:solidFill>
                  <a:srgbClr val="0094CA"/>
                </a:solidFill>
                <a:latin typeface="Avenir Next Medium"/>
                <a:cs typeface="Avenir Next Medium"/>
              </a:rPr>
              <a:t> = -135°</a:t>
            </a:r>
            <a:r>
              <a:rPr lang="pl-PL" sz="105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C</a:t>
            </a:r>
            <a:endParaRPr lang="pl-PL" sz="105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15816" y="4501569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A </a:t>
            </a:r>
            <a:r>
              <a:rPr lang="pl-PL" sz="1600" dirty="0" err="1" smtClean="0">
                <a:solidFill>
                  <a:srgbClr val="FF0000"/>
                </a:solidFill>
                <a:latin typeface="Avenir Next Medium"/>
                <a:cs typeface="Avenir Next Medium"/>
              </a:rPr>
              <a:t>collection</a:t>
            </a:r>
            <a:r>
              <a:rPr lang="pl-PL" sz="16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 smtClean="0">
                <a:solidFill>
                  <a:srgbClr val="FF0000"/>
                </a:solidFill>
                <a:latin typeface="Avenir Next Medium"/>
                <a:cs typeface="Avenir Next Medium"/>
              </a:rPr>
              <a:t>header</a:t>
            </a:r>
            <a:r>
              <a:rPr lang="pl-PL" sz="16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for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evacuation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of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cold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helium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vapour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b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</a:b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may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reduce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or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eliminate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 smtClean="0">
                <a:solidFill>
                  <a:srgbClr val="FF0000"/>
                </a:solidFill>
                <a:latin typeface="Avenir Next Medium"/>
                <a:cs typeface="Avenir Next Medium"/>
              </a:rPr>
              <a:t>Oxygen</a:t>
            </a:r>
            <a:r>
              <a:rPr lang="pl-PL" sz="16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Deficiency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Hazard (ODH) 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and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personnel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exposure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to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cold</a:t>
            </a:r>
            <a:r>
              <a:rPr lang="pl-PL" sz="1600" dirty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pl-PL" sz="1600" dirty="0" err="1">
                <a:solidFill>
                  <a:srgbClr val="FF0000"/>
                </a:solidFill>
                <a:latin typeface="Avenir Next Medium"/>
                <a:cs typeface="Avenir Next Medium"/>
              </a:rPr>
              <a:t>burns</a:t>
            </a:r>
            <a:endParaRPr lang="en-GB" sz="1600" dirty="0">
              <a:solidFill>
                <a:srgbClr val="FF0000"/>
              </a:solidFill>
              <a:latin typeface="Avenir Next Medium"/>
              <a:cs typeface="Avenir Next Medium"/>
            </a:endParaRPr>
          </a:p>
          <a:p>
            <a:pPr algn="ctr"/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467544" y="3933056"/>
            <a:ext cx="1656184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venir Next Medium"/>
                <a:cs typeface="Avenir Next Medium"/>
              </a:rPr>
              <a:t>Loss of beam vacuum</a:t>
            </a:r>
            <a:endParaRPr lang="en-US" sz="1100" dirty="0">
              <a:solidFill>
                <a:schemeClr val="tx1"/>
              </a:solidFill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80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Next steps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696753"/>
            <a:ext cx="7272808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 smtClean="0">
              <a:latin typeface="Avenir Next Medium"/>
              <a:cs typeface="Avenir Next Medium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ESS to evaluate the design 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proposal for the 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Elliptical CM submitted 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by </a:t>
            </a:r>
            <a:r>
              <a:rPr lang="en-US" sz="20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G.Olivier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 (IPNO) on 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March 30</a:t>
            </a:r>
            <a:r>
              <a:rPr lang="en-US" sz="2000" baseline="30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th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.</a:t>
            </a:r>
          </a:p>
          <a:p>
            <a:endParaRPr lang="en-US" sz="2000" baseline="30000" dirty="0" smtClean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ESS to perform 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new pressure drop calculations in the connection line between the </a:t>
            </a:r>
            <a:r>
              <a:rPr lang="en-US" sz="20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’ burst disks and the helium 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collector.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IPNO to investigate 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if burst disks designed to withstand a maximum pressure of 4 </a:t>
            </a:r>
            <a:r>
              <a:rPr lang="en-US" sz="20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bara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 downstream are available on the market as well as the cost impact. Also, the potential impact on the </a:t>
            </a:r>
            <a:r>
              <a:rPr lang="en-US" sz="20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 design shall be assessed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ESS to make make </a:t>
            </a:r>
            <a:r>
              <a:rPr lang="en-US" sz="2000" dirty="0">
                <a:solidFill>
                  <a:srgbClr val="0094CA"/>
                </a:solidFill>
                <a:latin typeface="Avenir Next Medium"/>
                <a:cs typeface="Avenir Next Medium"/>
              </a:rPr>
              <a:t>a final decision regarding the engineering solution for the perforation of the helium collector in the coming weeks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.</a:t>
            </a:r>
            <a:endParaRPr lang="en-US" sz="200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476672"/>
            <a:ext cx="950295" cy="1152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841" t="13332" r="25677"/>
          <a:stretch/>
        </p:blipFill>
        <p:spPr>
          <a:xfrm>
            <a:off x="7452320" y="1844824"/>
            <a:ext cx="1488516" cy="1156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5085184"/>
            <a:ext cx="792088" cy="466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4869160"/>
            <a:ext cx="936104" cy="93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3717032"/>
            <a:ext cx="1440160" cy="8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Simplified Geometry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12290"/>
            <a:ext cx="8748464" cy="19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85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Boundary conditions, Elliptical cryomodule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995936" y="1556792"/>
            <a:ext cx="74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Inlet</a:t>
            </a:r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"/>
          <a:stretch/>
        </p:blipFill>
        <p:spPr bwMode="auto">
          <a:xfrm>
            <a:off x="2038480" y="2204864"/>
            <a:ext cx="4663770" cy="365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2940" y="4377283"/>
            <a:ext cx="925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3.6 kg/s</a:t>
            </a:r>
          </a:p>
          <a:p>
            <a:r>
              <a:rPr lang="sv-SE" dirty="0" smtClean="0"/>
              <a:t>5.06 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60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Boundary </a:t>
            </a:r>
            <a:r>
              <a:rPr lang="sv-SE" dirty="0" smtClean="0"/>
              <a:t>conditions, </a:t>
            </a:r>
            <a:r>
              <a:rPr lang="sv-SE" dirty="0"/>
              <a:t>Elliptical cryomodule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3"/>
          <a:stretch/>
        </p:blipFill>
        <p:spPr bwMode="auto">
          <a:xfrm>
            <a:off x="107505" y="2276872"/>
            <a:ext cx="3436936" cy="31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8585" y="1628800"/>
            <a:ext cx="109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Outlets</a:t>
            </a:r>
            <a:endParaRPr lang="sv-S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3933241"/>
            <a:ext cx="724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 atm</a:t>
            </a:r>
          </a:p>
          <a:p>
            <a:r>
              <a:rPr lang="sv-SE" dirty="0" smtClean="0"/>
              <a:t>30</a:t>
            </a:r>
            <a:r>
              <a:rPr lang="sv-SE" dirty="0" smtClean="0">
                <a:latin typeface="Calibri"/>
              </a:rPr>
              <a:t>°C</a:t>
            </a: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/>
          <a:stretch/>
        </p:blipFill>
        <p:spPr bwMode="auto">
          <a:xfrm>
            <a:off x="4499991" y="3068960"/>
            <a:ext cx="4510831" cy="218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56376" y="3762475"/>
            <a:ext cx="724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 atm</a:t>
            </a:r>
          </a:p>
          <a:p>
            <a:r>
              <a:rPr lang="sv-SE" dirty="0" smtClean="0"/>
              <a:t>30</a:t>
            </a:r>
            <a:r>
              <a:rPr lang="sv-SE" dirty="0" smtClean="0">
                <a:latin typeface="Calibri"/>
              </a:rPr>
              <a:t>°C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740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Tunnel-Pipe-Helium boundary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" r="19450"/>
          <a:stretch/>
        </p:blipFill>
        <p:spPr>
          <a:xfrm>
            <a:off x="179513" y="2996952"/>
            <a:ext cx="3357438" cy="273630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3681322" cy="3977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144" y="2276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30</a:t>
            </a:r>
            <a:r>
              <a:rPr lang="sv-SE" dirty="0" smtClean="0">
                <a:latin typeface="Calibri"/>
              </a:rPr>
              <a:t>°C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31409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30</a:t>
            </a:r>
            <a:r>
              <a:rPr lang="sv-SE" dirty="0" smtClean="0">
                <a:latin typeface="Calibri"/>
              </a:rPr>
              <a:t>°C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033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History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696753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latin typeface="Avenir Next Medium"/>
                <a:cs typeface="Avenir Next Medium"/>
              </a:rPr>
              <a:t>ESS Cryogenic Safety Workshop – Feb. 2016</a:t>
            </a:r>
            <a:endParaRPr lang="en-US" sz="2000" b="1" dirty="0" smtClean="0">
              <a:latin typeface="Avenir Next Medium"/>
              <a:cs typeface="Avenir Next Medium"/>
            </a:endParaRPr>
          </a:p>
          <a:p>
            <a:endParaRPr lang="en-US" sz="2000" b="1" dirty="0" smtClean="0">
              <a:latin typeface="Avenir Next Medium"/>
              <a:cs typeface="Avenir Next Medium"/>
            </a:endParaRPr>
          </a:p>
          <a:p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“</a:t>
            </a:r>
            <a:r>
              <a:rPr lang="en-US" sz="2000" i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Technical </a:t>
            </a:r>
            <a:r>
              <a:rPr lang="en-US" sz="2000" i="1" dirty="0">
                <a:solidFill>
                  <a:srgbClr val="FF0000"/>
                </a:solidFill>
                <a:latin typeface="Avenir Next Medium"/>
                <a:cs typeface="Avenir Next Medium"/>
              </a:rPr>
              <a:t>solutions to vent the helium coming out from the burst disks of the 2K helium vessel to a safe place should be investigated</a:t>
            </a:r>
            <a:r>
              <a:rPr lang="en-US" sz="2000" i="1" dirty="0">
                <a:solidFill>
                  <a:srgbClr val="178DCB"/>
                </a:solidFill>
                <a:latin typeface="Avenir Next Medium"/>
                <a:cs typeface="Avenir Next Medium"/>
              </a:rPr>
              <a:t>. Facilities like XFEL, </a:t>
            </a:r>
            <a:r>
              <a:rPr lang="en-US" sz="2000" i="1" dirty="0" err="1">
                <a:solidFill>
                  <a:srgbClr val="178DCB"/>
                </a:solidFill>
                <a:latin typeface="Avenir Next Medium"/>
                <a:cs typeface="Avenir Next Medium"/>
              </a:rPr>
              <a:t>Fermilab</a:t>
            </a:r>
            <a:r>
              <a:rPr lang="en-US" sz="2000" i="1" dirty="0">
                <a:solidFill>
                  <a:srgbClr val="178DCB"/>
                </a:solidFill>
                <a:latin typeface="Avenir Next Medium"/>
                <a:cs typeface="Avenir Next Medium"/>
              </a:rPr>
              <a:t> and ORNL only vent the vacuum vessel of cryogenic systems in the tunnel</a:t>
            </a:r>
            <a:r>
              <a:rPr lang="en-US" sz="2000" i="1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.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”</a:t>
            </a:r>
          </a:p>
          <a:p>
            <a:endParaRPr lang="en-US" sz="2000" b="1" dirty="0">
              <a:solidFill>
                <a:srgbClr val="178DCB"/>
              </a:solidFill>
              <a:latin typeface="Avenir Next Medium"/>
              <a:cs typeface="Avenir Next Medium"/>
            </a:endParaRPr>
          </a:p>
          <a:p>
            <a:endParaRPr lang="en-US" sz="2000" b="1" dirty="0">
              <a:solidFill>
                <a:srgbClr val="178DCB"/>
              </a:solidFill>
              <a:latin typeface="Avenir Next Medium"/>
              <a:cs typeface="Avenir Next Medium"/>
            </a:endParaRPr>
          </a:p>
          <a:p>
            <a:r>
              <a:rPr lang="en-US" sz="2000" b="1" u="sng" dirty="0">
                <a:latin typeface="Avenir Next Medium"/>
                <a:cs typeface="Avenir Next Medium"/>
              </a:rPr>
              <a:t>ESS </a:t>
            </a:r>
            <a:r>
              <a:rPr lang="en-US" sz="2000" b="1" u="sng" dirty="0" err="1">
                <a:latin typeface="Avenir Next Medium"/>
                <a:cs typeface="Avenir Next Medium"/>
              </a:rPr>
              <a:t>C</a:t>
            </a:r>
            <a:r>
              <a:rPr lang="en-US" sz="2000" b="1" u="sng" dirty="0" err="1" smtClean="0">
                <a:latin typeface="Avenir Next Medium"/>
                <a:cs typeface="Avenir Next Medium"/>
              </a:rPr>
              <a:t>ryomodules</a:t>
            </a:r>
            <a:r>
              <a:rPr lang="en-US" sz="2000" b="1" u="sng" dirty="0" smtClean="0">
                <a:latin typeface="Avenir Next Medium"/>
                <a:cs typeface="Avenir Next Medium"/>
              </a:rPr>
              <a:t> Safety </a:t>
            </a:r>
            <a:r>
              <a:rPr lang="en-US" sz="2000" b="1" u="sng" dirty="0">
                <a:latin typeface="Avenir Next Medium"/>
                <a:cs typeface="Avenir Next Medium"/>
              </a:rPr>
              <a:t>R</a:t>
            </a:r>
            <a:r>
              <a:rPr lang="en-US" sz="2000" b="1" u="sng" dirty="0" smtClean="0">
                <a:latin typeface="Avenir Next Medium"/>
                <a:cs typeface="Avenir Next Medium"/>
              </a:rPr>
              <a:t>eview </a:t>
            </a:r>
            <a:r>
              <a:rPr lang="en-US" sz="2000" b="1" u="sng" dirty="0">
                <a:latin typeface="Avenir Next Medium"/>
                <a:cs typeface="Avenir Next Medium"/>
              </a:rPr>
              <a:t>– </a:t>
            </a:r>
            <a:r>
              <a:rPr lang="en-US" sz="2000" b="1" u="sng" dirty="0" smtClean="0">
                <a:latin typeface="Avenir Next Medium"/>
                <a:cs typeface="Avenir Next Medium"/>
              </a:rPr>
              <a:t>June </a:t>
            </a:r>
            <a:r>
              <a:rPr lang="en-US" sz="2000" b="1" u="sng" dirty="0">
                <a:latin typeface="Avenir Next Medium"/>
                <a:cs typeface="Avenir Next Medium"/>
              </a:rPr>
              <a:t>2016</a:t>
            </a:r>
            <a:endParaRPr lang="en-US" sz="2000" b="1" dirty="0">
              <a:latin typeface="Avenir Next Medium"/>
              <a:cs typeface="Avenir Next Medium"/>
            </a:endParaRPr>
          </a:p>
          <a:p>
            <a:endParaRPr lang="en-US" sz="2000" b="1" dirty="0" smtClean="0">
              <a:latin typeface="Avenir Next Medium"/>
              <a:cs typeface="Avenir Next Medium"/>
            </a:endParaRPr>
          </a:p>
          <a:p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“</a:t>
            </a:r>
            <a:r>
              <a:rPr lang="en-US" sz="2000" i="1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Integrating </a:t>
            </a:r>
            <a:r>
              <a:rPr lang="en-US" sz="2000" i="1" dirty="0">
                <a:solidFill>
                  <a:srgbClr val="178DCB"/>
                </a:solidFill>
                <a:latin typeface="Avenir Next Medium"/>
                <a:cs typeface="Avenir Next Medium"/>
              </a:rPr>
              <a:t>in the tunnel a helium collector in order to discharge helium outside the tunnel is a very interesting solution in order to cope with the risk of ODH and cold burns to personnel in the vicinity of the </a:t>
            </a:r>
            <a:r>
              <a:rPr lang="en-US" sz="2000" i="1" dirty="0" err="1">
                <a:solidFill>
                  <a:srgbClr val="178DCB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2000" i="1" dirty="0">
                <a:solidFill>
                  <a:srgbClr val="178DCB"/>
                </a:solidFill>
                <a:latin typeface="Avenir Next Medium"/>
                <a:cs typeface="Avenir Next Medium"/>
              </a:rPr>
              <a:t>. </a:t>
            </a:r>
            <a:r>
              <a:rPr lang="en-US" sz="2000" i="1" dirty="0">
                <a:solidFill>
                  <a:srgbClr val="FF0000"/>
                </a:solidFill>
                <a:latin typeface="Avenir Next Medium"/>
                <a:cs typeface="Avenir Next Medium"/>
              </a:rPr>
              <a:t>The committee supports the continuation of this work with high priority, as well as the evaluation of the impact of this system on the </a:t>
            </a:r>
            <a:r>
              <a:rPr lang="en-US" sz="2000" i="1" dirty="0" err="1">
                <a:solidFill>
                  <a:srgbClr val="FF0000"/>
                </a:solidFill>
                <a:latin typeface="Avenir Next Medium"/>
                <a:cs typeface="Avenir Next Medium"/>
              </a:rPr>
              <a:t>cryomodule</a:t>
            </a:r>
            <a:r>
              <a:rPr lang="en-US" sz="2000" i="1" dirty="0">
                <a:solidFill>
                  <a:srgbClr val="FF0000"/>
                </a:solidFill>
                <a:latin typeface="Avenir Next Medium"/>
                <a:cs typeface="Avenir Next Medium"/>
              </a:rPr>
              <a:t> design and integration aspects in the tunnel. </a:t>
            </a: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“</a:t>
            </a:r>
            <a:endParaRPr lang="sv-SE" sz="2000" dirty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pic>
        <p:nvPicPr>
          <p:cNvPr id="10" name="Picture 9" descr="1280px-Oak_Ridge_National_Laboratory_logo.sv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9" y="790292"/>
            <a:ext cx="504056" cy="259904"/>
          </a:xfrm>
          <a:prstGeom prst="rect">
            <a:avLst/>
          </a:prstGeom>
        </p:spPr>
      </p:pic>
      <p:pic>
        <p:nvPicPr>
          <p:cNvPr id="11" name="Picture 10" descr="DESY-Logo-cyan-RGB_ger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66" y="752228"/>
            <a:ext cx="296499" cy="296499"/>
          </a:xfrm>
          <a:prstGeom prst="rect">
            <a:avLst/>
          </a:prstGeom>
        </p:spPr>
      </p:pic>
      <p:pic>
        <p:nvPicPr>
          <p:cNvPr id="12" name="Picture 11" descr="download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73" y="764891"/>
            <a:ext cx="298886" cy="292303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21" y="764891"/>
            <a:ext cx="406372" cy="304779"/>
          </a:xfrm>
          <a:prstGeom prst="rect">
            <a:avLst/>
          </a:prstGeom>
        </p:spPr>
      </p:pic>
      <p:pic>
        <p:nvPicPr>
          <p:cNvPr id="14" name="Picture 13" descr="download (1).pn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14" y="836899"/>
            <a:ext cx="720080" cy="154091"/>
          </a:xfrm>
          <a:prstGeom prst="rect">
            <a:avLst/>
          </a:prstGeom>
        </p:spPr>
      </p:pic>
      <p:pic>
        <p:nvPicPr>
          <p:cNvPr id="16" name="Picture 15" descr="Spallation_neutron_source_logo.p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93" y="764891"/>
            <a:ext cx="357278" cy="238185"/>
          </a:xfrm>
          <a:prstGeom prst="rect">
            <a:avLst/>
          </a:prstGeom>
        </p:spPr>
      </p:pic>
      <p:pic>
        <p:nvPicPr>
          <p:cNvPr id="17" name="Picture 16" descr="ess_logo_frugal_blue_cmyk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41" y="764891"/>
            <a:ext cx="498656" cy="268320"/>
          </a:xfrm>
          <a:prstGeom prst="rect">
            <a:avLst/>
          </a:prstGeom>
        </p:spPr>
      </p:pic>
      <p:pic>
        <p:nvPicPr>
          <p:cNvPr id="18" name="Picture 17" descr="DESY-Logo-cyan-RGB_ger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30" y="3200313"/>
            <a:ext cx="296499" cy="296499"/>
          </a:xfrm>
          <a:prstGeom prst="rect">
            <a:avLst/>
          </a:prstGeom>
        </p:spPr>
      </p:pic>
      <p:pic>
        <p:nvPicPr>
          <p:cNvPr id="19" name="Picture 18" descr="download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37" y="3212976"/>
            <a:ext cx="298886" cy="292303"/>
          </a:xfrm>
          <a:prstGeom prst="rect">
            <a:avLst/>
          </a:prstGeom>
        </p:spPr>
      </p:pic>
      <p:pic>
        <p:nvPicPr>
          <p:cNvPr id="20" name="Picture 19" descr="ess_logo_frugal_blue_cmyk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12976"/>
            <a:ext cx="498656" cy="268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216" y="3212975"/>
            <a:ext cx="360040" cy="293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328" y="3212976"/>
            <a:ext cx="504056" cy="2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8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Main function and design constraints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696753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venir Next Medium"/>
                <a:cs typeface="Avenir Next Medium"/>
              </a:rPr>
              <a:t>Function</a:t>
            </a:r>
            <a:endParaRPr lang="en-US" sz="2000" b="1" dirty="0" smtClean="0">
              <a:latin typeface="Avenir Next Medium"/>
              <a:cs typeface="Avenir Next Medium"/>
            </a:endParaRPr>
          </a:p>
          <a:p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The helium collector is designed </a:t>
            </a:r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to 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be </a:t>
            </a:r>
            <a:r>
              <a:rPr lang="en-GB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able </a:t>
            </a:r>
            <a:r>
              <a:rPr lang="en-GB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to </a:t>
            </a:r>
            <a:r>
              <a:rPr lang="en-GB" sz="2000" dirty="0">
                <a:solidFill>
                  <a:srgbClr val="FF0000"/>
                </a:solidFill>
                <a:latin typeface="Avenir Next Medium"/>
                <a:cs typeface="Avenir Next Medium"/>
              </a:rPr>
              <a:t>collect the helium released by the burst disks of the 2 K helium </a:t>
            </a:r>
            <a:r>
              <a:rPr lang="en-GB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vessel</a:t>
            </a:r>
            <a:r>
              <a:rPr lang="en-GB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 of the </a:t>
            </a:r>
            <a:r>
              <a:rPr lang="en-GB" sz="2000" dirty="0" err="1" smtClean="0">
                <a:solidFill>
                  <a:srgbClr val="178DCB"/>
                </a:solidFill>
                <a:latin typeface="Avenir Next Medium"/>
                <a:cs typeface="Avenir Next Medium"/>
              </a:rPr>
              <a:t>cryomodules</a:t>
            </a:r>
            <a:r>
              <a:rPr lang="en-GB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 </a:t>
            </a:r>
            <a:r>
              <a:rPr lang="en-GB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and vent it outside of the </a:t>
            </a:r>
            <a:r>
              <a:rPr lang="en-GB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tunnel in order to prevent exposure of the personnel to helium releases during access to the tunnel (Beam OFF).</a:t>
            </a:r>
          </a:p>
          <a:p>
            <a:endParaRPr lang="en-GB" sz="2000" dirty="0">
              <a:solidFill>
                <a:srgbClr val="178DCB"/>
              </a:solidFill>
              <a:latin typeface="Avenir Next Medium"/>
              <a:cs typeface="Avenir Next Medium"/>
            </a:endParaRPr>
          </a:p>
          <a:p>
            <a:r>
              <a:rPr lang="en-US" sz="2000" b="1" dirty="0" smtClean="0">
                <a:latin typeface="Avenir Next Medium"/>
                <a:cs typeface="Avenir Next Medium"/>
              </a:rPr>
              <a:t>Design constraints</a:t>
            </a:r>
            <a:endParaRPr lang="en-US" sz="2000" dirty="0">
              <a:solidFill>
                <a:srgbClr val="178DCB"/>
              </a:solidFill>
              <a:latin typeface="Avenir Next Medium"/>
              <a:cs typeface="Avenir Next Medium"/>
            </a:endParaRPr>
          </a:p>
          <a:p>
            <a:r>
              <a:rPr lang="en-US" sz="2000" dirty="0">
                <a:solidFill>
                  <a:srgbClr val="178DCB"/>
                </a:solidFill>
                <a:latin typeface="Avenir Next Medium"/>
                <a:cs typeface="Avenir Next Medium"/>
              </a:rPr>
              <a:t>The helium collector 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shall be designed in such a way that the impact on the </a:t>
            </a:r>
            <a:r>
              <a:rPr lang="en-US" sz="2000" dirty="0" err="1" smtClean="0">
                <a:solidFill>
                  <a:srgbClr val="178DCB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2000" dirty="0" smtClean="0">
                <a:solidFill>
                  <a:srgbClr val="178DCB"/>
                </a:solidFill>
                <a:latin typeface="Avenir Next Medium"/>
                <a:cs typeface="Avenir Next Medium"/>
              </a:rPr>
              <a:t> design and operation (both elliptical and spoke) is very limited: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Maximum allowable pressure of 1.9 </a:t>
            </a:r>
            <a:r>
              <a:rPr lang="en-US" sz="2000" dirty="0" err="1" smtClean="0">
                <a:solidFill>
                  <a:srgbClr val="FF0000"/>
                </a:solidFill>
                <a:latin typeface="Avenir Next Medium"/>
                <a:cs typeface="Avenir Next Medium"/>
              </a:rPr>
              <a:t>bara</a:t>
            </a: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 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at the outlet of the </a:t>
            </a:r>
            <a:r>
              <a:rPr lang="en-US" sz="20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’ burst disks.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The helium collector shall “behave” </a:t>
            </a: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as if there </a:t>
            </a: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was no collector during operation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(Beam ON) to limit back-pressure effects.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Limit as much as possible the pressure drops </a:t>
            </a:r>
            <a:r>
              <a:rPr lang="en-US" sz="2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in the connection line between the burst disks and the collector.</a:t>
            </a:r>
            <a:endParaRPr lang="en-US" sz="2000" dirty="0" smtClean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99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Main function and design constraints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69675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BEAM ON</a:t>
            </a:r>
            <a:endParaRPr lang="en-US" sz="2000" b="1" dirty="0" smtClean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7649"/>
          <a:stretch/>
        </p:blipFill>
        <p:spPr>
          <a:xfrm>
            <a:off x="3203848" y="1628800"/>
            <a:ext cx="5859121" cy="37112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48464" y="4437112"/>
            <a:ext cx="297922" cy="143527"/>
            <a:chOff x="2804365" y="2978065"/>
            <a:chExt cx="297922" cy="143527"/>
          </a:xfrm>
        </p:grpSpPr>
        <p:sp>
          <p:nvSpPr>
            <p:cNvPr id="5" name="Oval 4"/>
            <p:cNvSpPr/>
            <p:nvPr/>
          </p:nvSpPr>
          <p:spPr>
            <a:xfrm>
              <a:off x="3030279" y="304958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915816" y="301498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04365" y="2978065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227021"/>
              </p:ext>
            </p:extLst>
          </p:nvPr>
        </p:nvGraphicFramePr>
        <p:xfrm>
          <a:off x="107504" y="1628801"/>
          <a:ext cx="3024336" cy="2745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00"/>
                <a:gridCol w="1697836"/>
              </a:tblGrid>
              <a:tr h="512298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Access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No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personnel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allowed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in the tunnel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95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CM </a:t>
                      </a: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gate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valves position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Open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0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Collector</a:t>
                      </a:r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gate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valves position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Open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0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Helium </a:t>
                      </a:r>
                      <a:r>
                        <a:rPr lang="sv-SE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collector</a:t>
                      </a:r>
                      <a:r>
                        <a:rPr lang="sv-SE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”mode”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Inactive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0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Worst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case scenario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Release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of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helium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from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6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elliptical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CM*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caused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by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accidental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beam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loss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38334" y="5301208"/>
            <a:ext cx="24421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&amp; C-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J.H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årdh</a:t>
            </a:r>
            <a:endParaRPr lang="en-US" sz="900" dirty="0"/>
          </a:p>
        </p:txBody>
      </p:sp>
      <p:sp>
        <p:nvSpPr>
          <p:cNvPr id="14" name="Rectangle 13"/>
          <p:cNvSpPr/>
          <p:nvPr/>
        </p:nvSpPr>
        <p:spPr>
          <a:xfrm>
            <a:off x="1" y="55172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*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The loss of 6 High-β (or 8 Spoke) was estimated based on an average air propagation speed of 3 m.s</a:t>
            </a:r>
            <a:r>
              <a:rPr lang="en-GB" sz="900" baseline="300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-1</a:t>
            </a:r>
            <a:r>
              <a:rPr lang="en-GB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in 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case of an air </a:t>
            </a:r>
            <a:r>
              <a:rPr lang="en-GB" sz="9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inleak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 in the beam vacuum assuming that the gate valves would close in 4 seconds. 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As a result, air would propagate along the beam pipe (12 m on each </a:t>
            </a:r>
            <a:r>
              <a:rPr lang="en-GB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direction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) and thus affecting a total of 4 High-β (or 6 Spoke). 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A safety margin of an extra </a:t>
            </a:r>
            <a:r>
              <a:rPr lang="en-GB" sz="900" dirty="0" err="1">
                <a:solidFill>
                  <a:srgbClr val="0094CA"/>
                </a:solidFill>
                <a:latin typeface="Avenir Next Medium"/>
                <a:cs typeface="Avenir Next Medium"/>
              </a:rPr>
              <a:t>cryomodule</a:t>
            </a:r>
            <a:r>
              <a:rPr lang="en-GB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 on each side has been added to this number.</a:t>
            </a:r>
            <a:endParaRPr lang="en-US" sz="900" dirty="0">
              <a:solidFill>
                <a:srgbClr val="0094CA"/>
              </a:solidFill>
              <a:latin typeface="Avenir Next Medium"/>
              <a:cs typeface="Avenir Next Medium"/>
            </a:endParaRPr>
          </a:p>
          <a:p>
            <a:r>
              <a:rPr lang="en-US" sz="900" u="sng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Source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A.Dalesandro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&amp;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R.Dhuley</a:t>
            </a:r>
            <a:r>
              <a:rPr lang="en-US" sz="900" dirty="0">
                <a:solidFill>
                  <a:srgbClr val="0094CA"/>
                </a:solidFill>
                <a:latin typeface="Avenir Next Medium"/>
                <a:cs typeface="Avenir Next Medium"/>
              </a:rPr>
              <a:t>, </a:t>
            </a:r>
            <a:r>
              <a:rPr lang="en-US" sz="900" b="1" dirty="0">
                <a:solidFill>
                  <a:srgbClr val="0094CA"/>
                </a:solidFill>
                <a:latin typeface="Avenir Next Medium"/>
                <a:cs typeface="Avenir Next Medium"/>
              </a:rPr>
              <a:t>Results from sudden loss of vacuum on scaled superconducting radio </a:t>
            </a:r>
            <a:r>
              <a:rPr lang="en-US" sz="900" b="1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frequency </a:t>
            </a:r>
            <a:r>
              <a:rPr lang="en-US" sz="900" b="1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</a:t>
            </a:r>
            <a:r>
              <a:rPr lang="en-US" sz="900" b="1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</a:t>
            </a:r>
            <a:r>
              <a:rPr lang="en-US" sz="900" b="1" dirty="0">
                <a:solidFill>
                  <a:srgbClr val="0094CA"/>
                </a:solidFill>
                <a:latin typeface="Avenir Next Medium"/>
                <a:cs typeface="Avenir Next Medium"/>
              </a:rPr>
              <a:t>experiment</a:t>
            </a:r>
            <a:endParaRPr lang="en-US" sz="900" b="1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4725144"/>
            <a:ext cx="2664296" cy="7200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Avenir Next Medium"/>
                <a:cs typeface="Avenir Next Medium"/>
              </a:rPr>
              <a:t>This is a </a:t>
            </a:r>
            <a:r>
              <a:rPr lang="en-US" sz="1100" b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very low probable event </a:t>
            </a:r>
            <a:r>
              <a:rPr lang="en-US" sz="1100" dirty="0" smtClean="0">
                <a:solidFill>
                  <a:schemeClr val="tx1"/>
                </a:solidFill>
                <a:latin typeface="Avenir Next Medium"/>
                <a:cs typeface="Avenir Next Medium"/>
              </a:rPr>
              <a:t>considering the Machine Protection System (MPS) in place</a:t>
            </a:r>
            <a:endParaRPr lang="en-US" sz="1100" dirty="0">
              <a:solidFill>
                <a:schemeClr val="tx1"/>
              </a:solidFill>
              <a:latin typeface="Avenir Next Medium"/>
              <a:cs typeface="Avenir Next Medium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2195736" y="4293096"/>
            <a:ext cx="504056" cy="504056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028384" y="292494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56176" y="242088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7944" y="285293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650800" y="409631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60232" y="371703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68344" y="407707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19872" y="285293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980728"/>
            <a:ext cx="2179231" cy="1519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98827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-0.60694 -0.22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7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Main function and design constraints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69675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Next Medium"/>
                <a:cs typeface="Avenir Next Medium"/>
              </a:rPr>
              <a:t>BEAM OFF</a:t>
            </a:r>
            <a:endParaRPr lang="en-US" sz="2000" b="1" dirty="0" smtClean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7649"/>
          <a:stretch/>
        </p:blipFill>
        <p:spPr>
          <a:xfrm>
            <a:off x="3203848" y="1628800"/>
            <a:ext cx="5859121" cy="371128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28754"/>
              </p:ext>
            </p:extLst>
          </p:nvPr>
        </p:nvGraphicFramePr>
        <p:xfrm>
          <a:off x="107504" y="1628801"/>
          <a:ext cx="3024336" cy="2379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00"/>
                <a:gridCol w="1697836"/>
              </a:tblGrid>
              <a:tr h="512298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Access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Personnel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allowed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in the tunnel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95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CM </a:t>
                      </a: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gate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valves position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Closed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0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Collector</a:t>
                      </a:r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gate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valves position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Closed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0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Helium </a:t>
                      </a:r>
                      <a:r>
                        <a:rPr lang="sv-SE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collector</a:t>
                      </a:r>
                      <a:r>
                        <a:rPr lang="sv-SE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”mode”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Active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01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Worst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case scenario</a:t>
                      </a:r>
                      <a:endParaRPr lang="sv-SE" sz="1200" dirty="0" smtClean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Release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of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helium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</a:t>
                      </a:r>
                      <a:r>
                        <a:rPr lang="fr-FR" sz="1200" baseline="0" dirty="0" err="1" smtClean="0">
                          <a:solidFill>
                            <a:schemeClr val="bg1"/>
                          </a:solidFill>
                          <a:latin typeface="Avenir Next Medium"/>
                        </a:rPr>
                        <a:t>from</a:t>
                      </a:r>
                      <a:r>
                        <a:rPr lang="fr-FR" sz="1200" baseline="0" dirty="0" smtClean="0">
                          <a:solidFill>
                            <a:schemeClr val="bg1"/>
                          </a:solidFill>
                          <a:latin typeface="Avenir Next Medium"/>
                        </a:rPr>
                        <a:t> 1 CM*</a:t>
                      </a:r>
                      <a:endParaRPr lang="sv-SE" sz="1200" dirty="0">
                        <a:solidFill>
                          <a:schemeClr val="bg1"/>
                        </a:solidFill>
                        <a:latin typeface="Avenir Next Medium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38334" y="5301208"/>
            <a:ext cx="24421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&amp; C-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J.H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årdh</a:t>
            </a:r>
            <a:endParaRPr lang="en-US" sz="900" dirty="0"/>
          </a:p>
        </p:txBody>
      </p:sp>
      <p:sp>
        <p:nvSpPr>
          <p:cNvPr id="14" name="Rectangle 13"/>
          <p:cNvSpPr/>
          <p:nvPr/>
        </p:nvSpPr>
        <p:spPr>
          <a:xfrm>
            <a:off x="1" y="57332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*This assumption was made based on the fact that the gate valves of the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are closed, thus preventing the helium release from several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cryomodules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at the same time</a:t>
            </a:r>
            <a:endParaRPr lang="en-US" sz="900" b="1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28384" y="292494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56176" y="242088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67944" y="285293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650800" y="409631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60232" y="371703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68344" y="407707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19872" y="285293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980728"/>
            <a:ext cx="2170253" cy="1495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4630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Routing of the collector</a:t>
            </a:r>
            <a:endParaRPr lang="sv-SE" dirty="0">
              <a:solidFill>
                <a:srgbClr val="119FD5"/>
              </a:solidFill>
            </a:endParaRPr>
          </a:p>
        </p:txBody>
      </p:sp>
      <p:pic>
        <p:nvPicPr>
          <p:cNvPr id="25" name="Picture 24" descr="top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42009" b="23453"/>
          <a:stretch/>
        </p:blipFill>
        <p:spPr>
          <a:xfrm>
            <a:off x="103840" y="3656899"/>
            <a:ext cx="9040159" cy="1477630"/>
          </a:xfrm>
          <a:prstGeom prst="rect">
            <a:avLst/>
          </a:prstGeom>
        </p:spPr>
      </p:pic>
      <p:pic>
        <p:nvPicPr>
          <p:cNvPr id="26" name="Picture 25" descr="Screen Shot 2015-05-17 at 12.50.4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2880320" cy="1435979"/>
          </a:xfrm>
          <a:prstGeom prst="rect">
            <a:avLst/>
          </a:prstGeom>
        </p:spPr>
      </p:pic>
      <p:pic>
        <p:nvPicPr>
          <p:cNvPr id="27" name="Picture 26" descr="Macintosh HD:private:var:folders:fh:8x9py10j2875kzvwl9zk8hrh0032n5:T:TemporaryItems:Picture_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/>
          <a:stretch/>
        </p:blipFill>
        <p:spPr bwMode="auto">
          <a:xfrm>
            <a:off x="7812360" y="1556792"/>
            <a:ext cx="1223541" cy="2417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8740476" y="3524969"/>
            <a:ext cx="144016" cy="7920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83568" y="2708920"/>
            <a:ext cx="648072" cy="129614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96336" y="1033572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CDS vent line </a:t>
            </a:r>
          </a:p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L = 12 m, DN400</a:t>
            </a:r>
            <a:endParaRPr lang="en-US" sz="140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892480" y="4509120"/>
            <a:ext cx="0" cy="936104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27584" y="5301208"/>
            <a:ext cx="8064896" cy="654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27584" y="4437112"/>
            <a:ext cx="0" cy="100811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27984" y="5013176"/>
            <a:ext cx="722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310 m </a:t>
            </a:r>
            <a:endParaRPr lang="en-US" sz="1400" dirty="0">
              <a:solidFill>
                <a:srgbClr val="0094CA"/>
              </a:solidFill>
              <a:latin typeface="Avenir Next Medium"/>
              <a:cs typeface="Avenir Next Medium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496" y="1124744"/>
            <a:ext cx="1423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Cold box room</a:t>
            </a:r>
            <a:b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</a:br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vent line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75656" y="2204864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CTL gallery</a:t>
            </a:r>
          </a:p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L = 55 m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23528" y="2276872"/>
            <a:ext cx="72008" cy="136815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635896" y="3861048"/>
            <a:ext cx="2850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Elliptical and Spoke Linac tunnel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07904" y="2348880"/>
            <a:ext cx="3192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Total length of the collector &lt; 400 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2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J.Fydrych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6868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Collector concept – double </a:t>
            </a:r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pipes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81961" y="5949280"/>
            <a:ext cx="17695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endParaRPr lang="en-US" sz="900" dirty="0"/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4709"/>
            <a:ext cx="8229600" cy="290240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282024" y="2947709"/>
            <a:ext cx="3824578" cy="2160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Oval 20"/>
          <p:cNvSpPr/>
          <p:nvPr/>
        </p:nvSpPr>
        <p:spPr>
          <a:xfrm>
            <a:off x="2068664" y="3624895"/>
            <a:ext cx="3824578" cy="2160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1"/>
          <p:cNvSpPr/>
          <p:nvPr/>
        </p:nvSpPr>
        <p:spPr>
          <a:xfrm>
            <a:off x="323528" y="4797152"/>
            <a:ext cx="8520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Main motivations</a:t>
            </a:r>
            <a:r>
              <a:rPr lang="en-GB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Reduce back-pressure effects from one release point to adjacent burst disks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Cope with the mechanical integration constraints of the accelerator tunnel</a:t>
            </a:r>
          </a:p>
        </p:txBody>
      </p:sp>
    </p:spTree>
    <p:extLst>
      <p:ext uri="{BB962C8B-B14F-4D97-AF65-F5344CB8AC3E}">
        <p14:creationId xmlns:p14="http://schemas.microsoft.com/office/powerpoint/2010/main" val="159253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9FD5"/>
                </a:solidFill>
                <a:latin typeface="Avenir Next Medium"/>
                <a:cs typeface="Avenir Next Medium"/>
              </a:rPr>
              <a:t>Cross-section of the accelerator tunnel</a:t>
            </a:r>
            <a:endParaRPr lang="sv-SE" dirty="0">
              <a:solidFill>
                <a:srgbClr val="119FD5"/>
              </a:solidFill>
            </a:endParaRPr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745568" cy="4525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8224" y="5877272"/>
            <a:ext cx="24421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Acknowledgement: 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J.Moberg</a:t>
            </a:r>
            <a:r>
              <a:rPr lang="en-US" sz="900" dirty="0" smtClean="0">
                <a:solidFill>
                  <a:srgbClr val="0094CA"/>
                </a:solidFill>
                <a:latin typeface="Avenir Next Medium"/>
                <a:cs typeface="Avenir Next Medium"/>
              </a:rPr>
              <a:t> &amp; C-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J.H</a:t>
            </a:r>
            <a:r>
              <a:rPr lang="en-US" sz="900" dirty="0" err="1" smtClean="0">
                <a:solidFill>
                  <a:srgbClr val="0094CA"/>
                </a:solidFill>
                <a:latin typeface="Avenir Next Medium"/>
                <a:cs typeface="Avenir Next Medium"/>
              </a:rPr>
              <a:t>årdh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7126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9910</TotalTime>
  <Words>1539</Words>
  <Application>Microsoft Macintosh PowerPoint</Application>
  <PresentationFormat>On-screen Show (4:3)</PresentationFormat>
  <Paragraphs>259</Paragraphs>
  <Slides>24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ESS Core Powerpoint template</vt:lpstr>
      <vt:lpstr>OVERVIEW  OF THE HELIUM COLLECTOR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Simplified Geometry</vt:lpstr>
      <vt:lpstr>Boundary conditions, Elliptical cryomodule</vt:lpstr>
      <vt:lpstr>Boundary conditions, Elliptical cryomodule</vt:lpstr>
      <vt:lpstr>Tunnel-Pipe-Helium boundary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Duy Phan</cp:lastModifiedBy>
  <cp:revision>486</cp:revision>
  <cp:lastPrinted>2017-02-15T08:42:01Z</cp:lastPrinted>
  <dcterms:created xsi:type="dcterms:W3CDTF">2013-10-29T16:05:10Z</dcterms:created>
  <dcterms:modified xsi:type="dcterms:W3CDTF">2017-03-31T15:16:33Z</dcterms:modified>
</cp:coreProperties>
</file>