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454" r:id="rId2"/>
    <p:sldId id="1217" r:id="rId3"/>
    <p:sldId id="1207" r:id="rId4"/>
    <p:sldId id="1219" r:id="rId5"/>
    <p:sldId id="1218" r:id="rId6"/>
    <p:sldId id="1211" r:id="rId7"/>
    <p:sldId id="1210" r:id="rId8"/>
    <p:sldId id="1220" r:id="rId9"/>
    <p:sldId id="1208" r:id="rId10"/>
    <p:sldId id="1213" r:id="rId11"/>
    <p:sldId id="1215" r:id="rId12"/>
    <p:sldId id="1216" r:id="rId13"/>
    <p:sldId id="1209" r:id="rId14"/>
    <p:sldId id="1214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ve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B1DD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94" autoAdjust="0"/>
    <p:restoredTop sz="79294" autoAdjust="0"/>
  </p:normalViewPr>
  <p:slideViewPr>
    <p:cSldViewPr>
      <p:cViewPr varScale="1">
        <p:scale>
          <a:sx n="86" d="100"/>
          <a:sy n="86" d="100"/>
        </p:scale>
        <p:origin x="224" y="232"/>
      </p:cViewPr>
      <p:guideLst>
        <p:guide orient="horz" pos="2205"/>
        <p:guide pos="4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2017-04-01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78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, ALARA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93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2" indent="-342900"/>
            <a:r>
              <a:rPr lang="en-US" sz="1600" dirty="0" smtClean="0"/>
              <a:t>CEA/demonstrator, and design is upstream</a:t>
            </a:r>
            <a:r>
              <a:rPr lang="en-US" sz="1600" baseline="0" dirty="0" smtClean="0"/>
              <a:t> of all fabrication process, so crucial role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41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Daily phone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47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ED7AC81-318B-4D49-A602-9E30227C87EC}" type="datetime1">
              <a:rPr lang="sv-SE" smtClean="0"/>
              <a:pPr/>
              <a:t>2017-04-01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sv-SE" dirty="0" smtClean="0"/>
              <a:t>CD – 03/-4/2017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sv-SE" dirty="0" smtClean="0"/>
              <a:t>CD - 24/03/14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CD - </a:t>
            </a:r>
            <a:fld id="{7103233B-D569-4A6E-878F-CDE152514C47}" type="datetime1">
              <a:rPr lang="sv-SE" smtClean="0"/>
              <a:pPr/>
              <a:t>2017-04-01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ownload/attachments/40470305/ESS-0033356_V4_TUVNord_ReportFinalVersionRev4_7October2015.pdf?version=1&amp;modificationDate=1455707228896&amp;api=v2" TargetMode="External"/><Relationship Id="rId4" Type="http://schemas.openxmlformats.org/officeDocument/2006/relationships/hyperlink" Target="https://confluence.esss.lu.se/display/CRYOM/Interfaces+Meetings" TargetMode="External"/><Relationship Id="rId5" Type="http://schemas.openxmlformats.org/officeDocument/2006/relationships/hyperlink" Target="https://confluence.esss.lu.se/pages/viewpage.action?pageId=40470305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confluence.esss.lu.se/display/CRYOM/Cryomodules+Collaboration+space" TargetMode="External"/><Relationship Id="rId5" Type="http://schemas.openxmlformats.org/officeDocument/2006/relationships/hyperlink" Target="https://confluence.esss.lu.se/display/CRY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s://confluence.esss.lu.se/download/attachments/40470305/PED__201468UE.europa.pdf?version=1&amp;modificationDate=1476455499559&amp;api=v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pages/viewpage.action?pageId=40470305&amp;preview=/40470305/213331280/Safety_RaditionMap_ESS-0060208.2.pdf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fluence.esss.lu.se/pages/viewpage.action?pageId=40470305&amp;preview=/40470305/71041582/ESS-0033356_V4_TUVNord_ReportFinalVersionRev4_7October2015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Licensing requirements for </a:t>
            </a:r>
            <a:r>
              <a:rPr lang="en-US" sz="4000" dirty="0" err="1"/>
              <a:t>Cryomodules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416824" cy="220709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Helvetica"/>
              </a:rPr>
              <a:t>Christine </a:t>
            </a:r>
            <a:r>
              <a:rPr lang="en-US" sz="2000" dirty="0" smtClean="0">
                <a:solidFill>
                  <a:schemeClr val="bg1"/>
                </a:solidFill>
                <a:cs typeface="Helvetica"/>
              </a:rPr>
              <a:t>Darve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Critical Design </a:t>
            </a:r>
            <a:r>
              <a:rPr lang="fr-FR" sz="2000" dirty="0" err="1" smtClean="0">
                <a:solidFill>
                  <a:schemeClr val="bg1"/>
                </a:solidFill>
              </a:rPr>
              <a:t>Review</a:t>
            </a:r>
            <a:r>
              <a:rPr lang="fr-FR" sz="2000" dirty="0" smtClean="0">
                <a:solidFill>
                  <a:schemeClr val="bg1"/>
                </a:solidFill>
              </a:rPr>
              <a:t> – Medium-beta </a:t>
            </a:r>
            <a:r>
              <a:rPr lang="fr-FR" sz="2000" dirty="0" err="1">
                <a:solidFill>
                  <a:schemeClr val="bg1"/>
                </a:solidFill>
              </a:rPr>
              <a:t>C</a:t>
            </a:r>
            <a:r>
              <a:rPr lang="fr-FR" sz="2000" dirty="0" err="1" smtClean="0">
                <a:solidFill>
                  <a:schemeClr val="bg1"/>
                </a:solidFill>
              </a:rPr>
              <a:t>ryomodules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CEA Saclay </a:t>
            </a:r>
          </a:p>
          <a:p>
            <a:r>
              <a:rPr lang="en-GB" sz="2000" dirty="0" smtClean="0">
                <a:solidFill>
                  <a:srgbClr val="FFFFFF"/>
                </a:solidFill>
              </a:rPr>
              <a:t>April 3-4, 2017</a:t>
            </a:r>
            <a:endParaRPr lang="en-GB" sz="2000" dirty="0">
              <a:solidFill>
                <a:srgbClr val="FFFFFF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952" y="950863"/>
            <a:ext cx="902698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51" y="947896"/>
            <a:ext cx="924628" cy="57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950" y="950862"/>
            <a:ext cx="75597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81" y="946614"/>
            <a:ext cx="585201" cy="5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372" y="954032"/>
            <a:ext cx="530924" cy="5728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7175" y="953975"/>
            <a:ext cx="2019688" cy="572951"/>
          </a:xfrm>
          <a:prstGeom prst="rect">
            <a:avLst/>
          </a:prstGeom>
        </p:spPr>
      </p:pic>
      <p:pic>
        <p:nvPicPr>
          <p:cNvPr id="19" name="Picture 13" descr="FREIA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944" y="1196752"/>
            <a:ext cx="147354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2946" y="946614"/>
            <a:ext cx="951932" cy="5803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82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ESS </a:t>
            </a:r>
            <a:r>
              <a:rPr lang="en-US" smtClean="0"/>
              <a:t>Licensing applicable to </a:t>
            </a:r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3707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Study: </a:t>
            </a:r>
            <a:r>
              <a:rPr lang="en-US" sz="1800" dirty="0" smtClean="0">
                <a:hlinkClick r:id="rId3"/>
              </a:rPr>
              <a:t>ESS-0033356_V4</a:t>
            </a:r>
            <a:r>
              <a:rPr lang="en-US" sz="1800" dirty="0" smtClean="0"/>
              <a:t>: B</a:t>
            </a:r>
            <a:r>
              <a:rPr lang="en-US" sz="1800" dirty="0"/>
              <a:t>. Hoff; </a:t>
            </a:r>
            <a:r>
              <a:rPr lang="en-US" sz="1800" dirty="0" err="1" smtClean="0"/>
              <a:t>Tuv</a:t>
            </a:r>
            <a:r>
              <a:rPr lang="en-US" sz="1800" dirty="0" smtClean="0"/>
              <a:t> Nord - 07/10/2015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Workshops and </a:t>
            </a:r>
            <a:r>
              <a:rPr lang="en-US" dirty="0" smtClean="0"/>
              <a:t>Safety Reviews: </a:t>
            </a:r>
            <a:r>
              <a:rPr lang="en-US" sz="1800" dirty="0" smtClean="0">
                <a:hlinkClick r:id="rId4"/>
              </a:rPr>
              <a:t>e.g. 15/01/2015; 10/02/2016; 09/06/2016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2000" dirty="0" smtClean="0"/>
              <a:t>Courses PED by </a:t>
            </a:r>
            <a:r>
              <a:rPr lang="en-US" sz="2000" dirty="0" smtClean="0"/>
              <a:t>Experts: </a:t>
            </a:r>
            <a:r>
              <a:rPr lang="en-US" sz="1800" dirty="0" smtClean="0">
                <a:hlinkClick r:id="rId5"/>
              </a:rPr>
              <a:t>24/11-11/12/2015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2000" dirty="0">
                <a:hlinkClick r:id="rId4"/>
              </a:rPr>
              <a:t>Weekly meetings </a:t>
            </a:r>
            <a:r>
              <a:rPr lang="en-US" sz="2000" dirty="0"/>
              <a:t>to cope with specific </a:t>
            </a:r>
            <a:r>
              <a:rPr lang="en-US" sz="2000" dirty="0" smtClean="0"/>
              <a:t>issues</a:t>
            </a:r>
            <a:endParaRPr lang="en-US" sz="2000" dirty="0"/>
          </a:p>
          <a:p>
            <a:endParaRPr lang="en-US" sz="1000" dirty="0"/>
          </a:p>
          <a:p>
            <a:r>
              <a:rPr lang="en-GB" sz="2000" dirty="0" smtClean="0">
                <a:hlinkClick r:id="rId5"/>
              </a:rPr>
              <a:t>Risk </a:t>
            </a:r>
            <a:r>
              <a:rPr lang="en-GB" sz="2000" dirty="0" smtClean="0">
                <a:hlinkClick r:id="rId5"/>
              </a:rPr>
              <a:t>assessments</a:t>
            </a:r>
            <a:endParaRPr lang="en-GB" sz="2000" dirty="0" smtClean="0"/>
          </a:p>
          <a:p>
            <a:endParaRPr lang="en-US" sz="1000" dirty="0" smtClean="0"/>
          </a:p>
          <a:p>
            <a:r>
              <a:rPr lang="en-US" sz="2000" dirty="0" smtClean="0"/>
              <a:t>Traceability:</a:t>
            </a:r>
          </a:p>
          <a:p>
            <a:pPr lvl="1"/>
            <a:r>
              <a:rPr lang="en-US" sz="1800" dirty="0" smtClean="0"/>
              <a:t>Collaboration Space </a:t>
            </a:r>
            <a:r>
              <a:rPr lang="en-US" sz="1800" dirty="0" smtClean="0"/>
              <a:t>– communication and work in progress</a:t>
            </a:r>
          </a:p>
          <a:p>
            <a:pPr lvl="1"/>
            <a:r>
              <a:rPr lang="en-US" sz="1800" dirty="0" smtClean="0"/>
              <a:t>CHESS – official site</a:t>
            </a:r>
            <a:endParaRPr lang="en-US" sz="1800" dirty="0"/>
          </a:p>
          <a:p>
            <a:pPr lvl="1"/>
            <a:r>
              <a:rPr lang="en-US" sz="1800" dirty="0" smtClean="0"/>
              <a:t>Conference papers, technical Notes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lvl="1"/>
            <a:r>
              <a:rPr lang="en-US" sz="1800" dirty="0" smtClean="0"/>
              <a:t>Meeting </a:t>
            </a:r>
            <a:r>
              <a:rPr lang="en-US" sz="1800" dirty="0" smtClean="0"/>
              <a:t>minutes</a:t>
            </a:r>
            <a:endParaRPr lang="en-US" sz="1800" dirty="0"/>
          </a:p>
          <a:p>
            <a:pPr lvl="1"/>
            <a:r>
              <a:rPr lang="en-US" sz="1800" dirty="0" smtClean="0"/>
              <a:t>CEA Technical Notes, design proprieties and operating procedures </a:t>
            </a:r>
          </a:p>
          <a:p>
            <a:pPr marL="457200" lvl="1" indent="0">
              <a:buNone/>
            </a:pPr>
            <a:r>
              <a:rPr lang="en-US" sz="1800" dirty="0" smtClean="0">
                <a:sym typeface="Wingdings"/>
              </a:rPr>
              <a:t> </a:t>
            </a:r>
            <a:r>
              <a:rPr lang="en-US" sz="1800" dirty="0" smtClean="0">
                <a:sym typeface="Wingdings"/>
              </a:rPr>
              <a:t>Input to </a:t>
            </a:r>
            <a:r>
              <a:rPr lang="en-US" sz="1800" dirty="0" smtClean="0">
                <a:sym typeface="Wingdings"/>
              </a:rPr>
              <a:t>LASA, STFC, and ESS to complete interface requirements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3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3210"/>
            <a:ext cx="4716016" cy="6753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Team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600200"/>
            <a:ext cx="4752528" cy="51212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hlinkClick r:id="rId4"/>
              </a:rPr>
              <a:t>Web Platform: Cryomodules </a:t>
            </a:r>
            <a:r>
              <a:rPr lang="en-US" sz="2600" dirty="0">
                <a:hlinkClick r:id="rId4"/>
              </a:rPr>
              <a:t>Collaboration space</a:t>
            </a:r>
            <a:r>
              <a:rPr lang="en-US" sz="2600" dirty="0"/>
              <a:t> to gather </a:t>
            </a:r>
            <a:r>
              <a:rPr lang="en-US" sz="2600" dirty="0" smtClean="0"/>
              <a:t>all </a:t>
            </a:r>
            <a:r>
              <a:rPr lang="en-US" sz="2600" dirty="0"/>
              <a:t>documents </a:t>
            </a:r>
            <a:r>
              <a:rPr lang="en-US" sz="2600" dirty="0" smtClean="0"/>
              <a:t>for the </a:t>
            </a:r>
            <a:r>
              <a:rPr lang="en-US" sz="2600" dirty="0"/>
              <a:t>SRF Collaboration </a:t>
            </a:r>
            <a:endParaRPr lang="en-US" sz="2600" dirty="0" smtClean="0"/>
          </a:p>
          <a:p>
            <a:pPr marL="0" indent="0">
              <a:buNone/>
            </a:pPr>
            <a:r>
              <a:rPr lang="en-US" sz="2200" b="1" dirty="0" smtClean="0">
                <a:sym typeface="Wingdings"/>
              </a:rPr>
              <a:t> </a:t>
            </a:r>
            <a:r>
              <a:rPr lang="en-US" sz="2200" dirty="0" smtClean="0">
                <a:hlinkClick r:id="rId5"/>
              </a:rPr>
              <a:t>https</a:t>
            </a:r>
            <a:r>
              <a:rPr lang="en-US" sz="2200" dirty="0">
                <a:hlinkClick r:id="rId5"/>
              </a:rPr>
              <a:t>://</a:t>
            </a:r>
            <a:r>
              <a:rPr lang="en-US" sz="2200" dirty="0" smtClean="0">
                <a:hlinkClick r:id="rId5"/>
              </a:rPr>
              <a:t>confluence.esss.lu.se/display/CRYOM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600" dirty="0" smtClean="0"/>
              <a:t>Weekly video-conferences:</a:t>
            </a:r>
            <a:endParaRPr lang="en-US" sz="2600" dirty="0"/>
          </a:p>
          <a:p>
            <a:pPr lvl="1"/>
            <a:r>
              <a:rPr lang="en-US" sz="2600" dirty="0"/>
              <a:t>Interface </a:t>
            </a:r>
            <a:r>
              <a:rPr lang="en-US" sz="2600" dirty="0" smtClean="0"/>
              <a:t>Uppsala – Mondays</a:t>
            </a:r>
            <a:endParaRPr lang="en-US" sz="2600" dirty="0"/>
          </a:p>
          <a:p>
            <a:pPr lvl="1"/>
            <a:r>
              <a:rPr lang="en-US" sz="2600" dirty="0"/>
              <a:t>Interface </a:t>
            </a:r>
            <a:r>
              <a:rPr lang="en-US" sz="2600" dirty="0" err="1" smtClean="0"/>
              <a:t>Saclay</a:t>
            </a:r>
            <a:r>
              <a:rPr lang="en-US" sz="2600" dirty="0" smtClean="0"/>
              <a:t> – Tuesdays</a:t>
            </a:r>
            <a:endParaRPr lang="en-US" sz="2600" dirty="0"/>
          </a:p>
          <a:p>
            <a:pPr lvl="1"/>
            <a:r>
              <a:rPr lang="en-US" sz="2600" dirty="0"/>
              <a:t>Interface </a:t>
            </a:r>
            <a:r>
              <a:rPr lang="en-US" sz="2600" dirty="0" smtClean="0"/>
              <a:t>IPNO – Wednesdays (bi)</a:t>
            </a:r>
            <a:endParaRPr lang="en-US" sz="2600" dirty="0"/>
          </a:p>
          <a:p>
            <a:pPr lvl="1"/>
            <a:r>
              <a:rPr lang="en-US" sz="2600" dirty="0"/>
              <a:t>Interface SRF Collaboration – </a:t>
            </a:r>
            <a:r>
              <a:rPr lang="en-US" sz="2600" dirty="0" smtClean="0"/>
              <a:t>Fridays</a:t>
            </a:r>
          </a:p>
          <a:p>
            <a:pPr lvl="1"/>
            <a:r>
              <a:rPr lang="en-US" sz="2600" dirty="0" smtClean="0"/>
              <a:t>Overall Schedules – Fridays (bi)</a:t>
            </a:r>
          </a:p>
          <a:p>
            <a:pPr lvl="1"/>
            <a:endParaRPr lang="en-US" sz="1900" dirty="0"/>
          </a:p>
          <a:p>
            <a:r>
              <a:rPr lang="en-US" sz="2600" dirty="0"/>
              <a:t>Every 3 </a:t>
            </a:r>
            <a:r>
              <a:rPr lang="en-US" sz="2600" dirty="0" smtClean="0"/>
              <a:t>months: SRF Collaboration Meetings (@CEA, LASA, STFC)</a:t>
            </a:r>
          </a:p>
          <a:p>
            <a:endParaRPr lang="en-US" sz="1900" dirty="0" smtClean="0"/>
          </a:p>
          <a:p>
            <a:r>
              <a:rPr lang="en-US" sz="2600" dirty="0" smtClean="0"/>
              <a:t>Web access for interface meetings and Minutes</a:t>
            </a:r>
          </a:p>
          <a:p>
            <a:endParaRPr lang="en-US" sz="1900" dirty="0" smtClean="0"/>
          </a:p>
          <a:p>
            <a:r>
              <a:rPr lang="en-US" sz="2600" dirty="0" smtClean="0"/>
              <a:t>People @ ESS: Christine </a:t>
            </a:r>
            <a:r>
              <a:rPr lang="en-US" sz="2600" dirty="0" err="1" smtClean="0"/>
              <a:t>Darve</a:t>
            </a:r>
            <a:r>
              <a:rPr lang="en-US" sz="2600" dirty="0" smtClean="0"/>
              <a:t>, </a:t>
            </a:r>
            <a:r>
              <a:rPr lang="en-US" sz="2600" dirty="0" err="1" smtClean="0"/>
              <a:t>Nuno</a:t>
            </a:r>
            <a:r>
              <a:rPr lang="en-US" sz="2600" dirty="0" smtClean="0"/>
              <a:t> Elias, </a:t>
            </a:r>
            <a:r>
              <a:rPr lang="en-US" sz="2600" dirty="0"/>
              <a:t>Fredrick </a:t>
            </a:r>
            <a:r>
              <a:rPr lang="en-US" sz="2600" dirty="0" err="1" smtClean="0">
                <a:solidFill>
                  <a:schemeClr val="tx1"/>
                </a:solidFill>
              </a:rPr>
              <a:t>Hankansson</a:t>
            </a:r>
            <a:r>
              <a:rPr lang="en-US" sz="2600" dirty="0" smtClean="0">
                <a:solidFill>
                  <a:schemeClr val="tx1"/>
                </a:solidFill>
              </a:rPr>
              <a:t>, Cecilia </a:t>
            </a:r>
            <a:r>
              <a:rPr lang="en-US" sz="2600" dirty="0" err="1" smtClean="0">
                <a:solidFill>
                  <a:schemeClr val="tx1"/>
                </a:solidFill>
              </a:rPr>
              <a:t>Maiano</a:t>
            </a:r>
            <a:r>
              <a:rPr lang="en-US" sz="2600" dirty="0" smtClean="0">
                <a:solidFill>
                  <a:schemeClr val="tx1"/>
                </a:solidFill>
              </a:rPr>
              <a:t>, Felix </a:t>
            </a:r>
            <a:r>
              <a:rPr lang="en-US" sz="2600" dirty="0" err="1" smtClean="0"/>
              <a:t>Schlander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 smtClean="0">
                <a:sym typeface="Wingdings"/>
              </a:rPr>
              <a:t> </a:t>
            </a:r>
            <a:r>
              <a:rPr lang="en-US" sz="2600" dirty="0" smtClean="0"/>
              <a:t>to coordinate daily activities with all In-Kind partners and ESS other Work Packages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180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920880" cy="2448272"/>
          </a:xfrm>
        </p:spPr>
        <p:txBody>
          <a:bodyPr>
            <a:noAutofit/>
          </a:bodyPr>
          <a:lstStyle/>
          <a:p>
            <a:r>
              <a:rPr lang="en-US" sz="1800" dirty="0" smtClean="0"/>
              <a:t>Licensing is a </a:t>
            </a:r>
            <a:r>
              <a:rPr lang="en-US" sz="1800" dirty="0"/>
              <a:t>critical Requirements betwee</a:t>
            </a:r>
            <a:r>
              <a:rPr lang="en-US" sz="1800" dirty="0" smtClean="0"/>
              <a:t>n ESS and its partners !</a:t>
            </a:r>
          </a:p>
          <a:p>
            <a:r>
              <a:rPr lang="en-US" sz="1800" dirty="0" smtClean="0"/>
              <a:t>Clear communication and guiding/coordination is mandatory. </a:t>
            </a:r>
          </a:p>
          <a:p>
            <a:r>
              <a:rPr lang="en-GB" sz="1800" dirty="0" smtClean="0"/>
              <a:t>Many </a:t>
            </a:r>
            <a:r>
              <a:rPr lang="en-GB" sz="1800" dirty="0" smtClean="0"/>
              <a:t>lessons </a:t>
            </a:r>
            <a:r>
              <a:rPr lang="en-GB" sz="1800" dirty="0"/>
              <a:t>learned from </a:t>
            </a:r>
            <a:r>
              <a:rPr lang="en-GB" sz="1800" dirty="0" smtClean="0"/>
              <a:t>Technology Demonstrator results </a:t>
            </a:r>
            <a:r>
              <a:rPr lang="en-GB" sz="1800" dirty="0" smtClean="0"/>
              <a:t>!</a:t>
            </a:r>
            <a:endParaRPr lang="en-US" sz="1800" dirty="0"/>
          </a:p>
          <a:p>
            <a:r>
              <a:rPr lang="en-US" sz="1800" dirty="0"/>
              <a:t>The Devil is in the </a:t>
            </a:r>
            <a:r>
              <a:rPr lang="en-US" sz="1800" dirty="0" smtClean="0"/>
              <a:t>details </a:t>
            </a:r>
            <a:r>
              <a:rPr lang="en-US" sz="1800" dirty="0"/>
              <a:t>and in the Interfaces !</a:t>
            </a:r>
          </a:p>
          <a:p>
            <a:r>
              <a:rPr lang="en-US" sz="1800" dirty="0" smtClean="0"/>
              <a:t>Build further capacity in industrialization </a:t>
            </a:r>
            <a:r>
              <a:rPr lang="en-US" sz="1800" dirty="0"/>
              <a:t>process 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2524233"/>
            <a:ext cx="1440160" cy="976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9512" y="15653"/>
            <a:ext cx="7345065" cy="1580278"/>
            <a:chOff x="179512" y="15653"/>
            <a:chExt cx="7345065" cy="1580278"/>
          </a:xfrm>
        </p:grpSpPr>
        <p:sp>
          <p:nvSpPr>
            <p:cNvPr id="6" name="Horizontaler Bildlauf 7"/>
            <p:cNvSpPr/>
            <p:nvPr/>
          </p:nvSpPr>
          <p:spPr>
            <a:xfrm>
              <a:off x="3779912" y="260648"/>
              <a:ext cx="3744665" cy="944989"/>
            </a:xfrm>
            <a:prstGeom prst="horizont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Thank you for your attention!</a:t>
              </a:r>
              <a:endParaRPr lang="en-US" sz="2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5653"/>
              <a:ext cx="3153916" cy="158027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07504" y="3429000"/>
            <a:ext cx="8850684" cy="3299415"/>
            <a:chOff x="107504" y="3429000"/>
            <a:chExt cx="8850684" cy="32994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3812026"/>
              <a:ext cx="4386188" cy="2916389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182" y="5085184"/>
              <a:ext cx="1015538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261024"/>
              <a:ext cx="1056336" cy="66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50" y="5085183"/>
              <a:ext cx="755977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48" y="4261024"/>
              <a:ext cx="685874" cy="680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9752" y="4221088"/>
              <a:ext cx="804168" cy="8789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2162" y="6319574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39752" y="6211898"/>
              <a:ext cx="1728192" cy="45746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39752" y="5445224"/>
              <a:ext cx="653691" cy="41453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98496" y="4240018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2878" y="5805264"/>
              <a:ext cx="680321" cy="720080"/>
            </a:xfrm>
            <a:prstGeom prst="rect">
              <a:avLst/>
            </a:prstGeom>
          </p:spPr>
        </p:pic>
        <p:pic>
          <p:nvPicPr>
            <p:cNvPr id="19" name="Picture 13" descr="FREIA_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877272"/>
              <a:ext cx="1473547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07504" y="3429000"/>
              <a:ext cx="796729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Acknowledgment and thanks to the excellent progress of the 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ESS SRF teams </a:t>
              </a:r>
              <a:endParaRPr lang="fr-CA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6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1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15704" y="2707392"/>
            <a:ext cx="5383982" cy="3960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Cryogenic </a:t>
            </a:r>
            <a:r>
              <a:rPr lang="en-US" dirty="0" err="1" smtClean="0">
                <a:latin typeface="Arial"/>
                <a:cs typeface="Arial"/>
              </a:rPr>
              <a:t>distridution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63" y="336521"/>
            <a:ext cx="6899484" cy="5722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Cryomodule Interfaces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1484784"/>
            <a:ext cx="9034128" cy="3733696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Most AD </a:t>
            </a:r>
            <a:r>
              <a:rPr lang="en-GB" dirty="0" smtClean="0">
                <a:latin typeface="Arial"/>
                <a:cs typeface="Arial"/>
              </a:rPr>
              <a:t>internal Work </a:t>
            </a:r>
            <a:r>
              <a:rPr lang="en-GB" dirty="0">
                <a:latin typeface="Arial"/>
                <a:cs typeface="Arial"/>
              </a:rPr>
              <a:t>Packages </a:t>
            </a:r>
            <a:r>
              <a:rPr lang="en-GB" dirty="0" smtClean="0">
                <a:latin typeface="Arial"/>
                <a:cs typeface="Arial"/>
              </a:rPr>
              <a:t>(beam </a:t>
            </a:r>
            <a:r>
              <a:rPr lang="en-GB" dirty="0">
                <a:latin typeface="Arial"/>
                <a:cs typeface="Arial"/>
              </a:rPr>
              <a:t>optics, </a:t>
            </a:r>
            <a:r>
              <a:rPr lang="en-US" dirty="0">
                <a:latin typeface="Arial"/>
                <a:cs typeface="Arial"/>
              </a:rPr>
              <a:t>RF, </a:t>
            </a:r>
            <a:r>
              <a:rPr lang="en-US" dirty="0" err="1">
                <a:latin typeface="Arial"/>
                <a:cs typeface="Arial"/>
              </a:rPr>
              <a:t>cryo</a:t>
            </a:r>
            <a:r>
              <a:rPr lang="en-US" dirty="0">
                <a:latin typeface="Arial"/>
                <a:cs typeface="Arial"/>
              </a:rPr>
              <a:t>, vacuum, test </a:t>
            </a:r>
            <a:r>
              <a:rPr lang="en-US" dirty="0" smtClean="0">
                <a:latin typeface="Arial"/>
                <a:cs typeface="Arial"/>
              </a:rPr>
              <a:t>stands, electrical, cooling, installation)</a:t>
            </a:r>
            <a:endParaRPr lang="en-US" dirty="0">
              <a:latin typeface="Arial"/>
              <a:cs typeface="Arial"/>
            </a:endParaRP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External WPs cryomodule, </a:t>
            </a:r>
            <a:r>
              <a:rPr lang="en-GB" dirty="0">
                <a:latin typeface="Arial"/>
                <a:cs typeface="Arial"/>
              </a:rPr>
              <a:t>cavity </a:t>
            </a:r>
            <a:r>
              <a:rPr lang="en-GB" dirty="0" smtClean="0">
                <a:latin typeface="Arial"/>
                <a:cs typeface="Arial"/>
              </a:rPr>
              <a:t>and designers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GB" dirty="0" smtClean="0">
                <a:latin typeface="Arial"/>
                <a:cs typeface="Arial"/>
              </a:rPr>
              <a:t>potential In</a:t>
            </a:r>
            <a:r>
              <a:rPr lang="en-GB" dirty="0">
                <a:latin typeface="Arial"/>
                <a:cs typeface="Arial"/>
              </a:rPr>
              <a:t>-Kind </a:t>
            </a:r>
            <a:r>
              <a:rPr lang="en-GB" dirty="0" smtClean="0">
                <a:latin typeface="Arial"/>
                <a:cs typeface="Arial"/>
              </a:rPr>
              <a:t>collaborators</a:t>
            </a:r>
            <a:endParaRPr lang="en-GB" dirty="0">
              <a:latin typeface="Arial"/>
              <a:cs typeface="Arial"/>
            </a:endParaRP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Control </a:t>
            </a:r>
            <a:r>
              <a:rPr lang="en-GB" dirty="0">
                <a:latin typeface="Arial"/>
                <a:cs typeface="Arial"/>
              </a:rPr>
              <a:t>command </a:t>
            </a:r>
            <a:r>
              <a:rPr lang="en-GB" dirty="0" smtClean="0">
                <a:latin typeface="Arial"/>
                <a:cs typeface="Arial"/>
              </a:rPr>
              <a:t>(</a:t>
            </a:r>
            <a:r>
              <a:rPr lang="en-GB" dirty="0">
                <a:latin typeface="Arial"/>
                <a:cs typeface="Arial"/>
              </a:rPr>
              <a:t>Control Box, PLC, LLRF, </a:t>
            </a:r>
            <a:r>
              <a:rPr lang="en-GB" dirty="0" smtClean="0">
                <a:latin typeface="Arial"/>
                <a:cs typeface="Arial"/>
              </a:rPr>
              <a:t>MPS, EPICS)</a:t>
            </a:r>
            <a:endParaRPr lang="en-GB" dirty="0">
              <a:latin typeface="Arial"/>
              <a:cs typeface="Arial"/>
            </a:endParaRP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Data-logging ICS teams</a:t>
            </a:r>
            <a:endParaRPr lang="en-GB" dirty="0">
              <a:latin typeface="Arial"/>
              <a:cs typeface="Arial"/>
            </a:endParaRP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ESS ES&amp;H </a:t>
            </a: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Conventional Facility</a:t>
            </a:r>
            <a:endParaRPr lang="en-US" dirty="0">
              <a:latin typeface="Arial"/>
              <a:cs typeface="Arial"/>
            </a:endParaRP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ESS </a:t>
            </a:r>
            <a:r>
              <a:rPr lang="en-GB" dirty="0">
                <a:latin typeface="Arial"/>
                <a:cs typeface="Arial"/>
              </a:rPr>
              <a:t>system engineer, QA</a:t>
            </a:r>
            <a:endParaRPr lang="en-US" dirty="0">
              <a:latin typeface="Arial"/>
              <a:cs typeface="Arial"/>
            </a:endParaRP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Survey experts</a:t>
            </a: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latin typeface="Arial"/>
                <a:cs typeface="Arial"/>
              </a:rPr>
              <a:t>Transport</a:t>
            </a:r>
            <a:endParaRPr lang="en-GB" dirty="0">
              <a:latin typeface="Arial"/>
              <a:cs typeface="Arial"/>
            </a:endParaRPr>
          </a:p>
          <a:p>
            <a:pPr marL="267833" indent="-267833">
              <a:lnSpc>
                <a:spcPct val="120000"/>
              </a:lnSpc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7744" y="2852936"/>
            <a:ext cx="6979236" cy="3810884"/>
            <a:chOff x="2504729" y="2420888"/>
            <a:chExt cx="7560839" cy="38108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5560" y="3140968"/>
              <a:ext cx="3960440" cy="2683814"/>
            </a:xfrm>
            <a:prstGeom prst="rect">
              <a:avLst/>
            </a:prstGeom>
          </p:spPr>
        </p:pic>
        <p:sp>
          <p:nvSpPr>
            <p:cNvPr id="7" name="Up Arrow 6"/>
            <p:cNvSpPr/>
            <p:nvPr/>
          </p:nvSpPr>
          <p:spPr>
            <a:xfrm>
              <a:off x="7673752" y="2865588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10800000">
              <a:off x="7385720" y="5169844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rot="15386533">
              <a:off x="5695569" y="4397036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29028" y="2420888"/>
              <a:ext cx="283654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Cryogenic distribution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95206" y="5805264"/>
              <a:ext cx="2247800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Radio</a:t>
              </a:r>
              <a:r>
                <a:rPr lang="en-US" sz="1900" dirty="0" smtClean="0">
                  <a:solidFill>
                    <a:srgbClr val="3366FF"/>
                  </a:solidFill>
                  <a:latin typeface="Arial"/>
                  <a:cs typeface="Arial"/>
                </a:rPr>
                <a:t>-Frequency</a:t>
              </a:r>
              <a:endParaRPr lang="en-US" sz="1900" dirty="0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73080" y="5013176"/>
              <a:ext cx="1224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Beam Vacuum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6936" y="3501008"/>
              <a:ext cx="158417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Beam Diagnostic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4729" y="4293096"/>
              <a:ext cx="3096343" cy="193867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448944" y="4653136"/>
              <a:ext cx="122413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00" dirty="0">
                  <a:solidFill>
                    <a:srgbClr val="3366FF"/>
                  </a:solidFill>
                  <a:latin typeface="Arial"/>
                  <a:cs typeface="Arial"/>
                </a:rPr>
                <a:t>Beam Optics</a:t>
              </a:r>
            </a:p>
          </p:txBody>
        </p:sp>
      </p:grpSp>
      <p:sp>
        <p:nvSpPr>
          <p:cNvPr id="20" name="Up Arrow 19"/>
          <p:cNvSpPr/>
          <p:nvPr/>
        </p:nvSpPr>
        <p:spPr>
          <a:xfrm>
            <a:off x="5192375" y="3650979"/>
            <a:ext cx="531751" cy="64807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0624" y="3218931"/>
            <a:ext cx="2618345" cy="378931"/>
          </a:xfrm>
          <a:prstGeom prst="rect">
            <a:avLst/>
          </a:prstGeom>
        </p:spPr>
        <p:txBody>
          <a:bodyPr wrap="square" lIns="85707" tIns="42853" rIns="85707" bIns="42853">
            <a:spAutoFit/>
          </a:bodyPr>
          <a:lstStyle/>
          <a:p>
            <a:r>
              <a:rPr lang="en-US" sz="1900" dirty="0">
                <a:solidFill>
                  <a:srgbClr val="3366FF"/>
                </a:solidFill>
                <a:latin typeface="Arial"/>
                <a:cs typeface="Arial"/>
              </a:rPr>
              <a:t>Control system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827584" y="5517232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/>
                <a:cs typeface="Arial"/>
              </a:rPr>
              <a:t>Previous </a:t>
            </a:r>
            <a:r>
              <a:rPr lang="en-GB" sz="1600" dirty="0" err="1" smtClean="0">
                <a:latin typeface="Arial"/>
                <a:cs typeface="Arial"/>
              </a:rPr>
              <a:t>Linac</a:t>
            </a:r>
            <a:r>
              <a:rPr lang="en-GB" sz="1600" dirty="0" smtClean="0">
                <a:latin typeface="Arial"/>
                <a:cs typeface="Arial"/>
              </a:rPr>
              <a:t> version for comparison </a:t>
            </a:r>
            <a:r>
              <a:rPr lang="en-GB" sz="1600" dirty="0" smtClean="0">
                <a:latin typeface="Arial"/>
                <a:cs typeface="Arial"/>
                <a:sym typeface="Wingdings"/>
              </a:rPr>
              <a:t>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0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82" y="0"/>
            <a:ext cx="536713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7023"/>
            <a:ext cx="4114800" cy="28691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Identify the Licensing Requirements and Needs applicable to the </a:t>
            </a:r>
            <a:r>
              <a:rPr lang="en-US" dirty="0" err="1" smtClean="0">
                <a:solidFill>
                  <a:srgbClr val="FF0000"/>
                </a:solidFill>
              </a:rPr>
              <a:t>Cryomodules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Guiding </a:t>
            </a:r>
            <a:r>
              <a:rPr lang="en-US" dirty="0"/>
              <a:t>principles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Assess Licensing requirements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84162" y="1691734"/>
            <a:ext cx="8896350" cy="1084949"/>
            <a:chOff x="0" y="0"/>
            <a:chExt cx="12547601" cy="1752733"/>
          </a:xfrm>
        </p:grpSpPr>
        <p:sp>
          <p:nvSpPr>
            <p:cNvPr id="7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9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2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13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4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5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6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8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 dirty="0">
                  <a:cs typeface="Gill Sans" charset="0"/>
                </a:rPr>
                <a:t>2.4 m</a:t>
              </a:r>
              <a:endParaRPr lang="en-US" sz="1700" dirty="0">
                <a:cs typeface="Gill Sans Light" charset="0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1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4.6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4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3.8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7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0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56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3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77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6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179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7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48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49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0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1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2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3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75 keV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4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3.6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5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90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6" name="AutoShape 60"/>
            <p:cNvSpPr>
              <a:spLocks/>
            </p:cNvSpPr>
            <p:nvPr/>
          </p:nvSpPr>
          <p:spPr bwMode="auto">
            <a:xfrm>
              <a:off x="6068033" y="1377193"/>
              <a:ext cx="1185783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216 MeV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57" name="AutoShape 61"/>
            <p:cNvSpPr>
              <a:spLocks/>
            </p:cNvSpPr>
            <p:nvPr/>
          </p:nvSpPr>
          <p:spPr bwMode="auto">
            <a:xfrm>
              <a:off x="7471974" y="1377193"/>
              <a:ext cx="1185788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571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8" name="AutoShape 62"/>
            <p:cNvSpPr>
              <a:spLocks/>
            </p:cNvSpPr>
            <p:nvPr/>
          </p:nvSpPr>
          <p:spPr bwMode="auto">
            <a:xfrm>
              <a:off x="8933789" y="1377193"/>
              <a:ext cx="1322494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2000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9" name="AutoShape 63"/>
            <p:cNvSpPr>
              <a:spLocks/>
            </p:cNvSpPr>
            <p:nvPr/>
          </p:nvSpPr>
          <p:spPr bwMode="auto">
            <a:xfrm>
              <a:off x="3802433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352.21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0" name="AutoShape 64"/>
            <p:cNvSpPr>
              <a:spLocks/>
            </p:cNvSpPr>
            <p:nvPr/>
          </p:nvSpPr>
          <p:spPr bwMode="auto">
            <a:xfrm>
              <a:off x="7480548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704.42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1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2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3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4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pic>
        <p:nvPicPr>
          <p:cNvPr id="65" name="Picture 69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1" y="1285832"/>
            <a:ext cx="9144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906269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Spoke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937663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29578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378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Licensing Requirements applicable to the </a:t>
            </a:r>
            <a:r>
              <a:rPr lang="en-US" dirty="0" err="1" smtClean="0"/>
              <a:t>Cryomodules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ym typeface="Wingdings"/>
              </a:rPr>
              <a:t> </a:t>
            </a:r>
            <a:r>
              <a:rPr lang="en-US" sz="2000" dirty="0" smtClean="0"/>
              <a:t>Input to Vincent </a:t>
            </a:r>
            <a:r>
              <a:rPr lang="en-US" sz="2000" dirty="0" err="1"/>
              <a:t>Hennion’s</a:t>
            </a:r>
            <a:r>
              <a:rPr lang="en-US" sz="2000" dirty="0"/>
              <a:t> talk: </a:t>
            </a:r>
            <a:r>
              <a:rPr lang="en-US" sz="2000" dirty="0" smtClean="0"/>
              <a:t>“</a:t>
            </a:r>
            <a:r>
              <a:rPr lang="en-US" sz="2000" dirty="0"/>
              <a:t> </a:t>
            </a:r>
            <a:r>
              <a:rPr lang="en-US" sz="2000" b="1" dirty="0" smtClean="0"/>
              <a:t>CRYOMODULE LICENSING </a:t>
            </a:r>
            <a:r>
              <a:rPr lang="en-US" sz="2000" b="1" dirty="0" smtClean="0"/>
              <a:t>PLAN</a:t>
            </a:r>
            <a:r>
              <a:rPr lang="en-US" sz="2000" dirty="0"/>
              <a:t> </a:t>
            </a:r>
            <a:r>
              <a:rPr lang="en-US" sz="2000" dirty="0" smtClean="0"/>
              <a:t>” 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000" b="1" u="sng" dirty="0" smtClean="0"/>
              <a:t>Goal: </a:t>
            </a:r>
            <a:r>
              <a:rPr lang="en-US" sz="2000" dirty="0" smtClean="0"/>
              <a:t>Comply </a:t>
            </a:r>
            <a:r>
              <a:rPr lang="en-US" sz="2000" dirty="0" smtClean="0"/>
              <a:t>with ESS Norms and Standards - </a:t>
            </a:r>
            <a:r>
              <a:rPr lang="en-US" sz="2000" dirty="0"/>
              <a:t>EU Directives or EU </a:t>
            </a:r>
            <a:r>
              <a:rPr lang="en-US" sz="2000" dirty="0" smtClean="0"/>
              <a:t>regulations, EU </a:t>
            </a:r>
            <a:r>
              <a:rPr lang="en-US" sz="2000" dirty="0"/>
              <a:t>requirements, such as safety, health and environmental </a:t>
            </a:r>
            <a:r>
              <a:rPr lang="en-US" sz="2000" dirty="0" smtClean="0"/>
              <a:t>protection. ESS-0001515</a:t>
            </a:r>
            <a:endParaRPr lang="en-US" sz="20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u="sng" dirty="0" smtClean="0"/>
              <a:t>Examples:</a:t>
            </a:r>
          </a:p>
          <a:p>
            <a:r>
              <a:rPr lang="en-US" sz="2000" dirty="0" smtClean="0"/>
              <a:t>AFS 2005:1-3: </a:t>
            </a:r>
            <a:r>
              <a:rPr lang="en-US" sz="2000" dirty="0" smtClean="0">
                <a:hlinkClick r:id="rId3" invalidUrl="https://confluence.esss.lu.se/download/attachments/40470305/AFS 2005-2 EN official.pdf?version=1&amp;modificationDate=1465136827346&amp;api=v2"/>
              </a:rPr>
              <a:t>Swedish </a:t>
            </a:r>
            <a:r>
              <a:rPr lang="en-US" sz="2000" dirty="0">
                <a:hlinkClick r:id="rId4" invalidUrl="https://confluence.esss.lu.se/download/attachments/40470305/AFS 2005-2 EN official.pdf?version=1&amp;modificationDate=1465136827346&amp;api=v2"/>
              </a:rPr>
              <a:t>Safety Standard for vacuum and pressure vessels</a:t>
            </a:r>
            <a:endParaRPr lang="en-US" sz="2000" dirty="0" smtClean="0"/>
          </a:p>
          <a:p>
            <a:r>
              <a:rPr lang="en-US" sz="2000" dirty="0" smtClean="0"/>
              <a:t>Pressure </a:t>
            </a:r>
            <a:r>
              <a:rPr lang="en-US" sz="2000" dirty="0"/>
              <a:t>Equipment </a:t>
            </a:r>
            <a:r>
              <a:rPr lang="en-US" sz="2000" dirty="0" smtClean="0"/>
              <a:t>Directive: </a:t>
            </a:r>
            <a:r>
              <a:rPr lang="en-US" sz="2000" dirty="0" smtClean="0">
                <a:hlinkClick r:id="rId5"/>
              </a:rPr>
              <a:t>2014/68/UE</a:t>
            </a:r>
            <a:r>
              <a:rPr lang="en-US" sz="2000" dirty="0" smtClean="0"/>
              <a:t> (97/23/CE)</a:t>
            </a:r>
            <a:endParaRPr lang="en-US" sz="2000" dirty="0" smtClean="0"/>
          </a:p>
          <a:p>
            <a:r>
              <a:rPr lang="en-US" sz="2000" dirty="0" smtClean="0"/>
              <a:t>Materials choice: </a:t>
            </a:r>
          </a:p>
          <a:p>
            <a:pPr lvl="1" indent="-342900"/>
            <a:r>
              <a:rPr lang="en-US" sz="1800" dirty="0" smtClean="0"/>
              <a:t>Radiation hardness</a:t>
            </a:r>
          </a:p>
          <a:p>
            <a:pPr lvl="1" indent="-342900"/>
            <a:r>
              <a:rPr lang="en-US" sz="1800" dirty="0" smtClean="0"/>
              <a:t>Halogen free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14893"/>
              </p:ext>
            </p:extLst>
          </p:nvPr>
        </p:nvGraphicFramePr>
        <p:xfrm>
          <a:off x="3275856" y="5003800"/>
          <a:ext cx="56639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836"/>
                <a:gridCol w="602140"/>
                <a:gridCol w="2274753"/>
                <a:gridCol w="5572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Life-cycle - Unit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Life-cycle -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Fabrication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42900" marR="12700" marT="12700" marB="0"/>
                </a:tc>
                <a:tc>
                  <a:txBody>
                    <a:bodyPr/>
                    <a:lstStyle/>
                    <a:p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Tunnel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installation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42900" marR="12700" marT="12700" marB="0"/>
                </a:tc>
                <a:tc>
                  <a:txBody>
                    <a:bodyPr/>
                    <a:lstStyle/>
                    <a:p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Testing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42900" marR="12700" marT="12700" marB="0"/>
                </a:tc>
                <a:tc>
                  <a:txBody>
                    <a:bodyPr/>
                    <a:lstStyle/>
                    <a:p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Commissioning</a:t>
                      </a:r>
                    </a:p>
                  </a:txBody>
                  <a:tcPr marL="342900" marR="12700" marT="12700" marB="0"/>
                </a:tc>
                <a:tc>
                  <a:txBody>
                    <a:bodyPr/>
                    <a:lstStyle/>
                    <a:p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Transportation</a:t>
                      </a:r>
                    </a:p>
                  </a:txBody>
                  <a:tcPr marL="342900" marR="12700" marT="12700" marB="0"/>
                </a:tc>
                <a:tc>
                  <a:txBody>
                    <a:bodyPr/>
                    <a:lstStyle/>
                    <a:p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400"/>
                        <a:buFont typeface="Arial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</a:p>
                  </a:txBody>
                  <a:tcPr marL="342900" marR="12700" marT="1270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275856" y="4628098"/>
            <a:ext cx="5663952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Design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Apply </a:t>
            </a:r>
            <a:r>
              <a:rPr lang="en-US" dirty="0"/>
              <a:t>to every </a:t>
            </a:r>
            <a:r>
              <a:rPr lang="en-US" dirty="0" smtClean="0"/>
              <a:t>step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err="1"/>
              <a:t>cryomodule</a:t>
            </a:r>
            <a:r>
              <a:rPr lang="en-US" dirty="0"/>
              <a:t> life-cycle: </a:t>
            </a:r>
          </a:p>
        </p:txBody>
      </p:sp>
    </p:spTree>
    <p:extLst>
      <p:ext uri="{BB962C8B-B14F-4D97-AF65-F5344CB8AC3E}">
        <p14:creationId xmlns:p14="http://schemas.microsoft.com/office/powerpoint/2010/main" val="3734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</a:t>
            </a:r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32" y="1586001"/>
            <a:ext cx="4997468" cy="1891217"/>
          </a:xfrm>
        </p:spPr>
        <p:txBody>
          <a:bodyPr>
            <a:normAutofit/>
          </a:bodyPr>
          <a:lstStyle/>
          <a:p>
            <a:r>
              <a:rPr lang="en-US" dirty="0" smtClean="0"/>
              <a:t>Pressure Equipment Directive</a:t>
            </a:r>
          </a:p>
          <a:p>
            <a:pPr lvl="1"/>
            <a:r>
              <a:rPr lang="en-US" sz="1800" dirty="0" smtClean="0">
                <a:hlinkClick r:id="rId2"/>
              </a:rPr>
              <a:t>Tuv Nord Pre study: ESS-0033356_V4</a:t>
            </a:r>
            <a:endParaRPr lang="en-US" sz="1800" dirty="0" smtClean="0"/>
          </a:p>
          <a:p>
            <a:r>
              <a:rPr lang="en-US" dirty="0" smtClean="0"/>
              <a:t>Ionization radiation</a:t>
            </a:r>
          </a:p>
          <a:p>
            <a:pPr lvl="1"/>
            <a:r>
              <a:rPr lang="en-US" sz="1800" dirty="0" smtClean="0">
                <a:hlinkClick r:id="rId3"/>
              </a:rPr>
              <a:t>Radiation Map: ESS-0060208.2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98" y="3571213"/>
            <a:ext cx="7989190" cy="3056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600200"/>
            <a:ext cx="3967020" cy="3268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15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82" y="0"/>
            <a:ext cx="536713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7023"/>
            <a:ext cx="4114800" cy="28691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the Licensing Requirements and Needs applicable to the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Guiding </a:t>
            </a:r>
            <a:r>
              <a:rPr lang="en-US" dirty="0">
                <a:solidFill>
                  <a:srgbClr val="FF0000"/>
                </a:solidFill>
              </a:rPr>
              <a:t>principles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Assess Licensing requirements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84162" y="1691734"/>
            <a:ext cx="8896350" cy="1084949"/>
            <a:chOff x="0" y="0"/>
            <a:chExt cx="12547601" cy="1752733"/>
          </a:xfrm>
        </p:grpSpPr>
        <p:sp>
          <p:nvSpPr>
            <p:cNvPr id="7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9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2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13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4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5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6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8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 dirty="0">
                  <a:cs typeface="Gill Sans" charset="0"/>
                </a:rPr>
                <a:t>2.4 m</a:t>
              </a:r>
              <a:endParaRPr lang="en-US" sz="1700" dirty="0">
                <a:cs typeface="Gill Sans Light" charset="0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1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4.6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4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3.8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7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0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56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3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77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6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179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7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48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49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0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1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2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3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75 keV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4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3.6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5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90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6" name="AutoShape 60"/>
            <p:cNvSpPr>
              <a:spLocks/>
            </p:cNvSpPr>
            <p:nvPr/>
          </p:nvSpPr>
          <p:spPr bwMode="auto">
            <a:xfrm>
              <a:off x="6068033" y="1377193"/>
              <a:ext cx="1185783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216 MeV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57" name="AutoShape 61"/>
            <p:cNvSpPr>
              <a:spLocks/>
            </p:cNvSpPr>
            <p:nvPr/>
          </p:nvSpPr>
          <p:spPr bwMode="auto">
            <a:xfrm>
              <a:off x="7471974" y="1377193"/>
              <a:ext cx="1185788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571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8" name="AutoShape 62"/>
            <p:cNvSpPr>
              <a:spLocks/>
            </p:cNvSpPr>
            <p:nvPr/>
          </p:nvSpPr>
          <p:spPr bwMode="auto">
            <a:xfrm>
              <a:off x="8933789" y="1377193"/>
              <a:ext cx="1322494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2000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9" name="AutoShape 63"/>
            <p:cNvSpPr>
              <a:spLocks/>
            </p:cNvSpPr>
            <p:nvPr/>
          </p:nvSpPr>
          <p:spPr bwMode="auto">
            <a:xfrm>
              <a:off x="3802433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352.21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0" name="AutoShape 64"/>
            <p:cNvSpPr>
              <a:spLocks/>
            </p:cNvSpPr>
            <p:nvPr/>
          </p:nvSpPr>
          <p:spPr bwMode="auto">
            <a:xfrm>
              <a:off x="7480548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704.42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1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2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3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4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pic>
        <p:nvPicPr>
          <p:cNvPr id="65" name="Picture 69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1" y="1285832"/>
            <a:ext cx="9144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906269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Spoke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937663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29578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378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WP04/05 guiding principles: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/>
              <a:t>Design to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16" y="142710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Limit </a:t>
            </a:r>
            <a:r>
              <a:rPr lang="en-US" dirty="0" smtClean="0"/>
              <a:t>change </a:t>
            </a:r>
            <a:r>
              <a:rPr lang="en-US" dirty="0"/>
              <a:t>requests:</a:t>
            </a:r>
          </a:p>
          <a:p>
            <a:pPr lvl="1"/>
            <a:r>
              <a:rPr lang="en-US" dirty="0" smtClean="0"/>
              <a:t>Fabrication: In-Kind via industry</a:t>
            </a:r>
          </a:p>
          <a:p>
            <a:pPr lvl="1"/>
            <a:r>
              <a:rPr lang="en-US" dirty="0" smtClean="0"/>
              <a:t>ESS interfaces at assembly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Sounds Engineering Practice:</a:t>
            </a:r>
          </a:p>
          <a:p>
            <a:pPr lvl="1">
              <a:buFontTx/>
              <a:buChar char="-"/>
            </a:pPr>
            <a:r>
              <a:rPr lang="en-US" dirty="0"/>
              <a:t>Declaration of Conformity</a:t>
            </a:r>
          </a:p>
          <a:p>
            <a:pPr lvl="1">
              <a:buFontTx/>
              <a:buChar char="-"/>
            </a:pPr>
            <a:r>
              <a:rPr lang="en-US" dirty="0" smtClean="0"/>
              <a:t>At least: </a:t>
            </a:r>
          </a:p>
          <a:p>
            <a:pPr marL="457200" lvl="1" indent="0">
              <a:buNone/>
            </a:pPr>
            <a:r>
              <a:rPr lang="en-US" dirty="0" smtClean="0"/>
              <a:t>ESS pressure </a:t>
            </a:r>
            <a:r>
              <a:rPr lang="en-US" dirty="0" smtClean="0"/>
              <a:t>tested </a:t>
            </a:r>
          </a:p>
          <a:p>
            <a:pPr marL="457200" lvl="1" indent="0">
              <a:buNone/>
            </a:pPr>
            <a:r>
              <a:rPr lang="en-US" dirty="0" smtClean="0"/>
              <a:t>suggested</a:t>
            </a:r>
          </a:p>
          <a:p>
            <a:pPr lvl="1">
              <a:buFontTx/>
              <a:buChar char="-"/>
            </a:pPr>
            <a:r>
              <a:rPr lang="en-US" dirty="0" smtClean="0"/>
              <a:t>Data package and </a:t>
            </a:r>
          </a:p>
          <a:p>
            <a:pPr marL="457200" lvl="1" indent="0">
              <a:buNone/>
            </a:pPr>
            <a:r>
              <a:rPr lang="en-US" dirty="0" smtClean="0"/>
              <a:t>Technical files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7384780" y="3683738"/>
            <a:ext cx="1764704" cy="3096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Issue </a:t>
            </a:r>
          </a:p>
          <a:p>
            <a:pPr algn="ctr"/>
            <a:r>
              <a:rPr lang="en-US" dirty="0" smtClean="0"/>
              <a:t>User manual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E</a:t>
            </a:r>
            <a:r>
              <a:rPr lang="en-US" dirty="0" smtClean="0"/>
              <a:t>nglish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22308" y="3683738"/>
            <a:ext cx="1764704" cy="3096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 Technical file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Description, </a:t>
            </a:r>
            <a:r>
              <a:rPr lang="en-US" dirty="0"/>
              <a:t>Technical </a:t>
            </a:r>
            <a:r>
              <a:rPr lang="en-US" dirty="0" smtClean="0"/>
              <a:t>reports, </a:t>
            </a:r>
            <a:r>
              <a:rPr lang="en-US" dirty="0"/>
              <a:t>Test </a:t>
            </a:r>
            <a:r>
              <a:rPr lang="en-US" dirty="0" smtClean="0"/>
              <a:t>reports, </a:t>
            </a:r>
            <a:r>
              <a:rPr lang="en-US" dirty="0"/>
              <a:t>Construction </a:t>
            </a:r>
            <a:r>
              <a:rPr lang="en-US" dirty="0" smtClean="0"/>
              <a:t>plans, </a:t>
            </a:r>
            <a:r>
              <a:rPr lang="en-US" dirty="0"/>
              <a:t>Circuit </a:t>
            </a:r>
            <a:r>
              <a:rPr lang="en-US" dirty="0" smtClean="0"/>
              <a:t>diagrams, </a:t>
            </a:r>
            <a:r>
              <a:rPr lang="en-US" dirty="0"/>
              <a:t>Part lists etc.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332" y="3683738"/>
            <a:ext cx="1764704" cy="3096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Relevant </a:t>
            </a:r>
            <a:r>
              <a:rPr lang="en-US" dirty="0"/>
              <a:t>EC Directives </a:t>
            </a:r>
            <a:r>
              <a:rPr lang="en-US" dirty="0" smtClean="0"/>
              <a:t>e.g.</a:t>
            </a:r>
          </a:p>
          <a:p>
            <a:pPr algn="ctr"/>
            <a:r>
              <a:rPr lang="en-US" dirty="0" smtClean="0"/>
              <a:t>2006/42/EG</a:t>
            </a:r>
          </a:p>
          <a:p>
            <a:pPr algn="ctr"/>
            <a:r>
              <a:rPr lang="en-US" dirty="0" smtClean="0"/>
              <a:t>2006/95/EG</a:t>
            </a:r>
          </a:p>
          <a:p>
            <a:pPr algn="ctr"/>
            <a:r>
              <a:rPr lang="en-US" dirty="0" smtClean="0"/>
              <a:t>2004/108/EG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Identify </a:t>
            </a:r>
            <a:r>
              <a:rPr lang="en-US" dirty="0"/>
              <a:t>and </a:t>
            </a:r>
            <a:r>
              <a:rPr lang="en-US" dirty="0" smtClean="0"/>
              <a:t>apply </a:t>
            </a:r>
            <a:r>
              <a:rPr lang="en-US" dirty="0"/>
              <a:t>applicable </a:t>
            </a:r>
            <a:r>
              <a:rPr lang="en-US" dirty="0" smtClean="0"/>
              <a:t>standards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368556" y="2891650"/>
            <a:ext cx="1872208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</a:t>
            </a:r>
            <a:endParaRPr lang="en-US" dirty="0"/>
          </a:p>
        </p:txBody>
      </p:sp>
      <p:cxnSp>
        <p:nvCxnSpPr>
          <p:cNvPr id="9" name="Elbow Connector 8"/>
          <p:cNvCxnSpPr>
            <a:endCxn id="10" idx="0"/>
          </p:cNvCxnSpPr>
          <p:nvPr/>
        </p:nvCxnSpPr>
        <p:spPr>
          <a:xfrm rot="5400000">
            <a:off x="5161660" y="2540738"/>
            <a:ext cx="216024" cy="206997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endCxn id="8" idx="0"/>
          </p:cNvCxnSpPr>
          <p:nvPr/>
        </p:nvCxnSpPr>
        <p:spPr>
          <a:xfrm rot="16200000" flipH="1">
            <a:off x="7177884" y="2594490"/>
            <a:ext cx="216024" cy="196247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9" idx="0"/>
          </p:cNvCxnSpPr>
          <p:nvPr/>
        </p:nvCxnSpPr>
        <p:spPr>
          <a:xfrm rot="5400000">
            <a:off x="6196648" y="3575726"/>
            <a:ext cx="216024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9" idx="2"/>
          </p:cNvCxnSpPr>
          <p:nvPr/>
        </p:nvCxnSpPr>
        <p:spPr>
          <a:xfrm rot="16200000" flipH="1">
            <a:off x="6268656" y="6816085"/>
            <a:ext cx="72008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Vs. IK data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05645"/>
            <a:ext cx="8784976" cy="2355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 smtClean="0">
                <a:latin typeface="Arial" charset="0"/>
                <a:ea typeface="Arial" charset="0"/>
                <a:cs typeface="Arial" charset="0"/>
              </a:rPr>
              <a:t>            ESS Quality Division: </a:t>
            </a:r>
          </a:p>
          <a:p>
            <a:r>
              <a:rPr lang="en-US" sz="1800" dirty="0" smtClean="0"/>
              <a:t>Do </a:t>
            </a:r>
            <a:r>
              <a:rPr lang="en-US" sz="1800" dirty="0"/>
              <a:t>we want to be compliant with applicable laws?</a:t>
            </a:r>
          </a:p>
          <a:p>
            <a:pPr lvl="1"/>
            <a:r>
              <a:rPr lang="en-US" sz="1600" dirty="0"/>
              <a:t>National and European legislation, standards and </a:t>
            </a:r>
            <a:r>
              <a:rPr lang="en-US" sz="1600" dirty="0" smtClean="0"/>
              <a:t>directives  	</a:t>
            </a:r>
            <a:r>
              <a:rPr lang="en-US" sz="1600" dirty="0" smtClean="0">
                <a:sym typeface="Wingdings"/>
              </a:rPr>
              <a:t> </a:t>
            </a:r>
            <a:r>
              <a:rPr lang="en-US" sz="1600" b="1" dirty="0" smtClean="0"/>
              <a:t>Requirements</a:t>
            </a:r>
            <a:endParaRPr lang="en-US" sz="1600" b="1" dirty="0"/>
          </a:p>
          <a:p>
            <a:r>
              <a:rPr lang="en-US" sz="1800" dirty="0"/>
              <a:t>Do we want to have a facility that we can up-date and repair with high availability?</a:t>
            </a:r>
          </a:p>
          <a:p>
            <a:pPr lvl="1"/>
            <a:r>
              <a:rPr lang="en-US" sz="1600" dirty="0"/>
              <a:t>Drawings, material certificates, test/inspection reports etc</a:t>
            </a:r>
            <a:r>
              <a:rPr lang="en-US" sz="1600" dirty="0" smtClean="0"/>
              <a:t>.   	</a:t>
            </a:r>
            <a:r>
              <a:rPr lang="en-US" sz="1600" dirty="0" smtClean="0">
                <a:sym typeface="Wingdings"/>
              </a:rPr>
              <a:t> </a:t>
            </a:r>
            <a:r>
              <a:rPr lang="en-US" sz="1600" b="1" dirty="0" smtClean="0"/>
              <a:t>Technical </a:t>
            </a:r>
            <a:r>
              <a:rPr lang="en-US" sz="1600" b="1" dirty="0"/>
              <a:t>file </a:t>
            </a:r>
          </a:p>
          <a:p>
            <a:r>
              <a:rPr lang="en-US" sz="1800" dirty="0"/>
              <a:t>Do we want to have a safe, satisfying and high quality user program?</a:t>
            </a:r>
          </a:p>
          <a:p>
            <a:pPr lvl="1"/>
            <a:r>
              <a:rPr lang="en-US" sz="1600" dirty="0"/>
              <a:t>Safety/risk </a:t>
            </a:r>
            <a:r>
              <a:rPr lang="en-US" sz="1600" dirty="0" smtClean="0"/>
              <a:t>assessment				</a:t>
            </a:r>
            <a:r>
              <a:rPr lang="en-US" sz="1600" dirty="0" smtClean="0">
                <a:sym typeface="Wingdings"/>
              </a:rPr>
              <a:t> </a:t>
            </a:r>
            <a:r>
              <a:rPr lang="en-US" sz="1600" b="1" dirty="0" smtClean="0"/>
              <a:t>Safety </a:t>
            </a:r>
            <a:r>
              <a:rPr lang="en-US" sz="1600" b="1" dirty="0"/>
              <a:t>file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35496" y="3786713"/>
            <a:ext cx="9036496" cy="29546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2"/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AIK $5.1:  </a:t>
            </a:r>
            <a:r>
              <a:rPr lang="en-GB" sz="1400" b="1" dirty="0" smtClean="0">
                <a:latin typeface="Arial" charset="0"/>
                <a:ea typeface="Arial" charset="0"/>
                <a:cs typeface="Arial" charset="0"/>
              </a:rPr>
              <a:t>“ 4.2.1. Stage </a:t>
            </a:r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1: Detailed design phase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1400" dirty="0">
                <a:latin typeface="Arial" charset="0"/>
                <a:ea typeface="Arial" charset="0"/>
                <a:cs typeface="Arial" charset="0"/>
              </a:rPr>
              <a:t>Stage 1 of the contribution is the detailed design and engineering phase that prepares for and precedes potential procurement of the facility element. Within Stage 1 the design is detailed and verified by way of analysis and/or test down to the lowest level selected by the Partner. This includes but is not necessarily limited to: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Provide input to the project quality plan [PQP].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Design and development including a complete set of drawings and specifications of the H-ECCTD as well as the design report containing all the studies and definition of interfaces.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Establish a complete set of specifications for the H-ECCTD cavity and component procurement.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Develop a complete test plan.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Establish the assembly procedures for the H-ECCTD</a:t>
            </a:r>
            <a:r>
              <a:rPr lang="en-GB" sz="14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Stage 1 starts upon completion of a successful kick-off meeting and ends with the successful completion of the Stage 1 design review, CDR. For this H-ECCTD project, the acceptance by ESS of the stage 1 data package detailed in paragraph 4.4.1 of this schedule will be equivalent to the successful completion of this CDR</a:t>
            </a:r>
            <a:r>
              <a:rPr lang="en-GB" sz="1400" dirty="0" smtClean="0">
                <a:latin typeface="Arial" charset="0"/>
                <a:ea typeface="Arial" charset="0"/>
                <a:cs typeface="Arial" charset="0"/>
              </a:rPr>
              <a:t>.”</a:t>
            </a:r>
            <a:endParaRPr lang="en-US" sz="1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382" y="0"/>
            <a:ext cx="536713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7023"/>
            <a:ext cx="4114800" cy="28691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the Licensing Requirements and Needs applicable to the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Guiding </a:t>
            </a:r>
            <a:r>
              <a:rPr lang="en-US" dirty="0"/>
              <a:t>principles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Assess Licensing requirements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84162" y="1691734"/>
            <a:ext cx="8896350" cy="1084949"/>
            <a:chOff x="0" y="0"/>
            <a:chExt cx="12547601" cy="1752733"/>
          </a:xfrm>
        </p:grpSpPr>
        <p:sp>
          <p:nvSpPr>
            <p:cNvPr id="7" name="AutoShape 11"/>
            <p:cNvSpPr>
              <a:spLocks/>
            </p:cNvSpPr>
            <p:nvPr/>
          </p:nvSpPr>
          <p:spPr bwMode="auto">
            <a:xfrm>
              <a:off x="5461443" y="648846"/>
              <a:ext cx="964541" cy="469322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8" name="AutoShape 12"/>
            <p:cNvSpPr>
              <a:spLocks/>
            </p:cNvSpPr>
            <p:nvPr/>
          </p:nvSpPr>
          <p:spPr bwMode="auto">
            <a:xfrm>
              <a:off x="6616749" y="648846"/>
              <a:ext cx="1238899" cy="469322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9" name="AutoShape 13"/>
            <p:cNvSpPr>
              <a:spLocks/>
            </p:cNvSpPr>
            <p:nvPr/>
          </p:nvSpPr>
          <p:spPr bwMode="auto">
            <a:xfrm>
              <a:off x="8095711" y="641151"/>
              <a:ext cx="1271049" cy="482146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0" name="AutoShape 14"/>
            <p:cNvSpPr>
              <a:spLocks/>
            </p:cNvSpPr>
            <p:nvPr/>
          </p:nvSpPr>
          <p:spPr bwMode="auto">
            <a:xfrm>
              <a:off x="4342576" y="648846"/>
              <a:ext cx="775919" cy="469322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1" name="AutoShape 15"/>
            <p:cNvSpPr>
              <a:spLocks/>
            </p:cNvSpPr>
            <p:nvPr/>
          </p:nvSpPr>
          <p:spPr bwMode="auto">
            <a:xfrm>
              <a:off x="3303016" y="648846"/>
              <a:ext cx="861656" cy="469322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2" name="AutoShape 16"/>
            <p:cNvSpPr>
              <a:spLocks/>
            </p:cNvSpPr>
            <p:nvPr/>
          </p:nvSpPr>
          <p:spPr bwMode="auto">
            <a:xfrm>
              <a:off x="2235591" y="648846"/>
              <a:ext cx="870230" cy="469322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13" name="AutoShape 17"/>
            <p:cNvSpPr>
              <a:spLocks/>
            </p:cNvSpPr>
            <p:nvPr/>
          </p:nvSpPr>
          <p:spPr bwMode="auto">
            <a:xfrm>
              <a:off x="1219609" y="648846"/>
              <a:ext cx="870230" cy="469322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4" name="AutoShape 18"/>
            <p:cNvSpPr>
              <a:spLocks/>
            </p:cNvSpPr>
            <p:nvPr/>
          </p:nvSpPr>
          <p:spPr bwMode="auto">
            <a:xfrm>
              <a:off x="0" y="648846"/>
              <a:ext cx="1054564" cy="469322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5" name="AutoShape 19"/>
            <p:cNvSpPr>
              <a:spLocks/>
            </p:cNvSpPr>
            <p:nvPr/>
          </p:nvSpPr>
          <p:spPr bwMode="auto">
            <a:xfrm>
              <a:off x="9587534" y="648846"/>
              <a:ext cx="1804763" cy="469322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16" name="AutoShape 20"/>
            <p:cNvSpPr>
              <a:spLocks/>
            </p:cNvSpPr>
            <p:nvPr/>
          </p:nvSpPr>
          <p:spPr bwMode="auto">
            <a:xfrm>
              <a:off x="11583060" y="405207"/>
              <a:ext cx="964541" cy="96685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104170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2083408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3112251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4164672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5131356" y="889918"/>
              <a:ext cx="317227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>
              <a:off x="6438844" y="889918"/>
              <a:ext cx="190765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7836356" y="889918"/>
              <a:ext cx="24220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H="1">
              <a:off x="9398913" y="889918"/>
              <a:ext cx="188621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11392296" y="889918"/>
              <a:ext cx="190764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>
              <a:off x="1892644" y="482146"/>
              <a:ext cx="20362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H="1">
              <a:off x="1245330" y="482146"/>
              <a:ext cx="19076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8" name="AutoShape 32"/>
            <p:cNvSpPr>
              <a:spLocks/>
            </p:cNvSpPr>
            <p:nvPr/>
          </p:nvSpPr>
          <p:spPr bwMode="auto">
            <a:xfrm>
              <a:off x="1386796" y="305189"/>
              <a:ext cx="544430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 dirty="0">
                  <a:cs typeface="Gill Sans" charset="0"/>
                </a:rPr>
                <a:t>2.4 m</a:t>
              </a:r>
              <a:endParaRPr lang="en-US" sz="1700" dirty="0">
                <a:cs typeface="Gill Sans Light" charset="0"/>
              </a:endParaRP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2934347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2261312" y="482146"/>
              <a:ext cx="16504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1" name="AutoShape 35"/>
            <p:cNvSpPr>
              <a:spLocks/>
            </p:cNvSpPr>
            <p:nvPr/>
          </p:nvSpPr>
          <p:spPr bwMode="auto">
            <a:xfrm>
              <a:off x="2409208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4.6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>
              <a:off x="3986768" y="482146"/>
              <a:ext cx="1779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H="1">
              <a:off x="335231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4" name="AutoShape 38"/>
            <p:cNvSpPr>
              <a:spLocks/>
            </p:cNvSpPr>
            <p:nvPr/>
          </p:nvSpPr>
          <p:spPr bwMode="auto">
            <a:xfrm>
              <a:off x="3476633" y="305189"/>
              <a:ext cx="54657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3.8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H="1">
              <a:off x="5015611" y="482146"/>
              <a:ext cx="14146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H="1">
              <a:off x="4329715" y="482146"/>
              <a:ext cx="128605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7" name="AutoShape 41"/>
            <p:cNvSpPr>
              <a:spLocks/>
            </p:cNvSpPr>
            <p:nvPr/>
          </p:nvSpPr>
          <p:spPr bwMode="auto">
            <a:xfrm>
              <a:off x="4488329" y="305189"/>
              <a:ext cx="503705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H="1">
              <a:off x="6235220" y="482146"/>
              <a:ext cx="177903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H="1">
              <a:off x="5487164" y="482146"/>
              <a:ext cx="16504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0" name="AutoShape 44"/>
            <p:cNvSpPr>
              <a:spLocks/>
            </p:cNvSpPr>
            <p:nvPr/>
          </p:nvSpPr>
          <p:spPr bwMode="auto">
            <a:xfrm>
              <a:off x="569507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56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>
              <a:off x="7544851" y="482146"/>
              <a:ext cx="252924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H="1">
              <a:off x="6629609" y="482146"/>
              <a:ext cx="291506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3" name="AutoShape 47"/>
            <p:cNvSpPr>
              <a:spLocks/>
            </p:cNvSpPr>
            <p:nvPr/>
          </p:nvSpPr>
          <p:spPr bwMode="auto">
            <a:xfrm>
              <a:off x="6972557" y="305189"/>
              <a:ext cx="503704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77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H="1">
              <a:off x="9118123" y="482146"/>
              <a:ext cx="29365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H="1">
              <a:off x="8089280" y="482146"/>
              <a:ext cx="229347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64803">
                <a:defRPr/>
              </a:pPr>
              <a:endParaRPr lang="en-US" sz="10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46" name="AutoShape 50"/>
            <p:cNvSpPr>
              <a:spLocks/>
            </p:cNvSpPr>
            <p:nvPr/>
          </p:nvSpPr>
          <p:spPr bwMode="auto">
            <a:xfrm>
              <a:off x="8410794" y="305189"/>
              <a:ext cx="598016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179 m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47" name="AutoShape 51"/>
            <p:cNvSpPr>
              <a:spLocks/>
            </p:cNvSpPr>
            <p:nvPr/>
          </p:nvSpPr>
          <p:spPr bwMode="auto">
            <a:xfrm rot="16200000">
              <a:off x="1010251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48" name="AutoShape 52"/>
            <p:cNvSpPr>
              <a:spLocks/>
            </p:cNvSpPr>
            <p:nvPr/>
          </p:nvSpPr>
          <p:spPr bwMode="auto">
            <a:xfrm rot="16200000">
              <a:off x="3042216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49" name="AutoShape 53"/>
            <p:cNvSpPr>
              <a:spLocks/>
            </p:cNvSpPr>
            <p:nvPr/>
          </p:nvSpPr>
          <p:spPr bwMode="auto">
            <a:xfrm rot="16200000">
              <a:off x="5087042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0" name="AutoShape 54"/>
            <p:cNvSpPr>
              <a:spLocks/>
            </p:cNvSpPr>
            <p:nvPr/>
          </p:nvSpPr>
          <p:spPr bwMode="auto">
            <a:xfrm rot="16200000">
              <a:off x="6381670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1" name="AutoShape 55"/>
            <p:cNvSpPr>
              <a:spLocks/>
            </p:cNvSpPr>
            <p:nvPr/>
          </p:nvSpPr>
          <p:spPr bwMode="auto">
            <a:xfrm rot="16200000">
              <a:off x="7792043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2" name="AutoShape 56"/>
            <p:cNvSpPr>
              <a:spLocks/>
            </p:cNvSpPr>
            <p:nvPr/>
          </p:nvSpPr>
          <p:spPr bwMode="auto">
            <a:xfrm rot="16200000">
              <a:off x="9339594" y="1136948"/>
              <a:ext cx="330833" cy="165044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53" name="AutoShape 57"/>
            <p:cNvSpPr>
              <a:spLocks/>
            </p:cNvSpPr>
            <p:nvPr/>
          </p:nvSpPr>
          <p:spPr bwMode="auto">
            <a:xfrm>
              <a:off x="803784" y="1372064"/>
              <a:ext cx="685896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75 keV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4" name="AutoShape 58"/>
            <p:cNvSpPr>
              <a:spLocks/>
            </p:cNvSpPr>
            <p:nvPr/>
          </p:nvSpPr>
          <p:spPr bwMode="auto">
            <a:xfrm>
              <a:off x="2855040" y="1377193"/>
              <a:ext cx="795211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3.6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5" name="AutoShape 59"/>
            <p:cNvSpPr>
              <a:spLocks/>
            </p:cNvSpPr>
            <p:nvPr/>
          </p:nvSpPr>
          <p:spPr bwMode="auto">
            <a:xfrm>
              <a:off x="4856998" y="1377193"/>
              <a:ext cx="752342" cy="3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90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6" name="AutoShape 60"/>
            <p:cNvSpPr>
              <a:spLocks/>
            </p:cNvSpPr>
            <p:nvPr/>
          </p:nvSpPr>
          <p:spPr bwMode="auto">
            <a:xfrm>
              <a:off x="6068033" y="1377193"/>
              <a:ext cx="1185783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 dirty="0">
                  <a:cs typeface="Gill Sans" charset="0"/>
                </a:rPr>
                <a:t>216 MeV</a:t>
              </a:r>
              <a:endParaRPr lang="en-US" dirty="0">
                <a:cs typeface="Gill Sans Light" charset="0"/>
              </a:endParaRPr>
            </a:p>
          </p:txBody>
        </p:sp>
        <p:sp>
          <p:nvSpPr>
            <p:cNvPr id="57" name="AutoShape 61"/>
            <p:cNvSpPr>
              <a:spLocks/>
            </p:cNvSpPr>
            <p:nvPr/>
          </p:nvSpPr>
          <p:spPr bwMode="auto">
            <a:xfrm>
              <a:off x="7471974" y="1377193"/>
              <a:ext cx="1185788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571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8" name="AutoShape 62"/>
            <p:cNvSpPr>
              <a:spLocks/>
            </p:cNvSpPr>
            <p:nvPr/>
          </p:nvSpPr>
          <p:spPr bwMode="auto">
            <a:xfrm>
              <a:off x="8933789" y="1377193"/>
              <a:ext cx="1322494" cy="3755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300">
                  <a:cs typeface="Gill Sans" charset="0"/>
                </a:rPr>
                <a:t>2000 MeV</a:t>
              </a:r>
              <a:endParaRPr lang="en-US">
                <a:cs typeface="Gill Sans Light" charset="0"/>
              </a:endParaRPr>
            </a:p>
          </p:txBody>
        </p:sp>
        <p:sp>
          <p:nvSpPr>
            <p:cNvPr id="59" name="AutoShape 63"/>
            <p:cNvSpPr>
              <a:spLocks/>
            </p:cNvSpPr>
            <p:nvPr/>
          </p:nvSpPr>
          <p:spPr bwMode="auto">
            <a:xfrm>
              <a:off x="3802433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352.21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0" name="AutoShape 64"/>
            <p:cNvSpPr>
              <a:spLocks/>
            </p:cNvSpPr>
            <p:nvPr/>
          </p:nvSpPr>
          <p:spPr bwMode="auto">
            <a:xfrm>
              <a:off x="7480548" y="0"/>
              <a:ext cx="1052422" cy="318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200">
                  <a:cs typeface="Gill Sans" charset="0"/>
                </a:rPr>
                <a:t>704.42 MHz</a:t>
              </a:r>
              <a:endParaRPr lang="en-US" sz="1700">
                <a:cs typeface="Gill Sans Light" charset="0"/>
              </a:endParaRPr>
            </a:p>
          </p:txBody>
        </p:sp>
        <p:sp>
          <p:nvSpPr>
            <p:cNvPr id="61" name="AutoShape 65"/>
            <p:cNvSpPr>
              <a:spLocks/>
            </p:cNvSpPr>
            <p:nvPr/>
          </p:nvSpPr>
          <p:spPr bwMode="auto">
            <a:xfrm flipH="1">
              <a:off x="2222731" y="64116"/>
              <a:ext cx="1588276" cy="189781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2" name="AutoShape 66"/>
            <p:cNvSpPr>
              <a:spLocks/>
            </p:cNvSpPr>
            <p:nvPr/>
          </p:nvSpPr>
          <p:spPr bwMode="auto">
            <a:xfrm>
              <a:off x="8496531" y="64116"/>
              <a:ext cx="925959" cy="189781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3" name="AutoShape 67"/>
            <p:cNvSpPr>
              <a:spLocks/>
            </p:cNvSpPr>
            <p:nvPr/>
          </p:nvSpPr>
          <p:spPr bwMode="auto">
            <a:xfrm flipH="1">
              <a:off x="6591028" y="64116"/>
              <a:ext cx="940962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64" name="AutoShape 68"/>
            <p:cNvSpPr>
              <a:spLocks/>
            </p:cNvSpPr>
            <p:nvPr/>
          </p:nvSpPr>
          <p:spPr bwMode="auto">
            <a:xfrm>
              <a:off x="4826990" y="64116"/>
              <a:ext cx="1598994" cy="189781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pic>
        <p:nvPicPr>
          <p:cNvPr id="65" name="Picture 69" descr="Untitl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1" y="1285832"/>
            <a:ext cx="9144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906269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Spoke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937663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29578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378" y="1196752"/>
            <a:ext cx="84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</a:t>
            </a:r>
            <a:r>
              <a:rPr lang="en-US" dirty="0"/>
              <a:t>Demonstrator to verify the requirements: ECCTD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rgbClr val="3366FF"/>
                </a:solidFill>
              </a:rPr>
              <a:t>Validate the In-Kind process: </a:t>
            </a:r>
            <a:r>
              <a:rPr lang="en-US" sz="1600" dirty="0" smtClean="0">
                <a:solidFill>
                  <a:schemeClr val="tx1"/>
                </a:solidFill>
              </a:rPr>
              <a:t>e.g. AIK #5.1, incl. licensing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Verify </a:t>
            </a:r>
            <a:r>
              <a:rPr lang="en-US" dirty="0" smtClean="0">
                <a:solidFill>
                  <a:srgbClr val="3366FF"/>
                </a:solidFill>
              </a:rPr>
              <a:t>fabrication procedures: </a:t>
            </a:r>
            <a:r>
              <a:rPr lang="en-US" sz="1600" dirty="0" smtClean="0">
                <a:solidFill>
                  <a:schemeClr val="tx1"/>
                </a:solidFill>
              </a:rPr>
              <a:t>e.g. procurement, fabrication process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Verify </a:t>
            </a:r>
            <a:r>
              <a:rPr lang="en-US" dirty="0" smtClean="0">
                <a:solidFill>
                  <a:srgbClr val="3366FF"/>
                </a:solidFill>
              </a:rPr>
              <a:t>assembly procedures: </a:t>
            </a:r>
            <a:r>
              <a:rPr lang="en-US" sz="1600" dirty="0" smtClean="0">
                <a:solidFill>
                  <a:srgbClr val="030000"/>
                </a:solidFill>
              </a:rPr>
              <a:t>e.g</a:t>
            </a:r>
            <a:r>
              <a:rPr lang="en-US" sz="1600" dirty="0">
                <a:solidFill>
                  <a:srgbClr val="030000"/>
                </a:solidFill>
              </a:rPr>
              <a:t>. cleaning, tooling, procedures, QA;</a:t>
            </a:r>
          </a:p>
          <a:p>
            <a:pPr marL="400050" lvl="1" indent="0">
              <a:buNone/>
            </a:pPr>
            <a:endParaRPr lang="en-US" sz="600" dirty="0">
              <a:solidFill>
                <a:srgbClr val="030000"/>
              </a:solidFill>
            </a:endParaRPr>
          </a:p>
          <a:p>
            <a:pPr lvl="1"/>
            <a:r>
              <a:rPr lang="en-US" dirty="0">
                <a:solidFill>
                  <a:srgbClr val="030000"/>
                </a:solidFill>
              </a:rPr>
              <a:t>The </a:t>
            </a:r>
            <a:r>
              <a:rPr lang="en-US" dirty="0">
                <a:solidFill>
                  <a:srgbClr val="3366FF"/>
                </a:solidFill>
              </a:rPr>
              <a:t>mechanical design </a:t>
            </a:r>
            <a:r>
              <a:rPr lang="en-US" dirty="0">
                <a:solidFill>
                  <a:srgbClr val="030000"/>
                </a:solidFill>
              </a:rPr>
              <a:t>performance: </a:t>
            </a:r>
            <a:r>
              <a:rPr lang="en-US" sz="1600" dirty="0">
                <a:solidFill>
                  <a:srgbClr val="030000"/>
                </a:solidFill>
              </a:rPr>
              <a:t>e.g. MAWP, stability, alignment; </a:t>
            </a:r>
          </a:p>
          <a:p>
            <a:pPr lvl="1"/>
            <a:r>
              <a:rPr lang="en-US" dirty="0" smtClean="0">
                <a:solidFill>
                  <a:srgbClr val="030000"/>
                </a:solidFill>
              </a:rPr>
              <a:t>The </a:t>
            </a:r>
            <a:r>
              <a:rPr lang="en-US" dirty="0">
                <a:solidFill>
                  <a:srgbClr val="3366FF"/>
                </a:solidFill>
              </a:rPr>
              <a:t>RF </a:t>
            </a:r>
            <a:r>
              <a:rPr lang="en-US" dirty="0" smtClean="0">
                <a:solidFill>
                  <a:srgbClr val="3366FF"/>
                </a:solidFill>
              </a:rPr>
              <a:t>design </a:t>
            </a:r>
            <a:r>
              <a:rPr lang="en-US" dirty="0" smtClean="0">
                <a:solidFill>
                  <a:srgbClr val="030000"/>
                </a:solidFill>
              </a:rPr>
              <a:t>performance: </a:t>
            </a:r>
            <a:endParaRPr lang="en-US" dirty="0">
              <a:solidFill>
                <a:srgbClr val="030000"/>
              </a:solidFill>
            </a:endParaRPr>
          </a:p>
          <a:p>
            <a:pPr marL="400050" lvl="1" indent="0">
              <a:buNone/>
            </a:pPr>
            <a:r>
              <a:rPr lang="en-US" sz="1600" dirty="0">
                <a:solidFill>
                  <a:srgbClr val="030000"/>
                </a:solidFill>
              </a:rPr>
              <a:t>e.g. characterize the cavity RF signature; validate RF results obtained </a:t>
            </a:r>
            <a:r>
              <a:rPr lang="en-US" sz="1600" dirty="0" smtClean="0">
                <a:solidFill>
                  <a:srgbClr val="030000"/>
                </a:solidFill>
              </a:rPr>
              <a:t>in vertical </a:t>
            </a:r>
            <a:r>
              <a:rPr lang="en-US" sz="1600" dirty="0">
                <a:solidFill>
                  <a:srgbClr val="030000"/>
                </a:solidFill>
              </a:rPr>
              <a:t>cryostat;</a:t>
            </a:r>
          </a:p>
          <a:p>
            <a:pPr marL="400050" lvl="1" indent="0">
              <a:buNone/>
            </a:pPr>
            <a:endParaRPr lang="en-US" sz="300" dirty="0">
              <a:solidFill>
                <a:srgbClr val="030000"/>
              </a:solidFill>
            </a:endParaRPr>
          </a:p>
          <a:p>
            <a:pPr lvl="1"/>
            <a:r>
              <a:rPr lang="en-US" dirty="0">
                <a:solidFill>
                  <a:srgbClr val="030000"/>
                </a:solidFill>
              </a:rPr>
              <a:t>The </a:t>
            </a:r>
            <a:r>
              <a:rPr lang="en-US" dirty="0">
                <a:solidFill>
                  <a:srgbClr val="3366FF"/>
                </a:solidFill>
              </a:rPr>
              <a:t>thermal </a:t>
            </a:r>
            <a:r>
              <a:rPr lang="en-US" dirty="0" smtClean="0">
                <a:solidFill>
                  <a:srgbClr val="3366FF"/>
                </a:solidFill>
              </a:rPr>
              <a:t>design </a:t>
            </a:r>
            <a:r>
              <a:rPr lang="en-US" dirty="0" smtClean="0">
                <a:solidFill>
                  <a:srgbClr val="030000"/>
                </a:solidFill>
              </a:rPr>
              <a:t>performance</a:t>
            </a:r>
            <a:r>
              <a:rPr lang="en-US" sz="1400" dirty="0" smtClean="0">
                <a:solidFill>
                  <a:srgbClr val="030000"/>
                </a:solidFill>
              </a:rPr>
              <a:t>: </a:t>
            </a:r>
            <a:endParaRPr lang="en-US" sz="1400" dirty="0">
              <a:solidFill>
                <a:srgbClr val="030000"/>
              </a:solidFill>
            </a:endParaRPr>
          </a:p>
          <a:p>
            <a:pPr marL="400050" lvl="1" indent="0">
              <a:buNone/>
            </a:pPr>
            <a:r>
              <a:rPr lang="en-US" sz="1600" dirty="0" err="1">
                <a:solidFill>
                  <a:srgbClr val="030000"/>
                </a:solidFill>
              </a:rPr>
              <a:t>eg</a:t>
            </a:r>
            <a:r>
              <a:rPr lang="en-US" sz="1600" dirty="0">
                <a:solidFill>
                  <a:srgbClr val="030000"/>
                </a:solidFill>
              </a:rPr>
              <a:t>. cool-down rate, operating conditions; heat loads; cooling scheme efficiency; </a:t>
            </a:r>
          </a:p>
          <a:p>
            <a:pPr lvl="1"/>
            <a:endParaRPr lang="en-US" sz="300" dirty="0">
              <a:solidFill>
                <a:srgbClr val="030000"/>
              </a:solidFill>
            </a:endParaRPr>
          </a:p>
          <a:p>
            <a:pPr lvl="1"/>
            <a:r>
              <a:rPr lang="en-US" dirty="0">
                <a:solidFill>
                  <a:srgbClr val="030000"/>
                </a:solidFill>
              </a:rPr>
              <a:t>The </a:t>
            </a:r>
            <a:r>
              <a:rPr lang="en-US" dirty="0">
                <a:solidFill>
                  <a:srgbClr val="3366FF"/>
                </a:solidFill>
              </a:rPr>
              <a:t>vacuum </a:t>
            </a:r>
            <a:r>
              <a:rPr lang="en-US" dirty="0" smtClean="0">
                <a:solidFill>
                  <a:srgbClr val="3366FF"/>
                </a:solidFill>
              </a:rPr>
              <a:t>design </a:t>
            </a:r>
            <a:r>
              <a:rPr lang="en-US" dirty="0" smtClean="0">
                <a:solidFill>
                  <a:srgbClr val="030000"/>
                </a:solidFill>
              </a:rPr>
              <a:t>performance: </a:t>
            </a:r>
            <a:r>
              <a:rPr lang="en-US" sz="1600" dirty="0">
                <a:solidFill>
                  <a:srgbClr val="030000"/>
                </a:solidFill>
              </a:rPr>
              <a:t>e.g. leak tightness, bake-out; </a:t>
            </a:r>
            <a:r>
              <a:rPr lang="en-US" sz="1600" dirty="0" smtClean="0">
                <a:solidFill>
                  <a:srgbClr val="030000"/>
                </a:solidFill>
              </a:rPr>
              <a:t>possible NEG </a:t>
            </a:r>
            <a:endParaRPr lang="en-US" sz="1600" dirty="0">
              <a:solidFill>
                <a:srgbClr val="030000"/>
              </a:solidFill>
            </a:endParaRPr>
          </a:p>
          <a:p>
            <a:pPr lvl="1"/>
            <a:endParaRPr lang="en-US" sz="300" dirty="0">
              <a:solidFill>
                <a:srgbClr val="030000"/>
              </a:solidFill>
            </a:endParaRPr>
          </a:p>
          <a:p>
            <a:pPr lvl="1"/>
            <a:endParaRPr lang="en-US" sz="300" dirty="0">
              <a:solidFill>
                <a:srgbClr val="030000"/>
              </a:solidFill>
            </a:endParaRPr>
          </a:p>
          <a:p>
            <a:pPr lvl="1"/>
            <a:r>
              <a:rPr lang="en-US" dirty="0">
                <a:solidFill>
                  <a:srgbClr val="030000"/>
                </a:solidFill>
              </a:rPr>
              <a:t>The </a:t>
            </a:r>
            <a:r>
              <a:rPr lang="en-US" dirty="0">
                <a:solidFill>
                  <a:srgbClr val="3366FF"/>
                </a:solidFill>
              </a:rPr>
              <a:t>safe operation </a:t>
            </a:r>
            <a:r>
              <a:rPr lang="en-US" dirty="0">
                <a:solidFill>
                  <a:srgbClr val="030000"/>
                </a:solidFill>
              </a:rPr>
              <a:t>of the </a:t>
            </a:r>
            <a:r>
              <a:rPr lang="en-US" dirty="0" err="1">
                <a:solidFill>
                  <a:srgbClr val="030000"/>
                </a:solidFill>
              </a:rPr>
              <a:t>cryomodules</a:t>
            </a:r>
            <a:r>
              <a:rPr lang="en-US" dirty="0">
                <a:solidFill>
                  <a:srgbClr val="030000"/>
                </a:solidFill>
              </a:rPr>
              <a:t>: 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rgbClr val="030000"/>
                </a:solidFill>
              </a:rPr>
              <a:t>e.g. process variables, control loops, operating modes, relieving system and interlock;</a:t>
            </a:r>
          </a:p>
          <a:p>
            <a:pPr lvl="1"/>
            <a:endParaRPr lang="en-US" sz="300" dirty="0">
              <a:solidFill>
                <a:srgbClr val="030000"/>
              </a:solidFill>
            </a:endParaRPr>
          </a:p>
          <a:p>
            <a:pPr lvl="1"/>
            <a:r>
              <a:rPr lang="en-US" dirty="0">
                <a:solidFill>
                  <a:srgbClr val="3366FF"/>
                </a:solidFill>
              </a:rPr>
              <a:t>Training</a:t>
            </a:r>
            <a:r>
              <a:rPr lang="en-US" dirty="0">
                <a:solidFill>
                  <a:srgbClr val="030000"/>
                </a:solidFill>
              </a:rPr>
              <a:t>:</a:t>
            </a:r>
            <a:r>
              <a:rPr lang="en-US" sz="2400" dirty="0">
                <a:solidFill>
                  <a:srgbClr val="030000"/>
                </a:solidFill>
              </a:rPr>
              <a:t> </a:t>
            </a:r>
            <a:r>
              <a:rPr lang="en-US" sz="1600" dirty="0">
                <a:solidFill>
                  <a:srgbClr val="030000"/>
                </a:solidFill>
              </a:rPr>
              <a:t>e.g. to assemble, to operate</a:t>
            </a:r>
            <a:r>
              <a:rPr lang="en-US" sz="1200" dirty="0" smtClean="0">
                <a:solidFill>
                  <a:srgbClr val="030000"/>
                </a:solidFill>
              </a:rPr>
              <a:t>.</a:t>
            </a:r>
            <a:endParaRPr lang="en-US" sz="1200" dirty="0">
              <a:solidFill>
                <a:srgbClr val="03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54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24630</TotalTime>
  <Words>949</Words>
  <Application>Microsoft Macintosh PowerPoint</Application>
  <PresentationFormat>On-screen Show (4:3)</PresentationFormat>
  <Paragraphs>277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Gill Sans</vt:lpstr>
      <vt:lpstr>Gill Sans Light</vt:lpstr>
      <vt:lpstr>Helvetica</vt:lpstr>
      <vt:lpstr>Symbol</vt:lpstr>
      <vt:lpstr>Wingdings</vt:lpstr>
      <vt:lpstr>Arial</vt:lpstr>
      <vt:lpstr>ESS Core Powerpoint template</vt:lpstr>
      <vt:lpstr>Licensing requirements for Cryomodules</vt:lpstr>
      <vt:lpstr>Outline</vt:lpstr>
      <vt:lpstr>Identify the Licensing Requirements applicable to the Cryomodules</vt:lpstr>
      <vt:lpstr>Licensing Topics</vt:lpstr>
      <vt:lpstr>Outline</vt:lpstr>
      <vt:lpstr>WP04/05 guiding principles:  From Design to Operation</vt:lpstr>
      <vt:lpstr>Vs. IK data package</vt:lpstr>
      <vt:lpstr>Outline</vt:lpstr>
      <vt:lpstr>Technology Demonstrator to verify the requirements: ECCTD</vt:lpstr>
      <vt:lpstr>ESS Licensing applicable to Cryomodules</vt:lpstr>
      <vt:lpstr>Coordination Team !</vt:lpstr>
      <vt:lpstr>PowerPoint Presentation</vt:lpstr>
      <vt:lpstr>Extra slides</vt:lpstr>
      <vt:lpstr>Cryomodule Interfaces</vt:lpstr>
    </vt:vector>
  </TitlesOfParts>
  <Company>ESS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411</cp:revision>
  <dcterms:created xsi:type="dcterms:W3CDTF">2013-10-29T16:05:10Z</dcterms:created>
  <dcterms:modified xsi:type="dcterms:W3CDTF">2017-04-02T23:11:33Z</dcterms:modified>
</cp:coreProperties>
</file>