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502007" r:id="rId1"/>
  </p:sldMasterIdLst>
  <p:notesMasterIdLst>
    <p:notesMasterId r:id="rId20"/>
  </p:notesMasterIdLst>
  <p:handoutMasterIdLst>
    <p:handoutMasterId r:id="rId21"/>
  </p:handoutMasterIdLst>
  <p:sldIdLst>
    <p:sldId id="2340" r:id="rId2"/>
    <p:sldId id="2370" r:id="rId3"/>
    <p:sldId id="2425" r:id="rId4"/>
    <p:sldId id="2408" r:id="rId5"/>
    <p:sldId id="2417" r:id="rId6"/>
    <p:sldId id="2409" r:id="rId7"/>
    <p:sldId id="2407" r:id="rId8"/>
    <p:sldId id="2411" r:id="rId9"/>
    <p:sldId id="2410" r:id="rId10"/>
    <p:sldId id="2424" r:id="rId11"/>
    <p:sldId id="2420" r:id="rId12"/>
    <p:sldId id="2413" r:id="rId13"/>
    <p:sldId id="2415" r:id="rId14"/>
    <p:sldId id="2418" r:id="rId15"/>
    <p:sldId id="2423" r:id="rId16"/>
    <p:sldId id="2421" r:id="rId17"/>
    <p:sldId id="2369" r:id="rId18"/>
    <p:sldId id="2412" r:id="rId19"/>
  </p:sldIdLst>
  <p:sldSz cx="9144000" cy="6858000" type="screen4x3"/>
  <p:notesSz cx="6811963" cy="9942513"/>
  <p:defaultTextStyle>
    <a:defPPr>
      <a:defRPr lang="fr-FR"/>
    </a:defPPr>
    <a:lvl1pPr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nard Bertrand" initials="R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66FF66"/>
    <a:srgbClr val="CCF9C9"/>
    <a:srgbClr val="6EF8F5"/>
    <a:srgbClr val="6BA6ED"/>
    <a:srgbClr val="FF9900"/>
    <a:srgbClr val="FF66CC"/>
    <a:srgbClr val="C89800"/>
    <a:srgbClr val="FF9966"/>
    <a:srgbClr val="E1D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91" autoAdjust="0"/>
    <p:restoredTop sz="96433" autoAdjust="0"/>
  </p:normalViewPr>
  <p:slideViewPr>
    <p:cSldViewPr snapToGrid="0">
      <p:cViewPr varScale="1">
        <p:scale>
          <a:sx n="116" d="100"/>
          <a:sy n="116" d="100"/>
        </p:scale>
        <p:origin x="1104" y="108"/>
      </p:cViewPr>
      <p:guideLst>
        <p:guide orient="horz" pos="2183"/>
        <p:guide pos="2857"/>
      </p:guideLst>
    </p:cSldViewPr>
  </p:slideViewPr>
  <p:outlineViewPr>
    <p:cViewPr>
      <p:scale>
        <a:sx n="33" d="100"/>
        <a:sy n="33" d="100"/>
      </p:scale>
      <p:origin x="0" y="48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2490" y="120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52769" cy="49760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576" y="4"/>
            <a:ext cx="2952768" cy="49760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pPr>
              <a:buNone/>
              <a:defRPr/>
            </a:pPr>
            <a:fld id="{D7381257-66DF-4C83-A00A-A00637A2B8FE}" type="datetimeFigureOut">
              <a:rPr lang="fr-FR"/>
              <a:pPr>
                <a:buNone/>
                <a:defRPr/>
              </a:pPr>
              <a:t>02/04/2017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3324"/>
            <a:ext cx="2952769" cy="49760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576" y="9443324"/>
            <a:ext cx="2952768" cy="49760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pPr>
              <a:buNone/>
              <a:defRPr/>
            </a:pPr>
            <a:fld id="{E3655026-EC26-4D0C-B2BC-89811960C8F1}" type="slidenum">
              <a:rPr lang="fr-FR"/>
              <a:pPr>
                <a:buNone/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002328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952769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576" y="4"/>
            <a:ext cx="2952768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4" y="4723254"/>
            <a:ext cx="5449895" cy="44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324"/>
            <a:ext cx="2952769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576" y="9443324"/>
            <a:ext cx="2952768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8BDF97A-C648-401A-8383-DC0E87CEF8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43857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53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770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247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082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202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824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902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192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548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239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166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890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81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17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514" y="3004220"/>
            <a:ext cx="1009994" cy="109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346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720B9139-BAE7-44D3-A8B0-998EE27CB7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263" y="5445125"/>
            <a:ext cx="2700337" cy="365125"/>
          </a:xfrm>
          <a:prstGeom prst="rect">
            <a:avLst/>
          </a:prstGeom>
        </p:spPr>
        <p:txBody>
          <a:bodyPr/>
          <a:lstStyle>
            <a:lvl1pPr algn="l"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Cryomodule overview, organization, development plan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62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2" name="Ellipse 1"/>
          <p:cNvSpPr/>
          <p:nvPr userDrawn="1"/>
        </p:nvSpPr>
        <p:spPr>
          <a:xfrm>
            <a:off x="8460432" y="260648"/>
            <a:ext cx="504056" cy="504056"/>
          </a:xfrm>
          <a:prstGeom prst="ellipse">
            <a:avLst/>
          </a:prstGeom>
          <a:solidFill>
            <a:srgbClr val="33CC33"/>
          </a:solidFill>
        </p:spPr>
        <p:txBody>
          <a:bodyPr wrap="square" rtlCol="0" anchor="ctr">
            <a:spAutoFit/>
          </a:bodyPr>
          <a:lstStyle/>
          <a:p>
            <a:pPr algn="ctr">
              <a:buFontTx/>
              <a:buNone/>
            </a:pPr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91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llipse 6"/>
          <p:cNvSpPr/>
          <p:nvPr userDrawn="1"/>
        </p:nvSpPr>
        <p:spPr>
          <a:xfrm>
            <a:off x="8460432" y="260648"/>
            <a:ext cx="504056" cy="504056"/>
          </a:xfrm>
          <a:prstGeom prst="ellipse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>
              <a:buFontTx/>
              <a:buNone/>
            </a:pPr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8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jourd'h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46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Réunion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6626" y="6479246"/>
            <a:ext cx="1519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89125" y="6479245"/>
            <a:ext cx="3425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algn="ctr">
              <a:buFontTx/>
              <a:buNone/>
            </a:pPr>
            <a:r>
              <a:rPr lang="en-US" smtClean="0"/>
              <a:t>Cryomodule overview, organization, development plan </a:t>
            </a:r>
            <a:endParaRPr lang="en-US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34659" y="647456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fr-FR" sz="12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‹N°›</a:t>
            </a:fld>
            <a:endParaRPr lang="fr-FR" dirty="0"/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889125" y="52752"/>
            <a:ext cx="585933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10" name="Image 9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8185" y="113498"/>
            <a:ext cx="660074" cy="63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2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Cryomodule overview, organization, development plan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6" name="Image 5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6524" y="21600"/>
            <a:ext cx="900000" cy="9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785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Cryomodule overview, organization, development plan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28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Cryomodule overview, organization, development plan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88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u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/>
              <a:pPr>
                <a:buFontTx/>
                <a:buNone/>
                <a:defRPr/>
              </a:pPr>
              <a:t>‹N°›</a:t>
            </a:fld>
            <a:r>
              <a:rPr lang="en-US" dirty="0" smtClean="0"/>
              <a:t> / 153</a:t>
            </a: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460432" y="116632"/>
            <a:ext cx="576635" cy="4862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516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667500"/>
            <a:ext cx="5143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6424A34A-A9B6-40AE-A3E4-8676718D147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7" name="Image 6" descr="bandeau_texte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9" name="Picture 2" descr="http://irfu-i.cea.fr/Page/500/irfu_signature_cea_saclay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5" y="41096"/>
            <a:ext cx="451732" cy="5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02" y="608350"/>
            <a:ext cx="533313" cy="29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4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08" r:id="rId1"/>
    <p:sldLayoutId id="2147502009" r:id="rId2"/>
    <p:sldLayoutId id="2147502010" r:id="rId3"/>
    <p:sldLayoutId id="2147502011" r:id="rId4"/>
    <p:sldLayoutId id="2147502012" r:id="rId5"/>
    <p:sldLayoutId id="2147502013" r:id="rId6"/>
    <p:sldLayoutId id="2147502014" r:id="rId7"/>
    <p:sldLayoutId id="2147502015" r:id="rId8"/>
    <p:sldLayoutId id="2147502016" r:id="rId9"/>
    <p:sldLayoutId id="2147502017" r:id="rId10"/>
    <p:sldLayoutId id="214750201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fontAlgn="base" latinLnBrk="0" hangingPunct="1">
        <a:spcBef>
          <a:spcPct val="0"/>
        </a:spcBef>
        <a:spcAft>
          <a:spcPct val="0"/>
        </a:spcAft>
        <a:buNone/>
        <a:defRPr lang="fr-FR" sz="2200" b="1" i="0" kern="1200" cap="all" baseline="0" dirty="0"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emf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14.pn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41494" y="723014"/>
            <a:ext cx="5445984" cy="5274132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Critical design </a:t>
            </a:r>
            <a:r>
              <a:rPr lang="fr-FR" b="1" dirty="0" err="1" smtClean="0">
                <a:solidFill>
                  <a:schemeClr val="tx1"/>
                </a:solidFill>
              </a:rPr>
              <a:t>review</a:t>
            </a:r>
            <a:r>
              <a:rPr lang="fr-FR" b="1" dirty="0" smtClean="0">
                <a:solidFill>
                  <a:schemeClr val="tx1"/>
                </a:solidFill>
              </a:rPr>
              <a:t> #1 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for medium beta </a:t>
            </a:r>
            <a:r>
              <a:rPr lang="fr-FR" b="1" dirty="0" err="1" smtClean="0">
                <a:solidFill>
                  <a:schemeClr val="tx1"/>
                </a:solidFill>
              </a:rPr>
              <a:t>cavity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cryomodules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sz="4000" b="1" dirty="0" smtClean="0">
                <a:solidFill>
                  <a:schemeClr val="tx1"/>
                </a:solidFill>
              </a:rPr>
              <a:t/>
            </a:r>
            <a:br>
              <a:rPr lang="fr-FR" sz="4000" b="1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3-4 APRIL 2017</a:t>
            </a:r>
            <a:r>
              <a:rPr lang="fr-FR" sz="2400" dirty="0" smtClean="0">
                <a:solidFill>
                  <a:schemeClr val="tx1"/>
                </a:solidFill>
              </a:rPr>
              <a:t/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2000" b="1" dirty="0">
                <a:solidFill>
                  <a:schemeClr val="tx1"/>
                </a:solidFill>
              </a:rPr>
              <a:t>-</a:t>
            </a:r>
            <a:r>
              <a:rPr lang="fr-FR" sz="2400" b="1" dirty="0">
                <a:solidFill>
                  <a:schemeClr val="tx1"/>
                </a:solidFill>
              </a:rPr>
              <a:t/>
            </a:r>
            <a:br>
              <a:rPr lang="fr-FR" sz="2400" b="1" dirty="0">
                <a:solidFill>
                  <a:schemeClr val="tx1"/>
                </a:solidFill>
              </a:rPr>
            </a:br>
            <a:r>
              <a:rPr lang="en-US" sz="2400" b="1" dirty="0" err="1" smtClean="0">
                <a:solidFill>
                  <a:schemeClr val="tx1"/>
                </a:solidFill>
              </a:rPr>
              <a:t>Cryomodule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overview, organization and development plan </a:t>
            </a:r>
            <a:r>
              <a:rPr lang="fr-FR" sz="2400" b="1" dirty="0" smtClean="0">
                <a:solidFill>
                  <a:schemeClr val="tx1"/>
                </a:solidFill>
              </a:rPr>
              <a:t/>
            </a:r>
            <a:br>
              <a:rPr lang="fr-FR" sz="2400" b="1" dirty="0" smtClean="0">
                <a:solidFill>
                  <a:schemeClr val="tx1"/>
                </a:solidFill>
              </a:rPr>
            </a:br>
            <a:r>
              <a:rPr lang="fr-FR" sz="2400" b="1" dirty="0" smtClean="0">
                <a:solidFill>
                  <a:schemeClr val="tx1"/>
                </a:solidFill>
              </a:rPr>
              <a:t>-</a:t>
            </a:r>
            <a:r>
              <a:rPr lang="fr-FR" sz="3200" b="1" dirty="0" smtClean="0">
                <a:solidFill>
                  <a:schemeClr val="tx1"/>
                </a:solidFill>
              </a:rPr>
              <a:t/>
            </a:r>
            <a:br>
              <a:rPr lang="fr-FR" sz="32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Franck </a:t>
            </a:r>
            <a:r>
              <a:rPr lang="fr-FR" sz="1800" b="1" dirty="0" err="1" smtClean="0">
                <a:solidFill>
                  <a:schemeClr val="tx1"/>
                </a:solidFill>
              </a:rPr>
              <a:t>Peauger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sz="3200" dirty="0">
                <a:solidFill>
                  <a:schemeClr val="tx1"/>
                </a:solidFill>
              </a:rPr>
              <a:t/>
            </a:r>
            <a:br>
              <a:rPr lang="fr-FR" sz="3200" dirty="0">
                <a:solidFill>
                  <a:schemeClr val="tx1"/>
                </a:solidFill>
              </a:rPr>
            </a:br>
            <a:endParaRPr lang="fr-F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Cryomodule overview, organization, development plan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10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098292" y="1575"/>
            <a:ext cx="5859338" cy="908720"/>
          </a:xfrm>
        </p:spPr>
        <p:txBody>
          <a:bodyPr/>
          <a:lstStyle/>
          <a:p>
            <a:r>
              <a:rPr lang="fr-FR" sz="2800" dirty="0" smtClean="0"/>
              <a:t>Project organisation and </a:t>
            </a:r>
            <a:r>
              <a:rPr lang="fr-FR" sz="2800" dirty="0" err="1" smtClean="0"/>
              <a:t>collaborationS</a:t>
            </a:r>
            <a:endParaRPr lang="fr-FR" sz="2800" dirty="0"/>
          </a:p>
        </p:txBody>
      </p:sp>
      <p:sp>
        <p:nvSpPr>
          <p:cNvPr id="14" name="Rectangle 13"/>
          <p:cNvSpPr/>
          <p:nvPr/>
        </p:nvSpPr>
        <p:spPr>
          <a:xfrm>
            <a:off x="387178" y="1197075"/>
            <a:ext cx="7425764" cy="3539677"/>
          </a:xfrm>
          <a:prstGeom prst="rect">
            <a:avLst/>
          </a:prstGeom>
          <a:gradFill rotWithShape="1">
            <a:gsLst>
              <a:gs pos="0">
                <a:sysClr val="window" lastClr="FFFFFF">
                  <a:tint val="40000"/>
                  <a:satMod val="350000"/>
                </a:sysClr>
              </a:gs>
              <a:gs pos="40000">
                <a:sysClr val="window" lastClr="FFFFFF">
                  <a:tint val="45000"/>
                  <a:shade val="99000"/>
                  <a:satMod val="350000"/>
                </a:sysClr>
              </a:gs>
              <a:gs pos="100000">
                <a:sysClr val="window" lastClr="FFFFFF">
                  <a:shade val="20000"/>
                  <a:satMod val="255000"/>
                </a:sys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1380456" y="1764155"/>
            <a:ext cx="1725769" cy="888642"/>
          </a:xfrm>
          <a:prstGeom prst="roundRect">
            <a:avLst/>
          </a:prstGeom>
          <a:solidFill>
            <a:srgbClr val="0091C3"/>
          </a:solidFill>
          <a:ln w="25400" cap="flat" cmpd="sng" algn="ctr">
            <a:solidFill>
              <a:srgbClr val="0091C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ESS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4276056" y="1749130"/>
            <a:ext cx="1725769" cy="888642"/>
          </a:xfrm>
          <a:prstGeom prst="roundRect">
            <a:avLst/>
          </a:prstGeom>
          <a:solidFill>
            <a:srgbClr val="FAB45F"/>
          </a:solidFill>
          <a:ln w="25400" cap="flat" cmpd="sng" algn="ctr">
            <a:solidFill>
              <a:srgbClr val="FAB45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CEA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392323" y="3075856"/>
            <a:ext cx="1269181" cy="781321"/>
          </a:xfrm>
          <a:prstGeom prst="roundRect">
            <a:avLst/>
          </a:prstGeom>
          <a:solidFill>
            <a:srgbClr val="87000A"/>
          </a:solidFill>
          <a:ln w="25400" cap="flat" cmpd="sng" algn="ctr">
            <a:solidFill>
              <a:srgbClr val="87000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IPNO</a:t>
            </a:r>
          </a:p>
        </p:txBody>
      </p:sp>
      <p:sp>
        <p:nvSpPr>
          <p:cNvPr id="19" name="Double flèche horizontale 18"/>
          <p:cNvSpPr/>
          <p:nvPr/>
        </p:nvSpPr>
        <p:spPr>
          <a:xfrm>
            <a:off x="3157740" y="1995974"/>
            <a:ext cx="1081826" cy="373488"/>
          </a:xfrm>
          <a:prstGeom prst="leftRightArrow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380456" y="1228672"/>
            <a:ext cx="514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2000" b="1" dirty="0" smtClean="0">
                <a:solidFill>
                  <a:prstClr val="black"/>
                </a:solidFill>
                <a:latin typeface="Arial"/>
              </a:rPr>
              <a:t>ESS Medium beta </a:t>
            </a:r>
            <a:r>
              <a:rPr lang="fr-FR" sz="2000" b="1" dirty="0" err="1" smtClean="0">
                <a:solidFill>
                  <a:prstClr val="black"/>
                </a:solidFill>
                <a:latin typeface="Arial"/>
              </a:rPr>
              <a:t>cryomodule</a:t>
            </a:r>
            <a:r>
              <a:rPr lang="fr-FR" sz="2000" b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  <a:latin typeface="Arial"/>
              </a:rPr>
              <a:t>activity</a:t>
            </a:r>
            <a:endParaRPr lang="fr-FR" sz="2000" b="1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3157740" y="2586965"/>
            <a:ext cx="3157072" cy="885966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triangle"/>
            <a:tailEnd type="triangle"/>
          </a:ln>
          <a:effectLst/>
        </p:spPr>
      </p:cxnSp>
      <p:pic>
        <p:nvPicPr>
          <p:cNvPr id="23" name="Image 2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2258" y="1860222"/>
            <a:ext cx="682163" cy="696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 23" descr="logoip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2701" y="3163202"/>
            <a:ext cx="1006581" cy="598350"/>
          </a:xfrm>
          <a:prstGeom prst="rect">
            <a:avLst/>
          </a:prstGeom>
        </p:spPr>
      </p:pic>
      <p:pic>
        <p:nvPicPr>
          <p:cNvPr id="25" name="Image 24" descr="bandeau_text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765" y="1840132"/>
            <a:ext cx="896391" cy="725698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2993996" y="3599317"/>
            <a:ext cx="1725769" cy="8886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0091C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INFN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335" y="3664530"/>
            <a:ext cx="770198" cy="75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Double flèche horizontale 27"/>
          <p:cNvSpPr/>
          <p:nvPr/>
        </p:nvSpPr>
        <p:spPr>
          <a:xfrm rot="2751468">
            <a:off x="6019104" y="2457158"/>
            <a:ext cx="955215" cy="373488"/>
          </a:xfrm>
          <a:prstGeom prst="leftRightArrow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4216533" y="2725697"/>
            <a:ext cx="579787" cy="774514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5" name="Double flèche horizontale 34"/>
          <p:cNvSpPr/>
          <p:nvPr/>
        </p:nvSpPr>
        <p:spPr>
          <a:xfrm>
            <a:off x="1252052" y="4887109"/>
            <a:ext cx="1081826" cy="373488"/>
          </a:xfrm>
          <a:prstGeom prst="leftRightArrow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1348245" y="5631774"/>
            <a:ext cx="886856" cy="498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9" name="ZoneTexte 38"/>
          <p:cNvSpPr txBox="1"/>
          <p:nvPr/>
        </p:nvSpPr>
        <p:spPr>
          <a:xfrm>
            <a:off x="2500989" y="4917113"/>
            <a:ext cx="2031508" cy="3734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en-GB" kern="0" dirty="0" smtClean="0">
                <a:latin typeface="+mj-lt"/>
              </a:rPr>
              <a:t>Contractual links 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2430580" y="5427091"/>
            <a:ext cx="3961743" cy="800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kern="0" dirty="0" smtClean="0">
                <a:latin typeface="+mj-lt"/>
              </a:rPr>
              <a:t>“short links” for technical exchanges</a:t>
            </a:r>
          </a:p>
          <a:p>
            <a:pPr>
              <a:lnSpc>
                <a:spcPct val="100000"/>
              </a:lnSpc>
              <a:buNone/>
            </a:pPr>
            <a:r>
              <a:rPr lang="en-GB" kern="0" dirty="0" smtClean="0">
                <a:latin typeface="+mj-lt"/>
              </a:rPr>
              <a:t>(with ESS and CEA always in copy)</a:t>
            </a:r>
          </a:p>
        </p:txBody>
      </p:sp>
      <p:sp>
        <p:nvSpPr>
          <p:cNvPr id="42" name="Rectangle à coins arrondis 41"/>
          <p:cNvSpPr/>
          <p:nvPr/>
        </p:nvSpPr>
        <p:spPr>
          <a:xfrm>
            <a:off x="840485" y="3590388"/>
            <a:ext cx="1537167" cy="799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0091C3">
                <a:shade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STFC</a:t>
            </a:r>
          </a:p>
        </p:txBody>
      </p:sp>
      <p:pic>
        <p:nvPicPr>
          <p:cNvPr id="41" name="Picture 14" descr="C:\Documents and Settings\sp56\Desktop\ScreenHunter_01 Mar. 21 15.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832" y="3739449"/>
            <a:ext cx="1397046" cy="48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Connecteur droit avec flèche 42"/>
          <p:cNvCxnSpPr/>
          <p:nvPr/>
        </p:nvCxnSpPr>
        <p:spPr>
          <a:xfrm flipV="1">
            <a:off x="1725916" y="2606087"/>
            <a:ext cx="2498474" cy="87487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ysDash"/>
            <a:headEnd type="triangle"/>
            <a:tailEnd type="triangle"/>
          </a:ln>
          <a:effectLst/>
        </p:spPr>
      </p:cxnSp>
      <p:sp>
        <p:nvSpPr>
          <p:cNvPr id="27" name="Double flèche horizontale 26"/>
          <p:cNvSpPr/>
          <p:nvPr/>
        </p:nvSpPr>
        <p:spPr>
          <a:xfrm rot="3416598">
            <a:off x="2493617" y="2902382"/>
            <a:ext cx="955215" cy="373488"/>
          </a:xfrm>
          <a:prstGeom prst="leftRightArrow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5" name="Connecteur droit avec flèche 44"/>
          <p:cNvCxnSpPr/>
          <p:nvPr/>
        </p:nvCxnSpPr>
        <p:spPr>
          <a:xfrm flipV="1">
            <a:off x="1645727" y="2702155"/>
            <a:ext cx="195913" cy="77077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ysDash"/>
            <a:headEnd type="triangle"/>
            <a:tailEnd type="triangle"/>
          </a:ln>
          <a:effectLst/>
        </p:spPr>
      </p:cxnSp>
      <p:cxnSp>
        <p:nvCxnSpPr>
          <p:cNvPr id="48" name="Connecteur droit avec flèche 47"/>
          <p:cNvCxnSpPr/>
          <p:nvPr/>
        </p:nvCxnSpPr>
        <p:spPr>
          <a:xfrm>
            <a:off x="1348245" y="6344347"/>
            <a:ext cx="886856" cy="498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ysDash"/>
            <a:headEnd type="none"/>
            <a:tailEnd type="none"/>
          </a:ln>
          <a:effectLst/>
        </p:spPr>
      </p:cxnSp>
      <p:sp>
        <p:nvSpPr>
          <p:cNvPr id="49" name="ZoneTexte 48"/>
          <p:cNvSpPr txBox="1"/>
          <p:nvPr/>
        </p:nvSpPr>
        <p:spPr>
          <a:xfrm>
            <a:off x="2454728" y="6174768"/>
            <a:ext cx="1406023" cy="3571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kern="0" dirty="0" smtClean="0">
                <a:latin typeface="+mj-lt"/>
              </a:rPr>
              <a:t>“Observers”</a:t>
            </a:r>
          </a:p>
        </p:txBody>
      </p:sp>
    </p:spTree>
    <p:extLst>
      <p:ext uri="{BB962C8B-B14F-4D97-AF65-F5344CB8AC3E}">
        <p14:creationId xmlns:p14="http://schemas.microsoft.com/office/powerpoint/2010/main" val="361018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Cryomodule overview, organization, development plan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11</a:t>
            </a:fld>
            <a:endParaRPr lang="fr-FR" dirty="0"/>
          </a:p>
        </p:txBody>
      </p:sp>
      <p:sp>
        <p:nvSpPr>
          <p:cNvPr id="108" name="Rectangle 107"/>
          <p:cNvSpPr/>
          <p:nvPr/>
        </p:nvSpPr>
        <p:spPr>
          <a:xfrm>
            <a:off x="3563888" y="958863"/>
            <a:ext cx="2160240" cy="453913"/>
          </a:xfrm>
          <a:prstGeom prst="rect">
            <a:avLst/>
          </a:prstGeom>
          <a:gradFill rotWithShape="1">
            <a:gsLst>
              <a:gs pos="0">
                <a:srgbClr val="0091C3">
                  <a:shade val="51000"/>
                  <a:satMod val="130000"/>
                </a:srgbClr>
              </a:gs>
              <a:gs pos="80000">
                <a:srgbClr val="0091C3">
                  <a:shade val="93000"/>
                  <a:satMod val="130000"/>
                </a:srgbClr>
              </a:gs>
              <a:gs pos="100000">
                <a:srgbClr val="0091C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CRYOMODULES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107504" y="1613143"/>
            <a:ext cx="729829" cy="303690"/>
          </a:xfrm>
          <a:prstGeom prst="rect">
            <a:avLst/>
          </a:prstGeom>
          <a:gradFill rotWithShape="1">
            <a:gsLst>
              <a:gs pos="0">
                <a:srgbClr val="0091C3">
                  <a:shade val="51000"/>
                  <a:satMod val="130000"/>
                </a:srgbClr>
              </a:gs>
              <a:gs pos="80000">
                <a:srgbClr val="0091C3">
                  <a:shade val="93000"/>
                  <a:satMod val="130000"/>
                </a:srgbClr>
              </a:gs>
              <a:gs pos="100000">
                <a:srgbClr val="0091C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Cavités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557088" y="1988840"/>
            <a:ext cx="573331" cy="288000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Nobium</a:t>
            </a:r>
            <a:endParaRPr kumimoji="0" lang="fr-FR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59201" y="2408375"/>
            <a:ext cx="572196" cy="380125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Cavité M-beta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559454" y="2840362"/>
            <a:ext cx="571944" cy="380125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Cavité H-beta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557089" y="3266181"/>
            <a:ext cx="574310" cy="380125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</a:t>
            </a:r>
            <a:r>
              <a:rPr kumimoji="0" 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pick</a:t>
            </a: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up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1115616" y="1613143"/>
            <a:ext cx="883593" cy="303690"/>
          </a:xfrm>
          <a:prstGeom prst="rect">
            <a:avLst/>
          </a:prstGeom>
          <a:gradFill rotWithShape="1">
            <a:gsLst>
              <a:gs pos="0">
                <a:srgbClr val="0091C3">
                  <a:shade val="51000"/>
                  <a:satMod val="130000"/>
                </a:srgbClr>
              </a:gs>
              <a:gs pos="80000">
                <a:srgbClr val="0091C3">
                  <a:shade val="93000"/>
                  <a:satMod val="130000"/>
                </a:srgbClr>
              </a:gs>
              <a:gs pos="100000">
                <a:srgbClr val="0091C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Coupleurs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1618282" y="1988840"/>
            <a:ext cx="739026" cy="380125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Coupleurs M-beta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1618282" y="2408374"/>
            <a:ext cx="739026" cy="380125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Coupleurs H-beta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1618282" y="2837793"/>
            <a:ext cx="739026" cy="380125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Doorknob</a:t>
            </a:r>
            <a:endParaRPr kumimoji="0" lang="fr-FR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339752" y="1613142"/>
            <a:ext cx="1362987" cy="303690"/>
          </a:xfrm>
          <a:prstGeom prst="rect">
            <a:avLst/>
          </a:prstGeom>
          <a:gradFill rotWithShape="1">
            <a:gsLst>
              <a:gs pos="0">
                <a:srgbClr val="0091C3">
                  <a:shade val="51000"/>
                  <a:satMod val="130000"/>
                </a:srgbClr>
              </a:gs>
              <a:gs pos="80000">
                <a:srgbClr val="0091C3">
                  <a:shade val="93000"/>
                  <a:satMod val="130000"/>
                </a:srgbClr>
              </a:gs>
              <a:gs pos="100000">
                <a:srgbClr val="0091C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Cryostat équipé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3131841" y="1988841"/>
            <a:ext cx="1478056" cy="225401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 de cavités (SB)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3131840" y="3969619"/>
            <a:ext cx="1731199" cy="216000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 de cavités (hors SB)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139952" y="4492725"/>
            <a:ext cx="1034587" cy="236583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Blindage M-beta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4139952" y="4783682"/>
            <a:ext cx="1034587" cy="216266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Blindage H-beta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4139952" y="4257651"/>
            <a:ext cx="1034587" cy="197867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131840" y="5314735"/>
            <a:ext cx="1731199" cy="252000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Circuits cryogéniques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3131840" y="5617625"/>
            <a:ext cx="1307264" cy="252000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Écran thermique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3131841" y="5923846"/>
            <a:ext cx="2216457" cy="252000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 </a:t>
            </a:r>
            <a:r>
              <a:rPr kumimoji="0" 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spaceframe</a:t>
            </a: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Ensemble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3131840" y="6241314"/>
            <a:ext cx="2169455" cy="252000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Enceinte à vide – Ensemble</a:t>
            </a:r>
          </a:p>
        </p:txBody>
      </p:sp>
      <p:cxnSp>
        <p:nvCxnSpPr>
          <p:cNvPr id="128" name="Connecteur en angle 127"/>
          <p:cNvCxnSpPr>
            <a:stCxn id="109" idx="2"/>
            <a:endCxn id="113" idx="1"/>
          </p:cNvCxnSpPr>
          <p:nvPr/>
        </p:nvCxnSpPr>
        <p:spPr>
          <a:xfrm rot="16200000" flipH="1">
            <a:off x="-254951" y="2644203"/>
            <a:ext cx="1539411" cy="84670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29" name="Connecteur en angle 128"/>
          <p:cNvCxnSpPr>
            <a:stCxn id="109" idx="2"/>
            <a:endCxn id="111" idx="1"/>
          </p:cNvCxnSpPr>
          <p:nvPr/>
        </p:nvCxnSpPr>
        <p:spPr>
          <a:xfrm rot="16200000" flipH="1">
            <a:off x="175008" y="2214244"/>
            <a:ext cx="681605" cy="86782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sp>
        <p:nvSpPr>
          <p:cNvPr id="130" name="Rectangle 129"/>
          <p:cNvSpPr/>
          <p:nvPr/>
        </p:nvSpPr>
        <p:spPr>
          <a:xfrm>
            <a:off x="5603206" y="1628800"/>
            <a:ext cx="985018" cy="303690"/>
          </a:xfrm>
          <a:prstGeom prst="rect">
            <a:avLst/>
          </a:prstGeom>
          <a:gradFill rotWithShape="1">
            <a:gsLst>
              <a:gs pos="0">
                <a:srgbClr val="0091C3">
                  <a:shade val="51000"/>
                  <a:satMod val="130000"/>
                </a:srgbClr>
              </a:gs>
              <a:gs pos="80000">
                <a:srgbClr val="0091C3">
                  <a:shade val="93000"/>
                  <a:satMod val="130000"/>
                </a:srgbClr>
              </a:gs>
              <a:gs pos="100000">
                <a:srgbClr val="0091C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Outillage</a:t>
            </a:r>
          </a:p>
        </p:txBody>
      </p:sp>
      <p:cxnSp>
        <p:nvCxnSpPr>
          <p:cNvPr id="131" name="Connecteur en angle 130"/>
          <p:cNvCxnSpPr>
            <a:stCxn id="114" idx="2"/>
            <a:endCxn id="115" idx="1"/>
          </p:cNvCxnSpPr>
          <p:nvPr/>
        </p:nvCxnSpPr>
        <p:spPr>
          <a:xfrm rot="16200000" flipH="1">
            <a:off x="1456812" y="2017433"/>
            <a:ext cx="262070" cy="60869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32" name="Connecteur en angle 131"/>
          <p:cNvCxnSpPr>
            <a:stCxn id="114" idx="2"/>
            <a:endCxn id="116" idx="1"/>
          </p:cNvCxnSpPr>
          <p:nvPr/>
        </p:nvCxnSpPr>
        <p:spPr>
          <a:xfrm rot="16200000" flipH="1">
            <a:off x="1247045" y="2227200"/>
            <a:ext cx="681604" cy="60869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33" name="Connecteur en angle 132"/>
          <p:cNvCxnSpPr>
            <a:stCxn id="109" idx="2"/>
            <a:endCxn id="110" idx="1"/>
          </p:cNvCxnSpPr>
          <p:nvPr/>
        </p:nvCxnSpPr>
        <p:spPr>
          <a:xfrm rot="16200000" flipH="1">
            <a:off x="406750" y="1982501"/>
            <a:ext cx="216007" cy="84669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34" name="Connecteur en angle 133"/>
          <p:cNvCxnSpPr>
            <a:stCxn id="109" idx="2"/>
            <a:endCxn id="112" idx="1"/>
          </p:cNvCxnSpPr>
          <p:nvPr/>
        </p:nvCxnSpPr>
        <p:spPr>
          <a:xfrm rot="16200000" flipH="1">
            <a:off x="-40860" y="2430111"/>
            <a:ext cx="1113592" cy="87035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35" name="Connecteur en angle 134"/>
          <p:cNvCxnSpPr>
            <a:stCxn id="114" idx="2"/>
            <a:endCxn id="117" idx="1"/>
          </p:cNvCxnSpPr>
          <p:nvPr/>
        </p:nvCxnSpPr>
        <p:spPr>
          <a:xfrm rot="16200000" flipH="1">
            <a:off x="1032336" y="2441909"/>
            <a:ext cx="1111023" cy="60869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36" name="Connecteur en angle 135"/>
          <p:cNvCxnSpPr>
            <a:stCxn id="108" idx="2"/>
            <a:endCxn id="109" idx="0"/>
          </p:cNvCxnSpPr>
          <p:nvPr/>
        </p:nvCxnSpPr>
        <p:spPr>
          <a:xfrm rot="5400000">
            <a:off x="2458031" y="-572835"/>
            <a:ext cx="200367" cy="4171589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37" name="Connecteur en angle 136"/>
          <p:cNvCxnSpPr>
            <a:stCxn id="108" idx="2"/>
            <a:endCxn id="114" idx="0"/>
          </p:cNvCxnSpPr>
          <p:nvPr/>
        </p:nvCxnSpPr>
        <p:spPr>
          <a:xfrm rot="5400000">
            <a:off x="3000528" y="-30338"/>
            <a:ext cx="200367" cy="3086595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38" name="Connecteur en angle 137"/>
          <p:cNvCxnSpPr>
            <a:stCxn id="108" idx="2"/>
            <a:endCxn id="118" idx="0"/>
          </p:cNvCxnSpPr>
          <p:nvPr/>
        </p:nvCxnSpPr>
        <p:spPr>
          <a:xfrm rot="5400000">
            <a:off x="3732444" y="701578"/>
            <a:ext cx="200366" cy="1622762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39" name="Connecteur en angle 138"/>
          <p:cNvCxnSpPr>
            <a:stCxn id="108" idx="2"/>
            <a:endCxn id="130" idx="0"/>
          </p:cNvCxnSpPr>
          <p:nvPr/>
        </p:nvCxnSpPr>
        <p:spPr>
          <a:xfrm rot="16200000" flipH="1">
            <a:off x="5261849" y="794934"/>
            <a:ext cx="216024" cy="1451707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40" name="Connecteur en angle 139"/>
          <p:cNvCxnSpPr>
            <a:stCxn id="108" idx="2"/>
            <a:endCxn id="153" idx="0"/>
          </p:cNvCxnSpPr>
          <p:nvPr/>
        </p:nvCxnSpPr>
        <p:spPr>
          <a:xfrm rot="16200000" flipH="1">
            <a:off x="6327926" y="-271142"/>
            <a:ext cx="210691" cy="3578526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41" name="Connecteur en angle 140"/>
          <p:cNvCxnSpPr>
            <a:stCxn id="118" idx="2"/>
            <a:endCxn id="119" idx="1"/>
          </p:cNvCxnSpPr>
          <p:nvPr/>
        </p:nvCxnSpPr>
        <p:spPr>
          <a:xfrm rot="16200000" flipH="1">
            <a:off x="2984188" y="1953889"/>
            <a:ext cx="184710" cy="110595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42" name="Connecteur en angle 141"/>
          <p:cNvCxnSpPr>
            <a:stCxn id="118" idx="2"/>
            <a:endCxn id="120" idx="1"/>
          </p:cNvCxnSpPr>
          <p:nvPr/>
        </p:nvCxnSpPr>
        <p:spPr>
          <a:xfrm rot="16200000" flipH="1">
            <a:off x="1996150" y="2941928"/>
            <a:ext cx="2160787" cy="110594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43" name="Connecteur en angle 142"/>
          <p:cNvCxnSpPr>
            <a:stCxn id="118" idx="2"/>
            <a:endCxn id="124" idx="1"/>
          </p:cNvCxnSpPr>
          <p:nvPr/>
        </p:nvCxnSpPr>
        <p:spPr>
          <a:xfrm rot="16200000" flipH="1">
            <a:off x="1314592" y="3623486"/>
            <a:ext cx="3523903" cy="110594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44" name="Connecteur en angle 143"/>
          <p:cNvCxnSpPr>
            <a:stCxn id="118" idx="2"/>
            <a:endCxn id="125" idx="1"/>
          </p:cNvCxnSpPr>
          <p:nvPr/>
        </p:nvCxnSpPr>
        <p:spPr>
          <a:xfrm rot="16200000" flipH="1">
            <a:off x="1163147" y="3774931"/>
            <a:ext cx="3826793" cy="110594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45" name="Connecteur en angle 144"/>
          <p:cNvCxnSpPr>
            <a:stCxn id="118" idx="2"/>
            <a:endCxn id="126" idx="1"/>
          </p:cNvCxnSpPr>
          <p:nvPr/>
        </p:nvCxnSpPr>
        <p:spPr>
          <a:xfrm rot="16200000" flipH="1">
            <a:off x="1010036" y="3928041"/>
            <a:ext cx="4133014" cy="110595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46" name="Connecteur en angle 145"/>
          <p:cNvCxnSpPr>
            <a:stCxn id="118" idx="2"/>
            <a:endCxn id="127" idx="1"/>
          </p:cNvCxnSpPr>
          <p:nvPr/>
        </p:nvCxnSpPr>
        <p:spPr>
          <a:xfrm rot="16200000" flipH="1">
            <a:off x="851302" y="4086776"/>
            <a:ext cx="4450482" cy="110594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sp>
        <p:nvSpPr>
          <p:cNvPr id="147" name="Rectangle 146"/>
          <p:cNvSpPr/>
          <p:nvPr/>
        </p:nvSpPr>
        <p:spPr>
          <a:xfrm>
            <a:off x="3131840" y="6536779"/>
            <a:ext cx="2169455" cy="252000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Instrumentation externe</a:t>
            </a:r>
          </a:p>
        </p:txBody>
      </p:sp>
      <p:cxnSp>
        <p:nvCxnSpPr>
          <p:cNvPr id="148" name="Connecteur en angle 147"/>
          <p:cNvCxnSpPr>
            <a:stCxn id="118" idx="2"/>
            <a:endCxn id="147" idx="1"/>
          </p:cNvCxnSpPr>
          <p:nvPr/>
        </p:nvCxnSpPr>
        <p:spPr>
          <a:xfrm rot="16200000" flipH="1">
            <a:off x="703570" y="4234508"/>
            <a:ext cx="4745947" cy="110594"/>
          </a:xfrm>
          <a:prstGeom prst="bentConnector2">
            <a:avLst/>
          </a:prstGeom>
          <a:noFill/>
          <a:ln w="28575" cap="flat" cmpd="sng" algn="ctr">
            <a:solidFill>
              <a:srgbClr val="0091C3"/>
            </a:solidFill>
            <a:prstDash val="solid"/>
          </a:ln>
          <a:effectLst/>
        </p:spPr>
      </p:cxnSp>
      <p:cxnSp>
        <p:nvCxnSpPr>
          <p:cNvPr id="149" name="Connecteur en angle 148"/>
          <p:cNvCxnSpPr>
            <a:stCxn id="120" idx="2"/>
            <a:endCxn id="121" idx="1"/>
          </p:cNvCxnSpPr>
          <p:nvPr/>
        </p:nvCxnSpPr>
        <p:spPr>
          <a:xfrm rot="16200000" flipH="1">
            <a:off x="3855997" y="4327062"/>
            <a:ext cx="425398" cy="142512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0" name="Connecteur en angle 149"/>
          <p:cNvCxnSpPr>
            <a:stCxn id="120" idx="2"/>
            <a:endCxn id="122" idx="1"/>
          </p:cNvCxnSpPr>
          <p:nvPr/>
        </p:nvCxnSpPr>
        <p:spPr>
          <a:xfrm rot="16200000" flipH="1">
            <a:off x="3715598" y="4467461"/>
            <a:ext cx="706196" cy="142512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1" name="Connecteur en angle 150"/>
          <p:cNvCxnSpPr>
            <a:stCxn id="120" idx="2"/>
            <a:endCxn id="123" idx="1"/>
          </p:cNvCxnSpPr>
          <p:nvPr/>
        </p:nvCxnSpPr>
        <p:spPr>
          <a:xfrm rot="16200000" flipH="1">
            <a:off x="3983213" y="4199846"/>
            <a:ext cx="170966" cy="142512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2" name="Connecteur en angle 151"/>
          <p:cNvCxnSpPr>
            <a:stCxn id="119" idx="2"/>
            <a:endCxn id="154" idx="1"/>
          </p:cNvCxnSpPr>
          <p:nvPr/>
        </p:nvCxnSpPr>
        <p:spPr>
          <a:xfrm rot="16200000" flipH="1">
            <a:off x="3835808" y="2249303"/>
            <a:ext cx="178021" cy="107898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3" name="Rectangle 152"/>
          <p:cNvSpPr/>
          <p:nvPr/>
        </p:nvSpPr>
        <p:spPr>
          <a:xfrm>
            <a:off x="7452320" y="1623467"/>
            <a:ext cx="1540427" cy="410886"/>
          </a:xfrm>
          <a:prstGeom prst="rect">
            <a:avLst/>
          </a:prstGeom>
          <a:gradFill rotWithShape="1">
            <a:gsLst>
              <a:gs pos="0">
                <a:srgbClr val="0091C3">
                  <a:shade val="51000"/>
                  <a:satMod val="130000"/>
                </a:srgbClr>
              </a:gs>
              <a:gs pos="80000">
                <a:srgbClr val="0091C3">
                  <a:shade val="93000"/>
                  <a:satMod val="130000"/>
                </a:srgbClr>
              </a:gs>
              <a:gs pos="100000">
                <a:srgbClr val="0091C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Infrastructures et zones de test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3978767" y="2276872"/>
            <a:ext cx="1695148" cy="230782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Soufflets inter-cavité M-beta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3978767" y="2551195"/>
            <a:ext cx="1695147" cy="230782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Soufflets inter-cavité H-beta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3978766" y="2835807"/>
            <a:ext cx="1695147" cy="230782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Transitions M-beta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978766" y="3105090"/>
            <a:ext cx="1695147" cy="230782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Transitions H-beta</a:t>
            </a:r>
          </a:p>
        </p:txBody>
      </p:sp>
      <p:cxnSp>
        <p:nvCxnSpPr>
          <p:cNvPr id="158" name="Connecteur en angle 157"/>
          <p:cNvCxnSpPr>
            <a:stCxn id="119" idx="2"/>
            <a:endCxn id="155" idx="1"/>
          </p:cNvCxnSpPr>
          <p:nvPr/>
        </p:nvCxnSpPr>
        <p:spPr>
          <a:xfrm rot="16200000" flipH="1">
            <a:off x="3698646" y="2386465"/>
            <a:ext cx="452344" cy="107898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9" name="Connecteur en angle 158"/>
          <p:cNvCxnSpPr>
            <a:stCxn id="119" idx="2"/>
            <a:endCxn id="156" idx="1"/>
          </p:cNvCxnSpPr>
          <p:nvPr/>
        </p:nvCxnSpPr>
        <p:spPr>
          <a:xfrm rot="16200000" flipH="1">
            <a:off x="3556339" y="2528771"/>
            <a:ext cx="736956" cy="107897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0" name="Connecteur en angle 159"/>
          <p:cNvCxnSpPr>
            <a:stCxn id="119" idx="2"/>
            <a:endCxn id="157" idx="1"/>
          </p:cNvCxnSpPr>
          <p:nvPr/>
        </p:nvCxnSpPr>
        <p:spPr>
          <a:xfrm rot="16200000" flipH="1">
            <a:off x="3421698" y="2663412"/>
            <a:ext cx="1006239" cy="107897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1" name="Rectangle 160"/>
          <p:cNvSpPr/>
          <p:nvPr/>
        </p:nvSpPr>
        <p:spPr>
          <a:xfrm>
            <a:off x="3978766" y="3393122"/>
            <a:ext cx="1695147" cy="230782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Vannes vide</a:t>
            </a:r>
          </a:p>
        </p:txBody>
      </p:sp>
      <p:cxnSp>
        <p:nvCxnSpPr>
          <p:cNvPr id="162" name="Connecteur en angle 161"/>
          <p:cNvCxnSpPr>
            <a:stCxn id="119" idx="2"/>
            <a:endCxn id="161" idx="1"/>
          </p:cNvCxnSpPr>
          <p:nvPr/>
        </p:nvCxnSpPr>
        <p:spPr>
          <a:xfrm rot="16200000" flipH="1">
            <a:off x="3277682" y="2807428"/>
            <a:ext cx="1294271" cy="107897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3" name="Rectangle 162"/>
          <p:cNvSpPr/>
          <p:nvPr/>
        </p:nvSpPr>
        <p:spPr>
          <a:xfrm>
            <a:off x="3978766" y="3669401"/>
            <a:ext cx="1695147" cy="230782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Instrumentation coupleurs</a:t>
            </a:r>
          </a:p>
        </p:txBody>
      </p:sp>
      <p:cxnSp>
        <p:nvCxnSpPr>
          <p:cNvPr id="164" name="Connecteur en angle 163"/>
          <p:cNvCxnSpPr>
            <a:stCxn id="119" idx="2"/>
            <a:endCxn id="163" idx="1"/>
          </p:cNvCxnSpPr>
          <p:nvPr/>
        </p:nvCxnSpPr>
        <p:spPr>
          <a:xfrm rot="16200000" flipH="1">
            <a:off x="3139542" y="2945568"/>
            <a:ext cx="1570550" cy="107897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5" name="Rectangle 164"/>
          <p:cNvSpPr/>
          <p:nvPr/>
        </p:nvSpPr>
        <p:spPr>
          <a:xfrm>
            <a:off x="4139952" y="5029147"/>
            <a:ext cx="1533961" cy="230782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Instrumentation cavités</a:t>
            </a:r>
          </a:p>
        </p:txBody>
      </p:sp>
      <p:cxnSp>
        <p:nvCxnSpPr>
          <p:cNvPr id="166" name="Connecteur en angle 165"/>
          <p:cNvCxnSpPr>
            <a:stCxn id="120" idx="2"/>
            <a:endCxn id="165" idx="1"/>
          </p:cNvCxnSpPr>
          <p:nvPr/>
        </p:nvCxnSpPr>
        <p:spPr>
          <a:xfrm rot="16200000" flipH="1">
            <a:off x="3589237" y="4593822"/>
            <a:ext cx="958919" cy="142512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7" name="Rectangle 166"/>
          <p:cNvSpPr/>
          <p:nvPr/>
        </p:nvSpPr>
        <p:spPr>
          <a:xfrm>
            <a:off x="6246889" y="2143012"/>
            <a:ext cx="1159175" cy="201466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Outillage cavités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6246888" y="2436094"/>
            <a:ext cx="1171077" cy="515104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Outillage assemblage coupleurs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6228184" y="3640772"/>
            <a:ext cx="1159177" cy="481519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Outillage assemblage coupleur/cavité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246887" y="4195936"/>
            <a:ext cx="1171080" cy="529208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Outillage assemblage </a:t>
            </a:r>
            <a:r>
              <a:rPr kumimoji="0" 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</a:t>
            </a:r>
            <a:endParaRPr kumimoji="0" lang="fr-FR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1" name="Connecteur en angle 170"/>
          <p:cNvCxnSpPr>
            <a:stCxn id="130" idx="2"/>
            <a:endCxn id="167" idx="1"/>
          </p:cNvCxnSpPr>
          <p:nvPr/>
        </p:nvCxnSpPr>
        <p:spPr>
          <a:xfrm rot="16200000" flipH="1">
            <a:off x="6015675" y="2012530"/>
            <a:ext cx="311255" cy="151174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2" name="Connecteur en angle 171"/>
          <p:cNvCxnSpPr>
            <a:stCxn id="130" idx="2"/>
            <a:endCxn id="168" idx="1"/>
          </p:cNvCxnSpPr>
          <p:nvPr/>
        </p:nvCxnSpPr>
        <p:spPr>
          <a:xfrm rot="16200000" flipH="1">
            <a:off x="5790723" y="2237481"/>
            <a:ext cx="761156" cy="151173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3" name="Connecteur en angle 172"/>
          <p:cNvCxnSpPr>
            <a:stCxn id="130" idx="2"/>
            <a:endCxn id="169" idx="1"/>
          </p:cNvCxnSpPr>
          <p:nvPr/>
        </p:nvCxnSpPr>
        <p:spPr>
          <a:xfrm rot="16200000" flipH="1">
            <a:off x="5187428" y="2840776"/>
            <a:ext cx="1949042" cy="132469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4" name="Connecteur en angle 173"/>
          <p:cNvCxnSpPr>
            <a:stCxn id="130" idx="2"/>
            <a:endCxn id="170" idx="1"/>
          </p:cNvCxnSpPr>
          <p:nvPr/>
        </p:nvCxnSpPr>
        <p:spPr>
          <a:xfrm rot="16200000" flipH="1">
            <a:off x="4907276" y="3120929"/>
            <a:ext cx="2528050" cy="151172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5" name="Rectangle 174"/>
          <p:cNvSpPr/>
          <p:nvPr/>
        </p:nvSpPr>
        <p:spPr>
          <a:xfrm>
            <a:off x="6246888" y="3008629"/>
            <a:ext cx="1171077" cy="515104"/>
          </a:xfrm>
          <a:prstGeom prst="rect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Outillage conditionnement coupleurs</a:t>
            </a:r>
          </a:p>
        </p:txBody>
      </p:sp>
      <p:cxnSp>
        <p:nvCxnSpPr>
          <p:cNvPr id="176" name="Connecteur en angle 175"/>
          <p:cNvCxnSpPr>
            <a:stCxn id="130" idx="2"/>
            <a:endCxn id="175" idx="1"/>
          </p:cNvCxnSpPr>
          <p:nvPr/>
        </p:nvCxnSpPr>
        <p:spPr>
          <a:xfrm rot="16200000" flipH="1">
            <a:off x="5504456" y="2523748"/>
            <a:ext cx="1333691" cy="151173"/>
          </a:xfrm>
          <a:prstGeom prst="bentConnector2">
            <a:avLst/>
          </a:prstGeom>
          <a:gradFill rotWithShape="1">
            <a:gsLst>
              <a:gs pos="0">
                <a:srgbClr val="0091C3">
                  <a:tint val="50000"/>
                  <a:satMod val="300000"/>
                </a:srgbClr>
              </a:gs>
              <a:gs pos="35000">
                <a:srgbClr val="0091C3">
                  <a:tint val="37000"/>
                  <a:satMod val="300000"/>
                </a:srgbClr>
              </a:gs>
              <a:gs pos="100000">
                <a:srgbClr val="0091C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1C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7" name="ZoneTexte 176"/>
          <p:cNvSpPr txBox="1"/>
          <p:nvPr/>
        </p:nvSpPr>
        <p:spPr>
          <a:xfrm>
            <a:off x="6217280" y="4953732"/>
            <a:ext cx="1271978" cy="8991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1. M-ECCTD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2. H-ECCTD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3. MBL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4. HBL</a:t>
            </a:r>
          </a:p>
        </p:txBody>
      </p:sp>
      <p:sp>
        <p:nvSpPr>
          <p:cNvPr id="178" name="ZoneTexte 177"/>
          <p:cNvSpPr txBox="1"/>
          <p:nvPr/>
        </p:nvSpPr>
        <p:spPr>
          <a:xfrm>
            <a:off x="140227" y="1864419"/>
            <a:ext cx="357223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x.1.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9" name="ZoneTexte 178"/>
          <p:cNvSpPr txBox="1"/>
          <p:nvPr/>
        </p:nvSpPr>
        <p:spPr>
          <a:xfrm>
            <a:off x="1237256" y="1855003"/>
            <a:ext cx="357223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x.2.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0" name="ZoneTexte 179"/>
          <p:cNvSpPr txBox="1"/>
          <p:nvPr/>
        </p:nvSpPr>
        <p:spPr>
          <a:xfrm>
            <a:off x="2719191" y="1871067"/>
            <a:ext cx="357223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x.3.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1" name="ZoneTexte 180"/>
          <p:cNvSpPr txBox="1"/>
          <p:nvPr/>
        </p:nvSpPr>
        <p:spPr>
          <a:xfrm>
            <a:off x="5870961" y="1871067"/>
            <a:ext cx="357223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x.4.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8796016" y="1871400"/>
            <a:ext cx="357223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x.5.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3" name="ZoneTexte 182"/>
          <p:cNvSpPr txBox="1"/>
          <p:nvPr/>
        </p:nvSpPr>
        <p:spPr>
          <a:xfrm>
            <a:off x="3074760" y="2788499"/>
            <a:ext cx="849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100" i="1" dirty="0" smtClean="0">
                <a:solidFill>
                  <a:prstClr val="black"/>
                </a:solidFill>
                <a:latin typeface="Arial"/>
              </a:rPr>
              <a:t>Ex. </a:t>
            </a:r>
            <a:r>
              <a:rPr lang="fr-FR" sz="1100" i="1" dirty="0" err="1" smtClean="0">
                <a:solidFill>
                  <a:prstClr val="black"/>
                </a:solidFill>
                <a:latin typeface="Arial"/>
              </a:rPr>
              <a:t>niv</a:t>
            </a:r>
            <a:r>
              <a:rPr lang="fr-FR" sz="1100" i="1" dirty="0" smtClean="0">
                <a:solidFill>
                  <a:prstClr val="black"/>
                </a:solidFill>
                <a:latin typeface="Arial"/>
              </a:rPr>
              <a:t>. 3</a:t>
            </a:r>
            <a:endParaRPr lang="fr-FR" sz="11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4" name="ZoneTexte 183"/>
          <p:cNvSpPr txBox="1"/>
          <p:nvPr/>
        </p:nvSpPr>
        <p:spPr>
          <a:xfrm>
            <a:off x="4549211" y="1957561"/>
            <a:ext cx="482488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x.3.1.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5" name="ZoneTexte 184"/>
          <p:cNvSpPr txBox="1"/>
          <p:nvPr/>
        </p:nvSpPr>
        <p:spPr>
          <a:xfrm>
            <a:off x="4764379" y="3933056"/>
            <a:ext cx="482488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x.3.2.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6" name="ZoneTexte 185"/>
          <p:cNvSpPr txBox="1"/>
          <p:nvPr/>
        </p:nvSpPr>
        <p:spPr>
          <a:xfrm>
            <a:off x="4657245" y="5301208"/>
            <a:ext cx="482488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x.3.3.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7" name="ZoneTexte 186"/>
          <p:cNvSpPr txBox="1"/>
          <p:nvPr/>
        </p:nvSpPr>
        <p:spPr>
          <a:xfrm>
            <a:off x="4307967" y="5609414"/>
            <a:ext cx="482488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x.3.4.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8" name="ZoneTexte 187"/>
          <p:cNvSpPr txBox="1"/>
          <p:nvPr/>
        </p:nvSpPr>
        <p:spPr>
          <a:xfrm>
            <a:off x="5217649" y="5903840"/>
            <a:ext cx="482488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x.3.5.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9" name="ZoneTexte 188"/>
          <p:cNvSpPr txBox="1"/>
          <p:nvPr/>
        </p:nvSpPr>
        <p:spPr>
          <a:xfrm>
            <a:off x="5139733" y="6217617"/>
            <a:ext cx="482488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x.3.6.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0" name="ZoneTexte 189"/>
          <p:cNvSpPr txBox="1"/>
          <p:nvPr/>
        </p:nvSpPr>
        <p:spPr>
          <a:xfrm>
            <a:off x="5076931" y="6532253"/>
            <a:ext cx="482488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x.3.7.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1" name="Accolade fermante 190"/>
          <p:cNvSpPr/>
          <p:nvPr/>
        </p:nvSpPr>
        <p:spPr>
          <a:xfrm>
            <a:off x="7146464" y="4955556"/>
            <a:ext cx="163629" cy="772832"/>
          </a:xfrm>
          <a:prstGeom prst="rightBrac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2" name="ZoneTexte 191"/>
          <p:cNvSpPr txBox="1"/>
          <p:nvPr/>
        </p:nvSpPr>
        <p:spPr>
          <a:xfrm>
            <a:off x="7307545" y="5171580"/>
            <a:ext cx="194408" cy="30901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3" name="ZoneTexte 192"/>
          <p:cNvSpPr txBox="1"/>
          <p:nvPr/>
        </p:nvSpPr>
        <p:spPr>
          <a:xfrm>
            <a:off x="7322238" y="2093861"/>
            <a:ext cx="448580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x.4.1.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4" name="ZoneTexte 193"/>
          <p:cNvSpPr txBox="1"/>
          <p:nvPr/>
        </p:nvSpPr>
        <p:spPr>
          <a:xfrm>
            <a:off x="7322238" y="2532353"/>
            <a:ext cx="448580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x.4.2.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5" name="ZoneTexte 194"/>
          <p:cNvSpPr txBox="1"/>
          <p:nvPr/>
        </p:nvSpPr>
        <p:spPr>
          <a:xfrm>
            <a:off x="7322238" y="3096939"/>
            <a:ext cx="448580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x.4.3.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6" name="ZoneTexte 195"/>
          <p:cNvSpPr txBox="1"/>
          <p:nvPr/>
        </p:nvSpPr>
        <p:spPr>
          <a:xfrm>
            <a:off x="7295540" y="3739510"/>
            <a:ext cx="448580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x.4.4.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7" name="ZoneTexte 196"/>
          <p:cNvSpPr txBox="1"/>
          <p:nvPr/>
        </p:nvSpPr>
        <p:spPr>
          <a:xfrm>
            <a:off x="7281473" y="4326229"/>
            <a:ext cx="448580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x.4.5.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8" name="ZoneTexte 197"/>
          <p:cNvSpPr txBox="1"/>
          <p:nvPr/>
        </p:nvSpPr>
        <p:spPr>
          <a:xfrm>
            <a:off x="2314461" y="2087084"/>
            <a:ext cx="476046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x.2.1.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9" name="ZoneTexte 198"/>
          <p:cNvSpPr txBox="1"/>
          <p:nvPr/>
        </p:nvSpPr>
        <p:spPr>
          <a:xfrm>
            <a:off x="2286817" y="2486284"/>
            <a:ext cx="476046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x.2.2.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0" name="ZoneTexte 199"/>
          <p:cNvSpPr txBox="1"/>
          <p:nvPr/>
        </p:nvSpPr>
        <p:spPr>
          <a:xfrm>
            <a:off x="2282218" y="2923019"/>
            <a:ext cx="476046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x.2.3.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1" name="ZoneTexte 200"/>
          <p:cNvSpPr txBox="1"/>
          <p:nvPr/>
        </p:nvSpPr>
        <p:spPr>
          <a:xfrm>
            <a:off x="1034115" y="2204944"/>
            <a:ext cx="492500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x.1.1.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2" name="ZoneTexte 201"/>
          <p:cNvSpPr txBox="1"/>
          <p:nvPr/>
        </p:nvSpPr>
        <p:spPr>
          <a:xfrm>
            <a:off x="1048824" y="2551195"/>
            <a:ext cx="492500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x.1.2.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3" name="ZoneTexte 202"/>
          <p:cNvSpPr txBox="1"/>
          <p:nvPr/>
        </p:nvSpPr>
        <p:spPr>
          <a:xfrm>
            <a:off x="1073541" y="2920232"/>
            <a:ext cx="492500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x.1.3.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4" name="ZoneTexte 203"/>
          <p:cNvSpPr txBox="1"/>
          <p:nvPr/>
        </p:nvSpPr>
        <p:spPr>
          <a:xfrm>
            <a:off x="1058410" y="3426734"/>
            <a:ext cx="492500" cy="268421"/>
          </a:xfrm>
          <a:prstGeom prst="rect">
            <a:avLst/>
          </a:prstGeom>
          <a:solidFill>
            <a:sysClr val="window" lastClr="FFFFFF">
              <a:alpha val="55000"/>
            </a:sysClr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x.1.4.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5" name="ZoneTexte 204"/>
          <p:cNvSpPr txBox="1"/>
          <p:nvPr/>
        </p:nvSpPr>
        <p:spPr>
          <a:xfrm>
            <a:off x="3098941" y="4644520"/>
            <a:ext cx="849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100" i="1" dirty="0" smtClean="0">
                <a:solidFill>
                  <a:prstClr val="black"/>
                </a:solidFill>
                <a:latin typeface="Arial"/>
              </a:rPr>
              <a:t>Ex. </a:t>
            </a:r>
            <a:r>
              <a:rPr lang="fr-FR" sz="1100" i="1" dirty="0" err="1" smtClean="0">
                <a:solidFill>
                  <a:prstClr val="black"/>
                </a:solidFill>
                <a:latin typeface="Arial"/>
              </a:rPr>
              <a:t>niv</a:t>
            </a:r>
            <a:r>
              <a:rPr lang="fr-FR" sz="1100" i="1" dirty="0" smtClean="0">
                <a:solidFill>
                  <a:prstClr val="black"/>
                </a:solidFill>
                <a:latin typeface="Arial"/>
              </a:rPr>
              <a:t>. 3</a:t>
            </a:r>
            <a:endParaRPr lang="fr-FR" sz="11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35496" y="2204864"/>
            <a:ext cx="5760640" cy="4653136"/>
          </a:xfrm>
          <a:prstGeom prst="rect">
            <a:avLst/>
          </a:prstGeom>
          <a:solidFill>
            <a:srgbClr val="781469">
              <a:lumMod val="60000"/>
              <a:lumOff val="40000"/>
              <a:alpha val="3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35496" y="1556792"/>
            <a:ext cx="5472608" cy="648072"/>
          </a:xfrm>
          <a:prstGeom prst="rect">
            <a:avLst/>
          </a:prstGeom>
          <a:solidFill>
            <a:srgbClr val="781469">
              <a:lumMod val="60000"/>
              <a:lumOff val="40000"/>
              <a:alpha val="3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35496" y="908720"/>
            <a:ext cx="5760640" cy="648072"/>
          </a:xfrm>
          <a:prstGeom prst="rect">
            <a:avLst/>
          </a:prstGeom>
          <a:solidFill>
            <a:srgbClr val="781469">
              <a:lumMod val="60000"/>
              <a:lumOff val="40000"/>
              <a:alpha val="3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9" name="ZoneTexte 208"/>
          <p:cNvSpPr txBox="1"/>
          <p:nvPr/>
        </p:nvSpPr>
        <p:spPr>
          <a:xfrm>
            <a:off x="5807220" y="625087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dirty="0" err="1" smtClean="0">
                <a:solidFill>
                  <a:srgbClr val="781469">
                    <a:lumMod val="60000"/>
                    <a:lumOff val="40000"/>
                  </a:srgbClr>
                </a:solidFill>
                <a:latin typeface="Arial"/>
              </a:rPr>
              <a:t>Deliverables</a:t>
            </a:r>
            <a:r>
              <a:rPr lang="fr-FR" dirty="0" smtClean="0">
                <a:solidFill>
                  <a:srgbClr val="781469">
                    <a:lumMod val="60000"/>
                    <a:lumOff val="40000"/>
                  </a:srgbClr>
                </a:solidFill>
                <a:latin typeface="Arial"/>
              </a:rPr>
              <a:t> to ESS</a:t>
            </a:r>
            <a:endParaRPr lang="fr-FR" dirty="0">
              <a:solidFill>
                <a:srgbClr val="781469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210" name="Titre 1"/>
          <p:cNvSpPr txBox="1">
            <a:spLocks/>
          </p:cNvSpPr>
          <p:nvPr/>
        </p:nvSpPr>
        <p:spPr bwMode="gray">
          <a:xfrm>
            <a:off x="1737360" y="20782"/>
            <a:ext cx="6409862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FR" sz="2200" b="1" i="0" kern="1200" cap="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800" smtClean="0">
                <a:latin typeface="+mn-lt"/>
              </a:rPr>
              <a:t>Product Breakdown Structure (PBS)</a:t>
            </a:r>
            <a:endParaRPr lang="fr-FR" sz="2800">
              <a:latin typeface="+mn-lt"/>
            </a:endParaRPr>
          </a:p>
        </p:txBody>
      </p:sp>
      <p:sp>
        <p:nvSpPr>
          <p:cNvPr id="211" name="Espace réservé du contenu 11"/>
          <p:cNvSpPr txBox="1">
            <a:spLocks/>
          </p:cNvSpPr>
          <p:nvPr/>
        </p:nvSpPr>
        <p:spPr>
          <a:xfrm>
            <a:off x="5659519" y="5876019"/>
            <a:ext cx="2205113" cy="3628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fr-FR" sz="1800" kern="0" dirty="0" smtClean="0"/>
              <a:t>6 </a:t>
            </a:r>
            <a:r>
              <a:rPr lang="en-US" sz="1800" kern="0" dirty="0" smtClean="0"/>
              <a:t>levels in total</a:t>
            </a:r>
            <a:endParaRPr lang="fr-FR" sz="1400" kern="0" dirty="0"/>
          </a:p>
        </p:txBody>
      </p:sp>
    </p:spTree>
    <p:extLst>
      <p:ext uri="{BB962C8B-B14F-4D97-AF65-F5344CB8AC3E}">
        <p14:creationId xmlns:p14="http://schemas.microsoft.com/office/powerpoint/2010/main" val="152430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  <p:bldP spid="208" grpId="0" animBg="1"/>
      <p:bldP spid="2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12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2088000" y="0"/>
            <a:ext cx="6111455" cy="908720"/>
          </a:xfrm>
        </p:spPr>
        <p:txBody>
          <a:bodyPr/>
          <a:lstStyle/>
          <a:p>
            <a:r>
              <a:rPr lang="fr-FR" sz="2800" dirty="0" err="1" smtClean="0">
                <a:latin typeface="+mn-lt"/>
              </a:rPr>
              <a:t>Overall</a:t>
            </a:r>
            <a:r>
              <a:rPr lang="fr-FR" sz="2800" dirty="0" smtClean="0">
                <a:latin typeface="+mn-lt"/>
              </a:rPr>
              <a:t> ESS </a:t>
            </a:r>
            <a:r>
              <a:rPr lang="fr-FR" sz="2800" dirty="0" err="1" smtClean="0">
                <a:latin typeface="+mn-lt"/>
              </a:rPr>
              <a:t>cryomodule</a:t>
            </a:r>
            <a:r>
              <a:rPr lang="fr-FR" sz="2800" dirty="0" smtClean="0">
                <a:latin typeface="+mn-lt"/>
              </a:rPr>
              <a:t> </a:t>
            </a:r>
            <a:r>
              <a:rPr lang="fr-FR" sz="2800" dirty="0" err="1" smtClean="0">
                <a:latin typeface="+mn-lt"/>
              </a:rPr>
              <a:t>Development</a:t>
            </a:r>
            <a:r>
              <a:rPr lang="fr-FR" sz="2800" dirty="0" smtClean="0">
                <a:latin typeface="+mn-lt"/>
              </a:rPr>
              <a:t> plan</a:t>
            </a:r>
            <a:endParaRPr lang="fr-FR" sz="2800" dirty="0">
              <a:latin typeface="+mn-lt"/>
            </a:endParaRPr>
          </a:p>
        </p:txBody>
      </p:sp>
      <p:sp>
        <p:nvSpPr>
          <p:cNvPr id="65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Cryomodule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6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dirty="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29" y="908720"/>
            <a:ext cx="7385221" cy="59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avec flèche vers le bas 73"/>
          <p:cNvSpPr/>
          <p:nvPr/>
        </p:nvSpPr>
        <p:spPr>
          <a:xfrm>
            <a:off x="84899" y="993515"/>
            <a:ext cx="9059101" cy="2387733"/>
          </a:xfrm>
          <a:prstGeom prst="downArrowCallout">
            <a:avLst>
              <a:gd name="adj1" fmla="val 0"/>
              <a:gd name="adj2" fmla="val 0"/>
              <a:gd name="adj3" fmla="val 21402"/>
              <a:gd name="adj4" fmla="val 52385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75" name="Rectangle à coins arrondis 74"/>
          <p:cNvSpPr/>
          <p:nvPr/>
        </p:nvSpPr>
        <p:spPr>
          <a:xfrm>
            <a:off x="5582281" y="4864023"/>
            <a:ext cx="3316173" cy="978731"/>
          </a:xfrm>
          <a:prstGeom prst="roundRect">
            <a:avLst>
              <a:gd name="adj" fmla="val 10914"/>
            </a:avLst>
          </a:prstGeom>
          <a:solidFill>
            <a:srgbClr val="FFFF99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71" name="Rectangle à coins arrondis 70"/>
          <p:cNvSpPr/>
          <p:nvPr/>
        </p:nvSpPr>
        <p:spPr>
          <a:xfrm>
            <a:off x="5581298" y="5819157"/>
            <a:ext cx="3316173" cy="958291"/>
          </a:xfrm>
          <a:prstGeom prst="roundRect">
            <a:avLst>
              <a:gd name="adj" fmla="val 10914"/>
            </a:avLst>
          </a:prstGeom>
          <a:solidFill>
            <a:srgbClr val="FFFF99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59928" y="2930326"/>
            <a:ext cx="2139461" cy="1608458"/>
          </a:xfrm>
          <a:prstGeom prst="roundRect">
            <a:avLst>
              <a:gd name="adj" fmla="val 109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3312163" y="2755931"/>
            <a:ext cx="5469372" cy="1140776"/>
          </a:xfrm>
          <a:prstGeom prst="roundRect">
            <a:avLst>
              <a:gd name="adj" fmla="val 109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39" name="Rectangle avec flèche vers le bas 38"/>
          <p:cNvSpPr/>
          <p:nvPr/>
        </p:nvSpPr>
        <p:spPr>
          <a:xfrm>
            <a:off x="3412084" y="3919068"/>
            <a:ext cx="1839490" cy="1074574"/>
          </a:xfrm>
          <a:prstGeom prst="downArrowCallout">
            <a:avLst>
              <a:gd name="adj1" fmla="val 87781"/>
              <a:gd name="adj2" fmla="val 72087"/>
              <a:gd name="adj3" fmla="val 21402"/>
              <a:gd name="adj4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38" name="Rectangle avec flèche vers le bas 37"/>
          <p:cNvSpPr/>
          <p:nvPr/>
        </p:nvSpPr>
        <p:spPr>
          <a:xfrm rot="16200000">
            <a:off x="2200908" y="2898221"/>
            <a:ext cx="1126375" cy="1097777"/>
          </a:xfrm>
          <a:prstGeom prst="downArrowCallout">
            <a:avLst>
              <a:gd name="adj1" fmla="val 68399"/>
              <a:gd name="adj2" fmla="val 72087"/>
              <a:gd name="adj3" fmla="val 21402"/>
              <a:gd name="adj4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37" name="Rectangle avec flèche vers le bas 36"/>
          <p:cNvSpPr/>
          <p:nvPr/>
        </p:nvSpPr>
        <p:spPr>
          <a:xfrm>
            <a:off x="3371601" y="2232262"/>
            <a:ext cx="5772399" cy="709525"/>
          </a:xfrm>
          <a:prstGeom prst="downArrowCallout">
            <a:avLst>
              <a:gd name="adj1" fmla="val 0"/>
              <a:gd name="adj2" fmla="val 0"/>
              <a:gd name="adj3" fmla="val 21402"/>
              <a:gd name="adj4" fmla="val 52385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5" name="Rectangle avec flèche vers le bas 4"/>
          <p:cNvSpPr/>
          <p:nvPr/>
        </p:nvSpPr>
        <p:spPr>
          <a:xfrm>
            <a:off x="84899" y="2232263"/>
            <a:ext cx="3374099" cy="707192"/>
          </a:xfrm>
          <a:prstGeom prst="downArrowCallout">
            <a:avLst>
              <a:gd name="adj1" fmla="val 32195"/>
              <a:gd name="adj2" fmla="val 33994"/>
              <a:gd name="adj3" fmla="val 21402"/>
              <a:gd name="adj4" fmla="val 52385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145534" y="992779"/>
            <a:ext cx="1529129" cy="1572488"/>
          </a:xfrm>
          <a:prstGeom prst="roundRect">
            <a:avLst>
              <a:gd name="adj" fmla="val 10914"/>
            </a:avLst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1950720" y="1006242"/>
            <a:ext cx="1481384" cy="1546433"/>
          </a:xfrm>
          <a:prstGeom prst="roundRect">
            <a:avLst>
              <a:gd name="adj" fmla="val 10914"/>
            </a:avLst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5525137" y="1028266"/>
            <a:ext cx="1665236" cy="1539040"/>
          </a:xfrm>
          <a:prstGeom prst="roundRect">
            <a:avLst>
              <a:gd name="adj" fmla="val 10914"/>
            </a:avLst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7393615" y="1023358"/>
            <a:ext cx="1665236" cy="1546433"/>
          </a:xfrm>
          <a:prstGeom prst="roundRect">
            <a:avLst>
              <a:gd name="adj" fmla="val 10914"/>
            </a:avLst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3741406" y="1026226"/>
            <a:ext cx="1558556" cy="1539040"/>
          </a:xfrm>
          <a:prstGeom prst="roundRect">
            <a:avLst>
              <a:gd name="adj" fmla="val 10914"/>
            </a:avLst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7066127" y="6470327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13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2088000" y="0"/>
            <a:ext cx="6552727" cy="908720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Medium beta </a:t>
            </a:r>
            <a:r>
              <a:rPr lang="fr-FR" sz="2800" dirty="0" err="1" smtClean="0">
                <a:latin typeface="+mn-lt"/>
              </a:rPr>
              <a:t>cryomodules</a:t>
            </a:r>
            <a:r>
              <a:rPr lang="fr-FR" sz="2800" dirty="0" smtClean="0">
                <a:latin typeface="+mn-lt"/>
              </a:rPr>
              <a:t> </a:t>
            </a:r>
            <a:r>
              <a:rPr lang="fr-FR" sz="2800" dirty="0" err="1" smtClean="0">
                <a:latin typeface="+mn-lt"/>
              </a:rPr>
              <a:t>Development</a:t>
            </a:r>
            <a:r>
              <a:rPr lang="fr-FR" sz="2800" dirty="0" smtClean="0">
                <a:latin typeface="+mn-lt"/>
              </a:rPr>
              <a:t> plan and </a:t>
            </a:r>
            <a:r>
              <a:rPr lang="fr-FR" sz="2800" dirty="0" err="1" smtClean="0">
                <a:latin typeface="+mn-lt"/>
              </a:rPr>
              <a:t>reviews</a:t>
            </a:r>
            <a:endParaRPr lang="fr-FR" sz="2800" dirty="0">
              <a:latin typeface="+mn-lt"/>
            </a:endParaRPr>
          </a:p>
        </p:txBody>
      </p:sp>
      <p:sp>
        <p:nvSpPr>
          <p:cNvPr id="65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1864758" y="6492464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dirty="0" err="1" smtClean="0">
                <a:solidFill>
                  <a:srgbClr val="000000">
                    <a:tint val="75000"/>
                  </a:srgbClr>
                </a:solidFill>
              </a:rPr>
              <a:t>Cryomodule</a:t>
            </a:r>
            <a:r>
              <a:rPr lang="en-US" sz="1000" dirty="0" smtClean="0">
                <a:solidFill>
                  <a:srgbClr val="000000">
                    <a:tint val="75000"/>
                  </a:srgbClr>
                </a:solidFill>
              </a:rPr>
              <a:t>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6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dirty="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418" y="985096"/>
            <a:ext cx="1732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Fabrication, surface preparation and test of medium beta cavities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78" y="2896175"/>
            <a:ext cx="2118396" cy="8393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79" y="1505815"/>
            <a:ext cx="1534770" cy="8640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71600" y="2756791"/>
            <a:ext cx="3385600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Final assembly and high power test of the M-ECCTD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Cavity performances in a </a:t>
            </a:r>
            <a:r>
              <a:rPr lang="en-US" sz="1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cryomodule</a:t>
            </a:r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configuration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Validation of the cryogenic circuits operation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90741" y="1063373"/>
            <a:ext cx="1526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Fabrication and test of power couplers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85" y="1563037"/>
            <a:ext cx="1344390" cy="8963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82370" y="1016958"/>
            <a:ext cx="1815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Assembly of a </a:t>
            </a:r>
            <a:r>
              <a:rPr lang="en-US" sz="1200" dirty="0" err="1" smtClean="0">
                <a:solidFill>
                  <a:srgbClr val="000000"/>
                </a:solidFill>
                <a:latin typeface="+mj-lt"/>
              </a:rPr>
              <a:t>cryomodule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 mock-up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393615" y="1116856"/>
            <a:ext cx="1554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Procurement of cryostat components </a:t>
            </a:r>
            <a:endParaRPr lang="en-US" sz="11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7" b="19779"/>
          <a:stretch/>
        </p:blipFill>
        <p:spPr>
          <a:xfrm>
            <a:off x="7451794" y="1588734"/>
            <a:ext cx="1517387" cy="6922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9613" y="2947218"/>
            <a:ext cx="2012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Clean room assembly of the M-ECCTD cavity string</a:t>
            </a:r>
            <a:endParaRPr lang="en-US" sz="11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54623" y="984069"/>
            <a:ext cx="1408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Development and fabrication of assembly </a:t>
            </a:r>
            <a:r>
              <a:rPr lang="en-US" sz="1200" dirty="0" err="1" smtClean="0">
                <a:solidFill>
                  <a:srgbClr val="000000"/>
                </a:solidFill>
                <a:latin typeface="+mj-lt"/>
              </a:rPr>
              <a:t>toolings</a:t>
            </a:r>
            <a:endParaRPr lang="en-US" sz="12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84" y="1594937"/>
            <a:ext cx="1249979" cy="937484"/>
          </a:xfrm>
          <a:prstGeom prst="rect">
            <a:avLst/>
          </a:prstGeom>
        </p:spPr>
      </p:pic>
      <p:sp>
        <p:nvSpPr>
          <p:cNvPr id="29" name="Losange 28"/>
          <p:cNvSpPr/>
          <p:nvPr/>
        </p:nvSpPr>
        <p:spPr>
          <a:xfrm>
            <a:off x="2258751" y="3100102"/>
            <a:ext cx="801321" cy="469756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200" b="1" dirty="0" smtClean="0">
                <a:solidFill>
                  <a:srgbClr val="FF0000"/>
                </a:solidFill>
              </a:rPr>
              <a:t>CDR-M1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208931" y="3614829"/>
            <a:ext cx="1107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00" i="1" dirty="0" smtClean="0">
                <a:solidFill>
                  <a:prstClr val="black"/>
                </a:solidFill>
              </a:rPr>
              <a:t>03&amp;04/04/2017</a:t>
            </a:r>
            <a:endParaRPr lang="en-GB" sz="1000" i="1" dirty="0">
              <a:solidFill>
                <a:prstClr val="black"/>
              </a:solidFill>
            </a:endParaRPr>
          </a:p>
        </p:txBody>
      </p:sp>
      <p:pic>
        <p:nvPicPr>
          <p:cNvPr id="31" name="Image 30" descr="C:\Mon Disque\#01_ESS\µ00_MANAGEMENT\01_PHOTOS ESSI\IMG_3787_ii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5" y="1622345"/>
            <a:ext cx="1394466" cy="78215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Losange 32"/>
          <p:cNvSpPr/>
          <p:nvPr/>
        </p:nvSpPr>
        <p:spPr>
          <a:xfrm>
            <a:off x="3959817" y="3990723"/>
            <a:ext cx="764439" cy="514668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200" b="1" dirty="0" smtClean="0">
                <a:solidFill>
                  <a:srgbClr val="FF0000"/>
                </a:solidFill>
              </a:rPr>
              <a:t>CDR-M2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854896" y="4505392"/>
            <a:ext cx="108035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 err="1" smtClean="0">
                <a:solidFill>
                  <a:prstClr val="black"/>
                </a:solidFill>
              </a:rPr>
              <a:t>Summer</a:t>
            </a:r>
            <a:r>
              <a:rPr lang="fr-FR" sz="1050" i="1" dirty="0" smtClean="0">
                <a:solidFill>
                  <a:prstClr val="black"/>
                </a:solidFill>
              </a:rPr>
              <a:t> 2017</a:t>
            </a:r>
            <a:endParaRPr lang="en-GB" sz="1050" i="1" dirty="0">
              <a:solidFill>
                <a:prstClr val="black"/>
              </a:solidFill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76661" y="4970103"/>
            <a:ext cx="4828283" cy="1195127"/>
          </a:xfrm>
          <a:prstGeom prst="roundRect">
            <a:avLst>
              <a:gd name="adj" fmla="val 10914"/>
            </a:avLst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06087" y="4981296"/>
            <a:ext cx="4510136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Procurement of the series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</a:rPr>
              <a:t>cryomodule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components</a:t>
            </a:r>
          </a:p>
          <a:p>
            <a:pPr marL="171450" indent="-1714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5598643" y="4122485"/>
            <a:ext cx="3316173" cy="718770"/>
          </a:xfrm>
          <a:prstGeom prst="roundRect">
            <a:avLst>
              <a:gd name="adj" fmla="val 10914"/>
            </a:avLst>
          </a:prstGeom>
          <a:solidFill>
            <a:srgbClr val="FFFF99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dirty="0">
              <a:solidFill>
                <a:srgbClr val="3131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05" y="4146074"/>
            <a:ext cx="2861557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Assembly Readiness review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First 4 MB cavities arrives 2 months later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+mj-lt"/>
              </a:rPr>
              <a:t>→ </a:t>
            </a:r>
            <a:r>
              <a:rPr lang="en-US" sz="1200" b="1" u="sng" dirty="0" smtClean="0">
                <a:solidFill>
                  <a:srgbClr val="FF0000"/>
                </a:solidFill>
                <a:latin typeface="+mj-lt"/>
              </a:rPr>
              <a:t>March 2018 (from LASA)</a:t>
            </a:r>
          </a:p>
        </p:txBody>
      </p:sp>
      <p:sp>
        <p:nvSpPr>
          <p:cNvPr id="6" name="Rectangle 5"/>
          <p:cNvSpPr/>
          <p:nvPr/>
        </p:nvSpPr>
        <p:spPr>
          <a:xfrm>
            <a:off x="5762085" y="5575965"/>
            <a:ext cx="688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CM1,2,3 </a:t>
            </a:r>
            <a:r>
              <a:rPr lang="fr-FR" sz="1100" b="1" dirty="0">
                <a:solidFill>
                  <a:srgbClr val="000000"/>
                </a:solidFill>
                <a:latin typeface="+mj-lt"/>
              </a:rPr>
              <a:t>	</a:t>
            </a:r>
          </a:p>
        </p:txBody>
      </p:sp>
      <p:sp>
        <p:nvSpPr>
          <p:cNvPr id="44" name="Losange 43"/>
          <p:cNvSpPr/>
          <p:nvPr/>
        </p:nvSpPr>
        <p:spPr>
          <a:xfrm>
            <a:off x="5762085" y="5236898"/>
            <a:ext cx="649076" cy="351237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050" b="1" dirty="0" smtClean="0">
                <a:solidFill>
                  <a:srgbClr val="FF0000"/>
                </a:solidFill>
              </a:rPr>
              <a:t>SAR1</a:t>
            </a:r>
            <a:endParaRPr lang="en-GB" sz="1050" b="1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73880" y="5533589"/>
            <a:ext cx="19586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System </a:t>
            </a:r>
            <a:r>
              <a:rPr lang="fr-FR" sz="1100" b="1" dirty="0" err="1" smtClean="0">
                <a:solidFill>
                  <a:srgbClr val="000000"/>
                </a:solidFill>
                <a:latin typeface="+mj-lt"/>
              </a:rPr>
              <a:t>Acceptance</a:t>
            </a: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100" b="1" dirty="0" err="1" smtClean="0">
                <a:solidFill>
                  <a:srgbClr val="000000"/>
                </a:solidFill>
                <a:latin typeface="+mj-lt"/>
              </a:rPr>
              <a:t>Review</a:t>
            </a: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100" b="1" dirty="0">
                <a:solidFill>
                  <a:srgbClr val="000000"/>
                </a:solidFill>
                <a:latin typeface="+mj-lt"/>
              </a:rPr>
              <a:t>for Medium-beta </a:t>
            </a:r>
            <a:r>
              <a:rPr lang="fr-FR" sz="1100" b="1" dirty="0" err="1">
                <a:solidFill>
                  <a:srgbClr val="000000"/>
                </a:solidFill>
                <a:latin typeface="+mj-lt"/>
              </a:rPr>
              <a:t>pre-series</a:t>
            </a:r>
            <a:r>
              <a:rPr lang="fr-FR" sz="1100" b="1" dirty="0">
                <a:solidFill>
                  <a:srgbClr val="000000"/>
                </a:solidFill>
                <a:latin typeface="+mj-lt"/>
              </a:rPr>
              <a:t> components </a:t>
            </a:r>
          </a:p>
        </p:txBody>
      </p:sp>
      <p:sp>
        <p:nvSpPr>
          <p:cNvPr id="46" name="Losange 45"/>
          <p:cNvSpPr/>
          <p:nvPr/>
        </p:nvSpPr>
        <p:spPr>
          <a:xfrm>
            <a:off x="171914" y="5599796"/>
            <a:ext cx="645291" cy="377147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200" b="1" dirty="0" smtClean="0">
                <a:solidFill>
                  <a:srgbClr val="FF0000"/>
                </a:solidFill>
              </a:rPr>
              <a:t>SAR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138981" y="5301919"/>
            <a:ext cx="108035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 smtClean="0">
                <a:solidFill>
                  <a:prstClr val="black"/>
                </a:solidFill>
              </a:rPr>
              <a:t>End March 2018</a:t>
            </a:r>
            <a:endParaRPr lang="en-GB" sz="1050" i="1" dirty="0">
              <a:solidFill>
                <a:prstClr val="black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57202" y="5442971"/>
            <a:ext cx="159838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System </a:t>
            </a:r>
            <a:r>
              <a:rPr lang="fr-FR" sz="1100" b="1" dirty="0" err="1" smtClean="0">
                <a:solidFill>
                  <a:srgbClr val="000000"/>
                </a:solidFill>
                <a:latin typeface="+mj-lt"/>
              </a:rPr>
              <a:t>Acceptance</a:t>
            </a: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100" b="1" dirty="0" err="1" smtClean="0">
                <a:solidFill>
                  <a:srgbClr val="000000"/>
                </a:solidFill>
                <a:latin typeface="+mj-lt"/>
              </a:rPr>
              <a:t>Review</a:t>
            </a: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100" b="1" dirty="0">
                <a:solidFill>
                  <a:srgbClr val="000000"/>
                </a:solidFill>
                <a:latin typeface="+mj-lt"/>
              </a:rPr>
              <a:t>for Medium-beta </a:t>
            </a:r>
            <a:r>
              <a:rPr lang="fr-FR" sz="1100" b="1" dirty="0" err="1" smtClean="0">
                <a:solidFill>
                  <a:srgbClr val="000000"/>
                </a:solidFill>
                <a:latin typeface="+mj-lt"/>
              </a:rPr>
              <a:t>series</a:t>
            </a: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100" b="1" dirty="0">
                <a:solidFill>
                  <a:srgbClr val="000000"/>
                </a:solidFill>
                <a:latin typeface="+mj-lt"/>
              </a:rPr>
              <a:t>components </a:t>
            </a:r>
          </a:p>
        </p:txBody>
      </p:sp>
      <p:sp>
        <p:nvSpPr>
          <p:cNvPr id="49" name="Losange 48"/>
          <p:cNvSpPr/>
          <p:nvPr/>
        </p:nvSpPr>
        <p:spPr>
          <a:xfrm>
            <a:off x="2671580" y="5519033"/>
            <a:ext cx="586024" cy="377147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200" b="1" dirty="0" smtClean="0">
                <a:solidFill>
                  <a:srgbClr val="FF0000"/>
                </a:solidFill>
              </a:rPr>
              <a:t>SAR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636334" y="5353809"/>
            <a:ext cx="981128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 smtClean="0">
                <a:solidFill>
                  <a:prstClr val="black"/>
                </a:solidFill>
              </a:rPr>
              <a:t>Mars 2019</a:t>
            </a:r>
            <a:endParaRPr lang="en-GB" sz="1050" i="1" dirty="0">
              <a:solidFill>
                <a:prstClr val="black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5724006" y="5043222"/>
            <a:ext cx="108035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 smtClean="0">
                <a:solidFill>
                  <a:prstClr val="black"/>
                </a:solidFill>
              </a:rPr>
              <a:t>Oct. 2018</a:t>
            </a:r>
            <a:endParaRPr lang="en-GB" sz="1050" i="1" dirty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669868" y="5581292"/>
            <a:ext cx="688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CM4,5,6 </a:t>
            </a:r>
            <a:r>
              <a:rPr lang="fr-FR" sz="1100" b="1" dirty="0">
                <a:solidFill>
                  <a:srgbClr val="000000"/>
                </a:solidFill>
                <a:latin typeface="+mj-lt"/>
              </a:rPr>
              <a:t>	</a:t>
            </a:r>
          </a:p>
        </p:txBody>
      </p:sp>
      <p:sp>
        <p:nvSpPr>
          <p:cNvPr id="53" name="Losange 52"/>
          <p:cNvSpPr/>
          <p:nvPr/>
        </p:nvSpPr>
        <p:spPr>
          <a:xfrm>
            <a:off x="6669868" y="5242225"/>
            <a:ext cx="649076" cy="351237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050" b="1" dirty="0" smtClean="0">
                <a:solidFill>
                  <a:srgbClr val="FF0000"/>
                </a:solidFill>
              </a:rPr>
              <a:t>SAR1</a:t>
            </a:r>
            <a:endParaRPr lang="en-GB" sz="1050" b="1" dirty="0">
              <a:solidFill>
                <a:srgbClr val="FF000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6631789" y="5048549"/>
            <a:ext cx="108035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 smtClean="0">
                <a:solidFill>
                  <a:prstClr val="black"/>
                </a:solidFill>
              </a:rPr>
              <a:t>Jan 2019</a:t>
            </a:r>
            <a:endParaRPr lang="en-GB" sz="1050" i="1" dirty="0">
              <a:solidFill>
                <a:prstClr val="black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551745" y="5597776"/>
            <a:ext cx="688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CM7,8,9 </a:t>
            </a:r>
            <a:r>
              <a:rPr lang="fr-FR" sz="1100" b="1" dirty="0">
                <a:solidFill>
                  <a:srgbClr val="000000"/>
                </a:solidFill>
                <a:latin typeface="+mj-lt"/>
              </a:rPr>
              <a:t>	</a:t>
            </a:r>
          </a:p>
        </p:txBody>
      </p:sp>
      <p:sp>
        <p:nvSpPr>
          <p:cNvPr id="56" name="Losange 55"/>
          <p:cNvSpPr/>
          <p:nvPr/>
        </p:nvSpPr>
        <p:spPr>
          <a:xfrm>
            <a:off x="7551745" y="5258709"/>
            <a:ext cx="649076" cy="351237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050" b="1" dirty="0" smtClean="0">
                <a:solidFill>
                  <a:srgbClr val="FF0000"/>
                </a:solidFill>
              </a:rPr>
              <a:t>SAR1</a:t>
            </a:r>
            <a:endParaRPr lang="en-GB" sz="1050" b="1" dirty="0">
              <a:solidFill>
                <a:srgbClr val="FF00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7513666" y="5065033"/>
            <a:ext cx="108035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 smtClean="0">
                <a:solidFill>
                  <a:prstClr val="black"/>
                </a:solidFill>
              </a:rPr>
              <a:t>Apr. 2019</a:t>
            </a:r>
            <a:endParaRPr lang="en-GB" sz="1050" i="1" dirty="0">
              <a:solidFill>
                <a:prstClr val="black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661414" y="4821399"/>
            <a:ext cx="3041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Acceptance for shipment to Lund</a:t>
            </a:r>
            <a:endParaRPr lang="en-US" sz="11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645956" y="5781738"/>
            <a:ext cx="3041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Acceptance after RF test at Lund</a:t>
            </a:r>
            <a:endParaRPr lang="en-US" sz="11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723113" y="6521733"/>
            <a:ext cx="688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CM1,2,3 </a:t>
            </a:r>
            <a:r>
              <a:rPr lang="fr-FR" sz="1100" b="1" dirty="0">
                <a:solidFill>
                  <a:srgbClr val="000000"/>
                </a:solidFill>
                <a:latin typeface="+mj-lt"/>
              </a:rPr>
              <a:t>	</a:t>
            </a:r>
          </a:p>
        </p:txBody>
      </p:sp>
      <p:sp>
        <p:nvSpPr>
          <p:cNvPr id="61" name="Losange 60"/>
          <p:cNvSpPr/>
          <p:nvPr/>
        </p:nvSpPr>
        <p:spPr>
          <a:xfrm>
            <a:off x="5764314" y="6206277"/>
            <a:ext cx="649076" cy="351237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050" b="1" dirty="0" smtClean="0">
                <a:solidFill>
                  <a:srgbClr val="FF0000"/>
                </a:solidFill>
              </a:rPr>
              <a:t>SAR2</a:t>
            </a:r>
            <a:endParaRPr lang="en-GB" sz="1050" b="1" dirty="0">
              <a:solidFill>
                <a:srgbClr val="FF00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5726235" y="6012601"/>
            <a:ext cx="108035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 err="1" smtClean="0">
                <a:solidFill>
                  <a:prstClr val="black"/>
                </a:solidFill>
              </a:rPr>
              <a:t>Dec</a:t>
            </a:r>
            <a:r>
              <a:rPr lang="fr-FR" sz="1050" i="1" dirty="0" smtClean="0">
                <a:solidFill>
                  <a:prstClr val="black"/>
                </a:solidFill>
              </a:rPr>
              <a:t> </a:t>
            </a:r>
            <a:r>
              <a:rPr lang="fr-FR" sz="1050" i="1" dirty="0" smtClean="0">
                <a:solidFill>
                  <a:prstClr val="black"/>
                </a:solidFill>
              </a:rPr>
              <a:t>2018</a:t>
            </a:r>
            <a:endParaRPr lang="en-GB" sz="1050" i="1" dirty="0">
              <a:solidFill>
                <a:prstClr val="black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30896" y="6527060"/>
            <a:ext cx="688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CM4,5,6 </a:t>
            </a:r>
            <a:r>
              <a:rPr lang="fr-FR" sz="1100" b="1" dirty="0">
                <a:solidFill>
                  <a:srgbClr val="000000"/>
                </a:solidFill>
                <a:latin typeface="+mj-lt"/>
              </a:rPr>
              <a:t>	</a:t>
            </a:r>
          </a:p>
        </p:txBody>
      </p:sp>
      <p:sp>
        <p:nvSpPr>
          <p:cNvPr id="64" name="Losange 63"/>
          <p:cNvSpPr/>
          <p:nvPr/>
        </p:nvSpPr>
        <p:spPr>
          <a:xfrm>
            <a:off x="6672097" y="6211604"/>
            <a:ext cx="649076" cy="351237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050" b="1" dirty="0" smtClean="0">
                <a:solidFill>
                  <a:srgbClr val="FF0000"/>
                </a:solidFill>
              </a:rPr>
              <a:t>SAR2</a:t>
            </a:r>
            <a:endParaRPr lang="en-GB" sz="1050" b="1" dirty="0">
              <a:solidFill>
                <a:srgbClr val="FF0000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6634018" y="6017928"/>
            <a:ext cx="108035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 smtClean="0">
                <a:solidFill>
                  <a:prstClr val="black"/>
                </a:solidFill>
              </a:rPr>
              <a:t>March 2019</a:t>
            </a:r>
            <a:endParaRPr lang="en-GB" sz="1050" i="1" dirty="0">
              <a:solidFill>
                <a:prstClr val="black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512773" y="6543544"/>
            <a:ext cx="688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1" dirty="0" smtClean="0">
                <a:solidFill>
                  <a:srgbClr val="000000"/>
                </a:solidFill>
                <a:latin typeface="+mj-lt"/>
              </a:rPr>
              <a:t>CM7,8,9 </a:t>
            </a:r>
            <a:r>
              <a:rPr lang="fr-FR" sz="1100" b="1" dirty="0">
                <a:solidFill>
                  <a:srgbClr val="000000"/>
                </a:solidFill>
                <a:latin typeface="+mj-lt"/>
              </a:rPr>
              <a:t>	</a:t>
            </a:r>
          </a:p>
        </p:txBody>
      </p:sp>
      <p:sp>
        <p:nvSpPr>
          <p:cNvPr id="69" name="Losange 68"/>
          <p:cNvSpPr/>
          <p:nvPr/>
        </p:nvSpPr>
        <p:spPr>
          <a:xfrm>
            <a:off x="7553974" y="6228088"/>
            <a:ext cx="649076" cy="351237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050" b="1" dirty="0" smtClean="0">
                <a:solidFill>
                  <a:srgbClr val="FF0000"/>
                </a:solidFill>
              </a:rPr>
              <a:t>SAR2</a:t>
            </a:r>
            <a:endParaRPr lang="en-GB" sz="1050" b="1" dirty="0">
              <a:solidFill>
                <a:srgbClr val="FF000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7553821" y="6012600"/>
            <a:ext cx="108035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 smtClean="0">
                <a:solidFill>
                  <a:prstClr val="black"/>
                </a:solidFill>
              </a:rPr>
              <a:t>July 2019</a:t>
            </a:r>
            <a:endParaRPr lang="en-GB" sz="1050" i="1" dirty="0">
              <a:solidFill>
                <a:prstClr val="black"/>
              </a:solidFill>
            </a:endParaRPr>
          </a:p>
        </p:txBody>
      </p:sp>
      <p:sp>
        <p:nvSpPr>
          <p:cNvPr id="72" name="Losange 71"/>
          <p:cNvSpPr/>
          <p:nvPr/>
        </p:nvSpPr>
        <p:spPr>
          <a:xfrm>
            <a:off x="5654845" y="4374108"/>
            <a:ext cx="645291" cy="377147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None/>
            </a:pPr>
            <a:r>
              <a:rPr lang="fr-FR" sz="1200" b="1" dirty="0" smtClean="0">
                <a:solidFill>
                  <a:srgbClr val="FF0000"/>
                </a:solidFill>
              </a:rPr>
              <a:t>ARR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5612277" y="4205646"/>
            <a:ext cx="108035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 smtClean="0">
                <a:solidFill>
                  <a:prstClr val="black"/>
                </a:solidFill>
              </a:rPr>
              <a:t>Jan 2018</a:t>
            </a:r>
            <a:endParaRPr lang="en-GB" sz="1050" i="1" dirty="0">
              <a:solidFill>
                <a:prstClr val="black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222" y="3363717"/>
            <a:ext cx="1195372" cy="1088324"/>
          </a:xfrm>
          <a:prstGeom prst="rect">
            <a:avLst/>
          </a:prstGeom>
        </p:spPr>
      </p:pic>
      <p:sp>
        <p:nvSpPr>
          <p:cNvPr id="83" name="Rectangle avec flèche vers le bas 82"/>
          <p:cNvSpPr/>
          <p:nvPr/>
        </p:nvSpPr>
        <p:spPr>
          <a:xfrm>
            <a:off x="2268739" y="3820368"/>
            <a:ext cx="984808" cy="1118258"/>
          </a:xfrm>
          <a:prstGeom prst="downArrowCallout">
            <a:avLst>
              <a:gd name="adj1" fmla="val 31530"/>
              <a:gd name="adj2" fmla="val 72087"/>
              <a:gd name="adj3" fmla="val 21402"/>
              <a:gd name="adj4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76" name="Rectangle avec flèche vers le bas 75"/>
          <p:cNvSpPr/>
          <p:nvPr/>
        </p:nvSpPr>
        <p:spPr>
          <a:xfrm rot="16200000">
            <a:off x="4946143" y="5122690"/>
            <a:ext cx="644609" cy="689990"/>
          </a:xfrm>
          <a:prstGeom prst="downArrowCallout">
            <a:avLst>
              <a:gd name="adj1" fmla="val 44309"/>
              <a:gd name="adj2" fmla="val 72087"/>
              <a:gd name="adj3" fmla="val 21402"/>
              <a:gd name="adj4" fmla="val 0"/>
            </a:avLst>
          </a:prstGeom>
          <a:solidFill>
            <a:srgbClr val="99FF9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14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737360" y="20782"/>
            <a:ext cx="5897527" cy="908720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Key points</a:t>
            </a:r>
            <a:endParaRPr lang="fr-FR" sz="2800" dirty="0">
              <a:latin typeface="+mn-lt"/>
            </a:endParaRPr>
          </a:p>
        </p:txBody>
      </p:sp>
      <p:sp>
        <p:nvSpPr>
          <p:cNvPr id="65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dirty="0" err="1" smtClean="0">
                <a:solidFill>
                  <a:srgbClr val="000000">
                    <a:tint val="75000"/>
                  </a:srgbClr>
                </a:solidFill>
              </a:rPr>
              <a:t>Cryomodule</a:t>
            </a:r>
            <a:r>
              <a:rPr lang="en-US" sz="1000" dirty="0" smtClean="0">
                <a:solidFill>
                  <a:srgbClr val="000000">
                    <a:tint val="75000"/>
                  </a:srgbClr>
                </a:solidFill>
              </a:rPr>
              <a:t>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6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218099" y="1160655"/>
            <a:ext cx="8672702" cy="50900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kern="0" dirty="0" err="1" smtClean="0"/>
              <a:t>Cryomodule</a:t>
            </a:r>
            <a:r>
              <a:rPr lang="en-US" sz="2000" kern="0" dirty="0" smtClean="0"/>
              <a:t> components procurement: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Divided in several procurement contracts adapted to the skills of the companies</a:t>
            </a:r>
          </a:p>
          <a:p>
            <a:pPr>
              <a:lnSpc>
                <a:spcPct val="120000"/>
              </a:lnSpc>
            </a:pPr>
            <a:r>
              <a:rPr lang="en-US" sz="2000" kern="0" dirty="0" err="1" smtClean="0"/>
              <a:t>Cryomodule</a:t>
            </a:r>
            <a:r>
              <a:rPr lang="en-US" sz="2000" kern="0" dirty="0" smtClean="0"/>
              <a:t> assembly :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Assembly rate of </a:t>
            </a:r>
            <a:r>
              <a:rPr lang="en-US" sz="1600" u="sng" kern="0" dirty="0" smtClean="0"/>
              <a:t>one </a:t>
            </a:r>
            <a:r>
              <a:rPr lang="en-US" sz="1600" u="sng" kern="0" dirty="0" err="1" smtClean="0"/>
              <a:t>cryomodule</a:t>
            </a:r>
            <a:r>
              <a:rPr lang="en-US" sz="1600" u="sng" kern="0" dirty="0" smtClean="0"/>
              <a:t> per month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Will be performed in the former “XFEL Village” which becomes officially now the “ESS Village”</a:t>
            </a:r>
          </a:p>
          <a:p>
            <a:pPr lvl="2">
              <a:lnSpc>
                <a:spcPct val="120000"/>
              </a:lnSpc>
            </a:pPr>
            <a:r>
              <a:rPr lang="en-US" sz="1400" kern="0" dirty="0" smtClean="0"/>
              <a:t>Fully dedicated to the ESS </a:t>
            </a:r>
            <a:r>
              <a:rPr lang="en-US" sz="1400" kern="0" dirty="0" err="1" smtClean="0"/>
              <a:t>cryomodule</a:t>
            </a:r>
            <a:r>
              <a:rPr lang="en-US" sz="1400" kern="0" dirty="0" smtClean="0"/>
              <a:t> (no interference with other projects at </a:t>
            </a:r>
            <a:r>
              <a:rPr lang="en-US" sz="1400" kern="0" dirty="0" err="1" smtClean="0"/>
              <a:t>Irfu</a:t>
            </a:r>
            <a:r>
              <a:rPr lang="en-US" sz="1400" kern="0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Will be done by an industrial partner on CEA </a:t>
            </a:r>
            <a:r>
              <a:rPr lang="en-US" sz="1600" kern="0" dirty="0" err="1" smtClean="0"/>
              <a:t>Saclay</a:t>
            </a:r>
            <a:r>
              <a:rPr lang="en-US" sz="1600" kern="0" dirty="0" smtClean="0"/>
              <a:t> site, under the supervision of CEA team</a:t>
            </a:r>
          </a:p>
          <a:p>
            <a:pPr lvl="2">
              <a:lnSpc>
                <a:spcPct val="120000"/>
              </a:lnSpc>
            </a:pPr>
            <a:r>
              <a:rPr lang="en-US" sz="1400" kern="0" dirty="0" smtClean="0"/>
              <a:t>Include clean room cavity string assembly,  </a:t>
            </a:r>
            <a:r>
              <a:rPr lang="en-US" sz="1400" kern="0" dirty="0" err="1" smtClean="0"/>
              <a:t>rool</a:t>
            </a:r>
            <a:r>
              <a:rPr lang="en-US" sz="1400" kern="0" dirty="0" smtClean="0"/>
              <a:t> –out activities, alignment and </a:t>
            </a:r>
            <a:r>
              <a:rPr lang="en-US" sz="1400" kern="0" dirty="0" err="1" smtClean="0"/>
              <a:t>cryostating</a:t>
            </a:r>
            <a:r>
              <a:rPr lang="en-US" sz="1400" kern="0" dirty="0" smtClean="0"/>
              <a:t> (XFEL like)</a:t>
            </a:r>
          </a:p>
          <a:p>
            <a:pPr lvl="2">
              <a:lnSpc>
                <a:spcPct val="120000"/>
              </a:lnSpc>
            </a:pPr>
            <a:r>
              <a:rPr lang="en-US" sz="1400" kern="0" dirty="0" smtClean="0"/>
              <a:t>Include also power coupler clean room preparation (same clean room) (new!)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1200" kern="0" dirty="0" smtClean="0"/>
          </a:p>
          <a:p>
            <a:pPr>
              <a:lnSpc>
                <a:spcPct val="120000"/>
              </a:lnSpc>
            </a:pPr>
            <a:r>
              <a:rPr lang="en-US" sz="2000" kern="0" dirty="0" err="1" smtClean="0"/>
              <a:t>Cryomodule</a:t>
            </a:r>
            <a:r>
              <a:rPr lang="en-US" sz="2000" kern="0" dirty="0" smtClean="0"/>
              <a:t> tests at CEA: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Will be done on the three first series MB </a:t>
            </a:r>
            <a:r>
              <a:rPr lang="en-US" sz="1600" kern="0" dirty="0" err="1" smtClean="0"/>
              <a:t>cryomodules</a:t>
            </a:r>
            <a:r>
              <a:rPr lang="en-US" sz="1600" kern="0" dirty="0" smtClean="0"/>
              <a:t> only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These tests are mandatory to have a fast feedback on the quality of the </a:t>
            </a:r>
            <a:r>
              <a:rPr lang="en-US" sz="1600" kern="0" dirty="0" err="1" smtClean="0"/>
              <a:t>cryomodule</a:t>
            </a:r>
            <a:r>
              <a:rPr lang="en-US" sz="1600" kern="0" dirty="0" smtClean="0"/>
              <a:t> assembly</a:t>
            </a:r>
            <a:endParaRPr lang="en-US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21073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8137320" y="6480000"/>
            <a:ext cx="753479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15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657078" y="47291"/>
            <a:ext cx="6736080" cy="908720"/>
          </a:xfrm>
        </p:spPr>
        <p:txBody>
          <a:bodyPr/>
          <a:lstStyle/>
          <a:p>
            <a:r>
              <a:rPr lang="fr-FR" sz="2400" dirty="0" smtClean="0">
                <a:latin typeface="+mn-lt"/>
              </a:rPr>
              <a:t>PROCUREMENT and ASSEMBLY </a:t>
            </a:r>
            <a:r>
              <a:rPr lang="fr-FR" sz="2400" dirty="0" smtClean="0">
                <a:latin typeface="+mn-lt"/>
              </a:rPr>
              <a:t>ROADMAP</a:t>
            </a:r>
            <a:endParaRPr lang="fr-FR" sz="2400" dirty="0">
              <a:latin typeface="+mn-lt"/>
            </a:endParaRPr>
          </a:p>
        </p:txBody>
      </p:sp>
      <p:sp>
        <p:nvSpPr>
          <p:cNvPr id="65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dirty="0" err="1" smtClean="0">
                <a:solidFill>
                  <a:srgbClr val="000000">
                    <a:tint val="75000"/>
                  </a:srgbClr>
                </a:solidFill>
              </a:rPr>
              <a:t>Cryomodule</a:t>
            </a:r>
            <a:r>
              <a:rPr lang="en-US" sz="1000" dirty="0" smtClean="0">
                <a:solidFill>
                  <a:srgbClr val="000000">
                    <a:tint val="75000"/>
                  </a:srgbClr>
                </a:solidFill>
              </a:rPr>
              <a:t>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6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62698" y="1068970"/>
            <a:ext cx="8822580" cy="5052195"/>
            <a:chOff x="0" y="929501"/>
            <a:chExt cx="14474514" cy="282937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/>
            <a:srcRect l="1349" t="10458" r="794" b="8694"/>
            <a:stretch/>
          </p:blipFill>
          <p:spPr>
            <a:xfrm>
              <a:off x="0" y="929501"/>
              <a:ext cx="6059066" cy="2815771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/>
            <a:srcRect l="20392" t="10537" r="1983" b="8412"/>
            <a:stretch/>
          </p:blipFill>
          <p:spPr>
            <a:xfrm>
              <a:off x="6041150" y="932287"/>
              <a:ext cx="4810544" cy="2825302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5"/>
            <a:srcRect l="15873" t="10882" r="25463" b="8696"/>
            <a:stretch/>
          </p:blipFill>
          <p:spPr>
            <a:xfrm>
              <a:off x="10823071" y="943109"/>
              <a:ext cx="3651443" cy="2815771"/>
            </a:xfrm>
            <a:prstGeom prst="rect">
              <a:avLst/>
            </a:prstGeom>
          </p:spPr>
        </p:pic>
      </p:grpSp>
      <p:sp>
        <p:nvSpPr>
          <p:cNvPr id="36" name="ZoneTexte 35"/>
          <p:cNvSpPr txBox="1"/>
          <p:nvPr/>
        </p:nvSpPr>
        <p:spPr>
          <a:xfrm>
            <a:off x="2021569" y="6246710"/>
            <a:ext cx="778454" cy="35624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u="sng" kern="0" dirty="0" smtClean="0">
                <a:solidFill>
                  <a:srgbClr val="FF0000"/>
                </a:solidFill>
                <a:latin typeface="+mj-lt"/>
              </a:rPr>
              <a:t>CONTRACT AWARDED</a:t>
            </a:r>
          </a:p>
        </p:txBody>
      </p:sp>
      <p:cxnSp>
        <p:nvCxnSpPr>
          <p:cNvPr id="10" name="Connecteur droit avec flèche 9"/>
          <p:cNvCxnSpPr>
            <a:stCxn id="36" idx="0"/>
          </p:cNvCxnSpPr>
          <p:nvPr/>
        </p:nvCxnSpPr>
        <p:spPr>
          <a:xfrm flipH="1" flipV="1">
            <a:off x="2339284" y="6096866"/>
            <a:ext cx="71512" cy="14984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40" idx="0"/>
          </p:cNvCxnSpPr>
          <p:nvPr/>
        </p:nvCxnSpPr>
        <p:spPr>
          <a:xfrm flipV="1">
            <a:off x="1546604" y="6150790"/>
            <a:ext cx="110474" cy="179702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5123179" y="2015172"/>
            <a:ext cx="1089629" cy="46814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rgbClr val="7030A0"/>
                </a:solidFill>
                <a:latin typeface="+mj-lt"/>
              </a:rPr>
              <a:t>RF </a:t>
            </a:r>
            <a:r>
              <a:rPr lang="fr-FR" sz="900" b="1" kern="0" dirty="0" err="1" smtClean="0">
                <a:solidFill>
                  <a:srgbClr val="7030A0"/>
                </a:solidFill>
                <a:latin typeface="+mj-lt"/>
              </a:rPr>
              <a:t>conditionning</a:t>
            </a:r>
            <a:r>
              <a:rPr lang="fr-FR" sz="900" b="1" kern="0" dirty="0" smtClean="0">
                <a:solidFill>
                  <a:srgbClr val="7030A0"/>
                </a:solidFill>
                <a:latin typeface="+mj-lt"/>
              </a:rPr>
              <a:t> of the last </a:t>
            </a:r>
            <a:r>
              <a:rPr lang="fr-FR" sz="900" b="1" kern="0" dirty="0" err="1" smtClean="0">
                <a:solidFill>
                  <a:srgbClr val="7030A0"/>
                </a:solidFill>
                <a:latin typeface="+mj-lt"/>
              </a:rPr>
              <a:t>couplers</a:t>
            </a:r>
            <a:r>
              <a:rPr lang="fr-FR" sz="900" b="1" kern="0" dirty="0" smtClean="0">
                <a:solidFill>
                  <a:srgbClr val="7030A0"/>
                </a:solidFill>
                <a:latin typeface="+mj-lt"/>
              </a:rPr>
              <a:t> pair = CRITICAL PATH </a:t>
            </a:r>
          </a:p>
        </p:txBody>
      </p:sp>
      <p:sp>
        <p:nvSpPr>
          <p:cNvPr id="76" name="Ellipse 75"/>
          <p:cNvSpPr/>
          <p:nvPr/>
        </p:nvSpPr>
        <p:spPr>
          <a:xfrm>
            <a:off x="4845114" y="3202271"/>
            <a:ext cx="202684" cy="15587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5154282" y="3411978"/>
            <a:ext cx="1476979" cy="368848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rgbClr val="7030A0"/>
                </a:solidFill>
                <a:latin typeface="+mj-lt"/>
              </a:rPr>
              <a:t>Start of the clean room </a:t>
            </a:r>
            <a:r>
              <a:rPr lang="fr-FR" sz="900" b="1" kern="0" dirty="0" err="1" smtClean="0">
                <a:solidFill>
                  <a:srgbClr val="7030A0"/>
                </a:solidFill>
                <a:latin typeface="+mj-lt"/>
              </a:rPr>
              <a:t>assembly</a:t>
            </a:r>
            <a:r>
              <a:rPr lang="fr-FR" sz="900" b="1" kern="0" dirty="0" smtClean="0">
                <a:solidFill>
                  <a:srgbClr val="7030A0"/>
                </a:solidFill>
                <a:latin typeface="+mj-lt"/>
              </a:rPr>
              <a:t> of the last MB CM</a:t>
            </a:r>
          </a:p>
        </p:txBody>
      </p:sp>
      <p:cxnSp>
        <p:nvCxnSpPr>
          <p:cNvPr id="78" name="Connecteur droit avec flèche 77"/>
          <p:cNvCxnSpPr>
            <a:stCxn id="77" idx="1"/>
            <a:endCxn id="76" idx="5"/>
          </p:cNvCxnSpPr>
          <p:nvPr/>
        </p:nvCxnSpPr>
        <p:spPr>
          <a:xfrm flipH="1" flipV="1">
            <a:off x="5018116" y="3335322"/>
            <a:ext cx="136166" cy="261080"/>
          </a:xfrm>
          <a:prstGeom prst="straightConnector1">
            <a:avLst/>
          </a:prstGeom>
          <a:ln w="31750">
            <a:solidFill>
              <a:srgbClr val="7030A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/>
          <p:cNvSpPr/>
          <p:nvPr/>
        </p:nvSpPr>
        <p:spPr>
          <a:xfrm>
            <a:off x="4814295" y="2296960"/>
            <a:ext cx="202684" cy="15587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cxnSp>
        <p:nvCxnSpPr>
          <p:cNvPr id="84" name="Connecteur droit avec flèche 83"/>
          <p:cNvCxnSpPr>
            <a:stCxn id="54" idx="1"/>
            <a:endCxn id="83" idx="6"/>
          </p:cNvCxnSpPr>
          <p:nvPr/>
        </p:nvCxnSpPr>
        <p:spPr>
          <a:xfrm flipH="1">
            <a:off x="5016979" y="2249246"/>
            <a:ext cx="106200" cy="125654"/>
          </a:xfrm>
          <a:prstGeom prst="straightConnector1">
            <a:avLst/>
          </a:prstGeom>
          <a:ln w="31750">
            <a:solidFill>
              <a:srgbClr val="7030A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>
            <a:off x="4918645" y="2483319"/>
            <a:ext cx="46801" cy="720887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211" y="911131"/>
            <a:ext cx="994354" cy="5425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3978" y="2523432"/>
            <a:ext cx="877566" cy="585528"/>
          </a:xfrm>
          <a:prstGeom prst="rect">
            <a:avLst/>
          </a:prstGeom>
          <a:solidFill>
            <a:srgbClr val="6BA6ED"/>
          </a:solidFill>
          <a:ln w="25400">
            <a:solidFill>
              <a:srgbClr val="00B0F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INTERCAVITY BELLOWS, CRYOGENIC  LINES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3978" y="4093152"/>
            <a:ext cx="877566" cy="585528"/>
          </a:xfrm>
          <a:prstGeom prst="rect">
            <a:avLst/>
          </a:prstGeom>
          <a:solidFill>
            <a:srgbClr val="6BA6ED"/>
          </a:solidFill>
          <a:ln w="25400">
            <a:solidFill>
              <a:srgbClr val="00B0F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TUNERS, MAGNETIC  SHIELDS, MLI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3978" y="2089438"/>
            <a:ext cx="877564" cy="285462"/>
          </a:xfrm>
          <a:prstGeom prst="rect">
            <a:avLst/>
          </a:prstGeom>
          <a:solidFill>
            <a:srgbClr val="FF9900"/>
          </a:solidFill>
          <a:ln w="25400">
            <a:solidFill>
              <a:srgbClr val="FF9966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KLYSTRON #1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KLYSTRON #2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3976" y="1792546"/>
            <a:ext cx="877567" cy="222626"/>
          </a:xfrm>
          <a:prstGeom prst="rect">
            <a:avLst/>
          </a:prstGeom>
          <a:solidFill>
            <a:srgbClr val="6BA6ED"/>
          </a:solidFill>
          <a:ln w="25400">
            <a:solidFill>
              <a:srgbClr val="00B0F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COUPLERS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1599" y="1479549"/>
            <a:ext cx="869943" cy="235699"/>
          </a:xfrm>
          <a:prstGeom prst="rect">
            <a:avLst/>
          </a:prstGeom>
          <a:solidFill>
            <a:srgbClr val="FF9900"/>
          </a:solidFill>
          <a:ln w="25400">
            <a:solidFill>
              <a:srgbClr val="FF9966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CAVITIES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1598" y="3227439"/>
            <a:ext cx="869943" cy="130712"/>
          </a:xfrm>
          <a:prstGeom prst="rect">
            <a:avLst/>
          </a:prstGeom>
          <a:solidFill>
            <a:srgbClr val="FF9900"/>
          </a:solidFill>
          <a:ln w="25400">
            <a:solidFill>
              <a:srgbClr val="FF9966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CLEAN ROOM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1599" y="3431576"/>
            <a:ext cx="869941" cy="157201"/>
          </a:xfrm>
          <a:prstGeom prst="rect">
            <a:avLst/>
          </a:prstGeom>
          <a:solidFill>
            <a:srgbClr val="FF9900"/>
          </a:solidFill>
          <a:ln w="25400">
            <a:solidFill>
              <a:srgbClr val="FF9966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ROLL-OUT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1600" y="3643166"/>
            <a:ext cx="869940" cy="170619"/>
          </a:xfrm>
          <a:prstGeom prst="rect">
            <a:avLst/>
          </a:prstGeom>
          <a:solidFill>
            <a:srgbClr val="FF9900"/>
          </a:solidFill>
          <a:ln w="25400">
            <a:solidFill>
              <a:srgbClr val="FF9966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CRYOSTATING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1600" y="3851322"/>
            <a:ext cx="869940" cy="118859"/>
          </a:xfrm>
          <a:prstGeom prst="rect">
            <a:avLst/>
          </a:prstGeom>
          <a:solidFill>
            <a:srgbClr val="FF9900"/>
          </a:solidFill>
          <a:ln w="25400">
            <a:solidFill>
              <a:srgbClr val="FF9966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TESTS/SHIP.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1600" y="4940299"/>
            <a:ext cx="869944" cy="520701"/>
          </a:xfrm>
          <a:prstGeom prst="rect">
            <a:avLst/>
          </a:prstGeom>
          <a:solidFill>
            <a:srgbClr val="6BA6ED"/>
          </a:solidFill>
          <a:ln w="25400">
            <a:solidFill>
              <a:srgbClr val="00B0F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THERMAL SHIELD, SPACEFRAME, INSTRUM.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1598" y="4731970"/>
            <a:ext cx="869941" cy="157580"/>
          </a:xfrm>
          <a:prstGeom prst="rect">
            <a:avLst/>
          </a:prstGeom>
          <a:solidFill>
            <a:srgbClr val="FF9900"/>
          </a:solidFill>
          <a:ln w="25400">
            <a:solidFill>
              <a:srgbClr val="FF9966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SPACEF. PREP.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9685" y="5522105"/>
            <a:ext cx="869944" cy="414193"/>
          </a:xfrm>
          <a:prstGeom prst="rect">
            <a:avLst/>
          </a:prstGeom>
          <a:solidFill>
            <a:srgbClr val="6BA6ED"/>
          </a:solidFill>
          <a:ln w="25400">
            <a:solidFill>
              <a:srgbClr val="00B0F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VAC. VESSEL, EXCHANGER, VALVE</a:t>
            </a:r>
          </a:p>
        </p:txBody>
      </p:sp>
      <p:sp>
        <p:nvSpPr>
          <p:cNvPr id="55" name="Rectangle 54"/>
          <p:cNvSpPr/>
          <p:nvPr/>
        </p:nvSpPr>
        <p:spPr>
          <a:xfrm flipH="1">
            <a:off x="939628" y="985684"/>
            <a:ext cx="8204372" cy="479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1468543" y="1195553"/>
            <a:ext cx="576000" cy="216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200" b="1" kern="0" dirty="0" smtClean="0">
                <a:solidFill>
                  <a:schemeClr val="tx2"/>
                </a:solidFill>
                <a:latin typeface="+mj-lt"/>
              </a:rPr>
              <a:t>2017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3150533" y="1195606"/>
            <a:ext cx="576000" cy="21416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200" b="1" kern="0" dirty="0" smtClean="0">
                <a:solidFill>
                  <a:schemeClr val="tx2"/>
                </a:solidFill>
                <a:latin typeface="+mj-lt"/>
              </a:rPr>
              <a:t>2018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4925647" y="1195605"/>
            <a:ext cx="576000" cy="216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200" b="1" kern="0" dirty="0" smtClean="0">
                <a:solidFill>
                  <a:schemeClr val="tx2"/>
                </a:solidFill>
                <a:latin typeface="+mj-lt"/>
              </a:rPr>
              <a:t>2019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6792986" y="1195604"/>
            <a:ext cx="576000" cy="2141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200" b="1" kern="0" dirty="0" smtClean="0">
                <a:solidFill>
                  <a:schemeClr val="tx2"/>
                </a:solidFill>
                <a:latin typeface="+mj-lt"/>
              </a:rPr>
              <a:t>2020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8349602" y="1195604"/>
            <a:ext cx="576000" cy="216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200" b="1" kern="0" dirty="0" smtClean="0">
                <a:solidFill>
                  <a:schemeClr val="tx2"/>
                </a:solidFill>
                <a:latin typeface="+mj-lt"/>
              </a:rPr>
              <a:t>2021</a:t>
            </a:r>
          </a:p>
        </p:txBody>
      </p:sp>
      <p:cxnSp>
        <p:nvCxnSpPr>
          <p:cNvPr id="61" name="Connecteur droit 60"/>
          <p:cNvCxnSpPr/>
          <p:nvPr/>
        </p:nvCxnSpPr>
        <p:spPr>
          <a:xfrm>
            <a:off x="1287202" y="956011"/>
            <a:ext cx="11251" cy="5169744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 flipH="1">
            <a:off x="2055830" y="886849"/>
            <a:ext cx="28023" cy="5157328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2726724" y="1143094"/>
            <a:ext cx="8238" cy="500098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Hexagone 32"/>
          <p:cNvSpPr/>
          <p:nvPr/>
        </p:nvSpPr>
        <p:spPr>
          <a:xfrm>
            <a:off x="2410796" y="5916735"/>
            <a:ext cx="1859200" cy="202125"/>
          </a:xfrm>
          <a:prstGeom prst="hexagon">
            <a:avLst/>
          </a:prstGeom>
          <a:solidFill>
            <a:srgbClr val="FFC000">
              <a:lumMod val="75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ASSEMBLY INGENIERIE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Connecteur droit 56"/>
          <p:cNvCxnSpPr/>
          <p:nvPr/>
        </p:nvCxnSpPr>
        <p:spPr>
          <a:xfrm flipH="1">
            <a:off x="4550948" y="1145168"/>
            <a:ext cx="8238" cy="500098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H="1">
            <a:off x="6391363" y="1149805"/>
            <a:ext cx="8238" cy="500098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H="1">
            <a:off x="8259449" y="1195849"/>
            <a:ext cx="8238" cy="500098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1157377" y="6330492"/>
            <a:ext cx="778454" cy="35624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u="sng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CALL FOR TENDER</a:t>
            </a:r>
          </a:p>
        </p:txBody>
      </p:sp>
      <p:sp>
        <p:nvSpPr>
          <p:cNvPr id="34" name="Hexagone 33"/>
          <p:cNvSpPr/>
          <p:nvPr/>
        </p:nvSpPr>
        <p:spPr>
          <a:xfrm>
            <a:off x="4228051" y="5923631"/>
            <a:ext cx="4874004" cy="195230"/>
          </a:xfrm>
          <a:prstGeom prst="hexagon">
            <a:avLst/>
          </a:prstGeom>
          <a:solidFill>
            <a:srgbClr val="FFC000">
              <a:lumMod val="75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</a:t>
            </a:r>
            <a:r>
              <a:rPr kumimoji="0" lang="fr-FR" sz="1050" b="0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ASSEMBLY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Connecteur droit avec flèche 50"/>
          <p:cNvCxnSpPr/>
          <p:nvPr/>
        </p:nvCxnSpPr>
        <p:spPr>
          <a:xfrm flipV="1">
            <a:off x="5220892" y="3977086"/>
            <a:ext cx="75881" cy="26529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/>
          <p:cNvSpPr txBox="1"/>
          <p:nvPr/>
        </p:nvSpPr>
        <p:spPr>
          <a:xfrm>
            <a:off x="1657078" y="3818755"/>
            <a:ext cx="1002176" cy="219072"/>
          </a:xfrm>
          <a:prstGeom prst="rect">
            <a:avLst/>
          </a:prstGeom>
          <a:solidFill>
            <a:srgbClr val="FF66CC"/>
          </a:solidFill>
          <a:ln w="25400">
            <a:solidFill>
              <a:srgbClr val="FF66CC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chemeClr val="bg1"/>
                </a:solidFill>
                <a:latin typeface="+mj-lt"/>
              </a:rPr>
              <a:t>M-ECCTD RF TESTS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715416" y="880472"/>
            <a:ext cx="591991" cy="26914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rgbClr val="FF0000"/>
                </a:solidFill>
                <a:latin typeface="+mj-lt"/>
              </a:rPr>
              <a:t>CDR-M2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009072" y="876853"/>
            <a:ext cx="575542" cy="33075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kern="0" dirty="0" smtClean="0">
                <a:solidFill>
                  <a:srgbClr val="FF0000"/>
                </a:solidFill>
                <a:latin typeface="+mj-lt"/>
              </a:rPr>
              <a:t>CDR-M1 = TODAY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4932360" y="4258026"/>
            <a:ext cx="1037172" cy="36884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u="sng" kern="0" dirty="0" smtClean="0">
                <a:solidFill>
                  <a:srgbClr val="FF0000"/>
                </a:solidFill>
                <a:latin typeface="+mj-lt"/>
              </a:rPr>
              <a:t>LAST MEDIUM BETA CRYOMDULE CM#9</a:t>
            </a:r>
          </a:p>
        </p:txBody>
      </p:sp>
      <p:sp>
        <p:nvSpPr>
          <p:cNvPr id="60" name="Espace réservé du contenu 1"/>
          <p:cNvSpPr txBox="1">
            <a:spLocks/>
          </p:cNvSpPr>
          <p:nvPr/>
        </p:nvSpPr>
        <p:spPr>
          <a:xfrm>
            <a:off x="6732306" y="1972011"/>
            <a:ext cx="2369749" cy="19342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00" kern="0" dirty="0" smtClean="0"/>
              <a:t>- CDR-M1 will give the authorization to award the main </a:t>
            </a:r>
            <a:r>
              <a:rPr lang="en-US" sz="1200" kern="0" dirty="0" err="1" smtClean="0"/>
              <a:t>cryomodule</a:t>
            </a:r>
            <a:r>
              <a:rPr lang="en-US" sz="1200" kern="0" dirty="0" smtClean="0"/>
              <a:t> components procurement contracts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00" kern="0" dirty="0" smtClean="0"/>
              <a:t>- CDR-M2 will be mandatory to release the hold point n°2 after the pre-series  fabrication and start the series components fabrication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2488346" y="745717"/>
            <a:ext cx="957914" cy="49998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900" b="1" u="sng" kern="0" dirty="0" smtClean="0">
                <a:solidFill>
                  <a:srgbClr val="FF0000"/>
                </a:solidFill>
                <a:latin typeface="+mj-lt"/>
              </a:rPr>
              <a:t>HOLD POINTS n°2 AFTER PRE-SERIES  PROCUREMENT</a:t>
            </a: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2876589" y="1245701"/>
            <a:ext cx="48854" cy="57932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5220892" y="3828300"/>
            <a:ext cx="202684" cy="1558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5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Cryomodule overview, organization, development plan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16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79525" y="23363"/>
            <a:ext cx="5859338" cy="908720"/>
          </a:xfrm>
        </p:spPr>
        <p:txBody>
          <a:bodyPr/>
          <a:lstStyle/>
          <a:p>
            <a:r>
              <a:rPr lang="fr-FR" sz="2800" dirty="0" smtClean="0"/>
              <a:t>Conclusion</a:t>
            </a:r>
            <a:endParaRPr lang="fr-FR" sz="2800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166626" y="1567106"/>
            <a:ext cx="5260061" cy="50900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kern="0" dirty="0" err="1" smtClean="0"/>
              <a:t>Cryomodule</a:t>
            </a:r>
            <a:r>
              <a:rPr lang="en-US" sz="2200" kern="0" dirty="0" smtClean="0"/>
              <a:t> scope and development plan well defined</a:t>
            </a:r>
          </a:p>
          <a:p>
            <a:pPr>
              <a:lnSpc>
                <a:spcPct val="120000"/>
              </a:lnSpc>
            </a:pPr>
            <a:r>
              <a:rPr lang="en-US" sz="2200" kern="0" dirty="0" smtClean="0"/>
              <a:t>Organization in place and structured within the ESSI project and within an international collaboration</a:t>
            </a:r>
          </a:p>
          <a:p>
            <a:pPr>
              <a:lnSpc>
                <a:spcPct val="120000"/>
              </a:lnSpc>
            </a:pPr>
            <a:r>
              <a:rPr lang="en-US" sz="2200" kern="0" dirty="0" smtClean="0"/>
              <a:t>Procurement process anticipated and fully optimized to limit technical risks and to “fine-tune” the </a:t>
            </a:r>
            <a:r>
              <a:rPr lang="en-US" sz="2200" kern="0" dirty="0" err="1" smtClean="0"/>
              <a:t>cryomodule</a:t>
            </a:r>
            <a:r>
              <a:rPr lang="en-US" sz="2200" kern="0" dirty="0" smtClean="0"/>
              <a:t> delivery schedule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200" kern="0" dirty="0" smtClean="0"/>
          </a:p>
          <a:p>
            <a:pPr>
              <a:lnSpc>
                <a:spcPct val="120000"/>
              </a:lnSpc>
            </a:pPr>
            <a:endParaRPr lang="en-US" sz="2200" kern="0" dirty="0" smtClean="0"/>
          </a:p>
          <a:p>
            <a:pPr>
              <a:lnSpc>
                <a:spcPct val="120000"/>
              </a:lnSpc>
            </a:pPr>
            <a:endParaRPr lang="en-US" sz="2200" kern="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17934" r="19908"/>
          <a:stretch/>
        </p:blipFill>
        <p:spPr>
          <a:xfrm rot="5400000">
            <a:off x="5428963" y="2057486"/>
            <a:ext cx="3848911" cy="31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07904" y="2420888"/>
            <a:ext cx="2173865" cy="54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Thank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7849" y="5991093"/>
            <a:ext cx="5670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Commissariat à l’énergie atomique et aux énergies alternatives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Centre de Saclay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 |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91191 Gif-sur-Yvette Cedex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T. +33 (0)1 69 08 76 11 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F. +33 (0)1 69 08 30 24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Etablissement public à caractère industriel et commercial </a:t>
            </a:r>
            <a:r>
              <a:rPr lang="fr-FR" sz="3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050" dirty="0" smtClean="0">
                <a:solidFill>
                  <a:schemeClr val="bg1">
                    <a:lumMod val="75000"/>
                  </a:schemeClr>
                </a:solidFill>
              </a:rPr>
              <a:t>RCS Paris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B 775 685 019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Cryomodule overview, organization, development plan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720B9139-BAE7-44D3-A8B0-998EE27CB7D0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9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18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737360" y="20782"/>
            <a:ext cx="5897527" cy="908720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Organisation: meetings</a:t>
            </a:r>
            <a:endParaRPr lang="fr-FR" sz="2800" dirty="0">
              <a:latin typeface="+mn-lt"/>
            </a:endParaRPr>
          </a:p>
        </p:txBody>
      </p:sp>
      <p:sp>
        <p:nvSpPr>
          <p:cNvPr id="65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Cryomodule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6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6" name="Espace réservé du contenu 1"/>
          <p:cNvSpPr txBox="1">
            <a:spLocks/>
          </p:cNvSpPr>
          <p:nvPr/>
        </p:nvSpPr>
        <p:spPr>
          <a:xfrm>
            <a:off x="468665" y="1510746"/>
            <a:ext cx="4284567" cy="4420497"/>
          </a:xfrm>
          <a:prstGeom prst="rect">
            <a:avLst/>
          </a:prstGeom>
          <a:solidFill>
            <a:srgbClr val="FF9999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kern="0" dirty="0" smtClean="0"/>
              <a:t>ESSI Project meeting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with all the </a:t>
            </a:r>
            <a:r>
              <a:rPr lang="en-US" sz="1200" kern="0" dirty="0" err="1" smtClean="0"/>
              <a:t>workpackage</a:t>
            </a:r>
            <a:r>
              <a:rPr lang="en-US" sz="1200" kern="0" dirty="0" smtClean="0"/>
              <a:t> + CEA purchase department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Every month (Thursday morning)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/>
              <a:t>ESS </a:t>
            </a:r>
            <a:r>
              <a:rPr lang="en-US" sz="1600" kern="0" dirty="0" err="1" smtClean="0"/>
              <a:t>cryomodules</a:t>
            </a:r>
            <a:r>
              <a:rPr lang="en-US" sz="1600" kern="0" dirty="0" smtClean="0"/>
              <a:t> meeting: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with all the </a:t>
            </a:r>
            <a:r>
              <a:rPr lang="en-US" sz="1200" kern="0" dirty="0" err="1" smtClean="0"/>
              <a:t>workpackage</a:t>
            </a:r>
            <a:r>
              <a:rPr lang="en-US" sz="1200" kern="0" dirty="0" smtClean="0"/>
              <a:t> + CEA purchase department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Every month (Thursday morning)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/>
              <a:t>Non-conformity/modification meeting:</a:t>
            </a:r>
            <a:endParaRPr lang="en-US" sz="1600" kern="0" dirty="0"/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Internal meeting at CEA with </a:t>
            </a:r>
            <a:r>
              <a:rPr lang="en-US" sz="1200" kern="0" dirty="0" err="1" smtClean="0"/>
              <a:t>workpackage</a:t>
            </a:r>
            <a:r>
              <a:rPr lang="en-US" sz="1200" kern="0" dirty="0" smtClean="0"/>
              <a:t> leaders, Quality team and system engineer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Tuesday afternoon every 2 weeks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/>
              <a:t>Infrastructures meeting:</a:t>
            </a:r>
          </a:p>
          <a:p>
            <a:pPr lvl="1">
              <a:lnSpc>
                <a:spcPct val="120000"/>
              </a:lnSpc>
            </a:pPr>
            <a:r>
              <a:rPr lang="en-US" sz="1200" kern="0" dirty="0"/>
              <a:t>Internal meeting at CEA with </a:t>
            </a:r>
            <a:r>
              <a:rPr lang="en-US" sz="1200" kern="0" dirty="0" smtClean="0"/>
              <a:t>infrastructures </a:t>
            </a:r>
            <a:r>
              <a:rPr lang="en-US" sz="1200" kern="0" dirty="0"/>
              <a:t>leaders and </a:t>
            </a:r>
            <a:r>
              <a:rPr lang="en-US" sz="1200" kern="0" dirty="0" smtClean="0"/>
              <a:t>other project leaders </a:t>
            </a:r>
            <a:endParaRPr lang="en-US" sz="1200" kern="0" dirty="0"/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Agree on short term schedule for chemical treatment, clean </a:t>
            </a:r>
            <a:r>
              <a:rPr lang="en-US" sz="1200" kern="0" dirty="0"/>
              <a:t>rooms, </a:t>
            </a:r>
            <a:r>
              <a:rPr lang="en-US" sz="1200" kern="0" dirty="0" smtClean="0"/>
              <a:t>testing activities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Every Friday afternoon</a:t>
            </a:r>
          </a:p>
          <a:p>
            <a:pPr lvl="1">
              <a:lnSpc>
                <a:spcPct val="120000"/>
              </a:lnSpc>
            </a:pPr>
            <a:endParaRPr lang="en-US" sz="1200" kern="0" dirty="0" smtClean="0"/>
          </a:p>
          <a:p>
            <a:pPr>
              <a:lnSpc>
                <a:spcPct val="120000"/>
              </a:lnSpc>
            </a:pPr>
            <a:endParaRPr lang="en-US" sz="1600" kern="0" dirty="0" smtClean="0"/>
          </a:p>
          <a:p>
            <a:pPr>
              <a:lnSpc>
                <a:spcPct val="120000"/>
              </a:lnSpc>
            </a:pPr>
            <a:endParaRPr lang="en-US" sz="1600" kern="0" dirty="0" smtClean="0"/>
          </a:p>
        </p:txBody>
      </p:sp>
      <p:sp>
        <p:nvSpPr>
          <p:cNvPr id="37" name="Espace réservé du contenu 1"/>
          <p:cNvSpPr txBox="1">
            <a:spLocks/>
          </p:cNvSpPr>
          <p:nvPr/>
        </p:nvSpPr>
        <p:spPr>
          <a:xfrm>
            <a:off x="5364363" y="1576650"/>
            <a:ext cx="3137792" cy="3234248"/>
          </a:xfrm>
          <a:prstGeom prst="rect">
            <a:avLst/>
          </a:prstGeom>
          <a:solidFill>
            <a:srgbClr val="6BA6ED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kern="0" dirty="0" smtClean="0"/>
              <a:t>SRF meeting : 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Visio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ESS / CEA / INFN </a:t>
            </a:r>
            <a:r>
              <a:rPr lang="en-US" sz="1200" kern="0" dirty="0"/>
              <a:t>/</a:t>
            </a:r>
            <a:r>
              <a:rPr lang="en-US" sz="1200" kern="0" dirty="0" smtClean="0"/>
              <a:t> STFC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every Friday morning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/>
              <a:t>Interface meeting: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Visio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ESS / CEA / IPNO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Every Tuesday afternoon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/>
              <a:t>SRF collaboration meeting</a:t>
            </a:r>
          </a:p>
          <a:p>
            <a:pPr lvl="1">
              <a:lnSpc>
                <a:spcPct val="120000"/>
              </a:lnSpc>
            </a:pPr>
            <a:r>
              <a:rPr lang="en-US" sz="1200" kern="0" dirty="0"/>
              <a:t>ESS / CEA / INFN / STFC</a:t>
            </a:r>
          </a:p>
          <a:p>
            <a:pPr lvl="1">
              <a:lnSpc>
                <a:spcPct val="120000"/>
              </a:lnSpc>
            </a:pPr>
            <a:r>
              <a:rPr lang="en-US" sz="1200" kern="0" dirty="0"/>
              <a:t>every </a:t>
            </a:r>
            <a:r>
              <a:rPr lang="en-US" sz="1200" kern="0" dirty="0" smtClean="0"/>
              <a:t>3 months</a:t>
            </a:r>
            <a:endParaRPr lang="en-US" sz="1200" kern="0" dirty="0"/>
          </a:p>
          <a:p>
            <a:pPr>
              <a:lnSpc>
                <a:spcPct val="120000"/>
              </a:lnSpc>
            </a:pPr>
            <a:endParaRPr lang="en-US" sz="1600" kern="0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5478303" y="1010093"/>
            <a:ext cx="2557793" cy="367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fr-FR" sz="2000" u="sng" kern="0" dirty="0" err="1" smtClean="0">
                <a:latin typeface="+mj-lt"/>
              </a:rPr>
              <a:t>Organized</a:t>
            </a:r>
            <a:r>
              <a:rPr lang="fr-FR" sz="2000" u="sng" kern="0" dirty="0" smtClean="0">
                <a:latin typeface="+mj-lt"/>
              </a:rPr>
              <a:t> by ESS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42227" y="1042638"/>
            <a:ext cx="2557793" cy="367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fr-FR" sz="2000" u="sng" kern="0" dirty="0" err="1" smtClean="0">
                <a:latin typeface="+mj-lt"/>
              </a:rPr>
              <a:t>Internal</a:t>
            </a:r>
            <a:r>
              <a:rPr lang="fr-FR" sz="2000" u="sng" kern="0" dirty="0" smtClean="0">
                <a:latin typeface="+mj-lt"/>
              </a:rPr>
              <a:t> CEA meetings</a:t>
            </a:r>
          </a:p>
        </p:txBody>
      </p:sp>
    </p:spTree>
    <p:extLst>
      <p:ext uri="{BB962C8B-B14F-4D97-AF65-F5344CB8AC3E}">
        <p14:creationId xmlns:p14="http://schemas.microsoft.com/office/powerpoint/2010/main" val="8601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2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1590366" y="-8148"/>
            <a:ext cx="6552727" cy="908720"/>
          </a:xfrm>
        </p:spPr>
        <p:txBody>
          <a:bodyPr/>
          <a:lstStyle/>
          <a:p>
            <a:r>
              <a:rPr lang="fr-FR" sz="2800" dirty="0" smtClean="0"/>
              <a:t>Medium beta </a:t>
            </a:r>
            <a:r>
              <a:rPr lang="fr-FR" sz="2800" dirty="0" err="1" smtClean="0"/>
              <a:t>cryomodules</a:t>
            </a:r>
            <a:r>
              <a:rPr lang="fr-FR" sz="2800" dirty="0" smtClean="0"/>
              <a:t> in ESS </a:t>
            </a:r>
            <a:r>
              <a:rPr lang="fr-FR" sz="2800" dirty="0" err="1" smtClean="0"/>
              <a:t>linac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Cryomodule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dirty="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823"/>
          <a:stretch/>
        </p:blipFill>
        <p:spPr>
          <a:xfrm>
            <a:off x="1106257" y="1547634"/>
            <a:ext cx="7754427" cy="430006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97236"/>
            <a:ext cx="9144000" cy="136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9"/>
          <p:cNvSpPr txBox="1"/>
          <p:nvPr/>
        </p:nvSpPr>
        <p:spPr>
          <a:xfrm>
            <a:off x="6439152" y="4535859"/>
            <a:ext cx="1419368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fr-FR" sz="1400" dirty="0" smtClean="0">
                <a:solidFill>
                  <a:srgbClr val="FF0000"/>
                </a:solidFill>
              </a:rPr>
              <a:t>Proton </a:t>
            </a:r>
            <a:r>
              <a:rPr lang="fr-FR" sz="1400" dirty="0" err="1" smtClean="0">
                <a:solidFill>
                  <a:srgbClr val="FF0000"/>
                </a:solidFill>
              </a:rPr>
              <a:t>Beam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 bwMode="auto">
          <a:xfrm flipH="1" flipV="1">
            <a:off x="7513932" y="4514793"/>
            <a:ext cx="832513" cy="163773"/>
          </a:xfrm>
          <a:prstGeom prst="straightConnector1">
            <a:avLst/>
          </a:pr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9"/>
          <p:cNvSpPr txBox="1"/>
          <p:nvPr/>
        </p:nvSpPr>
        <p:spPr>
          <a:xfrm>
            <a:off x="4214949" y="4309234"/>
            <a:ext cx="2461864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400" dirty="0" smtClean="0"/>
              <a:t>Medium-</a:t>
            </a:r>
            <a:r>
              <a:rPr lang="fr-FR" sz="1400" dirty="0" smtClean="0">
                <a:latin typeface="Symbol" panose="05050102010706020507" pitchFamily="18" charset="2"/>
              </a:rPr>
              <a:t>b</a:t>
            </a:r>
            <a:r>
              <a:rPr lang="fr-FR" sz="1400" dirty="0" smtClean="0"/>
              <a:t>  and high-</a:t>
            </a:r>
            <a:r>
              <a:rPr lang="fr-FR" sz="1400" dirty="0" smtClean="0">
                <a:latin typeface="Symbol" panose="05050102010706020507" pitchFamily="18" charset="2"/>
              </a:rPr>
              <a:t>b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elliptical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r>
              <a:rPr lang="fr-FR" sz="1400" dirty="0" smtClean="0">
                <a:latin typeface="Symbol" panose="05050102010706020507" pitchFamily="18" charset="2"/>
              </a:rPr>
              <a:t> 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 flipV="1">
            <a:off x="5373271" y="4049486"/>
            <a:ext cx="513723" cy="292774"/>
          </a:xfrm>
          <a:prstGeom prst="straightConnector1">
            <a:avLst/>
          </a:pr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2" descr="C:\D\Projets\ESS\CALHI\Project3&amp;8\images\images ECCTD 20140828\2013-01-09 cryo-elliptique 1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07" y="4832454"/>
            <a:ext cx="3495436" cy="1634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/>
          <p:cNvSpPr/>
          <p:nvPr/>
        </p:nvSpPr>
        <p:spPr>
          <a:xfrm>
            <a:off x="4628607" y="1626462"/>
            <a:ext cx="1258387" cy="7252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39" y="3246104"/>
            <a:ext cx="487722" cy="365792"/>
          </a:xfrm>
          <a:prstGeom prst="rect">
            <a:avLst/>
          </a:prstGeom>
        </p:spPr>
      </p:pic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099927"/>
              </p:ext>
            </p:extLst>
          </p:nvPr>
        </p:nvGraphicFramePr>
        <p:xfrm>
          <a:off x="165889" y="4258491"/>
          <a:ext cx="3584269" cy="1938528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33399">
                        <a:tint val="50000"/>
                        <a:satMod val="300000"/>
                      </a:srgbClr>
                    </a:gs>
                    <a:gs pos="35000">
                      <a:srgbClr val="333399">
                        <a:tint val="37000"/>
                        <a:satMod val="300000"/>
                      </a:srgbClr>
                    </a:gs>
                    <a:gs pos="100000">
                      <a:srgbClr val="33339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083616"/>
                <a:gridCol w="1333682"/>
                <a:gridCol w="1166971"/>
              </a:tblGrid>
              <a:tr h="332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/>
                        <a:t>MEDIUM-</a:t>
                      </a:r>
                      <a:r>
                        <a:rPr lang="en-GB" sz="1800" b="1" baseline="0" dirty="0" smtClean="0"/>
                        <a:t>β</a:t>
                      </a:r>
                      <a:endParaRPr lang="en-GB" sz="18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HIGH</a:t>
                      </a:r>
                      <a:r>
                        <a:rPr lang="en-GB" sz="1400" baseline="0" dirty="0" smtClean="0"/>
                        <a:t>-β</a:t>
                      </a:r>
                      <a:endParaRPr lang="en-GB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aseline="0" dirty="0" smtClean="0"/>
                        <a:t>β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0.67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0.86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aseline="0" dirty="0" smtClean="0"/>
                        <a:t># CM</a:t>
                      </a:r>
                      <a:endParaRPr lang="en-GB" sz="11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9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21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Cav. /CM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4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#</a:t>
                      </a:r>
                      <a:r>
                        <a:rPr lang="en-GB" sz="1100" baseline="0" dirty="0" smtClean="0"/>
                        <a:t> Cav.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36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84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CM L [m]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6.584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6.584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Sector L [m]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77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179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Ellipse 17"/>
          <p:cNvSpPr/>
          <p:nvPr/>
        </p:nvSpPr>
        <p:spPr>
          <a:xfrm>
            <a:off x="1106257" y="3942989"/>
            <a:ext cx="1610817" cy="2523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Cryomodule overview, organization, development plan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861751" y="185300"/>
            <a:ext cx="5931243" cy="908720"/>
          </a:xfrm>
        </p:spPr>
        <p:txBody>
          <a:bodyPr/>
          <a:lstStyle/>
          <a:p>
            <a:r>
              <a:rPr lang="en-US" sz="2800" dirty="0"/>
              <a:t>CEA – ESS Agreements for the Elliptical </a:t>
            </a:r>
            <a:r>
              <a:rPr lang="en-US" sz="2800" dirty="0" err="1"/>
              <a:t>Cryomodules</a:t>
            </a:r>
            <a:r>
              <a:rPr lang="en-US" sz="2800" dirty="0"/>
              <a:t/>
            </a:r>
            <a:br>
              <a:rPr lang="en-US" sz="2800" dirty="0"/>
            </a:br>
            <a:endParaRPr lang="fr-FR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6626" y="1206653"/>
            <a:ext cx="8743483" cy="515059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fr-FR"/>
            </a:defPPr>
            <a:lvl1pPr marL="342900" indent="-342900" eaLnBrk="0" hangingPunct="0">
              <a:lnSpc>
                <a:spcPct val="120000"/>
              </a:lnSpc>
              <a:defRPr sz="1800" kern="0">
                <a:latin typeface="+mn-lt"/>
              </a:defRPr>
            </a:lvl1pPr>
            <a:lvl2pPr marL="742950" lvl="1" indent="-285750" eaLnBrk="0" hangingPunct="0">
              <a:lnSpc>
                <a:spcPct val="120000"/>
              </a:lnSpc>
              <a:buChar char="–"/>
              <a:defRPr sz="1400" kern="0">
                <a:latin typeface="+mn-lt"/>
              </a:defRPr>
            </a:lvl2pPr>
            <a:lvl3pPr marL="1143000" indent="-228600" eaLnBrk="0" hangingPunct="0">
              <a:defRPr sz="2400">
                <a:latin typeface="+mn-lt"/>
              </a:defRPr>
            </a:lvl3pPr>
            <a:lvl4pPr marL="1600200" indent="-228600" eaLnBrk="0" hangingPunct="0">
              <a:buChar char="–"/>
              <a:defRPr sz="2000">
                <a:latin typeface="+mn-lt"/>
              </a:defRPr>
            </a:lvl4pPr>
            <a:lvl5pPr marL="2057400" indent="-228600" eaLnBrk="0" hangingPunct="0"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sz="2400" dirty="0"/>
              <a:t>Fr-</a:t>
            </a:r>
            <a:r>
              <a:rPr lang="en-US" sz="2400" dirty="0" err="1"/>
              <a:t>Sw</a:t>
            </a:r>
            <a:r>
              <a:rPr lang="en-US" sz="2400" dirty="0"/>
              <a:t> Agreement:</a:t>
            </a:r>
          </a:p>
          <a:p>
            <a:pPr lvl="1"/>
            <a:r>
              <a:rPr lang="en-US" sz="1800" dirty="0"/>
              <a:t>Cooperation Agreement in the field of Neutron Accelerator Science to the ESS Design Phase, Amendment #2, 18 December </a:t>
            </a:r>
            <a:r>
              <a:rPr lang="en-US" sz="1800" dirty="0" smtClean="0"/>
              <a:t>2013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 smtClean="0"/>
              <a:t>Medium-Beta </a:t>
            </a:r>
            <a:r>
              <a:rPr lang="en-US" sz="1600" dirty="0"/>
              <a:t>Elliptical Cavity </a:t>
            </a:r>
            <a:r>
              <a:rPr lang="en-US" sz="1600" dirty="0" err="1"/>
              <a:t>Cryomodule</a:t>
            </a:r>
            <a:r>
              <a:rPr lang="en-US" sz="1600" dirty="0"/>
              <a:t> Technology </a:t>
            </a:r>
            <a:r>
              <a:rPr lang="en-US" sz="1600" dirty="0" smtClean="0"/>
              <a:t>Demonstrator (M-ECCTD)</a:t>
            </a:r>
          </a:p>
          <a:p>
            <a:pPr lvl="1"/>
            <a:endParaRPr lang="en-US" sz="1100" dirty="0"/>
          </a:p>
          <a:p>
            <a:r>
              <a:rPr lang="en-US" sz="2400" dirty="0" smtClean="0"/>
              <a:t>Schedules </a:t>
            </a:r>
            <a:r>
              <a:rPr lang="en-US" sz="2400" dirty="0"/>
              <a:t>of the In Kind Contribution </a:t>
            </a:r>
            <a:r>
              <a:rPr lang="en-US" sz="2400" dirty="0" smtClean="0"/>
              <a:t>Agreement</a:t>
            </a:r>
          </a:p>
          <a:p>
            <a:pPr lvl="1"/>
            <a:r>
              <a:rPr lang="en-US" sz="1800" dirty="0" smtClean="0"/>
              <a:t>AIK#1.1: Technical Management Scope of Work to the In-Kind Contribution Agreement signed between ESS-ERIC and CEA</a:t>
            </a:r>
          </a:p>
          <a:p>
            <a:pPr lvl="1"/>
            <a:r>
              <a:rPr lang="en-US" sz="1800" dirty="0" smtClean="0"/>
              <a:t>AIK#5.1 </a:t>
            </a:r>
            <a:r>
              <a:rPr lang="en-US" sz="1800" dirty="0"/>
              <a:t>High-Beta Elliptical Cavity Cryomodule Technology Demonstrator (H-ECCTD)</a:t>
            </a:r>
          </a:p>
          <a:p>
            <a:pPr lvl="1"/>
            <a:r>
              <a:rPr lang="en-US" sz="1800" dirty="0"/>
              <a:t>AIK#5.2 Elliptical Medium and High Beta Cryomodule Component Supply</a:t>
            </a:r>
          </a:p>
          <a:p>
            <a:pPr lvl="1"/>
            <a:r>
              <a:rPr lang="en-US" sz="1800" dirty="0"/>
              <a:t>AIK#5.3 Elliptical Cryomodules Engineering, Assembly and Test and Technical Assistance in Cavity Design, Manufacturing and Tests</a:t>
            </a:r>
          </a:p>
          <a:p>
            <a:pPr lvl="1"/>
            <a:r>
              <a:rPr lang="en-US" sz="1800" dirty="0"/>
              <a:t>AIK#5.5 Elliptical Cryomodules Installation and Commissioning</a:t>
            </a:r>
          </a:p>
        </p:txBody>
      </p:sp>
    </p:spTree>
    <p:extLst>
      <p:ext uri="{BB962C8B-B14F-4D97-AF65-F5344CB8AC3E}">
        <p14:creationId xmlns:p14="http://schemas.microsoft.com/office/powerpoint/2010/main" val="9989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contenu 1"/>
          <p:cNvSpPr txBox="1">
            <a:spLocks/>
          </p:cNvSpPr>
          <p:nvPr/>
        </p:nvSpPr>
        <p:spPr>
          <a:xfrm>
            <a:off x="0" y="995140"/>
            <a:ext cx="7997854" cy="540565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kern="0" dirty="0" smtClean="0"/>
              <a:t>CEA is charge of all the prototyping activities and series production of the 9 medium beta </a:t>
            </a:r>
            <a:r>
              <a:rPr lang="en-US" sz="1800" kern="0" dirty="0" err="1" smtClean="0"/>
              <a:t>cryomodules</a:t>
            </a:r>
            <a:r>
              <a:rPr lang="en-US" sz="1800" kern="0" dirty="0" smtClean="0"/>
              <a:t> except:</a:t>
            </a:r>
            <a:endParaRPr lang="en-US" sz="1400" kern="0" dirty="0" smtClean="0"/>
          </a:p>
          <a:p>
            <a:pPr lvl="1">
              <a:lnSpc>
                <a:spcPct val="120000"/>
              </a:lnSpc>
            </a:pPr>
            <a:r>
              <a:rPr lang="en-US" sz="1400" kern="0" dirty="0"/>
              <a:t>The design </a:t>
            </a:r>
            <a:r>
              <a:rPr lang="en-US" sz="1400" kern="0" dirty="0" smtClean="0"/>
              <a:t>and prototyping of </a:t>
            </a:r>
            <a:r>
              <a:rPr lang="en-US" sz="1400" kern="0" dirty="0"/>
              <a:t>the cryostat </a:t>
            </a:r>
            <a:r>
              <a:rPr lang="en-US" sz="1400" kern="0" dirty="0" smtClean="0"/>
              <a:t>(IPN </a:t>
            </a:r>
            <a:r>
              <a:rPr lang="en-US" sz="1400" kern="0" dirty="0" err="1" smtClean="0"/>
              <a:t>Orsay</a:t>
            </a:r>
            <a:r>
              <a:rPr lang="en-US" sz="1400" kern="0" dirty="0" smtClean="0"/>
              <a:t>)</a:t>
            </a:r>
            <a:endParaRPr lang="en-US" sz="1400" kern="0" dirty="0"/>
          </a:p>
          <a:p>
            <a:pPr lvl="1">
              <a:lnSpc>
                <a:spcPct val="120000"/>
              </a:lnSpc>
            </a:pPr>
            <a:r>
              <a:rPr lang="en-US" sz="1400" kern="0" dirty="0" smtClean="0"/>
              <a:t>the production of the series medium beta cavities (INFN/LASA)</a:t>
            </a:r>
          </a:p>
          <a:p>
            <a:pPr lvl="1">
              <a:lnSpc>
                <a:spcPct val="120000"/>
              </a:lnSpc>
            </a:pPr>
            <a:r>
              <a:rPr lang="en-US" sz="1400" kern="0" dirty="0" smtClean="0"/>
              <a:t>The RF power acceptance tests of the </a:t>
            </a:r>
            <a:r>
              <a:rPr lang="en-US" sz="1400" kern="0" dirty="0" err="1" smtClean="0"/>
              <a:t>cryomodules</a:t>
            </a:r>
            <a:r>
              <a:rPr lang="en-US" sz="1400" kern="0" dirty="0" smtClean="0"/>
              <a:t> at ESS in Lund</a:t>
            </a:r>
          </a:p>
          <a:p>
            <a:pPr>
              <a:lnSpc>
                <a:spcPct val="120000"/>
              </a:lnSpc>
            </a:pPr>
            <a:r>
              <a:rPr lang="en-US" sz="1800" kern="0" dirty="0" smtClean="0"/>
              <a:t>The INFN/LASA proposed a new medium beta cavity design slightly different from the one developed in the prototyping phase by CEA </a:t>
            </a:r>
          </a:p>
          <a:p>
            <a:pPr>
              <a:lnSpc>
                <a:spcPct val="120000"/>
              </a:lnSpc>
            </a:pPr>
            <a:r>
              <a:rPr lang="en-US" sz="2400" b="1" kern="0" dirty="0" smtClean="0">
                <a:solidFill>
                  <a:srgbClr val="C00000"/>
                </a:solidFill>
              </a:rPr>
              <a:t>Activities done in two steps:</a:t>
            </a:r>
          </a:p>
          <a:p>
            <a:pPr lvl="1">
              <a:lnSpc>
                <a:spcPct val="120000"/>
              </a:lnSpc>
            </a:pPr>
            <a:r>
              <a:rPr lang="en-US" sz="1800" b="1" kern="0" dirty="0" smtClean="0">
                <a:solidFill>
                  <a:srgbClr val="C00000"/>
                </a:solidFill>
              </a:rPr>
              <a:t>Development of a </a:t>
            </a:r>
            <a:r>
              <a:rPr lang="en-US" sz="1800" b="1" kern="0" dirty="0" err="1" smtClean="0">
                <a:solidFill>
                  <a:srgbClr val="C00000"/>
                </a:solidFill>
              </a:rPr>
              <a:t>cryomodule</a:t>
            </a:r>
            <a:r>
              <a:rPr lang="en-US" sz="1800" b="1" kern="0" dirty="0" smtClean="0">
                <a:solidFill>
                  <a:srgbClr val="C00000"/>
                </a:solidFill>
              </a:rPr>
              <a:t> demonstrator M-ECCTD</a:t>
            </a:r>
          </a:p>
          <a:p>
            <a:pPr lvl="1">
              <a:lnSpc>
                <a:spcPct val="120000"/>
              </a:lnSpc>
            </a:pPr>
            <a:r>
              <a:rPr lang="en-US" sz="1800" b="1" kern="0" dirty="0" smtClean="0">
                <a:solidFill>
                  <a:srgbClr val="C00000"/>
                </a:solidFill>
              </a:rPr>
              <a:t>Delivery of the nine series medium beta </a:t>
            </a:r>
            <a:r>
              <a:rPr lang="en-US" sz="1800" b="1" kern="0" dirty="0" err="1" smtClean="0">
                <a:solidFill>
                  <a:srgbClr val="C00000"/>
                </a:solidFill>
              </a:rPr>
              <a:t>cryomodules</a:t>
            </a:r>
            <a:endParaRPr lang="en-US" sz="1800" b="1" kern="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000" kern="0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4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086365" cy="908720"/>
          </a:xfrm>
        </p:spPr>
        <p:txBody>
          <a:bodyPr/>
          <a:lstStyle/>
          <a:p>
            <a:r>
              <a:rPr lang="fr-FR" sz="2800" dirty="0" smtClean="0"/>
              <a:t>Scope of the medium beta </a:t>
            </a:r>
            <a:r>
              <a:rPr lang="fr-FR" sz="2800" dirty="0" err="1" smtClean="0"/>
              <a:t>cryomodules</a:t>
            </a:r>
            <a:r>
              <a:rPr lang="fr-FR" sz="2800" dirty="0" smtClean="0"/>
              <a:t> </a:t>
            </a:r>
            <a:r>
              <a:rPr lang="fr-FR" sz="2800" dirty="0" err="1" smtClean="0"/>
              <a:t>activities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Cryomodule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dirty="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56" y="1473287"/>
            <a:ext cx="891953" cy="49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046825"/>
              </p:ext>
            </p:extLst>
          </p:nvPr>
        </p:nvGraphicFramePr>
        <p:xfrm>
          <a:off x="780767" y="4804530"/>
          <a:ext cx="3844573" cy="1496319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000000">
                        <a:tint val="50000"/>
                        <a:satMod val="300000"/>
                      </a:srgbClr>
                    </a:gs>
                    <a:gs pos="35000">
                      <a:srgbClr val="000000">
                        <a:tint val="37000"/>
                        <a:satMod val="300000"/>
                      </a:srgbClr>
                    </a:gs>
                    <a:gs pos="100000">
                      <a:srgbClr val="000000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883010"/>
                <a:gridCol w="1993921"/>
                <a:gridCol w="967642"/>
              </a:tblGrid>
              <a:tr h="2964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M-ECCTD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M-SERIE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</a:tr>
              <a:tr h="222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400" baseline="0" dirty="0" smtClean="0">
                          <a:latin typeface="Calibri" panose="020F0502020204030204" pitchFamily="34" charset="0"/>
                        </a:rPr>
                        <a:t>β</a:t>
                      </a:r>
                      <a:endParaRPr lang="en-GB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0.67</a:t>
                      </a: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0.67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40000"/>
                      </a:srgbClr>
                    </a:solidFill>
                  </a:tcPr>
                </a:tc>
              </a:tr>
              <a:tr h="222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400" baseline="0" dirty="0" smtClean="0">
                          <a:latin typeface="Calibri" panose="020F0502020204030204" pitchFamily="34" charset="0"/>
                        </a:rPr>
                        <a:t># CM</a:t>
                      </a:r>
                      <a:endParaRPr lang="en-GB" sz="1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9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46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400" dirty="0" smtClean="0">
                          <a:latin typeface="Calibri" panose="020F0502020204030204" pitchFamily="34" charset="0"/>
                        </a:rPr>
                        <a:t>Cav. /CM</a:t>
                      </a:r>
                      <a:endParaRPr lang="en-GB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22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400" dirty="0" smtClean="0">
                          <a:latin typeface="Calibri" panose="020F0502020204030204" pitchFamily="34" charset="0"/>
                        </a:rPr>
                        <a:t>#</a:t>
                      </a:r>
                      <a:r>
                        <a:rPr lang="en-GB" sz="1400" baseline="0" dirty="0" smtClean="0">
                          <a:latin typeface="Calibri" panose="020F0502020204030204" pitchFamily="34" charset="0"/>
                        </a:rPr>
                        <a:t> Cav.</a:t>
                      </a:r>
                      <a:endParaRPr lang="en-GB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GB" sz="1200" baseline="0" dirty="0" smtClean="0">
                          <a:latin typeface="Calibri" panose="020F0502020204030204" pitchFamily="34" charset="0"/>
                        </a:rPr>
                        <a:t> + 1 LASA </a:t>
                      </a: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+ 3 spares</a:t>
                      </a: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36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0000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411" y="1718850"/>
            <a:ext cx="639220" cy="62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2182" y="2070436"/>
            <a:ext cx="555672" cy="567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60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contenu 1"/>
          <p:cNvSpPr txBox="1">
            <a:spLocks/>
          </p:cNvSpPr>
          <p:nvPr/>
        </p:nvSpPr>
        <p:spPr>
          <a:xfrm>
            <a:off x="72537" y="995087"/>
            <a:ext cx="8925901" cy="50900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kern="0" dirty="0" smtClean="0"/>
              <a:t>For the prototype phase M-ECCTD :</a:t>
            </a:r>
          </a:p>
          <a:p>
            <a:pPr lvl="1">
              <a:lnSpc>
                <a:spcPct val="120000"/>
              </a:lnSpc>
            </a:pPr>
            <a:r>
              <a:rPr lang="en-US" sz="1400" kern="0" dirty="0" smtClean="0"/>
              <a:t>design and procurement of the cavities, couplers, tuners, magnetic </a:t>
            </a:r>
            <a:r>
              <a:rPr lang="en-US" sz="1400" kern="0" dirty="0" err="1" smtClean="0"/>
              <a:t>shieldings</a:t>
            </a:r>
            <a:r>
              <a:rPr lang="en-US" sz="1400" kern="0" dirty="0" smtClean="0"/>
              <a:t> (CEA)</a:t>
            </a:r>
          </a:p>
          <a:p>
            <a:pPr lvl="1">
              <a:lnSpc>
                <a:spcPct val="120000"/>
              </a:lnSpc>
            </a:pPr>
            <a:r>
              <a:rPr lang="en-US" sz="1400" kern="0" dirty="0" smtClean="0"/>
              <a:t>Design and procurement of the vacuum vessel, spaceframe, thermal shielding, cryogenic circuits (IPNO)</a:t>
            </a:r>
          </a:p>
          <a:p>
            <a:pPr lvl="1">
              <a:lnSpc>
                <a:spcPct val="120000"/>
              </a:lnSpc>
            </a:pPr>
            <a:r>
              <a:rPr lang="en-US" sz="1400" kern="0" dirty="0" smtClean="0"/>
              <a:t>Preparation and tests of the cavities and couplers (CEA)</a:t>
            </a:r>
            <a:endParaRPr lang="en-US" sz="1400" kern="0" dirty="0"/>
          </a:p>
          <a:p>
            <a:pPr lvl="1">
              <a:lnSpc>
                <a:spcPct val="120000"/>
              </a:lnSpc>
            </a:pPr>
            <a:r>
              <a:rPr lang="en-US" sz="1400" kern="0" dirty="0" smtClean="0"/>
              <a:t>design and fabrication of the </a:t>
            </a:r>
            <a:r>
              <a:rPr lang="en-US" sz="1400" kern="0" dirty="0" err="1" smtClean="0"/>
              <a:t>cryomodule</a:t>
            </a:r>
            <a:r>
              <a:rPr lang="en-US" sz="1400" kern="0" dirty="0" smtClean="0"/>
              <a:t> assembly </a:t>
            </a:r>
            <a:r>
              <a:rPr lang="en-US" sz="1400" kern="0" dirty="0" err="1" smtClean="0"/>
              <a:t>toolings</a:t>
            </a:r>
            <a:r>
              <a:rPr lang="en-US" sz="1400" kern="0" dirty="0" smtClean="0"/>
              <a:t> (CEA)</a:t>
            </a:r>
          </a:p>
          <a:p>
            <a:pPr lvl="1">
              <a:lnSpc>
                <a:spcPct val="120000"/>
              </a:lnSpc>
            </a:pPr>
            <a:r>
              <a:rPr lang="en-US" sz="1400" kern="0" dirty="0" smtClean="0"/>
              <a:t>Development of the high power test stations (for couplers and </a:t>
            </a:r>
            <a:r>
              <a:rPr lang="en-US" sz="1400" kern="0" dirty="0" err="1" smtClean="0"/>
              <a:t>cryomodules</a:t>
            </a:r>
            <a:r>
              <a:rPr lang="en-US" sz="1400" kern="0" dirty="0" smtClean="0"/>
              <a:t>) (CEA)</a:t>
            </a:r>
            <a:endParaRPr lang="en-US" sz="1400" kern="0" dirty="0"/>
          </a:p>
          <a:p>
            <a:pPr lvl="1">
              <a:lnSpc>
                <a:spcPct val="120000"/>
              </a:lnSpc>
            </a:pPr>
            <a:r>
              <a:rPr lang="en-US" sz="1400" kern="0" dirty="0" smtClean="0"/>
              <a:t>assembly and high power RF tests of the </a:t>
            </a:r>
            <a:r>
              <a:rPr lang="en-US" sz="1400" kern="0" dirty="0" err="1" smtClean="0"/>
              <a:t>cryomodule</a:t>
            </a:r>
            <a:r>
              <a:rPr lang="en-US" sz="1400" kern="0" dirty="0" smtClean="0"/>
              <a:t> (CEA)</a:t>
            </a:r>
          </a:p>
          <a:p>
            <a:pPr>
              <a:lnSpc>
                <a:spcPct val="120000"/>
              </a:lnSpc>
            </a:pPr>
            <a:r>
              <a:rPr lang="en-US" sz="1800" kern="0" dirty="0" smtClean="0"/>
              <a:t>For the series phase: </a:t>
            </a:r>
          </a:p>
          <a:p>
            <a:pPr lvl="1">
              <a:lnSpc>
                <a:spcPct val="120000"/>
              </a:lnSpc>
            </a:pPr>
            <a:r>
              <a:rPr lang="en-US" sz="1800" kern="0" dirty="0" smtClean="0"/>
              <a:t>CEA is responsible for:</a:t>
            </a:r>
          </a:p>
          <a:p>
            <a:pPr lvl="2">
              <a:lnSpc>
                <a:spcPct val="120000"/>
              </a:lnSpc>
            </a:pPr>
            <a:r>
              <a:rPr lang="en-US" sz="1400" kern="0" dirty="0" smtClean="0"/>
              <a:t>the procurement of the </a:t>
            </a:r>
            <a:r>
              <a:rPr lang="en-US" sz="1400" kern="0" dirty="0" err="1" smtClean="0"/>
              <a:t>cryomodule</a:t>
            </a:r>
            <a:r>
              <a:rPr lang="en-US" sz="1400" kern="0" dirty="0" smtClean="0"/>
              <a:t> components (except cavities)</a:t>
            </a:r>
          </a:p>
          <a:p>
            <a:pPr lvl="2">
              <a:lnSpc>
                <a:spcPct val="120000"/>
              </a:lnSpc>
            </a:pPr>
            <a:r>
              <a:rPr lang="en-US" sz="1400" kern="0" dirty="0" smtClean="0"/>
              <a:t>the clean room preparation and RF conditioning of the power couplers</a:t>
            </a:r>
          </a:p>
          <a:p>
            <a:pPr lvl="2">
              <a:lnSpc>
                <a:spcPct val="120000"/>
              </a:lnSpc>
            </a:pPr>
            <a:r>
              <a:rPr lang="en-US" sz="1400" kern="0" dirty="0" smtClean="0"/>
              <a:t>the assembly of the nine </a:t>
            </a:r>
            <a:r>
              <a:rPr lang="en-US" sz="1400" kern="0" dirty="0" err="1" smtClean="0"/>
              <a:t>cryomodule</a:t>
            </a:r>
            <a:r>
              <a:rPr lang="en-US" sz="1400" kern="0" dirty="0" err="1"/>
              <a:t>s</a:t>
            </a:r>
            <a:endParaRPr lang="en-US" sz="1400" kern="0" dirty="0" smtClean="0"/>
          </a:p>
          <a:p>
            <a:pPr lvl="2">
              <a:lnSpc>
                <a:spcPct val="120000"/>
              </a:lnSpc>
            </a:pPr>
            <a:r>
              <a:rPr lang="en-US" sz="1400" kern="0" dirty="0" smtClean="0"/>
              <a:t>the high power RF tests of the three first </a:t>
            </a:r>
            <a:r>
              <a:rPr lang="en-US" sz="1400" kern="0" dirty="0" err="1" smtClean="0"/>
              <a:t>cryomodules</a:t>
            </a:r>
            <a:r>
              <a:rPr lang="en-US" sz="1400" kern="0" dirty="0" smtClean="0"/>
              <a:t> at CEA</a:t>
            </a:r>
          </a:p>
          <a:p>
            <a:pPr lvl="2">
              <a:lnSpc>
                <a:spcPct val="120000"/>
              </a:lnSpc>
            </a:pPr>
            <a:r>
              <a:rPr lang="en-US" sz="1400" kern="0" dirty="0" smtClean="0"/>
              <a:t>The prepare the </a:t>
            </a:r>
            <a:r>
              <a:rPr lang="en-US" sz="1400" kern="0" dirty="0" err="1" smtClean="0"/>
              <a:t>cryomodule</a:t>
            </a:r>
            <a:r>
              <a:rPr lang="en-US" sz="1400" kern="0" dirty="0" smtClean="0"/>
              <a:t> for shipment to Lund</a:t>
            </a:r>
          </a:p>
          <a:p>
            <a:pPr lvl="1">
              <a:lnSpc>
                <a:spcPct val="120000"/>
              </a:lnSpc>
            </a:pPr>
            <a:r>
              <a:rPr lang="en-US" sz="1800" kern="0" dirty="0" smtClean="0"/>
              <a:t>INFN is responsible </a:t>
            </a:r>
            <a:r>
              <a:rPr lang="en-US" sz="1800" kern="0" dirty="0"/>
              <a:t>for </a:t>
            </a:r>
            <a:r>
              <a:rPr lang="en-US" sz="1800" kern="0" dirty="0" smtClean="0"/>
              <a:t>the procurement, preparation and tests of the cavities</a:t>
            </a:r>
          </a:p>
          <a:p>
            <a:pPr lvl="1">
              <a:lnSpc>
                <a:spcPct val="120000"/>
              </a:lnSpc>
            </a:pPr>
            <a:r>
              <a:rPr lang="en-US" sz="1800" kern="0" dirty="0" smtClean="0"/>
              <a:t>IPNO is responsible for the update of the cryostat components design and drawings</a:t>
            </a:r>
          </a:p>
          <a:p>
            <a:pPr lvl="1">
              <a:lnSpc>
                <a:spcPct val="120000"/>
              </a:lnSpc>
            </a:pPr>
            <a:endParaRPr lang="en-US" sz="1400" kern="0" dirty="0"/>
          </a:p>
          <a:p>
            <a:pPr lvl="1">
              <a:lnSpc>
                <a:spcPct val="120000"/>
              </a:lnSpc>
            </a:pPr>
            <a:endParaRPr lang="en-US" sz="1400" kern="0" dirty="0" smtClean="0"/>
          </a:p>
          <a:p>
            <a:pPr>
              <a:lnSpc>
                <a:spcPct val="120000"/>
              </a:lnSpc>
            </a:pPr>
            <a:endParaRPr lang="en-US" sz="1800" kern="0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5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err="1" smtClean="0"/>
              <a:t>Detailed</a:t>
            </a:r>
            <a:r>
              <a:rPr lang="fr-FR" sz="2800" dirty="0" smtClean="0"/>
              <a:t> scope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Cryomodule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dirty="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6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2088000" y="0"/>
            <a:ext cx="6025853" cy="908720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ESS MB </a:t>
            </a:r>
            <a:r>
              <a:rPr lang="fr-FR" sz="2800" dirty="0" err="1" smtClean="0">
                <a:latin typeface="+mn-lt"/>
              </a:rPr>
              <a:t>Cryomodule</a:t>
            </a:r>
            <a:r>
              <a:rPr lang="fr-FR" sz="2800" dirty="0" smtClean="0">
                <a:latin typeface="+mn-lt"/>
              </a:rPr>
              <a:t> 3D </a:t>
            </a:r>
            <a:r>
              <a:rPr lang="fr-FR" sz="2800" dirty="0" err="1" smtClean="0">
                <a:latin typeface="+mn-lt"/>
              </a:rPr>
              <a:t>view</a:t>
            </a:r>
            <a:r>
              <a:rPr lang="fr-FR" sz="2800" dirty="0" smtClean="0">
                <a:latin typeface="+mn-lt"/>
              </a:rPr>
              <a:t> and cross section</a:t>
            </a:r>
            <a:endParaRPr lang="fr-FR" sz="2800" dirty="0">
              <a:latin typeface="+mn-lt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dirty="0" err="1" smtClean="0">
                <a:solidFill>
                  <a:srgbClr val="000000">
                    <a:tint val="75000"/>
                  </a:srgbClr>
                </a:solidFill>
              </a:rPr>
              <a:t>Cryomodule</a:t>
            </a:r>
            <a:r>
              <a:rPr lang="en-US" sz="1000" dirty="0" smtClean="0">
                <a:solidFill>
                  <a:srgbClr val="000000">
                    <a:tint val="75000"/>
                  </a:srgbClr>
                </a:solidFill>
              </a:rPr>
              <a:t>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dirty="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496368" y="6092780"/>
            <a:ext cx="2306284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200" dirty="0" smtClean="0">
                <a:latin typeface="+mn-lt"/>
              </a:rPr>
              <a:t>6.6 m long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48" y="982324"/>
            <a:ext cx="2996704" cy="54223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324"/>
            <a:ext cx="6120039" cy="408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7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987989" y="44086"/>
            <a:ext cx="5274701" cy="908720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Medium beta </a:t>
            </a:r>
            <a:r>
              <a:rPr lang="fr-FR" sz="2800" dirty="0" err="1" smtClean="0">
                <a:latin typeface="+mn-lt"/>
              </a:rPr>
              <a:t>cryomodule</a:t>
            </a:r>
            <a:r>
              <a:rPr lang="fr-FR" sz="2800" dirty="0" smtClean="0">
                <a:latin typeface="+mn-lt"/>
              </a:rPr>
              <a:t> Main </a:t>
            </a:r>
            <a:r>
              <a:rPr lang="fr-FR" sz="2800" dirty="0" err="1" smtClean="0">
                <a:latin typeface="+mn-lt"/>
              </a:rPr>
              <a:t>specifications</a:t>
            </a:r>
            <a:endParaRPr lang="fr-FR" sz="2800" dirty="0">
              <a:latin typeface="+mn-lt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Cryomodule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dirty="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46825" y="970993"/>
            <a:ext cx="6193015" cy="561076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r-FR" altLang="fr-FR" sz="1400" dirty="0" smtClean="0">
                <a:latin typeface="+mn-lt"/>
              </a:rPr>
              <a:t> </a:t>
            </a:r>
            <a:r>
              <a:rPr lang="fr-FR" altLang="fr-F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Four </a:t>
            </a:r>
            <a:r>
              <a:rPr lang="fr-FR" altLang="fr-FR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superconducting</a:t>
            </a:r>
            <a:r>
              <a:rPr lang="fr-FR" altLang="fr-F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altLang="fr-FR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cavities</a:t>
            </a:r>
            <a:r>
              <a:rPr lang="fr-FR" altLang="fr-F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altLang="fr-F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pure </a:t>
            </a:r>
            <a:r>
              <a:rPr lang="fr-FR" altLang="fr-FR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bulk</a:t>
            </a:r>
            <a:r>
              <a:rPr lang="fr-FR" altLang="fr-F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niobium (RRR&gt;250) </a:t>
            </a:r>
          </a:p>
          <a:p>
            <a:pPr marL="800100" lvl="1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fr-FR" altLang="fr-FR" sz="1400" dirty="0" err="1" smtClean="0">
                <a:latin typeface="+mn-lt"/>
              </a:rPr>
              <a:t>Frequency</a:t>
            </a:r>
            <a:r>
              <a:rPr lang="fr-FR" altLang="fr-FR" sz="1400" dirty="0" smtClean="0">
                <a:latin typeface="+mn-lt"/>
              </a:rPr>
              <a:t>: 704.42 MHz </a:t>
            </a:r>
          </a:p>
          <a:p>
            <a:pPr marL="800100" lvl="1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fr-FR" altLang="fr-FR" sz="1400" dirty="0" smtClean="0">
                <a:latin typeface="+mn-lt"/>
              </a:rPr>
              <a:t>6 </a:t>
            </a:r>
            <a:r>
              <a:rPr lang="fr-FR" altLang="fr-FR" sz="1400" dirty="0" err="1" smtClean="0">
                <a:latin typeface="+mn-lt"/>
              </a:rPr>
              <a:t>cells</a:t>
            </a:r>
            <a:r>
              <a:rPr lang="fr-FR" altLang="fr-FR" sz="1400" dirty="0" smtClean="0">
                <a:latin typeface="+mn-lt"/>
              </a:rPr>
              <a:t> at </a:t>
            </a:r>
            <a:r>
              <a:rPr lang="fr-FR" altLang="fr-FR" sz="1400" dirty="0" smtClean="0">
                <a:latin typeface="Symbol" panose="05050102010706020507" pitchFamily="18" charset="2"/>
              </a:rPr>
              <a:t>b</a:t>
            </a:r>
            <a:r>
              <a:rPr lang="fr-FR" altLang="fr-FR" sz="1400" dirty="0" smtClean="0">
                <a:latin typeface="+mn-lt"/>
              </a:rPr>
              <a:t>=0.67 </a:t>
            </a:r>
          </a:p>
          <a:p>
            <a:pPr marL="800100" lvl="1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fr-FR" altLang="fr-FR" sz="1400" dirty="0" err="1" smtClean="0">
                <a:latin typeface="+mn-lt"/>
              </a:rPr>
              <a:t>Beam</a:t>
            </a:r>
            <a:r>
              <a:rPr lang="fr-FR" altLang="fr-FR" sz="1400" dirty="0" smtClean="0">
                <a:latin typeface="+mn-lt"/>
              </a:rPr>
              <a:t> pulse: 2.86 ms at 14 Hz</a:t>
            </a:r>
          </a:p>
          <a:p>
            <a:pPr marL="800100" lvl="1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fr-FR" altLang="fr-FR" sz="1400" dirty="0" smtClean="0">
                <a:latin typeface="+mn-lt"/>
              </a:rPr>
              <a:t>No HOM </a:t>
            </a:r>
            <a:r>
              <a:rPr lang="fr-FR" altLang="fr-FR" sz="1400" dirty="0" err="1" smtClean="0">
                <a:latin typeface="+mn-lt"/>
              </a:rPr>
              <a:t>couplers</a:t>
            </a:r>
            <a:r>
              <a:rPr lang="fr-FR" altLang="fr-FR" sz="1400" dirty="0" smtClean="0">
                <a:latin typeface="+mn-lt"/>
              </a:rPr>
              <a:t> (</a:t>
            </a:r>
            <a:r>
              <a:rPr lang="fr-FR" altLang="fr-FR" sz="1400" dirty="0" err="1" smtClean="0">
                <a:latin typeface="+mn-lt"/>
              </a:rPr>
              <a:t>decided</a:t>
            </a:r>
            <a:r>
              <a:rPr lang="fr-FR" altLang="fr-FR" sz="1400" dirty="0" smtClean="0">
                <a:latin typeface="+mn-lt"/>
              </a:rPr>
              <a:t> at the PDR)</a:t>
            </a:r>
            <a:endParaRPr lang="fr-FR" altLang="fr-FR" sz="1400" dirty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r-FR" altLang="fr-FR" sz="1400" dirty="0" smtClean="0">
                <a:latin typeface="+mn-lt"/>
              </a:rPr>
              <a:t> </a:t>
            </a:r>
            <a:r>
              <a:rPr lang="fr-FR" altLang="fr-FR" sz="1400" dirty="0" err="1" smtClean="0">
                <a:latin typeface="+mn-lt"/>
              </a:rPr>
              <a:t>Accelerating</a:t>
            </a:r>
            <a:r>
              <a:rPr lang="fr-FR" altLang="fr-FR" sz="1400" dirty="0" smtClean="0">
                <a:latin typeface="+mn-lt"/>
              </a:rPr>
              <a:t> gradient</a:t>
            </a:r>
          </a:p>
          <a:p>
            <a:pPr marL="800100" lvl="1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fr-FR" altLang="fr-FR" sz="1400" dirty="0" smtClean="0">
                <a:latin typeface="+mn-lt"/>
              </a:rPr>
              <a:t> </a:t>
            </a:r>
            <a:r>
              <a:rPr lang="fr-FR" altLang="fr-FR" sz="1400" dirty="0" err="1" smtClean="0">
                <a:latin typeface="+mn-lt"/>
              </a:rPr>
              <a:t>E</a:t>
            </a:r>
            <a:r>
              <a:rPr lang="fr-FR" altLang="fr-FR" sz="1400" baseline="-25000" dirty="0" err="1" smtClean="0">
                <a:latin typeface="+mn-lt"/>
              </a:rPr>
              <a:t>acc</a:t>
            </a:r>
            <a:r>
              <a:rPr lang="fr-FR" altLang="fr-FR" sz="1400" dirty="0" smtClean="0">
                <a:latin typeface="+mn-lt"/>
              </a:rPr>
              <a:t> </a:t>
            </a:r>
            <a:r>
              <a:rPr lang="fr-FR" altLang="fr-FR" sz="1400" dirty="0">
                <a:latin typeface="+mn-lt"/>
              </a:rPr>
              <a:t>max = </a:t>
            </a:r>
            <a:r>
              <a:rPr lang="fr-FR" altLang="fr-FR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16.7 MV/m</a:t>
            </a:r>
            <a:r>
              <a:rPr lang="fr-FR" altLang="fr-FR" sz="1400" dirty="0" smtClean="0">
                <a:latin typeface="+mn-lt"/>
              </a:rPr>
              <a:t>, Q</a:t>
            </a:r>
            <a:r>
              <a:rPr lang="fr-FR" altLang="fr-FR" sz="1400" baseline="-25000" dirty="0" smtClean="0">
                <a:latin typeface="+mn-lt"/>
              </a:rPr>
              <a:t>0 </a:t>
            </a:r>
            <a:r>
              <a:rPr lang="fr-FR" altLang="fr-FR" sz="1400" dirty="0" smtClean="0">
                <a:latin typeface="+mn-lt"/>
              </a:rPr>
              <a:t>&gt; 5.10</a:t>
            </a:r>
            <a:r>
              <a:rPr lang="fr-FR" altLang="fr-FR" sz="1400" baseline="30000" dirty="0" smtClean="0">
                <a:latin typeface="+mn-lt"/>
              </a:rPr>
              <a:t>9 </a:t>
            </a:r>
          </a:p>
          <a:p>
            <a:pPr marL="800100" lvl="1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fr-FR" altLang="fr-FR" sz="1400" dirty="0" smtClean="0">
                <a:latin typeface="+mn-lt"/>
              </a:rPr>
              <a:t>Power coupler: </a:t>
            </a:r>
            <a:r>
              <a:rPr lang="fr-FR" altLang="fr-FR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1.1 MW max</a:t>
            </a:r>
          </a:p>
          <a:p>
            <a:pPr marL="800100" lvl="1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fr-FR" altLang="fr-FR" sz="1400" dirty="0" err="1">
                <a:latin typeface="+mn-lt"/>
              </a:rPr>
              <a:t>External</a:t>
            </a:r>
            <a:r>
              <a:rPr lang="fr-FR" altLang="fr-FR" sz="1400" dirty="0">
                <a:latin typeface="+mn-lt"/>
              </a:rPr>
              <a:t> </a:t>
            </a:r>
            <a:r>
              <a:rPr lang="fr-FR" altLang="fr-FR" sz="1400" dirty="0" err="1">
                <a:latin typeface="+mn-lt"/>
              </a:rPr>
              <a:t>coupling</a:t>
            </a:r>
            <a:r>
              <a:rPr lang="fr-FR" altLang="fr-FR" sz="1400" dirty="0" smtClean="0">
                <a:latin typeface="+mn-lt"/>
              </a:rPr>
              <a:t>:</a:t>
            </a:r>
            <a:r>
              <a:rPr lang="fr-FR" altLang="fr-FR" sz="1400" dirty="0">
                <a:latin typeface="+mn-lt"/>
              </a:rPr>
              <a:t> </a:t>
            </a:r>
            <a:r>
              <a:rPr lang="fr-FR" altLang="fr-FR" sz="1400" dirty="0" err="1" smtClean="0">
                <a:latin typeface="+mn-lt"/>
              </a:rPr>
              <a:t>Q</a:t>
            </a:r>
            <a:r>
              <a:rPr lang="fr-FR" altLang="fr-FR" sz="1400" baseline="-25000" dirty="0" err="1" smtClean="0">
                <a:latin typeface="+mn-lt"/>
              </a:rPr>
              <a:t>ext</a:t>
            </a:r>
            <a:r>
              <a:rPr lang="fr-FR" altLang="fr-FR" sz="1400" baseline="-25000" dirty="0" smtClean="0">
                <a:latin typeface="+mn-lt"/>
              </a:rPr>
              <a:t> </a:t>
            </a:r>
            <a:r>
              <a:rPr lang="fr-FR" altLang="fr-FR" sz="1400" dirty="0">
                <a:latin typeface="+mn-lt"/>
              </a:rPr>
              <a:t>=</a:t>
            </a:r>
            <a:r>
              <a:rPr lang="fr-FR" altLang="fr-FR" sz="1400" dirty="0" smtClean="0">
                <a:latin typeface="+mn-lt"/>
              </a:rPr>
              <a:t> 7.5.10</a:t>
            </a:r>
            <a:r>
              <a:rPr lang="fr-FR" altLang="fr-FR" sz="1400" baseline="30000" dirty="0" smtClean="0">
                <a:latin typeface="+mn-lt"/>
              </a:rPr>
              <a:t>5</a:t>
            </a:r>
            <a:endParaRPr lang="fr-FR" altLang="fr-FR" sz="1400" dirty="0" smtClean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r-FR" altLang="fr-FR" sz="1400" dirty="0" smtClean="0">
                <a:latin typeface="+mn-lt"/>
              </a:rPr>
              <a:t> Slow </a:t>
            </a:r>
            <a:r>
              <a:rPr lang="fr-FR" altLang="fr-FR" sz="1400" dirty="0" err="1" smtClean="0">
                <a:latin typeface="+mn-lt"/>
              </a:rPr>
              <a:t>tuning</a:t>
            </a:r>
            <a:r>
              <a:rPr lang="fr-FR" altLang="fr-FR" sz="1400" dirty="0" smtClean="0">
                <a:latin typeface="+mn-lt"/>
              </a:rPr>
              <a:t> system: 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± 300 kHz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r-FR" alt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Fast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tuning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system (LFD) : 1+1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piezo</a:t>
            </a:r>
            <a:endParaRPr lang="fr-FR" altLang="fr-FR" sz="1400" dirty="0" smtClean="0">
              <a:latin typeface="+mn-lt"/>
              <a:cs typeface="Arial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r-FR" altLang="fr-FR" sz="1400" dirty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Cavity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cooling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: </a:t>
            </a:r>
            <a:r>
              <a:rPr lang="fr-FR" altLang="fr-FR" sz="1400" dirty="0" err="1">
                <a:latin typeface="+mn-lt"/>
                <a:cs typeface="Arial" pitchFamily="34" charset="0"/>
              </a:rPr>
              <a:t>LHe</a:t>
            </a:r>
            <a:r>
              <a:rPr lang="fr-FR" altLang="fr-FR" sz="1400" dirty="0">
                <a:latin typeface="+mn-lt"/>
                <a:cs typeface="Arial" pitchFamily="34" charset="0"/>
              </a:rPr>
              <a:t> 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at 2 K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r-FR" altLang="fr-FR" sz="1400" dirty="0">
                <a:latin typeface="+mn-lt"/>
                <a:cs typeface="Arial" pitchFamily="34" charset="0"/>
              </a:rPr>
              <a:t> 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Coupler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cooling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: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SHe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at 4.5 K, 3 bars</a:t>
            </a:r>
            <a:endParaRPr lang="fr-FR" altLang="fr-FR" sz="1400" dirty="0">
              <a:latin typeface="+mn-lt"/>
              <a:cs typeface="Arial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r-FR" altLang="fr-FR" sz="1400" dirty="0">
                <a:latin typeface="+mn-lt"/>
                <a:cs typeface="Arial" pitchFamily="34" charset="0"/>
              </a:rPr>
              <a:t> 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Thermal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shielding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cooling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: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LHe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50 K</a:t>
            </a:r>
            <a:endParaRPr lang="fr-FR" altLang="fr-FR" sz="1400" dirty="0">
              <a:latin typeface="+mn-lt"/>
              <a:cs typeface="Arial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r-FR" altLang="fr-FR" sz="1400" dirty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Overall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length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: 6584 mm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from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flange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to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flange</a:t>
            </a:r>
            <a:endParaRPr lang="fr-FR" altLang="fr-FR" sz="1400" dirty="0">
              <a:latin typeface="+mn-lt"/>
              <a:cs typeface="Arial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r-FR" altLang="fr-FR" sz="1400" dirty="0">
                <a:latin typeface="+mn-lt"/>
                <a:cs typeface="Arial" pitchFamily="34" charset="0"/>
              </a:rPr>
              <a:t> 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Thermal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losses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(for MB): </a:t>
            </a:r>
            <a:endParaRPr lang="fr-FR" altLang="fr-FR" sz="1400" dirty="0">
              <a:latin typeface="+mn-lt"/>
              <a:cs typeface="Arial" pitchFamily="34" charset="0"/>
            </a:endParaRPr>
          </a:p>
          <a:p>
            <a:pPr marL="800100" lvl="1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fr-FR" altLang="fr-FR" sz="1400" dirty="0" err="1" smtClean="0">
                <a:latin typeface="+mn-lt"/>
                <a:cs typeface="Arial" pitchFamily="34" charset="0"/>
              </a:rPr>
              <a:t>Static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losses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at </a:t>
            </a:r>
            <a:r>
              <a:rPr lang="fr-FR" altLang="fr-FR" sz="1400" dirty="0">
                <a:latin typeface="+mn-lt"/>
                <a:cs typeface="Arial" pitchFamily="34" charset="0"/>
              </a:rPr>
              <a:t>50 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K: 46.2 </a:t>
            </a:r>
            <a:r>
              <a:rPr lang="fr-FR" altLang="fr-FR" sz="1400" dirty="0">
                <a:latin typeface="+mn-lt"/>
                <a:cs typeface="Arial" pitchFamily="34" charset="0"/>
              </a:rPr>
              <a:t>W </a:t>
            </a:r>
          </a:p>
          <a:p>
            <a:pPr marL="800100" lvl="1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fr-FR" altLang="fr-FR" sz="1400" dirty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Static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losses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at 2 K: 13.2 </a:t>
            </a:r>
            <a:r>
              <a:rPr lang="fr-FR" altLang="fr-FR" sz="1400" dirty="0">
                <a:latin typeface="+mn-lt"/>
                <a:cs typeface="Arial" pitchFamily="34" charset="0"/>
              </a:rPr>
              <a:t>W </a:t>
            </a:r>
            <a:endParaRPr lang="fr-FR" altLang="fr-FR" sz="1400" dirty="0" smtClean="0">
              <a:latin typeface="+mn-lt"/>
              <a:cs typeface="Arial" pitchFamily="34" charset="0"/>
            </a:endParaRPr>
          </a:p>
          <a:p>
            <a:pPr marL="800100" lvl="1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fr-FR" altLang="fr-FR" sz="1400" dirty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Dynamic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losses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 at 2 K: 23.2 W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r-FR" altLang="fr-FR" sz="1400" dirty="0" smtClean="0">
                <a:latin typeface="+mn-lt"/>
                <a:cs typeface="Arial" pitchFamily="34" charset="0"/>
              </a:rPr>
              <a:t>Pressure </a:t>
            </a:r>
            <a:r>
              <a:rPr lang="fr-FR" altLang="fr-FR" sz="1400" dirty="0" err="1" smtClean="0">
                <a:latin typeface="+mn-lt"/>
                <a:cs typeface="Arial" pitchFamily="34" charset="0"/>
              </a:rPr>
              <a:t>vessel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: good engineering practice (article 4.3 of PED)</a:t>
            </a:r>
            <a:endParaRPr lang="fr-FR" altLang="fr-FR" sz="1400" dirty="0">
              <a:latin typeface="+mn-lt"/>
              <a:cs typeface="Arial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9696" y="2658259"/>
            <a:ext cx="2905290" cy="1778237"/>
          </a:xfrm>
          <a:prstGeom prst="rect">
            <a:avLst/>
          </a:prstGeom>
        </p:spPr>
      </p:pic>
      <p:pic>
        <p:nvPicPr>
          <p:cNvPr id="11" name="Image 10" descr="C:\Mon Disque\#01_ESS\µ00_MANAGEMENT\01_PHOTOS ESSI\IMG_3787_i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96" y="1056297"/>
            <a:ext cx="2905290" cy="1502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59695" y="4568351"/>
            <a:ext cx="2905290" cy="217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1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8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2088000" y="0"/>
            <a:ext cx="6552727" cy="908720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Organisation chart </a:t>
            </a:r>
            <a:br>
              <a:rPr lang="fr-FR" sz="2800" dirty="0" smtClean="0">
                <a:latin typeface="+mn-lt"/>
              </a:rPr>
            </a:br>
            <a:r>
              <a:rPr lang="fr-FR" sz="2800" dirty="0" smtClean="0">
                <a:latin typeface="+mn-lt"/>
              </a:rPr>
              <a:t>(ESSI </a:t>
            </a:r>
            <a:r>
              <a:rPr lang="fr-FR" sz="2800" dirty="0" err="1" smtClean="0">
                <a:latin typeface="+mn-lt"/>
              </a:rPr>
              <a:t>project</a:t>
            </a:r>
            <a:r>
              <a:rPr lang="fr-FR" sz="2800" dirty="0" smtClean="0">
                <a:latin typeface="+mn-lt"/>
              </a:rPr>
              <a:t> </a:t>
            </a:r>
            <a:r>
              <a:rPr lang="fr-FR" sz="2800" dirty="0" err="1" smtClean="0">
                <a:latin typeface="+mn-lt"/>
              </a:rPr>
              <a:t>level</a:t>
            </a:r>
            <a:r>
              <a:rPr lang="fr-FR" sz="2800" dirty="0" smtClean="0">
                <a:latin typeface="+mn-lt"/>
              </a:rPr>
              <a:t>)</a:t>
            </a:r>
            <a:endParaRPr lang="fr-FR" sz="2800" dirty="0">
              <a:latin typeface="+mn-lt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Cryomodule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dirty="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63" y="1020174"/>
            <a:ext cx="8149673" cy="480641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44137" y="4075611"/>
            <a:ext cx="1968137" cy="1750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9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2088000" y="0"/>
            <a:ext cx="5525983" cy="908720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Organisation chart (CRYOMODULE LEVEL)</a:t>
            </a:r>
            <a:endParaRPr lang="fr-FR" sz="2800" dirty="0">
              <a:latin typeface="+mn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0" y="1591046"/>
            <a:ext cx="8574751" cy="345423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91" y="3898879"/>
            <a:ext cx="318440" cy="42508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3851" y="4436537"/>
            <a:ext cx="658619" cy="153888"/>
          </a:xfrm>
          <a:prstGeom prst="rect">
            <a:avLst/>
          </a:prstGeom>
          <a:gradFill rotWithShape="1">
            <a:gsLst>
              <a:gs pos="0">
                <a:srgbClr val="FAB45F">
                  <a:tint val="50000"/>
                  <a:satMod val="300000"/>
                </a:srgbClr>
              </a:gs>
              <a:gs pos="35000">
                <a:srgbClr val="FAB45F">
                  <a:tint val="37000"/>
                  <a:satMod val="300000"/>
                </a:srgbClr>
              </a:gs>
              <a:gs pos="100000">
                <a:srgbClr val="FAB45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B45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Products</a:t>
            </a:r>
            <a:endParaRPr kumimoji="0" lang="fr-FR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024030" y="4838039"/>
            <a:ext cx="621959" cy="9233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G. Devanz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3851" y="3397651"/>
            <a:ext cx="613251" cy="153888"/>
          </a:xfrm>
          <a:prstGeom prst="rect">
            <a:avLst/>
          </a:prstGeom>
          <a:gradFill rotWithShape="1">
            <a:gsLst>
              <a:gs pos="0">
                <a:srgbClr val="FAB45F">
                  <a:tint val="50000"/>
                  <a:satMod val="300000"/>
                </a:srgbClr>
              </a:gs>
              <a:gs pos="35000">
                <a:srgbClr val="FAB45F">
                  <a:tint val="37000"/>
                  <a:satMod val="300000"/>
                </a:srgbClr>
              </a:gs>
              <a:gs pos="100000">
                <a:srgbClr val="FAB45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B45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Functions</a:t>
            </a:r>
            <a:endParaRPr kumimoji="0" lang="fr-FR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656" y="2302658"/>
            <a:ext cx="438033" cy="502785"/>
          </a:xfrm>
          <a:prstGeom prst="rect">
            <a:avLst/>
          </a:prstGeom>
        </p:spPr>
      </p:pic>
      <p:sp>
        <p:nvSpPr>
          <p:cNvPr id="28" name="Flèche droite 27"/>
          <p:cNvSpPr/>
          <p:nvPr/>
        </p:nvSpPr>
        <p:spPr>
          <a:xfrm>
            <a:off x="238358" y="3653660"/>
            <a:ext cx="350063" cy="118684"/>
          </a:xfrm>
          <a:prstGeom prst="rightArrow">
            <a:avLst/>
          </a:prstGeom>
          <a:gradFill rotWithShape="1">
            <a:gsLst>
              <a:gs pos="0">
                <a:srgbClr val="FAB45F">
                  <a:tint val="50000"/>
                  <a:satMod val="300000"/>
                </a:srgbClr>
              </a:gs>
              <a:gs pos="35000">
                <a:srgbClr val="FAB45F">
                  <a:tint val="37000"/>
                  <a:satMod val="300000"/>
                </a:srgbClr>
              </a:gs>
              <a:gs pos="100000">
                <a:srgbClr val="FAB45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B45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lèche droite 28"/>
          <p:cNvSpPr/>
          <p:nvPr/>
        </p:nvSpPr>
        <p:spPr>
          <a:xfrm>
            <a:off x="218098" y="4666149"/>
            <a:ext cx="336863" cy="133108"/>
          </a:xfrm>
          <a:prstGeom prst="rightArrow">
            <a:avLst/>
          </a:prstGeom>
          <a:gradFill rotWithShape="1">
            <a:gsLst>
              <a:gs pos="0">
                <a:srgbClr val="FAB45F">
                  <a:tint val="50000"/>
                  <a:satMod val="300000"/>
                </a:srgbClr>
              </a:gs>
              <a:gs pos="35000">
                <a:srgbClr val="FAB45F">
                  <a:tint val="37000"/>
                  <a:satMod val="300000"/>
                </a:srgbClr>
              </a:gs>
              <a:gs pos="100000">
                <a:srgbClr val="FAB45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B45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85" y="3898879"/>
            <a:ext cx="326417" cy="42815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04" y="4924565"/>
            <a:ext cx="330630" cy="44084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96" y="4934457"/>
            <a:ext cx="334621" cy="41967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74" y="3133028"/>
            <a:ext cx="296892" cy="39585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81" y="4931624"/>
            <a:ext cx="274137" cy="39874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17" y="1585467"/>
            <a:ext cx="402153" cy="536203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14" y="4930807"/>
            <a:ext cx="298361" cy="423119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48" y="4888842"/>
            <a:ext cx="341490" cy="45532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89" y="4884212"/>
            <a:ext cx="358144" cy="454786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300" y="4924565"/>
            <a:ext cx="361262" cy="426431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83" y="4915879"/>
            <a:ext cx="317339" cy="423119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16" y="2411055"/>
            <a:ext cx="341883" cy="455844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80" y="4895960"/>
            <a:ext cx="323468" cy="43129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10" y="3108700"/>
            <a:ext cx="295711" cy="416315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98" y="3804025"/>
            <a:ext cx="308382" cy="416315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38" y="3137036"/>
            <a:ext cx="326363" cy="403874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6" y="3106631"/>
            <a:ext cx="317296" cy="423062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320" y="3031456"/>
            <a:ext cx="370169" cy="493559"/>
          </a:xfrm>
          <a:prstGeom prst="rect">
            <a:avLst/>
          </a:prstGeom>
        </p:spPr>
      </p:pic>
      <p:sp>
        <p:nvSpPr>
          <p:cNvPr id="65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Cryomodule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6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buNone/>
              <a:defRPr/>
            </a:pPr>
            <a:r>
              <a:rPr lang="fr-FR" sz="1000" dirty="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55755" y="5659815"/>
            <a:ext cx="4766438" cy="728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fr-FR" sz="1400" kern="0" dirty="0" smtClean="0">
                <a:latin typeface="+mj-lt"/>
              </a:rPr>
              <a:t>+ CEA/DRF </a:t>
            </a:r>
            <a:r>
              <a:rPr lang="fr-FR" sz="1400" kern="0" dirty="0" err="1">
                <a:latin typeface="+mj-lt"/>
              </a:rPr>
              <a:t>p</a:t>
            </a:r>
            <a:r>
              <a:rPr lang="fr-FR" sz="1400" kern="0" dirty="0" err="1" smtClean="0">
                <a:latin typeface="+mj-lt"/>
              </a:rPr>
              <a:t>urchase</a:t>
            </a:r>
            <a:r>
              <a:rPr lang="fr-FR" sz="1400" kern="0" dirty="0" smtClean="0">
                <a:latin typeface="+mj-lt"/>
              </a:rPr>
              <a:t> </a:t>
            </a:r>
            <a:r>
              <a:rPr lang="fr-FR" sz="1400" kern="0" dirty="0" err="1" smtClean="0">
                <a:latin typeface="+mj-lt"/>
              </a:rPr>
              <a:t>department</a:t>
            </a:r>
            <a:r>
              <a:rPr lang="fr-FR" sz="1400" kern="0" dirty="0" smtClean="0">
                <a:latin typeface="+mj-lt"/>
              </a:rPr>
              <a:t> (« Service Commercial »)</a:t>
            </a:r>
          </a:p>
          <a:p>
            <a:pPr>
              <a:lnSpc>
                <a:spcPct val="120000"/>
              </a:lnSpc>
              <a:buNone/>
            </a:pPr>
            <a:r>
              <a:rPr lang="fr-FR" sz="1400" kern="0" dirty="0" smtClean="0">
                <a:latin typeface="+mj-lt"/>
              </a:rPr>
              <a:t>+ CEA/DRF/IRFU/SACM Infrastructures and </a:t>
            </a:r>
            <a:r>
              <a:rPr lang="fr-FR" sz="1400" kern="0" dirty="0" err="1" smtClean="0">
                <a:latin typeface="+mj-lt"/>
              </a:rPr>
              <a:t>Safety</a:t>
            </a:r>
            <a:r>
              <a:rPr lang="fr-FR" sz="1400" kern="0" dirty="0" smtClean="0">
                <a:latin typeface="+mj-lt"/>
              </a:rPr>
              <a:t> managers  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87" y="1698854"/>
            <a:ext cx="408513" cy="544683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68" y="2494164"/>
            <a:ext cx="389002" cy="21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89" y="3898879"/>
            <a:ext cx="318816" cy="42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IPHI_CP">
  <a:themeElements>
    <a:clrScheme name="IPHI_C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wrap="square" rtlCol="0" anchor="ctr">
        <a:spAutoFit/>
      </a:bodyPr>
      <a:lstStyle>
        <a:defPPr algn="ctr">
          <a:buNone/>
          <a:defRPr sz="1100" dirty="0" smtClean="0">
            <a:solidFill>
              <a:schemeClr val="tx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317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rtlCol="0">
        <a:noAutofit/>
      </a:bodyPr>
      <a:lstStyle>
        <a:defPPr>
          <a:lnSpc>
            <a:spcPct val="120000"/>
          </a:lnSpc>
          <a:defRPr sz="2000" kern="0" dirty="0" smtClean="0">
            <a:latin typeface="+mj-lt"/>
          </a:defRPr>
        </a:defPPr>
      </a:lstStyle>
    </a:txDef>
  </a:objectDefaults>
  <a:extraClrSchemeLst>
    <a:extraClrScheme>
      <a:clrScheme name="IPHI_C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145195</TotalTime>
  <Words>1704</Words>
  <Application>Microsoft Office PowerPoint</Application>
  <PresentationFormat>Affichage à l'écran (4:3)</PresentationFormat>
  <Paragraphs>380</Paragraphs>
  <Slides>18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ＭＳ Ｐゴシック</vt:lpstr>
      <vt:lpstr>Arial</vt:lpstr>
      <vt:lpstr>Calibri</vt:lpstr>
      <vt:lpstr>Comic Sans MS</vt:lpstr>
      <vt:lpstr>Courier New</vt:lpstr>
      <vt:lpstr>Symbol</vt:lpstr>
      <vt:lpstr>Wingdings</vt:lpstr>
      <vt:lpstr>6_IPHI_CP</vt:lpstr>
      <vt:lpstr>Critical design review #1  for medium beta cavity cryomodules  3-4 APRIL 2017 - Cryomodule overview, organization and development plan  - Franck Peauger    </vt:lpstr>
      <vt:lpstr>Medium beta cryomodules in ESS linac</vt:lpstr>
      <vt:lpstr>CEA – ESS Agreements for the Elliptical Cryomodules </vt:lpstr>
      <vt:lpstr>Scope of the medium beta cryomodules activities</vt:lpstr>
      <vt:lpstr>Detailed scope</vt:lpstr>
      <vt:lpstr>ESS MB Cryomodule 3D view and cross section</vt:lpstr>
      <vt:lpstr>Medium beta cryomodule Main specifications</vt:lpstr>
      <vt:lpstr>Organisation chart  (ESSI project level)</vt:lpstr>
      <vt:lpstr>Organisation chart (CRYOMODULE LEVEL)</vt:lpstr>
      <vt:lpstr>Project organisation and collaborationS</vt:lpstr>
      <vt:lpstr>Présentation PowerPoint</vt:lpstr>
      <vt:lpstr>Overall ESS cryomodule Development plan</vt:lpstr>
      <vt:lpstr>Medium beta cryomodules Development plan and reviews</vt:lpstr>
      <vt:lpstr>Key points</vt:lpstr>
      <vt:lpstr>PROCUREMENT and ASSEMBLY ROADMAP</vt:lpstr>
      <vt:lpstr>Conclusion</vt:lpstr>
      <vt:lpstr>Présentation PowerPoint</vt:lpstr>
      <vt:lpstr>Organisation: meetings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Av. Prog</dc:title>
  <dc:creator>PEAUGER  Franck</dc:creator>
  <cp:lastModifiedBy>PEAUGER  Franck</cp:lastModifiedBy>
  <cp:revision>4350</cp:revision>
  <cp:lastPrinted>2017-01-16T11:28:52Z</cp:lastPrinted>
  <dcterms:created xsi:type="dcterms:W3CDTF">2006-03-11T15:04:19Z</dcterms:created>
  <dcterms:modified xsi:type="dcterms:W3CDTF">2017-04-02T20:19:38Z</dcterms:modified>
</cp:coreProperties>
</file>