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502007" r:id="rId1"/>
  </p:sldMasterIdLst>
  <p:notesMasterIdLst>
    <p:notesMasterId r:id="rId29"/>
  </p:notesMasterIdLst>
  <p:handoutMasterIdLst>
    <p:handoutMasterId r:id="rId30"/>
  </p:handoutMasterIdLst>
  <p:sldIdLst>
    <p:sldId id="2340" r:id="rId2"/>
    <p:sldId id="2414" r:id="rId3"/>
    <p:sldId id="2408" r:id="rId4"/>
    <p:sldId id="2416" r:id="rId5"/>
    <p:sldId id="2370" r:id="rId6"/>
    <p:sldId id="2426" r:id="rId7"/>
    <p:sldId id="2424" r:id="rId8"/>
    <p:sldId id="2432" r:id="rId9"/>
    <p:sldId id="2433" r:id="rId10"/>
    <p:sldId id="2427" r:id="rId11"/>
    <p:sldId id="2434" r:id="rId12"/>
    <p:sldId id="2417" r:id="rId13"/>
    <p:sldId id="2418" r:id="rId14"/>
    <p:sldId id="2428" r:id="rId15"/>
    <p:sldId id="2420" r:id="rId16"/>
    <p:sldId id="2419" r:id="rId17"/>
    <p:sldId id="2421" r:id="rId18"/>
    <p:sldId id="2422" r:id="rId19"/>
    <p:sldId id="2429" r:id="rId20"/>
    <p:sldId id="2431" r:id="rId21"/>
    <p:sldId id="2423" r:id="rId22"/>
    <p:sldId id="2425" r:id="rId23"/>
    <p:sldId id="2412" r:id="rId24"/>
    <p:sldId id="2369" r:id="rId25"/>
    <p:sldId id="2409" r:id="rId26"/>
    <p:sldId id="2413" r:id="rId27"/>
    <p:sldId id="2430" r:id="rId28"/>
  </p:sldIdLst>
  <p:sldSz cx="9144000" cy="6858000" type="screen4x3"/>
  <p:notesSz cx="6811963" cy="9942513"/>
  <p:defaultTextStyle>
    <a:defPPr>
      <a:defRPr lang="fr-FR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ard Bertrand" initials="R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6BA6ED"/>
    <a:srgbClr val="FF9999"/>
    <a:srgbClr val="FFFF99"/>
    <a:srgbClr val="CCCC00"/>
    <a:srgbClr val="CCFFCC"/>
    <a:srgbClr val="FFCCCC"/>
    <a:srgbClr val="CC3300"/>
    <a:srgbClr val="FF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6" autoAdjust="0"/>
    <p:restoredTop sz="94591" autoAdjust="0"/>
  </p:normalViewPr>
  <p:slideViewPr>
    <p:cSldViewPr snapToGrid="0">
      <p:cViewPr varScale="1">
        <p:scale>
          <a:sx n="93" d="100"/>
          <a:sy n="93" d="100"/>
        </p:scale>
        <p:origin x="456" y="66"/>
      </p:cViewPr>
      <p:guideLst>
        <p:guide orient="horz" pos="2183"/>
        <p:guide pos="2857"/>
      </p:guideLst>
    </p:cSldViewPr>
  </p:slideViewPr>
  <p:outlineViewPr>
    <p:cViewPr>
      <p:scale>
        <a:sx n="33" d="100"/>
        <a:sy n="33" d="100"/>
      </p:scale>
      <p:origin x="0" y="48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288" y="12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7576" y="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pPr>
              <a:buNone/>
              <a:defRPr/>
            </a:pPr>
            <a:fld id="{D7381257-66DF-4C83-A00A-A00637A2B8FE}" type="datetimeFigureOut">
              <a:rPr lang="fr-FR"/>
              <a:pPr>
                <a:buNone/>
                <a:defRPr/>
              </a:pPr>
              <a:t>03/04/2017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324"/>
            <a:ext cx="2952769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pPr>
              <a:buNone/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7576" y="9443324"/>
            <a:ext cx="2952768" cy="49760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pPr>
              <a:buNone/>
              <a:defRPr/>
            </a:pPr>
            <a:fld id="{E3655026-EC26-4D0C-B2BC-89811960C8F1}" type="slidenum">
              <a:rPr lang="fr-FR"/>
              <a:pPr>
                <a:buNone/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02328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576" y="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4" y="4723254"/>
            <a:ext cx="5449895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324"/>
            <a:ext cx="2952769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576" y="9443324"/>
            <a:ext cx="2952768" cy="4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8BDF97A-C648-401A-8383-DC0E87CEF8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43857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Bonjour,</a:t>
            </a:r>
          </a:p>
          <a:p>
            <a:r>
              <a:rPr lang="fr-FR" dirty="0" smtClean="0"/>
              <a:t>Franck </a:t>
            </a:r>
            <a:r>
              <a:rPr lang="fr-FR" dirty="0" err="1" smtClean="0"/>
              <a:t>Peauger</a:t>
            </a:r>
            <a:r>
              <a:rPr lang="fr-FR" dirty="0" smtClean="0"/>
              <a:t>, </a:t>
            </a:r>
          </a:p>
          <a:p>
            <a:r>
              <a:rPr lang="fr-FR" dirty="0" smtClean="0"/>
              <a:t>Je suis</a:t>
            </a:r>
            <a:r>
              <a:rPr lang="fr-FR" baseline="0" dirty="0" smtClean="0"/>
              <a:t> I</a:t>
            </a:r>
            <a:r>
              <a:rPr lang="fr-FR" dirty="0" smtClean="0"/>
              <a:t>ngénieur RF accélérateurs</a:t>
            </a:r>
            <a:r>
              <a:rPr lang="fr-FR" baseline="0" dirty="0" smtClean="0"/>
              <a:t> au SACM</a:t>
            </a:r>
          </a:p>
          <a:p>
            <a:r>
              <a:rPr lang="fr-FR" baseline="0" dirty="0" smtClean="0"/>
              <a:t>Je suis au CEA depuis janvier 2006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53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06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71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25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929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025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313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880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02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548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81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902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46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087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82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580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052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694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05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BDF97A-C648-401A-8383-DC0E87CEF8E9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95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17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5445224"/>
            <a:ext cx="4788464" cy="288032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14" y="3004220"/>
            <a:ext cx="1009994" cy="1092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46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fr-FR" dirty="0" smtClean="0"/>
              <a:t>03-04/04/2017</a:t>
            </a:r>
            <a:endParaRPr lang="fr-FR"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720B9139-BAE7-44D3-A8B0-998EE27CB7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Cryomodule overview, organization, development plan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62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2" name="Ellipse 1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rgbClr val="33CC33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91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7" name="Ellipse 6"/>
          <p:cNvSpPr/>
          <p:nvPr userDrawn="1"/>
        </p:nvSpPr>
        <p:spPr>
          <a:xfrm>
            <a:off x="8460432" y="260648"/>
            <a:ext cx="504056" cy="504056"/>
          </a:xfrm>
          <a:prstGeom prst="ellipse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>
              <a:buFontTx/>
              <a:buNone/>
            </a:pPr>
            <a:endParaRPr lang="fr-F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8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‹N°›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346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Réunion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66626" y="6479246"/>
            <a:ext cx="1519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r-FR" sz="10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89125" y="6479245"/>
            <a:ext cx="3425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buFontTx/>
              <a:buNone/>
            </a:pPr>
            <a:r>
              <a:rPr lang="fr-FR" dirty="0" smtClean="0"/>
              <a:t>Cryomodule </a:t>
            </a:r>
            <a:r>
              <a:rPr lang="fr-FR" dirty="0" err="1" smtClean="0"/>
              <a:t>Assembly</a:t>
            </a:r>
            <a:r>
              <a:rPr lang="fr-FR" dirty="0" smtClean="0"/>
              <a:t> Scenario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4659" y="647456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defRPr lang="fr-FR" sz="1200" smtClean="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‹N°›</a:t>
            </a:fld>
            <a:endParaRPr lang="fr-FR" dirty="0"/>
          </a:p>
        </p:txBody>
      </p:sp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889125" y="52752"/>
            <a:ext cx="5859338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10" name="Image 9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8185" y="113498"/>
            <a:ext cx="660074" cy="63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2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8172464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0" y="6480003"/>
            <a:ext cx="593982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buFontTx/>
              <a:buNone/>
            </a:pPr>
            <a:r>
              <a:rPr lang="en-US" dirty="0" smtClean="0"/>
              <a:t>Cryomodule Assembly Scenario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6" name="Image 5"/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6524" y="21600"/>
            <a:ext cx="900000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7858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bandeau_page_car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5146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11"/>
          <p:cNvSpPr txBox="1">
            <a:spLocks/>
          </p:cNvSpPr>
          <p:nvPr userDrawn="1"/>
        </p:nvSpPr>
        <p:spPr>
          <a:xfrm>
            <a:off x="2051720" y="6480003"/>
            <a:ext cx="5939824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200" kern="1200">
                <a:solidFill>
                  <a:schemeClr val="bg1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smtClean="0"/>
              <a:t>Cryomodule Assembly Scenario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128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5148000" y="2016000"/>
            <a:ext cx="3492000" cy="3690000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2051720" y="6480003"/>
            <a:ext cx="593982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buFontTx/>
              <a:buNone/>
            </a:pPr>
            <a:r>
              <a:rPr lang="en-US" dirty="0" smtClean="0"/>
              <a:t>Cryomodule Assembly Scenario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88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u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Tx/>
              <a:buNone/>
              <a:defRPr/>
            </a:pPr>
            <a:fld id="{03A18B84-9EFD-41B6-A5E4-D37CFBDD82D6}" type="slidenum">
              <a:rPr lang="en-US" smtClean="0"/>
              <a:pPr>
                <a:buFontTx/>
                <a:buNone/>
                <a:defRPr/>
              </a:pPr>
              <a:t>‹N°›</a:t>
            </a:fld>
            <a:r>
              <a:rPr lang="en-US" dirty="0" smtClean="0"/>
              <a:t> / 153</a:t>
            </a: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460432" y="116632"/>
            <a:ext cx="576635" cy="486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516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67500"/>
            <a:ext cx="51435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424A34A-A9B6-40AE-A3E4-8676718D147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 descr="bandeau_texte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195736" y="52752"/>
            <a:ext cx="6552727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pic>
        <p:nvPicPr>
          <p:cNvPr id="9" name="Picture 2" descr="http://irfu-i.cea.fr/Page/500/irfu_signature_cea_saclay.pn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5" y="41096"/>
            <a:ext cx="451732" cy="5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802" y="608350"/>
            <a:ext cx="533313" cy="29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49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08" r:id="rId1"/>
    <p:sldLayoutId id="2147502009" r:id="rId2"/>
    <p:sldLayoutId id="2147502010" r:id="rId3"/>
    <p:sldLayoutId id="2147502011" r:id="rId4"/>
    <p:sldLayoutId id="2147502012" r:id="rId5"/>
    <p:sldLayoutId id="2147502013" r:id="rId6"/>
    <p:sldLayoutId id="2147502014" r:id="rId7"/>
    <p:sldLayoutId id="2147502015" r:id="rId8"/>
    <p:sldLayoutId id="2147502016" r:id="rId9"/>
    <p:sldLayoutId id="2147502017" r:id="rId10"/>
    <p:sldLayoutId id="214750201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FR" sz="2200" b="1" i="0" kern="1200" cap="all" baseline="0" dirty="0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6.jpeg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4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98016" y="723014"/>
            <a:ext cx="5445984" cy="4399218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Critical design </a:t>
            </a:r>
            <a:r>
              <a:rPr lang="fr-FR" b="1" dirty="0" err="1" smtClean="0">
                <a:solidFill>
                  <a:schemeClr val="tx1"/>
                </a:solidFill>
              </a:rPr>
              <a:t>review</a:t>
            </a:r>
            <a:r>
              <a:rPr lang="fr-FR" b="1" dirty="0" smtClean="0">
                <a:solidFill>
                  <a:schemeClr val="tx1"/>
                </a:solidFill>
              </a:rPr>
              <a:t> #1 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for medium beta </a:t>
            </a:r>
            <a:r>
              <a:rPr lang="fr-FR" b="1" dirty="0" err="1" smtClean="0">
                <a:solidFill>
                  <a:schemeClr val="tx1"/>
                </a:solidFill>
              </a:rPr>
              <a:t>cavity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cryomodules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sz="4000" b="1" dirty="0" smtClean="0">
                <a:solidFill>
                  <a:schemeClr val="tx1"/>
                </a:solidFill>
              </a:rPr>
              <a:t/>
            </a:r>
            <a:br>
              <a:rPr lang="fr-FR" sz="4000" b="1" dirty="0" smtClean="0">
                <a:solidFill>
                  <a:schemeClr val="tx1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3-4 APRIL 2017</a:t>
            </a:r>
            <a:r>
              <a:rPr lang="fr-FR" sz="2400" dirty="0" smtClean="0">
                <a:solidFill>
                  <a:schemeClr val="tx1"/>
                </a:solidFill>
              </a:rPr>
              <a:t/>
            </a:r>
            <a:br>
              <a:rPr lang="fr-FR" sz="2400" dirty="0" smtClean="0">
                <a:solidFill>
                  <a:schemeClr val="tx1"/>
                </a:solidFill>
              </a:rPr>
            </a:br>
            <a:r>
              <a:rPr lang="fr-FR" sz="2000" b="1" dirty="0">
                <a:solidFill>
                  <a:schemeClr val="tx1"/>
                </a:solidFill>
              </a:rPr>
              <a:t>-</a:t>
            </a:r>
            <a:r>
              <a:rPr lang="fr-FR" sz="2400" b="1" dirty="0">
                <a:solidFill>
                  <a:schemeClr val="tx1"/>
                </a:solidFill>
              </a:rPr>
              <a:t/>
            </a:r>
            <a:br>
              <a:rPr lang="fr-FR" sz="2400" b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Cryomodule assembly scenario</a:t>
            </a:r>
            <a:r>
              <a:rPr lang="fr-FR" sz="2400" b="1" dirty="0" smtClean="0">
                <a:solidFill>
                  <a:schemeClr val="tx1"/>
                </a:solidFill>
              </a:rPr>
              <a:t/>
            </a:r>
            <a:br>
              <a:rPr lang="fr-FR" sz="2400" b="1" dirty="0" smtClean="0">
                <a:solidFill>
                  <a:schemeClr val="tx1"/>
                </a:solidFill>
              </a:rPr>
            </a:br>
            <a:r>
              <a:rPr lang="fr-FR" sz="2400" b="1" dirty="0" smtClean="0">
                <a:solidFill>
                  <a:schemeClr val="tx1"/>
                </a:solidFill>
              </a:rPr>
              <a:t>-</a:t>
            </a:r>
            <a:r>
              <a:rPr lang="fr-FR" sz="3200" b="1" dirty="0" smtClean="0">
                <a:solidFill>
                  <a:schemeClr val="tx1"/>
                </a:solidFill>
              </a:rPr>
              <a:t/>
            </a:r>
            <a:br>
              <a:rPr lang="fr-FR" sz="32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Stephane BERRY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/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/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sz="3200" dirty="0">
                <a:solidFill>
                  <a:schemeClr val="tx1"/>
                </a:solidFill>
              </a:rPr>
              <a:t/>
            </a:r>
            <a:br>
              <a:rPr lang="fr-FR" sz="3200" dirty="0">
                <a:solidFill>
                  <a:schemeClr val="tx1"/>
                </a:solidFill>
              </a:rPr>
            </a:b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MECCTD </a:t>
            </a:r>
            <a:r>
              <a:rPr lang="fr-FR" dirty="0" err="1" smtClean="0"/>
              <a:t>status</a:t>
            </a:r>
            <a:r>
              <a:rPr lang="fr-FR" dirty="0" smtClean="0"/>
              <a:t>: </a:t>
            </a:r>
            <a:r>
              <a:rPr lang="fr-FR" dirty="0" err="1" smtClean="0"/>
              <a:t>past</a:t>
            </a:r>
            <a:r>
              <a:rPr lang="fr-FR" dirty="0" smtClean="0"/>
              <a:t> </a:t>
            </a:r>
            <a:r>
              <a:rPr lang="fr-FR" dirty="0" err="1" smtClean="0"/>
              <a:t>activities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03-04/04/2017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372" y="2271937"/>
            <a:ext cx="5927719" cy="5996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71" y="3193138"/>
            <a:ext cx="5927719" cy="5996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868" y="5172311"/>
            <a:ext cx="5927719" cy="59962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71500" y="5923440"/>
            <a:ext cx="3524164" cy="8975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Leak</a:t>
            </a:r>
            <a:r>
              <a:rPr lang="fr-FR" sz="2000" kern="0" dirty="0" smtClean="0">
                <a:latin typeface="+mj-lt"/>
              </a:rPr>
              <a:t> signal </a:t>
            </a:r>
            <a:r>
              <a:rPr lang="fr-FR" sz="2000" kern="0" dirty="0" err="1" smtClean="0">
                <a:latin typeface="+mj-lt"/>
              </a:rPr>
              <a:t>with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Helium</a:t>
            </a:r>
            <a:r>
              <a:rPr lang="fr-FR" sz="2000" kern="0" dirty="0" smtClean="0">
                <a:latin typeface="+mj-lt"/>
              </a:rPr>
              <a:t> spray</a:t>
            </a:r>
          </a:p>
          <a:p>
            <a:pPr>
              <a:lnSpc>
                <a:spcPct val="120000"/>
              </a:lnSpc>
              <a:buNone/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is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less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than</a:t>
            </a:r>
            <a:r>
              <a:rPr lang="fr-FR" sz="2000" kern="0" dirty="0" smtClean="0">
                <a:latin typeface="+mj-lt"/>
              </a:rPr>
              <a:t> 1 10-10 </a:t>
            </a:r>
            <a:r>
              <a:rPr lang="fr-FR" sz="2000" kern="0" dirty="0" err="1" smtClean="0">
                <a:latin typeface="+mj-lt"/>
              </a:rPr>
              <a:t>mbarl</a:t>
            </a:r>
            <a:r>
              <a:rPr lang="fr-FR" sz="2000" kern="0" dirty="0" smtClean="0">
                <a:latin typeface="+mj-lt"/>
              </a:rPr>
              <a:t>/s </a:t>
            </a:r>
            <a:r>
              <a:rPr lang="fr-FR" sz="2000" kern="0" dirty="0" err="1" smtClean="0">
                <a:latin typeface="+mj-lt"/>
              </a:rPr>
              <a:t>difference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with</a:t>
            </a:r>
            <a:r>
              <a:rPr lang="fr-FR" sz="2000" kern="0" dirty="0" smtClean="0">
                <a:latin typeface="+mj-lt"/>
              </a:rPr>
              <a:t> the background </a:t>
            </a:r>
            <a:r>
              <a:rPr lang="fr-FR" sz="2000" kern="0" dirty="0" err="1" smtClean="0">
                <a:latin typeface="+mj-lt"/>
              </a:rPr>
              <a:t>level</a:t>
            </a:r>
            <a:r>
              <a:rPr lang="fr-FR" sz="2000" kern="0" dirty="0" smtClean="0">
                <a:latin typeface="+mj-lt"/>
                <a:sym typeface="Wingdings" panose="05000000000000000000" pitchFamily="2" charset="2"/>
              </a:rPr>
              <a:t> </a:t>
            </a:r>
            <a:r>
              <a:rPr lang="fr-FR" sz="2000" b="1" kern="0" dirty="0" smtClean="0">
                <a:solidFill>
                  <a:srgbClr val="00823B"/>
                </a:solidFill>
                <a:latin typeface="+mj-lt"/>
                <a:sym typeface="Wingdings" panose="05000000000000000000" pitchFamily="2" charset="2"/>
              </a:rPr>
              <a:t>CONFORM</a:t>
            </a:r>
            <a:endParaRPr lang="fr-FR" sz="2000" b="1" kern="0" dirty="0" smtClean="0">
              <a:solidFill>
                <a:srgbClr val="00823B"/>
              </a:solidFill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85" y="971364"/>
            <a:ext cx="6102529" cy="5507223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44498" y="1037250"/>
            <a:ext cx="8599501" cy="4968552"/>
          </a:xfrm>
        </p:spPr>
        <p:txBody>
          <a:bodyPr/>
          <a:lstStyle/>
          <a:p>
            <a:pPr marL="457200" lvl="1" indent="0">
              <a:buNone/>
            </a:pPr>
            <a:endParaRPr lang="en-GB" sz="2400" dirty="0" smtClean="0">
              <a:ea typeface="+mn-ea"/>
              <a:cs typeface="+mn-cs"/>
            </a:endParaRPr>
          </a:p>
          <a:p>
            <a:endParaRPr lang="en-GB" sz="2400" dirty="0"/>
          </a:p>
          <a:p>
            <a:r>
              <a:rPr lang="en-GB" sz="2400" dirty="0" smtClean="0"/>
              <a:t>Coupler on Cavity P02				02/02/2017</a:t>
            </a:r>
          </a:p>
          <a:p>
            <a:endParaRPr lang="en-GB" sz="2400" dirty="0" smtClean="0"/>
          </a:p>
          <a:p>
            <a:r>
              <a:rPr lang="en-GB" sz="2400" dirty="0" smtClean="0"/>
              <a:t>Coupler on cavity P01 				26/01/2017</a:t>
            </a:r>
          </a:p>
          <a:p>
            <a:endParaRPr lang="en-GB" sz="2400" dirty="0" smtClean="0"/>
          </a:p>
          <a:p>
            <a:r>
              <a:rPr lang="en-GB" sz="2400" dirty="0" smtClean="0"/>
              <a:t>Coupler on cavity P03				23/03/2017</a:t>
            </a:r>
          </a:p>
          <a:p>
            <a:pPr marL="0" indent="0">
              <a:buNone/>
            </a:pPr>
            <a:r>
              <a:rPr lang="en-GB" sz="2400" dirty="0" smtClean="0"/>
              <a:t>                                                         </a:t>
            </a:r>
            <a:r>
              <a:rPr lang="en-GB" sz="1200" dirty="0" smtClean="0"/>
              <a:t>not yet reported to the file : 3 10-10mbarl/s</a:t>
            </a:r>
          </a:p>
          <a:p>
            <a:r>
              <a:rPr lang="en-GB" sz="2400" dirty="0" smtClean="0"/>
              <a:t>Coupler on LASA cavity				22/03/2017</a:t>
            </a:r>
          </a:p>
          <a:p>
            <a:endParaRPr lang="en-GB" sz="2400" dirty="0"/>
          </a:p>
          <a:p>
            <a:endParaRPr lang="en-GB" sz="2400" dirty="0" smtClean="0"/>
          </a:p>
        </p:txBody>
      </p:sp>
      <p:sp>
        <p:nvSpPr>
          <p:cNvPr id="13" name="Espace réservé du contenu 5"/>
          <p:cNvSpPr txBox="1">
            <a:spLocks/>
          </p:cNvSpPr>
          <p:nvPr/>
        </p:nvSpPr>
        <p:spPr>
          <a:xfrm>
            <a:off x="539730" y="1046771"/>
            <a:ext cx="8599501" cy="49685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lnSpc>
                <a:spcPct val="100000"/>
              </a:lnSpc>
              <a:buFontTx/>
              <a:buNone/>
            </a:pPr>
            <a:r>
              <a:rPr lang="en-GB" sz="2400" kern="0" dirty="0" smtClean="0">
                <a:ea typeface="+mn-ea"/>
                <a:cs typeface="+mn-cs"/>
              </a:rPr>
              <a:t>  	             					   Configuration file</a:t>
            </a:r>
          </a:p>
          <a:p>
            <a:pPr>
              <a:lnSpc>
                <a:spcPct val="100000"/>
              </a:lnSpc>
            </a:pPr>
            <a:r>
              <a:rPr lang="en-GB" sz="2400" kern="0" dirty="0" smtClean="0"/>
              <a:t>Pumping cross/gate valve/WC transition		mid March</a:t>
            </a:r>
          </a:p>
          <a:p>
            <a:pPr>
              <a:lnSpc>
                <a:spcPct val="100000"/>
              </a:lnSpc>
            </a:pPr>
            <a:endParaRPr lang="en-GB" sz="2400" kern="0" dirty="0"/>
          </a:p>
          <a:p>
            <a:pPr>
              <a:lnSpc>
                <a:spcPct val="100000"/>
              </a:lnSpc>
            </a:pPr>
            <a:endParaRPr lang="en-GB" sz="2400" kern="0" dirty="0" smtClean="0"/>
          </a:p>
          <a:p>
            <a:pPr>
              <a:lnSpc>
                <a:spcPct val="100000"/>
              </a:lnSpc>
            </a:pPr>
            <a:endParaRPr lang="en-GB" sz="2400" kern="0" dirty="0"/>
          </a:p>
          <a:p>
            <a:pPr>
              <a:lnSpc>
                <a:spcPct val="100000"/>
              </a:lnSpc>
            </a:pPr>
            <a:endParaRPr lang="en-GB" sz="2400" kern="0" dirty="0" smtClean="0"/>
          </a:p>
          <a:p>
            <a:pPr>
              <a:lnSpc>
                <a:spcPct val="100000"/>
              </a:lnSpc>
            </a:pPr>
            <a:endParaRPr lang="en-GB" sz="2400" kern="0" dirty="0"/>
          </a:p>
          <a:p>
            <a:pPr>
              <a:lnSpc>
                <a:spcPct val="100000"/>
              </a:lnSpc>
            </a:pPr>
            <a:endParaRPr lang="en-GB" sz="2400" kern="0" dirty="0" smtClean="0"/>
          </a:p>
          <a:p>
            <a:pPr>
              <a:lnSpc>
                <a:spcPct val="100000"/>
              </a:lnSpc>
            </a:pPr>
            <a:endParaRPr lang="en-GB" sz="2400" kern="0" dirty="0"/>
          </a:p>
          <a:p>
            <a:pPr>
              <a:lnSpc>
                <a:spcPct val="100000"/>
              </a:lnSpc>
            </a:pPr>
            <a:endParaRPr lang="en-GB" sz="2400" kern="0" dirty="0" smtClean="0"/>
          </a:p>
          <a:p>
            <a:pPr>
              <a:lnSpc>
                <a:spcPct val="100000"/>
              </a:lnSpc>
            </a:pPr>
            <a:endParaRPr lang="en-GB" sz="2400" kern="0" dirty="0" smtClean="0"/>
          </a:p>
          <a:p>
            <a:pPr>
              <a:lnSpc>
                <a:spcPct val="100000"/>
              </a:lnSpc>
            </a:pPr>
            <a:r>
              <a:rPr lang="en-GB" sz="2400" kern="0" dirty="0" smtClean="0"/>
              <a:t> 						  string finish on 31/03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32594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0" y="1844111"/>
            <a:ext cx="9144000" cy="4968552"/>
          </a:xfrm>
        </p:spPr>
        <p:txBody>
          <a:bodyPr/>
          <a:lstStyle/>
          <a:p>
            <a:r>
              <a:rPr lang="fr-FR" dirty="0" err="1" smtClean="0"/>
              <a:t>Leack</a:t>
            </a:r>
            <a:r>
              <a:rPr lang="fr-FR" dirty="0" smtClean="0"/>
              <a:t> test of the string, RGA</a:t>
            </a:r>
          </a:p>
          <a:p>
            <a:r>
              <a:rPr lang="fr-FR" dirty="0" err="1" smtClean="0"/>
              <a:t>Chek</a:t>
            </a:r>
            <a:r>
              <a:rPr lang="fr-FR" dirty="0" smtClean="0"/>
              <a:t> </a:t>
            </a:r>
            <a:r>
              <a:rPr lang="fr-FR" dirty="0" err="1"/>
              <a:t>c</a:t>
            </a:r>
            <a:r>
              <a:rPr lang="fr-FR" dirty="0" err="1" smtClean="0"/>
              <a:t>avity</a:t>
            </a:r>
            <a:r>
              <a:rPr lang="fr-FR" dirty="0" smtClean="0"/>
              <a:t> string </a:t>
            </a:r>
            <a:r>
              <a:rPr lang="fr-FR" dirty="0" err="1" smtClean="0"/>
              <a:t>aligment</a:t>
            </a:r>
            <a:endParaRPr lang="fr-FR" dirty="0" smtClean="0"/>
          </a:p>
          <a:p>
            <a:r>
              <a:rPr lang="fr-FR" dirty="0" smtClean="0"/>
              <a:t>Transfert to the </a:t>
            </a:r>
            <a:r>
              <a:rPr lang="fr-FR" dirty="0" err="1" smtClean="0"/>
              <a:t>Böth</a:t>
            </a:r>
            <a:endParaRPr lang="fr-FR" dirty="0" smtClean="0"/>
          </a:p>
          <a:p>
            <a:r>
              <a:rPr lang="fr-FR" dirty="0" err="1"/>
              <a:t>Chek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string </a:t>
            </a:r>
            <a:r>
              <a:rPr lang="fr-FR" dirty="0" err="1" smtClean="0"/>
              <a:t>aligment</a:t>
            </a:r>
            <a:endParaRPr lang="fr-FR" dirty="0" smtClean="0"/>
          </a:p>
          <a:p>
            <a:r>
              <a:rPr lang="fr-FR" dirty="0" smtClean="0"/>
              <a:t>2 phase pipe </a:t>
            </a:r>
            <a:r>
              <a:rPr lang="fr-FR" dirty="0" err="1" smtClean="0"/>
              <a:t>welding</a:t>
            </a:r>
            <a:r>
              <a:rPr lang="fr-FR" dirty="0" smtClean="0"/>
              <a:t> (</a:t>
            </a:r>
            <a:r>
              <a:rPr lang="fr-FR" dirty="0" err="1" smtClean="0"/>
              <a:t>subcontracted</a:t>
            </a:r>
            <a:r>
              <a:rPr lang="fr-FR" dirty="0" smtClean="0"/>
              <a:t> to SEIV)</a:t>
            </a:r>
          </a:p>
          <a:p>
            <a:r>
              <a:rPr lang="fr-FR" dirty="0" err="1"/>
              <a:t>Chek</a:t>
            </a:r>
            <a:r>
              <a:rPr lang="fr-FR" dirty="0"/>
              <a:t> </a:t>
            </a:r>
            <a:r>
              <a:rPr lang="fr-FR" dirty="0" err="1"/>
              <a:t>cavity</a:t>
            </a:r>
            <a:r>
              <a:rPr lang="fr-FR" dirty="0"/>
              <a:t> string </a:t>
            </a:r>
            <a:r>
              <a:rPr lang="fr-FR" dirty="0" err="1" smtClean="0"/>
              <a:t>aligment</a:t>
            </a:r>
            <a:endParaRPr lang="fr-FR" dirty="0" smtClean="0"/>
          </a:p>
          <a:p>
            <a:r>
              <a:rPr lang="fr-FR" dirty="0" smtClean="0"/>
              <a:t>Complete </a:t>
            </a:r>
            <a:r>
              <a:rPr lang="fr-FR" dirty="0" err="1" smtClean="0"/>
              <a:t>cavity</a:t>
            </a:r>
            <a:r>
              <a:rPr lang="fr-FR" dirty="0" smtClean="0"/>
              <a:t> string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sensors</a:t>
            </a:r>
            <a:r>
              <a:rPr lang="fr-FR" dirty="0" smtClean="0"/>
              <a:t>, CTS, MLI, </a:t>
            </a:r>
            <a:r>
              <a:rPr lang="fr-FR" dirty="0" err="1" smtClean="0"/>
              <a:t>Mag</a:t>
            </a:r>
            <a:r>
              <a:rPr lang="fr-FR" dirty="0" smtClean="0"/>
              <a:t>. Sh.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11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MECCTD </a:t>
            </a:r>
            <a:r>
              <a:rPr lang="fr-FR" dirty="0" err="1" smtClean="0"/>
              <a:t>status</a:t>
            </a:r>
            <a:r>
              <a:rPr lang="fr-FR" dirty="0" smtClean="0"/>
              <a:t>: </a:t>
            </a:r>
            <a:r>
              <a:rPr lang="fr-FR" dirty="0" smtClean="0"/>
              <a:t>future </a:t>
            </a:r>
            <a:r>
              <a:rPr lang="fr-FR" dirty="0" err="1" smtClean="0"/>
              <a:t>activities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03-04/04/2017</a:t>
            </a:r>
          </a:p>
        </p:txBody>
      </p:sp>
    </p:spTree>
    <p:extLst>
      <p:ext uri="{BB962C8B-B14F-4D97-AF65-F5344CB8AC3E}">
        <p14:creationId xmlns:p14="http://schemas.microsoft.com/office/powerpoint/2010/main" val="10171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1536" y="1543050"/>
            <a:ext cx="6138242" cy="4694262"/>
          </a:xfrm>
          <a:prstGeom prst="rect">
            <a:avLst/>
          </a:prstGeom>
        </p:spPr>
      </p:pic>
      <p:sp>
        <p:nvSpPr>
          <p:cNvPr id="7" name="Espace réservé du contenu 4"/>
          <p:cNvSpPr txBox="1">
            <a:spLocks/>
          </p:cNvSpPr>
          <p:nvPr/>
        </p:nvSpPr>
        <p:spPr>
          <a:xfrm>
            <a:off x="131012" y="961472"/>
            <a:ext cx="9012988" cy="52758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400" kern="0" dirty="0" smtClean="0"/>
              <a:t>69 </a:t>
            </a:r>
            <a:r>
              <a:rPr lang="fr-FR" sz="2400" kern="0" dirty="0" err="1" smtClean="0"/>
              <a:t>identified</a:t>
            </a:r>
            <a:r>
              <a:rPr lang="fr-FR" sz="2400" kern="0" dirty="0" smtClean="0"/>
              <a:t> </a:t>
            </a:r>
            <a:r>
              <a:rPr lang="fr-FR" sz="2400" kern="0" dirty="0" err="1" smtClean="0"/>
              <a:t>tasks</a:t>
            </a:r>
            <a:r>
              <a:rPr lang="fr-FR" sz="2400" kern="0" dirty="0" smtClean="0"/>
              <a:t> and </a:t>
            </a:r>
            <a:r>
              <a:rPr lang="fr-FR" sz="2400" kern="0" dirty="0" err="1" smtClean="0"/>
              <a:t>classified</a:t>
            </a:r>
            <a:r>
              <a:rPr lang="fr-FR" sz="2400" kern="0" dirty="0" smtClean="0"/>
              <a:t> by 7 </a:t>
            </a:r>
            <a:r>
              <a:rPr lang="fr-FR" sz="2400" kern="0" dirty="0" err="1" smtClean="0"/>
              <a:t>workstations</a:t>
            </a:r>
            <a:r>
              <a:rPr lang="fr-FR" sz="2400" kern="0" dirty="0" smtClean="0"/>
              <a:t>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600" b="1" kern="0" dirty="0" smtClean="0"/>
              <a:t>COU:</a:t>
            </a:r>
            <a:r>
              <a:rPr lang="fr-FR" sz="1600" kern="0" dirty="0" smtClean="0"/>
              <a:t> </a:t>
            </a:r>
            <a:r>
              <a:rPr lang="fr-FR" sz="1600" b="1" kern="0" dirty="0" smtClean="0"/>
              <a:t>POSTE DE MONTAGE DES COUPLEURS SUR LES CAVITES</a:t>
            </a:r>
            <a:r>
              <a:rPr lang="fr-FR" sz="1600" kern="0" dirty="0" smtClean="0"/>
              <a:t> 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600" b="1" kern="0" dirty="0" smtClean="0"/>
              <a:t>TRA: </a:t>
            </a:r>
            <a:r>
              <a:rPr lang="fr-FR" sz="1600" kern="0" dirty="0" smtClean="0"/>
              <a:t> </a:t>
            </a:r>
            <a:r>
              <a:rPr lang="fr-FR" sz="1600" b="1" kern="0" dirty="0" smtClean="0"/>
              <a:t>POSTE D'ASSEMBLAGE DU TRAIN DE CAVITES EN ISO 4</a:t>
            </a:r>
            <a:r>
              <a:rPr lang="fr-FR" sz="1600" kern="0" dirty="0" smtClean="0"/>
              <a:t> 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600" b="1" kern="0" dirty="0" smtClean="0"/>
              <a:t>SPA:</a:t>
            </a:r>
            <a:r>
              <a:rPr lang="fr-FR" sz="1600" kern="0" dirty="0" smtClean="0"/>
              <a:t> </a:t>
            </a:r>
            <a:r>
              <a:rPr lang="fr-FR" sz="1600" b="1" kern="0" dirty="0" smtClean="0"/>
              <a:t>PREPARATION DU SPACEFRAME ET ECRAN THERMIQUE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600" b="1" kern="0" dirty="0" smtClean="0"/>
              <a:t>MAF 1:</a:t>
            </a:r>
            <a:r>
              <a:rPr lang="fr-FR" sz="1600" kern="0" dirty="0" smtClean="0"/>
              <a:t> </a:t>
            </a:r>
            <a:r>
              <a:rPr lang="fr-FR" sz="1600" b="1" kern="0" dirty="0" smtClean="0"/>
              <a:t>POSTE D'ASSEMBLAGE DE LA MASSE FROIDE</a:t>
            </a:r>
            <a:r>
              <a:rPr lang="fr-FR" sz="1600" kern="0" dirty="0" smtClean="0"/>
              <a:t>  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600" b="1" kern="0" dirty="0" smtClean="0"/>
              <a:t>MAF 2:</a:t>
            </a:r>
            <a:r>
              <a:rPr lang="fr-FR" sz="1600" kern="0" dirty="0" smtClean="0"/>
              <a:t> </a:t>
            </a:r>
            <a:r>
              <a:rPr lang="fr-FR" sz="1600" b="1" kern="0" dirty="0" smtClean="0"/>
              <a:t>INSERTION MASSE FROIDE EQUIPEE DANS SPACEFRAME</a:t>
            </a:r>
            <a:r>
              <a:rPr lang="fr-FR" sz="1600" kern="0" dirty="0" smtClean="0"/>
              <a:t> 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600" b="1" kern="0" dirty="0" smtClean="0"/>
              <a:t>CRY:</a:t>
            </a:r>
            <a:r>
              <a:rPr lang="fr-FR" sz="1600" kern="0" dirty="0" smtClean="0"/>
              <a:t> </a:t>
            </a:r>
            <a:r>
              <a:rPr lang="fr-FR" sz="1600" b="1" kern="0" dirty="0" smtClean="0"/>
              <a:t>ASSEMBLAGE DU CRYOSTAT</a:t>
            </a:r>
            <a:r>
              <a:rPr lang="fr-FR" sz="1600" kern="0" dirty="0" smtClean="0"/>
              <a:t> 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fr-FR" sz="1600" b="1" kern="0" dirty="0" smtClean="0"/>
              <a:t>CLO:</a:t>
            </a:r>
            <a:r>
              <a:rPr lang="fr-FR" sz="1600" kern="0" dirty="0" smtClean="0"/>
              <a:t> </a:t>
            </a:r>
            <a:r>
              <a:rPr lang="fr-FR" sz="1600" b="1" kern="0" dirty="0" smtClean="0"/>
              <a:t>POSTE DE MONTAGE DES CLOCHES COUPLEURS</a:t>
            </a:r>
            <a:r>
              <a:rPr lang="fr-FR" sz="1600" kern="0" dirty="0" smtClean="0"/>
              <a:t> </a:t>
            </a:r>
            <a:endParaRPr lang="fr-FR" sz="2400" kern="0" dirty="0" smtClean="0"/>
          </a:p>
          <a:p>
            <a:pPr>
              <a:lnSpc>
                <a:spcPct val="100000"/>
              </a:lnSpc>
            </a:pPr>
            <a:r>
              <a:rPr lang="fr-FR" sz="2400" kern="0" dirty="0" err="1" smtClean="0"/>
              <a:t>Written</a:t>
            </a:r>
            <a:r>
              <a:rPr lang="fr-FR" sz="2400" kern="0" dirty="0" smtClean="0"/>
              <a:t> </a:t>
            </a:r>
            <a:r>
              <a:rPr lang="fr-FR" sz="2400" kern="0" dirty="0" err="1" smtClean="0"/>
              <a:t>tasks</a:t>
            </a:r>
            <a:r>
              <a:rPr lang="fr-FR" sz="2400" kern="0" dirty="0" smtClean="0"/>
              <a:t>: 44</a:t>
            </a:r>
            <a:br>
              <a:rPr lang="fr-FR" sz="2400" kern="0" dirty="0" smtClean="0"/>
            </a:br>
            <a:r>
              <a:rPr lang="fr-FR" sz="2400" kern="0" dirty="0" err="1" smtClean="0"/>
              <a:t>from</a:t>
            </a:r>
            <a:r>
              <a:rPr lang="fr-FR" sz="2400" kern="0" dirty="0" smtClean="0"/>
              <a:t> 3D model!</a:t>
            </a:r>
            <a:endParaRPr lang="fr-FR" sz="2400" kern="0" dirty="0"/>
          </a:p>
          <a:p>
            <a:pPr>
              <a:lnSpc>
                <a:spcPct val="100000"/>
              </a:lnSpc>
            </a:pPr>
            <a:endParaRPr lang="fr-FR" sz="2400" kern="0" dirty="0" smtClean="0"/>
          </a:p>
          <a:p>
            <a:pPr>
              <a:lnSpc>
                <a:spcPct val="100000"/>
              </a:lnSpc>
            </a:pPr>
            <a:r>
              <a:rPr lang="fr-FR" sz="2400" kern="0" dirty="0" err="1" smtClean="0"/>
              <a:t>Within</a:t>
            </a:r>
            <a:r>
              <a:rPr lang="fr-FR" sz="2400" kern="0" dirty="0" smtClean="0"/>
              <a:t> </a:t>
            </a:r>
            <a:r>
              <a:rPr lang="fr-FR" sz="2400" kern="0" dirty="0" err="1" smtClean="0"/>
              <a:t>corrected</a:t>
            </a:r>
            <a:r>
              <a:rPr lang="fr-FR" sz="2400" kern="0" dirty="0" smtClean="0"/>
              <a:t> </a:t>
            </a:r>
            <a:r>
              <a:rPr lang="fr-FR" sz="2400" kern="0" dirty="0" err="1" smtClean="0"/>
              <a:t>tasks</a:t>
            </a:r>
            <a:r>
              <a:rPr lang="fr-FR" sz="2400" kern="0" dirty="0" smtClean="0"/>
              <a:t>: 19</a:t>
            </a:r>
            <a:br>
              <a:rPr lang="fr-FR" sz="2400" kern="0" dirty="0" smtClean="0"/>
            </a:br>
            <a:r>
              <a:rPr lang="fr-FR" sz="2400" kern="0" dirty="0" err="1" smtClean="0"/>
              <a:t>with</a:t>
            </a:r>
            <a:r>
              <a:rPr lang="fr-FR" sz="2400" kern="0" dirty="0" smtClean="0"/>
              <a:t> real </a:t>
            </a:r>
            <a:r>
              <a:rPr lang="fr-FR" sz="2400" kern="0" dirty="0" err="1" smtClean="0"/>
              <a:t>pictures</a:t>
            </a:r>
            <a:endParaRPr lang="fr-FR" sz="2400" kern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12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>
          <a:xfrm>
            <a:off x="2051720" y="6505220"/>
            <a:ext cx="5939824" cy="365125"/>
          </a:xfrm>
        </p:spPr>
        <p:txBody>
          <a:bodyPr/>
          <a:lstStyle/>
          <a:p>
            <a:pPr>
              <a:buNone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Cryomodule Assembly Scenario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Procedures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7529" y="961472"/>
            <a:ext cx="6086475" cy="428625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13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Procedure</a:t>
            </a:r>
            <a:r>
              <a:rPr lang="fr-FR" dirty="0" smtClean="0"/>
              <a:t> Ex. : coupler to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assembly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060" y="1623737"/>
            <a:ext cx="5972175" cy="452913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03" t="27250" r="16288" b="12110"/>
          <a:stretch/>
        </p:blipFill>
        <p:spPr>
          <a:xfrm>
            <a:off x="169124" y="2528888"/>
            <a:ext cx="5981643" cy="4329112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75952" y="1118637"/>
            <a:ext cx="8568000" cy="5275840"/>
          </a:xfrm>
        </p:spPr>
        <p:txBody>
          <a:bodyPr/>
          <a:lstStyle/>
          <a:p>
            <a:r>
              <a:rPr lang="en-GB" sz="2400" dirty="0" smtClean="0"/>
              <a:t>Detail of the adjustment screws</a:t>
            </a:r>
          </a:p>
          <a:p>
            <a:r>
              <a:rPr lang="en-GB" sz="2400" dirty="0" smtClean="0"/>
              <a:t>Cleaning pro</a:t>
            </a:r>
            <a:r>
              <a:rPr lang="en-GB" sz="2400" dirty="0" smtClean="0">
                <a:solidFill>
                  <a:schemeClr val="bg1"/>
                </a:solidFill>
              </a:rPr>
              <a:t>cedure</a:t>
            </a:r>
          </a:p>
          <a:p>
            <a:r>
              <a:rPr lang="en-GB" sz="2400" dirty="0" smtClean="0"/>
              <a:t>Critical steps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4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14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63478" y="52752"/>
            <a:ext cx="6552727" cy="908720"/>
          </a:xfrm>
        </p:spPr>
        <p:txBody>
          <a:bodyPr/>
          <a:lstStyle/>
          <a:p>
            <a:r>
              <a:rPr lang="fr-FR" dirty="0" err="1" smtClean="0"/>
              <a:t>Assembly</a:t>
            </a:r>
            <a:r>
              <a:rPr lang="fr-FR" dirty="0" smtClean="0"/>
              <a:t> and test report ex. : coupler to </a:t>
            </a:r>
            <a:r>
              <a:rPr lang="fr-FR" dirty="0" err="1" smtClean="0"/>
              <a:t>cavity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84" t="18946" r="15850" b="13268"/>
          <a:stretch/>
        </p:blipFill>
        <p:spPr>
          <a:xfrm>
            <a:off x="100013" y="1027484"/>
            <a:ext cx="6229349" cy="30885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675" y="2155513"/>
            <a:ext cx="6517189" cy="412908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49972" y="1003483"/>
            <a:ext cx="2707524" cy="4109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Which</a:t>
            </a:r>
            <a:r>
              <a:rPr lang="fr-FR" sz="2000" kern="0" dirty="0" smtClean="0">
                <a:latin typeface="+mj-lt"/>
              </a:rPr>
              <a:t> part </a:t>
            </a:r>
            <a:r>
              <a:rPr lang="fr-FR" sz="2000" kern="0" dirty="0" err="1" smtClean="0">
                <a:latin typeface="+mj-lt"/>
              </a:rPr>
              <a:t>is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controlled</a:t>
            </a:r>
            <a:endParaRPr lang="fr-FR" sz="2000" kern="0" dirty="0" smtClean="0"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131561" y="1564905"/>
            <a:ext cx="3314702" cy="3659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Counter</a:t>
            </a:r>
            <a:r>
              <a:rPr lang="fr-FR" sz="2000" kern="0" dirty="0" smtClean="0">
                <a:latin typeface="+mj-lt"/>
              </a:rPr>
              <a:t> and record </a:t>
            </a:r>
            <a:r>
              <a:rPr lang="fr-FR" sz="2000" kern="0" dirty="0" err="1" smtClean="0">
                <a:latin typeface="+mj-lt"/>
              </a:rPr>
              <a:t>numbers</a:t>
            </a:r>
            <a:endParaRPr lang="fr-FR" sz="2000" kern="0" dirty="0" smtClean="0">
              <a:latin typeface="+mj-l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046735" y="2084074"/>
            <a:ext cx="2269470" cy="4814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Particles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counts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decrease</a:t>
            </a:r>
            <a:r>
              <a:rPr lang="fr-FR" sz="2000" kern="0" dirty="0" smtClean="0">
                <a:latin typeface="+mj-lt"/>
              </a:rPr>
              <a:t>, </a:t>
            </a:r>
            <a:br>
              <a:rPr lang="fr-FR" sz="2000" kern="0" dirty="0" smtClean="0">
                <a:latin typeface="+mj-lt"/>
              </a:rPr>
            </a:br>
            <a:r>
              <a:rPr lang="fr-FR" sz="2000" kern="0" dirty="0" err="1" smtClean="0">
                <a:latin typeface="+mj-lt"/>
              </a:rPr>
              <a:t>criteria</a:t>
            </a:r>
            <a:r>
              <a:rPr lang="fr-FR" sz="2000" kern="0" dirty="0" smtClean="0">
                <a:latin typeface="+mj-lt"/>
              </a:rPr>
              <a:t> &lt; 10 part/min. </a:t>
            </a:r>
            <a:r>
              <a:rPr lang="fr-FR" sz="2000" kern="0" dirty="0" err="1" smtClean="0">
                <a:latin typeface="+mj-lt"/>
              </a:rPr>
              <a:t>bigger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than</a:t>
            </a:r>
            <a:r>
              <a:rPr lang="fr-FR" sz="2000" kern="0" dirty="0" smtClean="0">
                <a:latin typeface="+mj-lt"/>
              </a:rPr>
              <a:t> 0.3µm: </a:t>
            </a:r>
            <a:r>
              <a:rPr lang="fr-FR" sz="2000" b="1" kern="0" dirty="0" smtClean="0">
                <a:solidFill>
                  <a:srgbClr val="00823B"/>
                </a:solidFill>
                <a:latin typeface="+mj-lt"/>
              </a:rPr>
              <a:t>OK</a:t>
            </a:r>
          </a:p>
        </p:txBody>
      </p:sp>
      <p:sp>
        <p:nvSpPr>
          <p:cNvPr id="26" name="Ellipse 25"/>
          <p:cNvSpPr/>
          <p:nvPr/>
        </p:nvSpPr>
        <p:spPr>
          <a:xfrm>
            <a:off x="3600452" y="2711644"/>
            <a:ext cx="228600" cy="561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3595686" y="3221237"/>
            <a:ext cx="233365" cy="792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3757612" y="3385391"/>
            <a:ext cx="5386387" cy="3491572"/>
            <a:chOff x="2792872" y="2696612"/>
            <a:chExt cx="6351128" cy="4116938"/>
          </a:xfrm>
        </p:grpSpPr>
        <p:sp>
          <p:nvSpPr>
            <p:cNvPr id="16" name="Rectangle 15"/>
            <p:cNvSpPr/>
            <p:nvPr/>
          </p:nvSpPr>
          <p:spPr>
            <a:xfrm>
              <a:off x="2792872" y="2696612"/>
              <a:ext cx="6351127" cy="4116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fr-FR" sz="11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2872" y="2696612"/>
              <a:ext cx="6351128" cy="4116938"/>
            </a:xfrm>
            <a:prstGeom prst="rect">
              <a:avLst/>
            </a:prstGeom>
          </p:spPr>
        </p:pic>
      </p:grpSp>
      <p:sp>
        <p:nvSpPr>
          <p:cNvPr id="25" name="ZoneTexte 24"/>
          <p:cNvSpPr txBox="1"/>
          <p:nvPr/>
        </p:nvSpPr>
        <p:spPr>
          <a:xfrm>
            <a:off x="571500" y="5909152"/>
            <a:ext cx="3524164" cy="8975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Leak</a:t>
            </a:r>
            <a:r>
              <a:rPr lang="fr-FR" sz="2000" kern="0" dirty="0" smtClean="0">
                <a:latin typeface="+mj-lt"/>
              </a:rPr>
              <a:t> signal </a:t>
            </a:r>
            <a:r>
              <a:rPr lang="fr-FR" sz="2000" kern="0" dirty="0" err="1" smtClean="0">
                <a:latin typeface="+mj-lt"/>
              </a:rPr>
              <a:t>with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Helium</a:t>
            </a:r>
            <a:r>
              <a:rPr lang="fr-FR" sz="2000" kern="0" dirty="0" smtClean="0">
                <a:latin typeface="+mj-lt"/>
              </a:rPr>
              <a:t> spray</a:t>
            </a:r>
          </a:p>
          <a:p>
            <a:pPr>
              <a:lnSpc>
                <a:spcPct val="120000"/>
              </a:lnSpc>
              <a:buNone/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is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less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than</a:t>
            </a:r>
            <a:r>
              <a:rPr lang="fr-FR" sz="2000" kern="0" dirty="0" smtClean="0">
                <a:latin typeface="+mj-lt"/>
              </a:rPr>
              <a:t> 1 10-10 </a:t>
            </a:r>
            <a:r>
              <a:rPr lang="fr-FR" sz="2000" kern="0" dirty="0" err="1" smtClean="0">
                <a:latin typeface="+mj-lt"/>
              </a:rPr>
              <a:t>mbarl</a:t>
            </a:r>
            <a:r>
              <a:rPr lang="fr-FR" sz="2000" kern="0" dirty="0" smtClean="0">
                <a:latin typeface="+mj-lt"/>
              </a:rPr>
              <a:t>/s </a:t>
            </a:r>
            <a:r>
              <a:rPr lang="fr-FR" sz="2000" kern="0" dirty="0" err="1" smtClean="0">
                <a:latin typeface="+mj-lt"/>
              </a:rPr>
              <a:t>difference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with</a:t>
            </a:r>
            <a:r>
              <a:rPr lang="fr-FR" sz="2000" kern="0" dirty="0" smtClean="0">
                <a:latin typeface="+mj-lt"/>
              </a:rPr>
              <a:t> the background </a:t>
            </a:r>
            <a:r>
              <a:rPr lang="fr-FR" sz="2000" kern="0" dirty="0" err="1" smtClean="0">
                <a:latin typeface="+mj-lt"/>
              </a:rPr>
              <a:t>level</a:t>
            </a:r>
            <a:r>
              <a:rPr lang="fr-FR" sz="2000" kern="0" dirty="0" smtClean="0">
                <a:latin typeface="+mj-lt"/>
                <a:sym typeface="Wingdings" panose="05000000000000000000" pitchFamily="2" charset="2"/>
              </a:rPr>
              <a:t> </a:t>
            </a:r>
            <a:r>
              <a:rPr lang="fr-FR" sz="2000" b="1" kern="0" dirty="0" smtClean="0">
                <a:solidFill>
                  <a:srgbClr val="00823B"/>
                </a:solidFill>
                <a:latin typeface="+mj-lt"/>
                <a:sym typeface="Wingdings" panose="05000000000000000000" pitchFamily="2" charset="2"/>
              </a:rPr>
              <a:t>CONFORM</a:t>
            </a:r>
            <a:endParaRPr lang="fr-FR" sz="2000" b="1" kern="0" dirty="0" smtClean="0">
              <a:solidFill>
                <a:srgbClr val="00823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3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15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Change </a:t>
            </a:r>
            <a:r>
              <a:rPr lang="fr-FR" dirty="0" err="1" smtClean="0"/>
              <a:t>request</a:t>
            </a:r>
            <a:r>
              <a:rPr lang="fr-FR" dirty="0" smtClean="0"/>
              <a:t> ex.: design ajustement to reality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1366479"/>
            <a:ext cx="3793941" cy="54915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680" y="1366479"/>
            <a:ext cx="4454078" cy="55652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38" y="3938955"/>
            <a:ext cx="4500562" cy="2919045"/>
          </a:xfrm>
          <a:prstGeom prst="rect">
            <a:avLst/>
          </a:prstGeom>
          <a:ln w="28575">
            <a:solidFill>
              <a:srgbClr val="00823B"/>
            </a:solidFill>
          </a:ln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2900" y="961472"/>
            <a:ext cx="8801100" cy="5275840"/>
          </a:xfrm>
        </p:spPr>
        <p:txBody>
          <a:bodyPr/>
          <a:lstStyle/>
          <a:p>
            <a:r>
              <a:rPr lang="fr-FR" sz="2400" dirty="0" err="1" smtClean="0"/>
              <a:t>Cavity</a:t>
            </a:r>
            <a:r>
              <a:rPr lang="fr-FR" sz="2400" dirty="0" smtClean="0"/>
              <a:t> </a:t>
            </a:r>
            <a:r>
              <a:rPr lang="fr-FR" sz="2400" dirty="0" err="1" smtClean="0"/>
              <a:t>hanging</a:t>
            </a:r>
            <a:r>
              <a:rPr lang="fr-FR" sz="2400" dirty="0" smtClean="0"/>
              <a:t> ring (block </a:t>
            </a:r>
            <a:r>
              <a:rPr lang="fr-FR" sz="2400" dirty="0" err="1" smtClean="0"/>
              <a:t>weld</a:t>
            </a:r>
            <a:r>
              <a:rPr lang="fr-FR" sz="2400" dirty="0" err="1"/>
              <a:t>s</a:t>
            </a:r>
            <a:r>
              <a:rPr lang="fr-FR" sz="2400" dirty="0" smtClean="0"/>
              <a:t>, non </a:t>
            </a:r>
            <a:r>
              <a:rPr lang="fr-FR" sz="2400" dirty="0" err="1" smtClean="0"/>
              <a:t>cylindrical</a:t>
            </a:r>
            <a:r>
              <a:rPr lang="fr-FR" sz="2400" dirty="0" smtClean="0"/>
              <a:t> </a:t>
            </a:r>
            <a:r>
              <a:rPr lang="fr-FR" sz="2400" dirty="0" err="1" smtClean="0"/>
              <a:t>helium</a:t>
            </a:r>
            <a:r>
              <a:rPr lang="fr-FR" sz="2400" dirty="0" smtClean="0"/>
              <a:t> tank): 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                                             </a:t>
            </a:r>
            <a:r>
              <a:rPr lang="fr-FR" sz="2400" b="1" dirty="0" err="1" smtClean="0">
                <a:solidFill>
                  <a:srgbClr val="00823B"/>
                </a:solidFill>
              </a:rPr>
              <a:t>done</a:t>
            </a:r>
            <a:endParaRPr lang="fr-FR" sz="1800" dirty="0" smtClean="0">
              <a:solidFill>
                <a:srgbClr val="00823B"/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00823B"/>
                </a:solidFill>
              </a:rPr>
              <a:t> </a:t>
            </a:r>
            <a:r>
              <a:rPr lang="fr-FR" sz="1800" dirty="0" smtClean="0">
                <a:solidFill>
                  <a:srgbClr val="00823B"/>
                </a:solidFill>
              </a:rPr>
              <a:t>                                                                </a:t>
            </a:r>
            <a:r>
              <a:rPr lang="fr-FR" sz="1800" dirty="0" err="1" smtClean="0">
                <a:solidFill>
                  <a:srgbClr val="00823B"/>
                </a:solidFill>
              </a:rPr>
              <a:t>drawing</a:t>
            </a:r>
            <a:endParaRPr lang="fr-FR" sz="1800" dirty="0" smtClean="0">
              <a:solidFill>
                <a:srgbClr val="00823B"/>
              </a:solidFill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00823B"/>
                </a:solidFill>
              </a:rPr>
              <a:t> </a:t>
            </a:r>
            <a:r>
              <a:rPr lang="fr-FR" sz="1800" dirty="0" smtClean="0">
                <a:solidFill>
                  <a:srgbClr val="00823B"/>
                </a:solidFill>
              </a:rPr>
              <a:t>                                                                parts</a:t>
            </a:r>
            <a:endParaRPr lang="fr-FR" sz="1800" dirty="0">
              <a:solidFill>
                <a:srgbClr val="008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5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410996" y="5023420"/>
            <a:ext cx="4169223" cy="1834579"/>
          </a:xfrm>
        </p:spPr>
        <p:txBody>
          <a:bodyPr/>
          <a:lstStyle/>
          <a:p>
            <a:r>
              <a:rPr lang="fr-FR" sz="2000" dirty="0" err="1" smtClean="0"/>
              <a:t>Additional</a:t>
            </a:r>
            <a:r>
              <a:rPr lang="fr-FR" sz="2000" dirty="0" smtClean="0"/>
              <a:t> MLI </a:t>
            </a:r>
            <a:r>
              <a:rPr lang="fr-FR" sz="2000" dirty="0" err="1" smtClean="0"/>
              <a:t>cuts</a:t>
            </a:r>
            <a:r>
              <a:rPr lang="fr-FR" sz="2000" dirty="0" smtClean="0"/>
              <a:t> </a:t>
            </a:r>
          </a:p>
          <a:p>
            <a:r>
              <a:rPr lang="fr-FR" sz="2000" dirty="0" smtClean="0"/>
              <a:t>New design of </a:t>
            </a:r>
            <a:r>
              <a:rPr lang="fr-FR" sz="2000" dirty="0" err="1" smtClean="0"/>
              <a:t>Mag</a:t>
            </a:r>
            <a:r>
              <a:rPr lang="fr-FR" sz="2000" dirty="0" smtClean="0"/>
              <a:t> </a:t>
            </a:r>
            <a:r>
              <a:rPr lang="fr-FR" sz="2000" dirty="0" err="1" smtClean="0"/>
              <a:t>Shields</a:t>
            </a:r>
            <a:endParaRPr lang="fr-FR" sz="2000" dirty="0" smtClean="0"/>
          </a:p>
          <a:p>
            <a:r>
              <a:rPr lang="fr-FR" sz="2000" dirty="0" smtClean="0"/>
              <a:t>Change </a:t>
            </a:r>
            <a:r>
              <a:rPr lang="fr-FR" sz="2000" dirty="0" err="1" smtClean="0"/>
              <a:t>request</a:t>
            </a:r>
            <a:r>
              <a:rPr lang="fr-FR" sz="2000" dirty="0" smtClean="0"/>
              <a:t> for L </a:t>
            </a:r>
            <a:r>
              <a:rPr lang="fr-FR" sz="2000" dirty="0" err="1" smtClean="0"/>
              <a:t>shape</a:t>
            </a:r>
            <a:r>
              <a:rPr lang="fr-FR" sz="2000" dirty="0" smtClean="0"/>
              <a:t> </a:t>
            </a:r>
            <a:r>
              <a:rPr lang="fr-FR" sz="2000" dirty="0" err="1" smtClean="0"/>
              <a:t>being</a:t>
            </a:r>
            <a:r>
              <a:rPr lang="fr-FR" sz="2000" dirty="0" smtClean="0"/>
              <a:t> compatible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hanging</a:t>
            </a:r>
            <a:r>
              <a:rPr lang="fr-FR" sz="2000" dirty="0" smtClean="0"/>
              <a:t> ring</a:t>
            </a:r>
            <a:endParaRPr lang="fr-FR" sz="20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16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Change </a:t>
            </a:r>
            <a:r>
              <a:rPr lang="fr-FR" dirty="0" err="1" smtClean="0"/>
              <a:t>request</a:t>
            </a:r>
            <a:r>
              <a:rPr lang="fr-FR" dirty="0" smtClean="0"/>
              <a:t> ex.: </a:t>
            </a:r>
            <a:r>
              <a:rPr lang="en-GB" dirty="0" smtClean="0"/>
              <a:t>tasks</a:t>
            </a:r>
            <a:r>
              <a:rPr lang="fr-FR" dirty="0" smtClean="0"/>
              <a:t> intrication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5" y="1043646"/>
            <a:ext cx="3328986" cy="17619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6899" y="1014224"/>
            <a:ext cx="2279766" cy="15243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30" y="2596362"/>
            <a:ext cx="2279766" cy="15243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013" y="1119860"/>
            <a:ext cx="2289117" cy="12874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27474" y="2510711"/>
            <a:ext cx="2471736" cy="229294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02353" y="3960211"/>
            <a:ext cx="3433994" cy="23006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81" y="4571784"/>
            <a:ext cx="2286000" cy="17145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362" y="3308921"/>
            <a:ext cx="2286000" cy="17145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103" y="1043646"/>
            <a:ext cx="3486716" cy="19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61472"/>
            <a:ext cx="8568000" cy="5275840"/>
          </a:xfrm>
        </p:spPr>
        <p:txBody>
          <a:bodyPr/>
          <a:lstStyle/>
          <a:p>
            <a:r>
              <a:rPr lang="fr-FR" sz="2400" dirty="0" smtClean="0"/>
              <a:t>Rapport </a:t>
            </a:r>
            <a:r>
              <a:rPr lang="fr-FR" sz="2400" dirty="0"/>
              <a:t>de NC ex </a:t>
            </a:r>
            <a:r>
              <a:rPr lang="fr-FR" sz="2400" dirty="0" err="1"/>
              <a:t>cav</a:t>
            </a:r>
            <a:r>
              <a:rPr lang="fr-FR" sz="2400" dirty="0"/>
              <a:t> </a:t>
            </a:r>
            <a:r>
              <a:rPr lang="fr-FR" sz="2400" dirty="0" smtClean="0"/>
              <a:t>03</a:t>
            </a:r>
          </a:p>
          <a:p>
            <a:endParaRPr lang="fr-FR" sz="2400" dirty="0"/>
          </a:p>
          <a:p>
            <a:r>
              <a:rPr lang="fr-FR" sz="2400" dirty="0" smtClean="0"/>
              <a:t>Introduire le processus de </a:t>
            </a:r>
            <a:r>
              <a:rPr lang="fr-FR" sz="2400" dirty="0" err="1" smtClean="0"/>
              <a:t>decision</a:t>
            </a:r>
            <a:r>
              <a:rPr lang="fr-FR" sz="2400" dirty="0" smtClean="0"/>
              <a:t> via ESS</a:t>
            </a: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17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Non </a:t>
            </a:r>
            <a:r>
              <a:rPr lang="fr-FR" dirty="0" err="1" smtClean="0"/>
              <a:t>Conformity</a:t>
            </a:r>
            <a:r>
              <a:rPr lang="fr-FR" dirty="0" smtClean="0"/>
              <a:t> ex.: </a:t>
            </a:r>
            <a:r>
              <a:rPr lang="fr-FR" dirty="0" err="1" smtClean="0"/>
              <a:t>Cavity</a:t>
            </a:r>
            <a:r>
              <a:rPr lang="fr-FR" dirty="0" smtClean="0"/>
              <a:t> P03 performance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94345" y="5473927"/>
            <a:ext cx="4324763" cy="116955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solidFill>
                  <a:srgbClr val="FF0000"/>
                </a:solidFill>
                <a:latin typeface="ArialMT"/>
              </a:rPr>
              <a:t>L3 : </a:t>
            </a:r>
            <a:r>
              <a:rPr lang="fr-FR" sz="1400" dirty="0" smtClean="0">
                <a:solidFill>
                  <a:srgbClr val="666666"/>
                </a:solidFill>
                <a:latin typeface="ArialMT"/>
              </a:rPr>
              <a:t>NCR</a:t>
            </a:r>
            <a:r>
              <a:rPr lang="fr-FR" sz="1400" b="1" dirty="0" smtClean="0">
                <a:solidFill>
                  <a:srgbClr val="FF0000"/>
                </a:solidFill>
                <a:latin typeface="ArialMT"/>
              </a:rPr>
              <a:t>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or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CR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that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will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 affect interfaces,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safety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lifetime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, performances,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functional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requirements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 </a:t>
            </a:r>
            <a:r>
              <a:rPr lang="fr-F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with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 an impact at ESS </a:t>
            </a:r>
            <a:r>
              <a:rPr lang="fr-F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level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.</a:t>
            </a:r>
          </a:p>
          <a:p>
            <a:pPr algn="just"/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MT"/>
            </a:endParaRPr>
          </a:p>
          <a:p>
            <a:pPr algn="just"/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Actions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implemented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after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 the </a:t>
            </a:r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ESS </a:t>
            </a:r>
            <a:r>
              <a:rPr lang="fr-F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approval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MT"/>
              </a:rPr>
              <a:t>. 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6145967" y="1183571"/>
            <a:ext cx="2946092" cy="4062602"/>
            <a:chOff x="934099" y="1124744"/>
            <a:chExt cx="3811936" cy="5256584"/>
          </a:xfrm>
        </p:grpSpPr>
        <p:sp>
          <p:nvSpPr>
            <p:cNvPr id="12" name="Rectangle 11"/>
            <p:cNvSpPr/>
            <p:nvPr/>
          </p:nvSpPr>
          <p:spPr>
            <a:xfrm>
              <a:off x="943951" y="1124744"/>
              <a:ext cx="3240360" cy="615266"/>
            </a:xfrm>
            <a:prstGeom prst="rect">
              <a:avLst/>
            </a:prstGeom>
            <a:ln w="127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rtlCol="0" anchor="ctr"/>
            <a:lstStyle/>
            <a:p>
              <a:pPr algn="ctr">
                <a:tabLst>
                  <a:tab pos="72000" algn="l"/>
                </a:tabLst>
              </a:pPr>
              <a:r>
                <a:rPr lang="en-GB" sz="1200" dirty="0" smtClean="0"/>
                <a:t>Detect and record the deviation </a:t>
              </a:r>
              <a:endParaRPr lang="en-GB" sz="1200" dirty="0"/>
            </a:p>
          </p:txBody>
        </p:sp>
        <p:sp>
          <p:nvSpPr>
            <p:cNvPr id="13" name="Organigramme : Décision 12"/>
            <p:cNvSpPr/>
            <p:nvPr/>
          </p:nvSpPr>
          <p:spPr>
            <a:xfrm>
              <a:off x="1339995" y="1916832"/>
              <a:ext cx="2448272" cy="622601"/>
            </a:xfrm>
            <a:prstGeom prst="flowChartDecis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err="1" smtClean="0"/>
                <a:t>Deviation</a:t>
              </a:r>
              <a:r>
                <a:rPr lang="fr-FR" sz="1200" dirty="0" smtClean="0"/>
                <a:t> classification</a:t>
              </a:r>
              <a:endParaRPr lang="fr-FR" sz="1200" dirty="0"/>
            </a:p>
          </p:txBody>
        </p:sp>
        <p:sp>
          <p:nvSpPr>
            <p:cNvPr id="14" name="Organigramme : Décision 13"/>
            <p:cNvSpPr/>
            <p:nvPr/>
          </p:nvSpPr>
          <p:spPr>
            <a:xfrm>
              <a:off x="1330143" y="4388145"/>
              <a:ext cx="2448272" cy="622601"/>
            </a:xfrm>
            <a:prstGeom prst="flowChartDecis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/>
                <a:t>Impact at </a:t>
              </a:r>
              <a:r>
                <a:rPr lang="fr-FR" sz="1200" dirty="0" err="1" smtClean="0"/>
                <a:t>higher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level</a:t>
              </a:r>
              <a:endParaRPr lang="fr-FR" sz="1200" dirty="0"/>
            </a:p>
          </p:txBody>
        </p:sp>
        <p:cxnSp>
          <p:nvCxnSpPr>
            <p:cNvPr id="15" name="Connecteur droit avec flèche 14"/>
            <p:cNvCxnSpPr>
              <a:stCxn id="22" idx="2"/>
              <a:endCxn id="14" idx="0"/>
            </p:cNvCxnSpPr>
            <p:nvPr/>
          </p:nvCxnSpPr>
          <p:spPr>
            <a:xfrm flipH="1">
              <a:off x="2554279" y="4077072"/>
              <a:ext cx="9852" cy="3110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stCxn id="12" idx="2"/>
              <a:endCxn id="13" idx="0"/>
            </p:cNvCxnSpPr>
            <p:nvPr/>
          </p:nvCxnSpPr>
          <p:spPr>
            <a:xfrm>
              <a:off x="2564131" y="1740010"/>
              <a:ext cx="0" cy="1768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>
              <a:stCxn id="13" idx="2"/>
              <a:endCxn id="23" idx="0"/>
            </p:cNvCxnSpPr>
            <p:nvPr/>
          </p:nvCxnSpPr>
          <p:spPr>
            <a:xfrm flipH="1">
              <a:off x="2563951" y="2539433"/>
              <a:ext cx="180" cy="5458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4243682" y="2071881"/>
              <a:ext cx="502353" cy="286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50" b="1" dirty="0" smtClean="0">
                  <a:solidFill>
                    <a:schemeClr val="tx2">
                      <a:lumMod val="75000"/>
                    </a:schemeClr>
                  </a:solidFill>
                </a:rPr>
                <a:t>L1</a:t>
              </a:r>
              <a:endParaRPr lang="fr-FR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874363" y="2589281"/>
              <a:ext cx="1368152" cy="4539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>
                  <a:solidFill>
                    <a:schemeClr val="tx2">
                      <a:lumMod val="75000"/>
                    </a:schemeClr>
                  </a:solidFill>
                </a:rPr>
                <a:t>Not L1 </a:t>
              </a:r>
              <a:br>
                <a:rPr lang="fr-FR" sz="105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fr-FR" sz="1050" b="1" dirty="0" smtClean="0">
                  <a:solidFill>
                    <a:schemeClr val="tx2">
                      <a:lumMod val="75000"/>
                    </a:schemeClr>
                  </a:solidFill>
                </a:rPr>
                <a:t>but L2 or L3</a:t>
              </a:r>
              <a:endParaRPr lang="fr-FR" sz="105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243683" y="4573389"/>
              <a:ext cx="502352" cy="286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50" b="1" dirty="0" smtClean="0">
                  <a:solidFill>
                    <a:schemeClr val="tx2">
                      <a:lumMod val="75000"/>
                    </a:schemeClr>
                  </a:solidFill>
                </a:rPr>
                <a:t>L2</a:t>
              </a:r>
              <a:endParaRPr lang="fr-FR" sz="11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943951" y="3085310"/>
              <a:ext cx="3240360" cy="991762"/>
              <a:chOff x="943951" y="3085310"/>
              <a:chExt cx="3240360" cy="99176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943951" y="3265310"/>
                <a:ext cx="3240360" cy="811762"/>
              </a:xfrm>
              <a:prstGeom prst="rect">
                <a:avLst/>
              </a:prstGeom>
              <a:ln w="127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36000" rtlCol="0" anchor="ctr"/>
              <a:lstStyle/>
              <a:p>
                <a:pPr algn="ctr">
                  <a:tabLst>
                    <a:tab pos="36000" algn="l"/>
                    <a:tab pos="72000" algn="l"/>
                  </a:tabLst>
                </a:pPr>
                <a:r>
                  <a:rPr lang="en-GB" sz="1200" dirty="0" smtClean="0"/>
                  <a:t>Analyse the root causes</a:t>
                </a:r>
                <a:br>
                  <a:rPr lang="en-GB" sz="1200" dirty="0" smtClean="0"/>
                </a:br>
                <a:r>
                  <a:rPr lang="en-GB" sz="1200" dirty="0" smtClean="0"/>
                  <a:t> and the consequences</a:t>
                </a:r>
              </a:p>
              <a:p>
                <a:pPr algn="ctr">
                  <a:tabLst>
                    <a:tab pos="36000" algn="l"/>
                    <a:tab pos="72000" algn="l"/>
                  </a:tabLst>
                </a:pPr>
                <a:r>
                  <a:rPr lang="en-GB" sz="1200" dirty="0" smtClean="0"/>
                  <a:t>Propose corrective and preventive actions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43951" y="3085310"/>
                <a:ext cx="3240000" cy="180000"/>
              </a:xfrm>
              <a:prstGeom prst="rect">
                <a:avLst/>
              </a:prstGeom>
              <a:solidFill>
                <a:schemeClr val="tx2"/>
              </a:solidFill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36000" rtlCol="0" anchor="ctr"/>
              <a:lstStyle/>
              <a:p>
                <a:pPr algn="ctr">
                  <a:tabLst>
                    <a:tab pos="36000" algn="l"/>
                    <a:tab pos="72000" algn="l"/>
                  </a:tabLst>
                </a:pPr>
                <a:r>
                  <a:rPr lang="en-GB" sz="1100" b="1" dirty="0" smtClean="0"/>
                  <a:t>CEA PMO &amp; WP</a:t>
                </a:r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934099" y="5481248"/>
              <a:ext cx="3240360" cy="900080"/>
              <a:chOff x="934099" y="5481248"/>
              <a:chExt cx="3240360" cy="90008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934099" y="5642138"/>
                <a:ext cx="3240360" cy="739190"/>
              </a:xfrm>
              <a:prstGeom prst="rect">
                <a:avLst/>
              </a:pr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36000" rtlCol="0" anchor="ctr"/>
              <a:lstStyle/>
              <a:p>
                <a:pPr algn="ctr">
                  <a:tabLst>
                    <a:tab pos="36000" algn="l"/>
                    <a:tab pos="72000" algn="l"/>
                  </a:tabLst>
                </a:pPr>
                <a:r>
                  <a:rPr lang="en-GB" sz="1200" dirty="0" smtClean="0"/>
                  <a:t>Analyse the root causes and the consequences / Validate the corrective and preventive actions                                                                </a:t>
                </a:r>
                <a:endParaRPr lang="en-GB" sz="12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34459" y="5481248"/>
                <a:ext cx="3240000" cy="180000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36000" rtlCol="0" anchor="ctr"/>
              <a:lstStyle/>
              <a:p>
                <a:pPr algn="ctr">
                  <a:tabLst>
                    <a:tab pos="36000" algn="l"/>
                    <a:tab pos="72000" algn="l"/>
                  </a:tabLst>
                </a:pPr>
                <a:r>
                  <a:rPr lang="en-GB" sz="1100" b="1" dirty="0" smtClean="0"/>
                  <a:t>ESS - CEA</a:t>
                </a:r>
              </a:p>
            </p:txBody>
          </p:sp>
        </p:grpSp>
        <p:cxnSp>
          <p:nvCxnSpPr>
            <p:cNvPr id="27" name="Connecteur droit avec flèche 26"/>
            <p:cNvCxnSpPr>
              <a:stCxn id="14" idx="2"/>
              <a:endCxn id="26" idx="0"/>
            </p:cNvCxnSpPr>
            <p:nvPr/>
          </p:nvCxnSpPr>
          <p:spPr>
            <a:xfrm>
              <a:off x="2554279" y="5010746"/>
              <a:ext cx="180" cy="4705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2396341" y="5091539"/>
              <a:ext cx="502352" cy="2867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50" b="1" dirty="0" smtClean="0">
                  <a:solidFill>
                    <a:schemeClr val="tx2">
                      <a:lumMod val="75000"/>
                    </a:schemeClr>
                  </a:solidFill>
                </a:rPr>
                <a:t>L3</a:t>
              </a:r>
              <a:endParaRPr lang="fr-FR" sz="105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0" y="1073144"/>
            <a:ext cx="6107696" cy="41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961472"/>
            <a:ext cx="9144000" cy="5275840"/>
          </a:xfrm>
        </p:spPr>
        <p:txBody>
          <a:bodyPr/>
          <a:lstStyle/>
          <a:p>
            <a:r>
              <a:rPr lang="fr-FR" sz="2400" dirty="0" smtClean="0"/>
              <a:t>Scenario leads to </a:t>
            </a:r>
            <a:r>
              <a:rPr lang="fr-FR" sz="2400" dirty="0" err="1" smtClean="0"/>
              <a:t>sectors</a:t>
            </a:r>
            <a:r>
              <a:rPr lang="fr-FR" sz="2400" dirty="0" smtClean="0"/>
              <a:t> : </a:t>
            </a:r>
            <a:r>
              <a:rPr lang="fr-FR" sz="2000" dirty="0" err="1" smtClean="0"/>
              <a:t>from</a:t>
            </a:r>
            <a:r>
              <a:rPr lang="fr-FR" sz="2000" dirty="0" smtClean="0"/>
              <a:t> compound//thermalisation//to </a:t>
            </a:r>
            <a:r>
              <a:rPr lang="fr-FR" sz="2000" dirty="0" err="1" smtClean="0"/>
              <a:t>feedthrough</a:t>
            </a:r>
            <a:endParaRPr lang="fr-FR" sz="20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18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Instrumentation : </a:t>
            </a:r>
            <a:r>
              <a:rPr lang="fr-FR" dirty="0" err="1" smtClean="0"/>
              <a:t>choices</a:t>
            </a:r>
            <a:r>
              <a:rPr lang="fr-FR" dirty="0" smtClean="0"/>
              <a:t> &amp; </a:t>
            </a:r>
            <a:r>
              <a:rPr lang="fr-FR" dirty="0" err="1" smtClean="0"/>
              <a:t>drawing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/PT100 and CX1050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Image 7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5165" y="1400175"/>
            <a:ext cx="5918835" cy="15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64320"/>
            <a:ext cx="3434401" cy="48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721586" y="2770126"/>
            <a:ext cx="30702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connectors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FGG.0S.304.ZLAT ou FGG.1S302.ZLAT de chez LEMO</a:t>
            </a:r>
            <a:endParaRPr lang="fr-FR" dirty="0"/>
          </a:p>
        </p:txBody>
      </p:sp>
      <p:pic>
        <p:nvPicPr>
          <p:cNvPr id="15" name="Image 14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3011" y="4318169"/>
            <a:ext cx="2009339" cy="2405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66352" y="3425168"/>
            <a:ext cx="346434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Feedthroughs</a:t>
            </a:r>
            <a:r>
              <a:rPr lang="fr-FR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HGP.5S.316.CLLPVE, HGP.5S.324.CLLPVE et HGP.5S.336.CLLPVE de chez LEMO</a:t>
            </a:r>
            <a:endParaRPr lang="fr-FR" dirty="0"/>
          </a:p>
        </p:txBody>
      </p:sp>
      <p:pic>
        <p:nvPicPr>
          <p:cNvPr id="16" name="Image 15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2901" y="4828078"/>
            <a:ext cx="2912852" cy="1820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3532936" y="1415739"/>
            <a:ext cx="4968129" cy="2884805"/>
            <a:chOff x="3791591" y="1565930"/>
            <a:chExt cx="4709474" cy="2734614"/>
          </a:xfrm>
        </p:grpSpPr>
        <p:pic>
          <p:nvPicPr>
            <p:cNvPr id="17" name="Image 16"/>
            <p:cNvPicPr/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1591" y="1565930"/>
              <a:ext cx="4709474" cy="27346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6590327" y="2680373"/>
              <a:ext cx="373813" cy="3521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>
                <a:lnSpc>
                  <a:spcPct val="120000"/>
                </a:lnSpc>
                <a:buNone/>
              </a:pPr>
              <a:r>
                <a:rPr lang="fr-FR" sz="2000" kern="0" dirty="0" smtClean="0">
                  <a:latin typeface="+mj-lt"/>
                </a:rPr>
                <a:t>L3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75760"/>
            <a:ext cx="8568000" cy="5275840"/>
          </a:xfrm>
        </p:spPr>
        <p:txBody>
          <a:bodyPr/>
          <a:lstStyle/>
          <a:p>
            <a:r>
              <a:rPr lang="fr-FR" sz="2400" dirty="0" err="1" smtClean="0"/>
              <a:t>Calculation</a:t>
            </a:r>
            <a:r>
              <a:rPr lang="fr-FR" sz="2400" dirty="0" smtClean="0"/>
              <a:t> of the </a:t>
            </a:r>
            <a:r>
              <a:rPr lang="fr-FR" sz="2400" dirty="0" err="1" smtClean="0"/>
              <a:t>ideal</a:t>
            </a:r>
            <a:r>
              <a:rPr lang="fr-FR" sz="2400" dirty="0" smtClean="0"/>
              <a:t> </a:t>
            </a:r>
            <a:r>
              <a:rPr lang="fr-FR" sz="2400" dirty="0" err="1" smtClean="0"/>
              <a:t>length</a:t>
            </a:r>
            <a:r>
              <a:rPr lang="fr-FR" sz="2400" dirty="0" smtClean="0"/>
              <a:t> by B. RENARD</a:t>
            </a:r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19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Instrumentation : </a:t>
            </a:r>
            <a:r>
              <a:rPr lang="fr-FR" dirty="0" err="1" smtClean="0"/>
              <a:t>choices</a:t>
            </a:r>
            <a:r>
              <a:rPr lang="fr-FR" dirty="0" smtClean="0"/>
              <a:t> &amp; </a:t>
            </a:r>
            <a:r>
              <a:rPr lang="fr-FR" dirty="0" err="1" smtClean="0"/>
              <a:t>drawing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/ </a:t>
            </a:r>
            <a:r>
              <a:rPr lang="fr-FR" dirty="0" err="1" smtClean="0"/>
              <a:t>heaters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58" y="1360000"/>
            <a:ext cx="9146258" cy="225978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6669" y="3342807"/>
            <a:ext cx="2798936" cy="3718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10017" y="5186597"/>
            <a:ext cx="3582398" cy="1657116"/>
            <a:chOff x="797243" y="2628900"/>
            <a:chExt cx="7102574" cy="3285449"/>
          </a:xfrm>
        </p:grpSpPr>
        <p:pic>
          <p:nvPicPr>
            <p:cNvPr id="14" name="Image 13"/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7243" y="2628900"/>
              <a:ext cx="7102574" cy="1600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 14"/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1917" y="4218899"/>
              <a:ext cx="5551170" cy="16954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676" y="1820250"/>
            <a:ext cx="4423889" cy="3217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Ellipse 18"/>
          <p:cNvSpPr/>
          <p:nvPr/>
        </p:nvSpPr>
        <p:spPr>
          <a:xfrm>
            <a:off x="1414463" y="3971920"/>
            <a:ext cx="4912206" cy="1271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None/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375900" y="5425791"/>
            <a:ext cx="2839029" cy="9144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GB" sz="2000" b="1" kern="0" dirty="0" smtClean="0">
                <a:solidFill>
                  <a:srgbClr val="00823B"/>
                </a:solidFill>
                <a:latin typeface="+mj-lt"/>
              </a:rPr>
              <a:t>&lt;- Coupler warming up: ok</a:t>
            </a:r>
          </a:p>
          <a:p>
            <a:pPr>
              <a:lnSpc>
                <a:spcPct val="120000"/>
              </a:lnSpc>
              <a:buNone/>
            </a:pPr>
            <a:r>
              <a:rPr lang="en-GB" sz="2000" b="1" kern="0" dirty="0" smtClean="0">
                <a:solidFill>
                  <a:srgbClr val="FF0000"/>
                </a:solidFill>
                <a:latin typeface="+mj-lt"/>
              </a:rPr>
              <a:t>slow warming up </a:t>
            </a:r>
            <a:br>
              <a:rPr lang="en-GB" sz="2000" b="1" kern="0" dirty="0" smtClean="0">
                <a:solidFill>
                  <a:srgbClr val="FF0000"/>
                </a:solidFill>
                <a:latin typeface="+mj-lt"/>
              </a:rPr>
            </a:br>
            <a:r>
              <a:rPr lang="en-GB" sz="2000" b="1" kern="0" dirty="0" smtClean="0">
                <a:solidFill>
                  <a:srgbClr val="FF0000"/>
                </a:solidFill>
                <a:latin typeface="+mj-lt"/>
              </a:rPr>
              <a:t>of the thermal shields -&gt;</a:t>
            </a:r>
          </a:p>
        </p:txBody>
      </p:sp>
    </p:spTree>
    <p:extLst>
      <p:ext uri="{BB962C8B-B14F-4D97-AF65-F5344CB8AC3E}">
        <p14:creationId xmlns:p14="http://schemas.microsoft.com/office/powerpoint/2010/main" val="157689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Assembly scenario in our infrastructures</a:t>
            </a:r>
          </a:p>
          <a:p>
            <a:r>
              <a:rPr lang="en-GB" sz="2800" dirty="0" smtClean="0"/>
              <a:t>Mock-up activities</a:t>
            </a:r>
          </a:p>
          <a:p>
            <a:r>
              <a:rPr lang="en-GB" sz="2800" dirty="0" smtClean="0"/>
              <a:t>MECCTD status</a:t>
            </a:r>
          </a:p>
          <a:p>
            <a:r>
              <a:rPr lang="en-GB" sz="2800" dirty="0" smtClean="0"/>
              <a:t>Outputs :</a:t>
            </a:r>
          </a:p>
          <a:p>
            <a:pPr lvl="1"/>
            <a:r>
              <a:rPr lang="en-GB" sz="2400" dirty="0" smtClean="0"/>
              <a:t>MECCTD</a:t>
            </a:r>
          </a:p>
          <a:p>
            <a:pPr lvl="1"/>
            <a:r>
              <a:rPr lang="en-GB" sz="2400" dirty="0" smtClean="0"/>
              <a:t>Set of approved tools </a:t>
            </a:r>
          </a:p>
          <a:p>
            <a:pPr lvl="1"/>
            <a:r>
              <a:rPr lang="en-GB" sz="2400" dirty="0" smtClean="0"/>
              <a:t>Documentation (Set of assembly procedures, Tests report files, Traveller, NC reports)</a:t>
            </a:r>
          </a:p>
          <a:p>
            <a:r>
              <a:rPr lang="en-GB" sz="2800" dirty="0" smtClean="0"/>
              <a:t>Experienced team for ESS cryomodules</a:t>
            </a:r>
          </a:p>
          <a:p>
            <a:r>
              <a:rPr lang="en-GB" sz="2800" dirty="0" smtClean="0"/>
              <a:t>Inputs for the series </a:t>
            </a:r>
            <a:r>
              <a:rPr lang="en-GB" sz="2400" dirty="0" smtClean="0"/>
              <a:t>(list of changes &amp; inspection reports)</a:t>
            </a:r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A18B84-9EFD-41B6-A5E4-D37CFBDD82D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Cryomodule Assembly Scenario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outline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fr-FR" sz="1200" dirty="0" smtClean="0">
                <a:solidFill>
                  <a:schemeClr val="bg1">
                    <a:lumMod val="75000"/>
                  </a:schemeClr>
                </a:solidFill>
              </a:rPr>
              <a:t>03-04/04/2017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20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38568" y="52752"/>
            <a:ext cx="6552727" cy="908720"/>
          </a:xfrm>
        </p:spPr>
        <p:txBody>
          <a:bodyPr/>
          <a:lstStyle/>
          <a:p>
            <a:r>
              <a:rPr lang="fr-FR" dirty="0" smtClean="0"/>
              <a:t>Instrumentation : </a:t>
            </a:r>
            <a:r>
              <a:rPr lang="fr-FR" dirty="0" err="1" smtClean="0"/>
              <a:t>from</a:t>
            </a:r>
            <a:r>
              <a:rPr lang="fr-FR" dirty="0" smtClean="0"/>
              <a:t> PID to </a:t>
            </a:r>
            <a:r>
              <a:rPr lang="fr-FR" dirty="0" err="1" smtClean="0"/>
              <a:t>procedure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5" y="980784"/>
            <a:ext cx="4676988" cy="3345826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7432" y="972207"/>
            <a:ext cx="4986568" cy="2315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7534"/>
            <a:ext cx="4157432" cy="24304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74" t="8248" r="22119" b="8965"/>
          <a:stretch/>
        </p:blipFill>
        <p:spPr>
          <a:xfrm>
            <a:off x="4157432" y="2652378"/>
            <a:ext cx="5030753" cy="4173355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" y="4084632"/>
            <a:ext cx="4257445" cy="639424"/>
          </a:xfrm>
          <a:solidFill>
            <a:schemeClr val="bg1"/>
          </a:solidFill>
        </p:spPr>
        <p:txBody>
          <a:bodyPr/>
          <a:lstStyle/>
          <a:p>
            <a:r>
              <a:rPr lang="fr-FR" sz="2000" dirty="0" smtClean="0"/>
              <a:t>Cold mass </a:t>
            </a:r>
            <a:r>
              <a:rPr lang="fr-FR" sz="2000" dirty="0" err="1" smtClean="0"/>
              <a:t>sensors</a:t>
            </a:r>
            <a:r>
              <a:rPr lang="fr-FR" sz="2000" dirty="0" smtClean="0"/>
              <a:t> location drawings:71HAAVDM6300000</a:t>
            </a:r>
            <a:endParaRPr lang="fr-FR" sz="2000" dirty="0"/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13" name="Espace réservé du contenu 4"/>
          <p:cNvSpPr txBox="1">
            <a:spLocks/>
          </p:cNvSpPr>
          <p:nvPr/>
        </p:nvSpPr>
        <p:spPr>
          <a:xfrm>
            <a:off x="2214563" y="1585912"/>
            <a:ext cx="2095269" cy="12604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400" kern="0" dirty="0" smtClean="0"/>
              <a:t>PID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fr-FR" kern="0" dirty="0"/>
          </a:p>
        </p:txBody>
      </p:sp>
      <p:sp>
        <p:nvSpPr>
          <p:cNvPr id="14" name="Espace réservé du contenu 4"/>
          <p:cNvSpPr txBox="1">
            <a:spLocks/>
          </p:cNvSpPr>
          <p:nvPr/>
        </p:nvSpPr>
        <p:spPr>
          <a:xfrm>
            <a:off x="6637702" y="1060428"/>
            <a:ext cx="1767895" cy="180977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400" kern="0" dirty="0" smtClean="0"/>
              <a:t>    </a:t>
            </a:r>
            <a:r>
              <a:rPr lang="fr-FR" sz="2400" kern="0" dirty="0" err="1" smtClean="0"/>
              <a:t>schetch</a:t>
            </a:r>
            <a:endParaRPr lang="fr-FR" sz="2400" kern="0" dirty="0" smtClean="0"/>
          </a:p>
          <a:p>
            <a:pPr marL="0" indent="0">
              <a:lnSpc>
                <a:spcPct val="100000"/>
              </a:lnSpc>
              <a:buFontTx/>
              <a:buNone/>
            </a:pPr>
            <a:endParaRPr lang="fr-FR" kern="0" dirty="0"/>
          </a:p>
        </p:txBody>
      </p:sp>
      <p:sp>
        <p:nvSpPr>
          <p:cNvPr id="15" name="Espace réservé du contenu 4"/>
          <p:cNvSpPr txBox="1">
            <a:spLocks/>
          </p:cNvSpPr>
          <p:nvPr/>
        </p:nvSpPr>
        <p:spPr>
          <a:xfrm>
            <a:off x="4157673" y="2713020"/>
            <a:ext cx="2414578" cy="180977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000" kern="0" dirty="0" smtClean="0">
                <a:solidFill>
                  <a:srgbClr val="92D050"/>
                </a:solidFill>
              </a:rPr>
              <a:t>Thermalisation </a:t>
            </a:r>
            <a:r>
              <a:rPr lang="fr-FR" sz="2000" kern="0" dirty="0" err="1" smtClean="0">
                <a:solidFill>
                  <a:srgbClr val="92D050"/>
                </a:solidFill>
              </a:rPr>
              <a:t>procedure</a:t>
            </a:r>
            <a:r>
              <a:rPr lang="fr-FR" sz="2000" kern="0" dirty="0" smtClean="0">
                <a:solidFill>
                  <a:srgbClr val="92D050"/>
                </a:solidFill>
              </a:rPr>
              <a:t> </a:t>
            </a:r>
            <a:r>
              <a:rPr lang="fr-FR" sz="2000" kern="0" dirty="0" err="1" smtClean="0">
                <a:solidFill>
                  <a:srgbClr val="92D050"/>
                </a:solidFill>
              </a:rPr>
              <a:t>ready</a:t>
            </a:r>
            <a:r>
              <a:rPr lang="fr-FR" sz="2000" kern="0" dirty="0" smtClean="0">
                <a:solidFill>
                  <a:srgbClr val="92D050"/>
                </a:solidFill>
              </a:rPr>
              <a:t>, </a:t>
            </a:r>
            <a:r>
              <a:rPr lang="fr-FR" sz="2000" kern="0" dirty="0" err="1" smtClean="0">
                <a:solidFill>
                  <a:srgbClr val="92D050"/>
                </a:solidFill>
              </a:rPr>
              <a:t>work</a:t>
            </a:r>
            <a:r>
              <a:rPr lang="fr-FR" sz="2000" kern="0" dirty="0" smtClean="0">
                <a:solidFill>
                  <a:srgbClr val="92D050"/>
                </a:solidFill>
              </a:rPr>
              <a:t> </a:t>
            </a:r>
            <a:r>
              <a:rPr lang="fr-FR" sz="2000" kern="0" dirty="0" err="1" smtClean="0">
                <a:solidFill>
                  <a:srgbClr val="92D050"/>
                </a:solidFill>
              </a:rPr>
              <a:t>acheived</a:t>
            </a:r>
            <a:r>
              <a:rPr lang="fr-FR" sz="2000" kern="0" dirty="0" smtClean="0">
                <a:solidFill>
                  <a:srgbClr val="92D050"/>
                </a:solidFill>
              </a:rPr>
              <a:t> for MECCTD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fr-FR" sz="2800" kern="0" dirty="0"/>
          </a:p>
        </p:txBody>
      </p:sp>
    </p:spTree>
    <p:extLst>
      <p:ext uri="{BB962C8B-B14F-4D97-AF65-F5344CB8AC3E}">
        <p14:creationId xmlns:p14="http://schemas.microsoft.com/office/powerpoint/2010/main" val="405337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61472"/>
            <a:ext cx="8568000" cy="5275840"/>
          </a:xfrm>
        </p:spPr>
        <p:txBody>
          <a:bodyPr/>
          <a:lstStyle/>
          <a:p>
            <a:r>
              <a:rPr lang="fr-FR" sz="2400" dirty="0" err="1" smtClean="0"/>
              <a:t>Actual</a:t>
            </a:r>
            <a:r>
              <a:rPr lang="fr-FR" sz="2400" dirty="0" smtClean="0"/>
              <a:t> </a:t>
            </a:r>
            <a:r>
              <a:rPr lang="fr-FR" sz="2400" dirty="0" err="1" smtClean="0"/>
              <a:t>list</a:t>
            </a:r>
            <a:r>
              <a:rPr lang="fr-FR" sz="2400" dirty="0" smtClean="0"/>
              <a:t> of check points (en cours de définition)</a:t>
            </a:r>
          </a:p>
          <a:p>
            <a:pPr lvl="1"/>
            <a:r>
              <a:rPr lang="fr-FR" sz="2000" dirty="0" err="1" smtClean="0"/>
              <a:t>Cleanliness</a:t>
            </a:r>
            <a:endParaRPr lang="fr-FR" sz="2000" dirty="0" smtClean="0"/>
          </a:p>
          <a:p>
            <a:pPr lvl="1"/>
            <a:r>
              <a:rPr lang="fr-FR" sz="2000" dirty="0" smtClean="0"/>
              <a:t>Torque (</a:t>
            </a:r>
            <a:r>
              <a:rPr lang="fr-FR" sz="2000" dirty="0" err="1" smtClean="0"/>
              <a:t>most</a:t>
            </a:r>
            <a:r>
              <a:rPr lang="fr-FR" sz="2000" dirty="0" smtClean="0"/>
              <a:t> </a:t>
            </a:r>
            <a:r>
              <a:rPr lang="fr-FR" sz="2000" dirty="0" err="1" smtClean="0"/>
              <a:t>critical</a:t>
            </a:r>
            <a:r>
              <a:rPr lang="fr-FR" sz="2000" dirty="0" smtClean="0"/>
              <a:t> </a:t>
            </a:r>
            <a:r>
              <a:rPr lang="fr-FR" sz="2000" dirty="0" err="1" smtClean="0"/>
              <a:t>ones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 err="1" smtClean="0"/>
              <a:t>Leak</a:t>
            </a:r>
            <a:r>
              <a:rPr lang="fr-FR" sz="2000" dirty="0" smtClean="0"/>
              <a:t> </a:t>
            </a:r>
            <a:r>
              <a:rPr lang="fr-FR" sz="2000" dirty="0" err="1" smtClean="0"/>
              <a:t>tighness</a:t>
            </a:r>
            <a:r>
              <a:rPr lang="fr-FR" sz="2000" dirty="0" smtClean="0"/>
              <a:t> (</a:t>
            </a:r>
            <a:r>
              <a:rPr lang="fr-FR" sz="2000" dirty="0" err="1" smtClean="0"/>
              <a:t>beam</a:t>
            </a:r>
            <a:r>
              <a:rPr lang="fr-FR" sz="2000" dirty="0" smtClean="0"/>
              <a:t>, </a:t>
            </a:r>
            <a:r>
              <a:rPr lang="fr-FR" sz="2000" dirty="0" err="1" smtClean="0"/>
              <a:t>insulation</a:t>
            </a:r>
            <a:r>
              <a:rPr lang="fr-FR" sz="2000" dirty="0" smtClean="0"/>
              <a:t>, </a:t>
            </a:r>
            <a:r>
              <a:rPr lang="fr-FR" sz="2000" dirty="0" err="1" smtClean="0"/>
              <a:t>Helium’s</a:t>
            </a:r>
            <a:r>
              <a:rPr lang="fr-FR" sz="2000" dirty="0" smtClean="0"/>
              <a:t>) and RGA for </a:t>
            </a:r>
            <a:r>
              <a:rPr lang="fr-FR" sz="2000" dirty="0" err="1" smtClean="0"/>
              <a:t>beam</a:t>
            </a:r>
            <a:r>
              <a:rPr lang="fr-FR" sz="2000" dirty="0" smtClean="0"/>
              <a:t> line</a:t>
            </a:r>
          </a:p>
          <a:p>
            <a:pPr lvl="1"/>
            <a:r>
              <a:rPr lang="fr-FR" sz="2000" dirty="0" err="1" smtClean="0"/>
              <a:t>Cabling</a:t>
            </a:r>
            <a:r>
              <a:rPr lang="fr-FR" sz="2000" dirty="0" smtClean="0"/>
              <a:t> </a:t>
            </a:r>
            <a:r>
              <a:rPr lang="fr-FR" sz="2000" dirty="0" err="1" smtClean="0"/>
              <a:t>conformity</a:t>
            </a:r>
            <a:r>
              <a:rPr lang="fr-FR" sz="2000" dirty="0" smtClean="0"/>
              <a:t> and test (thermal </a:t>
            </a:r>
            <a:r>
              <a:rPr lang="fr-FR" sz="2000" dirty="0" err="1" smtClean="0"/>
              <a:t>sensors,CTS,piezzo,heater,gauge</a:t>
            </a:r>
            <a:r>
              <a:rPr lang="fr-FR" sz="2000" dirty="0" smtClean="0"/>
              <a:t>…)</a:t>
            </a:r>
          </a:p>
          <a:p>
            <a:pPr lvl="1"/>
            <a:r>
              <a:rPr lang="fr-FR" sz="2000" dirty="0" err="1" smtClean="0"/>
              <a:t>Alignment</a:t>
            </a:r>
            <a:endParaRPr lang="fr-FR" sz="2000" dirty="0" smtClean="0"/>
          </a:p>
          <a:p>
            <a:endParaRPr lang="fr-FR" sz="2400" dirty="0" smtClean="0"/>
          </a:p>
          <a:p>
            <a:r>
              <a:rPr lang="fr-FR" sz="2400" dirty="0" smtClean="0"/>
              <a:t>Pressure tests to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define</a:t>
            </a:r>
            <a:r>
              <a:rPr lang="fr-FR" sz="2400" dirty="0" smtClean="0"/>
              <a:t> </a:t>
            </a:r>
            <a:r>
              <a:rPr lang="fr-FR" sz="2400" dirty="0"/>
              <a:t>(2 tests, conditions </a:t>
            </a:r>
            <a:r>
              <a:rPr lang="fr-FR" sz="2400" dirty="0" smtClean="0"/>
              <a:t>of the tests</a:t>
            </a:r>
            <a:r>
              <a:rPr lang="fr-FR" sz="2400" dirty="0"/>
              <a:t>, </a:t>
            </a:r>
            <a:r>
              <a:rPr lang="fr-FR" sz="2400" dirty="0" err="1" smtClean="0"/>
              <a:t>when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sequence</a:t>
            </a:r>
            <a:r>
              <a:rPr lang="fr-FR" sz="2400" dirty="0" smtClean="0"/>
              <a:t>, </a:t>
            </a:r>
            <a:r>
              <a:rPr lang="fr-FR" sz="2400" dirty="0" err="1" smtClean="0"/>
              <a:t>which</a:t>
            </a:r>
            <a:r>
              <a:rPr lang="fr-FR" sz="2400" dirty="0" smtClean="0"/>
              <a:t> part to close circuits, </a:t>
            </a:r>
            <a:r>
              <a:rPr lang="fr-FR" sz="2400" dirty="0" err="1" smtClean="0"/>
              <a:t>specific</a:t>
            </a:r>
            <a:r>
              <a:rPr lang="fr-FR" sz="2400" dirty="0" smtClean="0"/>
              <a:t> </a:t>
            </a:r>
            <a:r>
              <a:rPr lang="fr-FR" sz="2400" dirty="0" err="1" smtClean="0"/>
              <a:t>tools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21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Check point </a:t>
            </a:r>
            <a:r>
              <a:rPr lang="fr-FR" dirty="0" err="1" smtClean="0"/>
              <a:t>list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61472"/>
            <a:ext cx="8568000" cy="5275840"/>
          </a:xfrm>
        </p:spPr>
        <p:txBody>
          <a:bodyPr/>
          <a:lstStyle/>
          <a:p>
            <a:r>
              <a:rPr lang="fr-FR" sz="2400" dirty="0" err="1" smtClean="0"/>
              <a:t>Development</a:t>
            </a:r>
            <a:r>
              <a:rPr lang="fr-FR" sz="2400" dirty="0" smtClean="0"/>
              <a:t> </a:t>
            </a:r>
            <a:r>
              <a:rPr lang="fr-FR" sz="2400" dirty="0"/>
              <a:t>plan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22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Procurement</a:t>
            </a:r>
            <a:r>
              <a:rPr lang="fr-FR" dirty="0" smtClean="0"/>
              <a:t> plan and </a:t>
            </a:r>
            <a:r>
              <a:rPr lang="fr-FR" dirty="0" err="1" smtClean="0"/>
              <a:t>development</a:t>
            </a:r>
            <a:r>
              <a:rPr lang="fr-FR" dirty="0" smtClean="0"/>
              <a:t> plan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91660"/>
            <a:ext cx="8974138" cy="41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23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1737360" y="20782"/>
            <a:ext cx="5897527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meetings</a:t>
            </a:r>
            <a:endParaRPr lang="fr-FR" sz="28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6" name="Espace réservé du contenu 1"/>
          <p:cNvSpPr txBox="1">
            <a:spLocks/>
          </p:cNvSpPr>
          <p:nvPr/>
        </p:nvSpPr>
        <p:spPr>
          <a:xfrm>
            <a:off x="345688" y="1316170"/>
            <a:ext cx="4066823" cy="5162100"/>
          </a:xfrm>
          <a:prstGeom prst="rect">
            <a:avLst/>
          </a:prstGeom>
          <a:solidFill>
            <a:srgbClr val="FF9999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600" kern="0" dirty="0" smtClean="0"/>
              <a:t>Cryomodule Assembly meetings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Internal meeting at CEA with all the involved person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Every week (Monday morning)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GB" sz="1200" kern="0" dirty="0" smtClean="0"/>
          </a:p>
          <a:p>
            <a:pPr>
              <a:lnSpc>
                <a:spcPct val="120000"/>
              </a:lnSpc>
            </a:pPr>
            <a:r>
              <a:rPr lang="en-GB" sz="1600" kern="0" dirty="0" smtClean="0"/>
              <a:t>LCAP – LIDC2 meetings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Integration team leaders and Tools designers 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Every week during design phases  (Wednesday morning)</a:t>
            </a:r>
          </a:p>
          <a:p>
            <a:pPr lvl="1">
              <a:lnSpc>
                <a:spcPct val="120000"/>
              </a:lnSpc>
            </a:pPr>
            <a:endParaRPr lang="en-GB" sz="1200" kern="0" dirty="0" smtClean="0"/>
          </a:p>
          <a:p>
            <a:pPr>
              <a:lnSpc>
                <a:spcPct val="120000"/>
              </a:lnSpc>
            </a:pPr>
            <a:r>
              <a:rPr lang="en-GB" sz="1600" kern="0" dirty="0" smtClean="0"/>
              <a:t>NC and modifications review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Quality, head of the integration team and WP Leader 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Twice a month</a:t>
            </a:r>
          </a:p>
          <a:p>
            <a:pPr lvl="1">
              <a:lnSpc>
                <a:spcPct val="120000"/>
              </a:lnSpc>
            </a:pPr>
            <a:endParaRPr lang="en-GB" sz="1200" kern="0" dirty="0" smtClean="0"/>
          </a:p>
          <a:p>
            <a:pPr>
              <a:lnSpc>
                <a:spcPct val="120000"/>
              </a:lnSpc>
            </a:pPr>
            <a:r>
              <a:rPr lang="en-GB" sz="1600" kern="0" dirty="0" smtClean="0"/>
              <a:t>Feedback meetings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To the designer or to the person in charge of different market</a:t>
            </a:r>
          </a:p>
          <a:p>
            <a:pPr lvl="1">
              <a:lnSpc>
                <a:spcPct val="120000"/>
              </a:lnSpc>
            </a:pPr>
            <a:r>
              <a:rPr lang="en-GB" sz="1200" kern="0" dirty="0" smtClean="0"/>
              <a:t>Depending on issues</a:t>
            </a:r>
            <a:endParaRPr lang="en-GB" sz="1600" kern="0" dirty="0" smtClean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4625340" y="1316170"/>
            <a:ext cx="4066823" cy="3955918"/>
          </a:xfrm>
          <a:prstGeom prst="rect">
            <a:avLst/>
          </a:prstGeom>
          <a:solidFill>
            <a:srgbClr val="6BA6ED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kern="0" dirty="0" smtClean="0"/>
              <a:t>Meeting for integration of different 3D-models in one (subcontracted)</a:t>
            </a:r>
          </a:p>
          <a:p>
            <a:pPr lvl="1">
              <a:lnSpc>
                <a:spcPct val="120000"/>
              </a:lnSpc>
            </a:pPr>
            <a:r>
              <a:rPr lang="en-US" sz="1200" kern="0" dirty="0"/>
              <a:t>System </a:t>
            </a:r>
            <a:r>
              <a:rPr lang="en-US" sz="1200" kern="0" dirty="0" smtClean="0"/>
              <a:t>engineer and subcontracted company</a:t>
            </a:r>
          </a:p>
          <a:p>
            <a:pPr lvl="1">
              <a:lnSpc>
                <a:spcPct val="120000"/>
              </a:lnSpc>
            </a:pPr>
            <a:r>
              <a:rPr lang="en-US" sz="1200" kern="0" dirty="0" err="1" smtClean="0"/>
              <a:t>Frequence</a:t>
            </a:r>
            <a:r>
              <a:rPr lang="en-US" sz="1200" kern="0" dirty="0" smtClean="0"/>
              <a:t> : to be define</a:t>
            </a:r>
            <a:endParaRPr lang="en-US" sz="1200" kern="0" dirty="0"/>
          </a:p>
          <a:p>
            <a:pPr>
              <a:lnSpc>
                <a:spcPct val="120000"/>
              </a:lnSpc>
            </a:pPr>
            <a:r>
              <a:rPr lang="en-US" sz="1600" kern="0" dirty="0" smtClean="0"/>
              <a:t>Day to day meeting</a:t>
            </a:r>
            <a:endParaRPr lang="en-US" sz="1600" kern="0" dirty="0"/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Integration team</a:t>
            </a:r>
          </a:p>
          <a:p>
            <a:pPr lvl="1">
              <a:lnSpc>
                <a:spcPct val="120000"/>
              </a:lnSpc>
            </a:pPr>
            <a:r>
              <a:rPr lang="en-US" sz="1200" kern="0" dirty="0" smtClean="0"/>
              <a:t>Every day since real MECCTD assembly </a:t>
            </a:r>
            <a:endParaRPr lang="en-US" sz="1200" kern="0" dirty="0"/>
          </a:p>
          <a:p>
            <a:pPr lvl="1">
              <a:lnSpc>
                <a:spcPct val="120000"/>
              </a:lnSpc>
            </a:pPr>
            <a:endParaRPr lang="en-US" sz="1200" kern="0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1200" kern="0" dirty="0"/>
          </a:p>
          <a:p>
            <a:pPr lvl="1">
              <a:lnSpc>
                <a:spcPct val="120000"/>
              </a:lnSpc>
            </a:pPr>
            <a:endParaRPr lang="en-US" sz="1200" kern="0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1200" kern="0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1200" kern="0" dirty="0"/>
          </a:p>
          <a:p>
            <a:pPr lvl="1">
              <a:lnSpc>
                <a:spcPct val="120000"/>
              </a:lnSpc>
            </a:pPr>
            <a:endParaRPr lang="en-US" sz="1200" kern="0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1200" kern="0" dirty="0"/>
          </a:p>
          <a:p>
            <a:pPr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endParaRPr lang="en-US" sz="1600" kern="0" dirty="0" smtClean="0"/>
          </a:p>
        </p:txBody>
      </p:sp>
    </p:spTree>
    <p:extLst>
      <p:ext uri="{BB962C8B-B14F-4D97-AF65-F5344CB8AC3E}">
        <p14:creationId xmlns:p14="http://schemas.microsoft.com/office/powerpoint/2010/main" val="8601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au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230565"/>
              </p:ext>
            </p:extLst>
          </p:nvPr>
        </p:nvGraphicFramePr>
        <p:xfrm>
          <a:off x="45784" y="900112"/>
          <a:ext cx="3280560" cy="6020720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820140"/>
                <a:gridCol w="820140"/>
                <a:gridCol w="820140"/>
                <a:gridCol w="820140"/>
              </a:tblGrid>
              <a:tr h="35816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BOULCH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CHARRIER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BOUYGUES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BRUNIQUEL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CLOUE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16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u="none" strike="noStrike" dirty="0">
                          <a:effectLst/>
                        </a:rPr>
                        <a:t>FONTAINE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GASSER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JACQUES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4827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MONNEREAU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16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u="none" strike="noStrike" dirty="0">
                          <a:effectLst/>
                        </a:rPr>
                        <a:t>PEROLAT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PERRIN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PLOUIN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POUPEAU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5816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u="none" strike="noStrike" dirty="0">
                          <a:effectLst/>
                        </a:rPr>
                        <a:t>RAGON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REGNAUD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RENARD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58163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TRUBLET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4693" y="472750"/>
            <a:ext cx="906412" cy="730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30509" y="1633456"/>
            <a:ext cx="2835083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Thanks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for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your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attention</a:t>
            </a:r>
          </a:p>
          <a:p>
            <a:pPr algn="ctr">
              <a:buNone/>
            </a:pP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Questions?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49" y="5991093"/>
            <a:ext cx="5670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Commissariat à l’énergie atomique et aux énergies alternatives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Centre de Saclay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91191 Gif-sur-Yvette Cedex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T. +33 (0)1 69 08 76 11 </a:t>
            </a:r>
            <a:r>
              <a:rPr lang="fr-FR" sz="5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F. +33 (0)1 69 08 30 24</a:t>
            </a:r>
          </a:p>
          <a:p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Etablissement public à caractère industriel et commercial </a:t>
            </a:r>
            <a:r>
              <a:rPr lang="fr-FR" sz="300" b="1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050" dirty="0" smtClean="0">
                <a:solidFill>
                  <a:schemeClr val="bg1">
                    <a:lumMod val="75000"/>
                  </a:schemeClr>
                </a:solidFill>
              </a:rPr>
              <a:t>RCS Paris </a:t>
            </a:r>
            <a:r>
              <a:rPr lang="fr-FR" sz="1050" dirty="0">
                <a:solidFill>
                  <a:schemeClr val="bg1">
                    <a:lumMod val="75000"/>
                  </a:schemeClr>
                </a:solidFill>
              </a:rPr>
              <a:t>B 775 685 019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770"/>
            <a:ext cx="729421" cy="975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264" y="4164810"/>
            <a:ext cx="826505" cy="975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29" y="3500246"/>
            <a:ext cx="681584" cy="9756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35" y="1856740"/>
            <a:ext cx="731520" cy="9753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824" y="2674538"/>
            <a:ext cx="731520" cy="9753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" y="1477028"/>
            <a:ext cx="731520" cy="9753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35304" y="2136702"/>
            <a:ext cx="691870" cy="103373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" y="3195336"/>
            <a:ext cx="731520" cy="9753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114" y="3805396"/>
            <a:ext cx="694750" cy="102986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27" y="4932158"/>
            <a:ext cx="731520" cy="97536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77" y="709470"/>
            <a:ext cx="786714" cy="97355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168" y="1214437"/>
            <a:ext cx="731520" cy="90492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90" y="4514637"/>
            <a:ext cx="798517" cy="103141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621" y="5655323"/>
            <a:ext cx="731700" cy="9756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347" y="5293621"/>
            <a:ext cx="692975" cy="975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10522" y="486906"/>
            <a:ext cx="2255097" cy="51205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Quality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Management</a:t>
            </a: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Tools</a:t>
            </a: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Vacuum</a:t>
            </a:r>
          </a:p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Alignment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Mechanics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Cold </a:t>
            </a:r>
            <a:r>
              <a:rPr lang="fr-FR" sz="2000" kern="0" dirty="0" err="1" smtClean="0">
                <a:latin typeface="+mj-lt"/>
              </a:rPr>
              <a:t>Tuning</a:t>
            </a:r>
            <a:r>
              <a:rPr lang="fr-FR" sz="2000" kern="0" dirty="0" smtClean="0">
                <a:latin typeface="+mj-lt"/>
              </a:rPr>
              <a:t> System</a:t>
            </a:r>
          </a:p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Electrotech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Magnetic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shielding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ML </a:t>
            </a:r>
            <a:r>
              <a:rPr lang="fr-FR" sz="2000" kern="0" dirty="0" err="1" smtClean="0">
                <a:latin typeface="+mj-lt"/>
              </a:rPr>
              <a:t>Insulation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Cryogenics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err="1" smtClean="0">
                <a:latin typeface="+mj-lt"/>
              </a:rPr>
              <a:t>Welding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endParaRPr lang="fr-FR" sz="2000" kern="0" dirty="0" smtClean="0"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168" y="-774"/>
            <a:ext cx="73152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25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088000" y="0"/>
            <a:ext cx="6552727" cy="908720"/>
          </a:xfrm>
        </p:spPr>
        <p:txBody>
          <a:bodyPr/>
          <a:lstStyle/>
          <a:p>
            <a:r>
              <a:rPr lang="fr-FR" sz="2800" dirty="0" err="1" smtClean="0">
                <a:latin typeface="+mn-lt"/>
              </a:rPr>
              <a:t>Cryomodule</a:t>
            </a:r>
            <a:r>
              <a:rPr lang="fr-FR" sz="2800" dirty="0" smtClean="0">
                <a:latin typeface="+mn-lt"/>
              </a:rPr>
              <a:t> 3D </a:t>
            </a:r>
            <a:r>
              <a:rPr lang="fr-FR" sz="2800" dirty="0" err="1" smtClean="0">
                <a:latin typeface="+mn-lt"/>
              </a:rPr>
              <a:t>view</a:t>
            </a:r>
            <a:endParaRPr lang="fr-FR" sz="2800" dirty="0">
              <a:latin typeface="+mn-lt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pPr>
              <a:defRPr/>
            </a:pPr>
            <a:r>
              <a:rPr lang="en-US" sz="1000" smtClean="0">
                <a:solidFill>
                  <a:srgbClr val="000000">
                    <a:tint val="75000"/>
                  </a:srgbClr>
                </a:solidFill>
              </a:rPr>
              <a:t>Cryomodule overview, organization, development plan </a:t>
            </a:r>
            <a:endParaRPr lang="fr-FR" sz="1000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59" y="1103012"/>
            <a:ext cx="7895058" cy="5754988"/>
          </a:xfrm>
          <a:prstGeom prst="rect">
            <a:avLst/>
          </a:prstGeom>
        </p:spPr>
      </p:pic>
      <p:pic>
        <p:nvPicPr>
          <p:cNvPr id="14" name="Image 13" descr="logoip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7788" y="75997"/>
            <a:ext cx="1273012" cy="75672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496368" y="6092780"/>
            <a:ext cx="2306284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FR" sz="1200" dirty="0" smtClean="0">
                <a:latin typeface="+mn-lt"/>
              </a:rPr>
              <a:t>6.6 m long</a:t>
            </a:r>
          </a:p>
        </p:txBody>
      </p:sp>
    </p:spTree>
    <p:extLst>
      <p:ext uri="{BB962C8B-B14F-4D97-AF65-F5344CB8AC3E}">
        <p14:creationId xmlns:p14="http://schemas.microsoft.com/office/powerpoint/2010/main" val="174058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26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088000" y="0"/>
            <a:ext cx="6552727" cy="908720"/>
          </a:xfrm>
        </p:spPr>
        <p:txBody>
          <a:bodyPr/>
          <a:lstStyle/>
          <a:p>
            <a:r>
              <a:rPr lang="fr-FR" sz="2800" dirty="0" smtClean="0">
                <a:latin typeface="+mn-lt"/>
              </a:rPr>
              <a:t>M-ECCTD planning</a:t>
            </a:r>
            <a:endParaRPr lang="fr-FR" sz="2800" dirty="0">
              <a:latin typeface="+mn-lt"/>
            </a:endParaRPr>
          </a:p>
        </p:txBody>
      </p:sp>
      <p:sp>
        <p:nvSpPr>
          <p:cNvPr id="65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0" y="990047"/>
            <a:ext cx="9065518" cy="5802032"/>
            <a:chOff x="2879932" y="961473"/>
            <a:chExt cx="6185586" cy="283298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947"/>
            <a:stretch/>
          </p:blipFill>
          <p:spPr>
            <a:xfrm>
              <a:off x="2879932" y="961473"/>
              <a:ext cx="1620059" cy="2687346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967840"/>
              <a:ext cx="4493518" cy="2687347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5152402" y="1293465"/>
              <a:ext cx="538057" cy="135252"/>
            </a:xfrm>
            <a:prstGeom prst="rect">
              <a:avLst/>
            </a:prstGeom>
            <a:solidFill>
              <a:srgbClr val="0091C3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2/SA</a:t>
              </a:r>
            </a:p>
          </p:txBody>
        </p:sp>
        <p:sp>
          <p:nvSpPr>
            <p:cNvPr id="11" name="Pentagone 10"/>
            <p:cNvSpPr/>
            <p:nvPr/>
          </p:nvSpPr>
          <p:spPr>
            <a:xfrm>
              <a:off x="4969161" y="1508697"/>
              <a:ext cx="768524" cy="132794"/>
            </a:xfrm>
            <a:prstGeom prst="homePlate">
              <a:avLst/>
            </a:prstGeom>
            <a:solidFill>
              <a:srgbClr val="781469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3/ Transfert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Böth</a:t>
              </a:r>
              <a:endParaRPr kumimoji="0" lang="fr-F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984639" y="2524522"/>
              <a:ext cx="662046" cy="315587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4/Soudures tubes diphasiques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016387" y="3145663"/>
              <a:ext cx="674072" cy="315587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5/ 6/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MLI cavités + SAF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493320" y="1224694"/>
              <a:ext cx="600213" cy="405755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7/ Blindages magnétiques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380659" y="2252232"/>
              <a:ext cx="825537" cy="225419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9/ Insertion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spaceframe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546596" y="1791739"/>
              <a:ext cx="558557" cy="315587"/>
            </a:xfrm>
            <a:prstGeom prst="rect">
              <a:avLst/>
            </a:prstGeom>
            <a:solidFill>
              <a:srgbClr val="781469">
                <a:lumMod val="20000"/>
                <a:lumOff val="8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8/ Alignement cavités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380659" y="2446801"/>
              <a:ext cx="808265" cy="390727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10/ Reprise de charge sur tirants</a:t>
              </a:r>
              <a:endPara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409704" y="2823160"/>
              <a:ext cx="805344" cy="315587"/>
            </a:xfrm>
            <a:prstGeom prst="rect">
              <a:avLst/>
            </a:prstGeom>
            <a:solidFill>
              <a:srgbClr val="781469">
                <a:lumMod val="20000"/>
                <a:lumOff val="8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11/ Contrôle Alignement cavités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512380" y="3429350"/>
              <a:ext cx="612758" cy="225419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12/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Cryostating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076811" y="1078627"/>
              <a:ext cx="883039" cy="225419"/>
            </a:xfrm>
            <a:prstGeom prst="rect">
              <a:avLst/>
            </a:prstGeom>
            <a:solidFill>
              <a:srgbClr val="781469">
                <a:lumMod val="20000"/>
                <a:lumOff val="8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13/ Alignement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spaceframe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047266" y="1558253"/>
              <a:ext cx="723400" cy="495923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14/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Connexions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cryo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, fermeture portes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3" name="Pentagone 22"/>
            <p:cNvSpPr/>
            <p:nvPr/>
          </p:nvSpPr>
          <p:spPr>
            <a:xfrm>
              <a:off x="7961089" y="2890669"/>
              <a:ext cx="922351" cy="121738"/>
            </a:xfrm>
            <a:prstGeom prst="homePlate">
              <a:avLst/>
            </a:prstGeom>
            <a:solidFill>
              <a:srgbClr val="781469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17/ Transfert Casemate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8047265" y="2037960"/>
              <a:ext cx="723400" cy="405755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15/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Montage cloches coupleurs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8047265" y="2603671"/>
              <a:ext cx="723400" cy="315587"/>
            </a:xfrm>
            <a:prstGeom prst="rect">
              <a:avLst/>
            </a:prstGeom>
            <a:solidFill>
              <a:srgbClr val="96C31E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16/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Tests (RF, fuites)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273546" y="2854914"/>
              <a:ext cx="484547" cy="255475"/>
            </a:xfrm>
            <a:prstGeom prst="rect">
              <a:avLst/>
            </a:prstGeom>
            <a:solidFill>
              <a:srgbClr val="0091C3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1/ CC P03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281302" y="2660073"/>
              <a:ext cx="485950" cy="225419"/>
            </a:xfrm>
            <a:prstGeom prst="rect">
              <a:avLst/>
            </a:prstGeom>
            <a:solidFill>
              <a:srgbClr val="0091C3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1/ CC LASA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856318" y="1626677"/>
              <a:ext cx="399955" cy="2167783"/>
            </a:xfrm>
            <a:prstGeom prst="rect">
              <a:avLst/>
            </a:prstGeom>
            <a:solidFill>
              <a:srgbClr val="0091C3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2/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600" kern="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SA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600" kern="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600" kern="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600" kern="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29" name="Pentagone 28"/>
            <p:cNvSpPr/>
            <p:nvPr/>
          </p:nvSpPr>
          <p:spPr>
            <a:xfrm>
              <a:off x="5080494" y="3003126"/>
              <a:ext cx="560867" cy="104999"/>
            </a:xfrm>
            <a:prstGeom prst="homePlate">
              <a:avLst/>
            </a:prstGeom>
            <a:solidFill>
              <a:srgbClr val="781469">
                <a:lumMod val="60000"/>
                <a:lumOff val="40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4/ radio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878161" y="1878083"/>
              <a:ext cx="878781" cy="315587"/>
            </a:xfrm>
            <a:prstGeom prst="rect">
              <a:avLst/>
            </a:prstGeom>
            <a:solidFill>
              <a:srgbClr val="781469">
                <a:lumMod val="20000"/>
                <a:lumOff val="8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3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/ </a:t>
              </a:r>
              <a:r>
                <a:rPr kumimoji="0" lang="fr-FR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pre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-alignement cavités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872853" y="3172787"/>
              <a:ext cx="913052" cy="465867"/>
            </a:xfrm>
            <a:prstGeom prst="rect">
              <a:avLst/>
            </a:prstGeom>
            <a:solidFill>
              <a:srgbClr val="006937">
                <a:lumMod val="40000"/>
                <a:lumOff val="60000"/>
              </a:srgb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18/ 19/ Montage DK,  connexion 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cryo</a:t>
              </a:r>
              <a:r>
                <a:rPr lang="fr-FR" sz="1400" kern="0" dirty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fr-FR" sz="1400" kern="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instru</a:t>
              </a:r>
              <a:endPara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32" name="Étoile à 5 branches 31"/>
            <p:cNvSpPr/>
            <p:nvPr/>
          </p:nvSpPr>
          <p:spPr>
            <a:xfrm>
              <a:off x="4901523" y="1264833"/>
              <a:ext cx="193764" cy="196657"/>
            </a:xfrm>
            <a:prstGeom prst="star5">
              <a:avLst/>
            </a:prstGeom>
            <a:solidFill>
              <a:srgbClr val="DC052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692230" y="1069248"/>
              <a:ext cx="817812" cy="525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fr-FR" sz="3200" b="1" dirty="0" smtClean="0">
                  <a:solidFill>
                    <a:srgbClr val="FF0000"/>
                  </a:solidFill>
                  <a:latin typeface="Arial"/>
                </a:rPr>
                <a:t>CDR-M1</a:t>
              </a:r>
              <a:endParaRPr lang="fr-FR" sz="3200" b="1" dirty="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4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61472"/>
            <a:ext cx="8568000" cy="5275840"/>
          </a:xfrm>
        </p:spPr>
        <p:txBody>
          <a:bodyPr/>
          <a:lstStyle/>
          <a:p>
            <a:r>
              <a:rPr lang="fr-FR" sz="2400" dirty="0" err="1" smtClean="0"/>
              <a:t>Helium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r>
              <a:rPr lang="fr-FR" sz="2400" dirty="0" smtClean="0"/>
              <a:t> : </a:t>
            </a:r>
            <a:r>
              <a:rPr lang="fr-FR" sz="2400" dirty="0" err="1" smtClean="0"/>
              <a:t>intern</a:t>
            </a:r>
            <a:r>
              <a:rPr lang="fr-FR" sz="2400" dirty="0" smtClean="0"/>
              <a:t> </a:t>
            </a:r>
            <a:r>
              <a:rPr lang="fr-FR" sz="2400" dirty="0" err="1" smtClean="0"/>
              <a:t>electrical</a:t>
            </a:r>
            <a:r>
              <a:rPr lang="fr-FR" sz="2400" dirty="0" smtClean="0"/>
              <a:t> </a:t>
            </a:r>
            <a:r>
              <a:rPr lang="fr-FR" sz="2400" dirty="0" err="1" smtClean="0"/>
              <a:t>connector</a:t>
            </a:r>
            <a:r>
              <a:rPr lang="fr-FR" sz="2400" dirty="0" smtClean="0"/>
              <a:t> &amp; </a:t>
            </a:r>
            <a:r>
              <a:rPr lang="fr-FR" sz="2400" dirty="0" err="1" smtClean="0"/>
              <a:t>feedthrough</a:t>
            </a:r>
            <a:r>
              <a:rPr lang="fr-FR" sz="2400" dirty="0" smtClean="0"/>
              <a:t> </a:t>
            </a:r>
            <a:r>
              <a:rPr lang="fr-FR" sz="2400" dirty="0"/>
              <a:t>: 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PLUG-MINI-1B-10-V, PLUG-MINI-1B-10-A and CF16-VB-1B-10</a:t>
            </a:r>
            <a:br>
              <a:rPr lang="fr-FR" sz="2400" dirty="0" smtClean="0"/>
            </a:br>
            <a:r>
              <a:rPr lang="fr-FR" sz="2400" dirty="0" err="1" smtClean="0"/>
              <a:t>from</a:t>
            </a:r>
            <a:r>
              <a:rPr lang="fr-FR" sz="2400" dirty="0" smtClean="0"/>
              <a:t> VACOM</a:t>
            </a:r>
            <a:r>
              <a:rPr lang="fr-FR" sz="2400" dirty="0"/>
              <a:t>.</a:t>
            </a:r>
          </a:p>
          <a:p>
            <a:endParaRPr lang="fr-FR" sz="24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176" y="1793551"/>
            <a:ext cx="6027420" cy="2392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27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Instrumentation : </a:t>
            </a:r>
            <a:r>
              <a:rPr lang="fr-FR" dirty="0" err="1" smtClean="0"/>
              <a:t>Choices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/</a:t>
            </a:r>
            <a:r>
              <a:rPr lang="fr-FR" dirty="0" err="1" smtClean="0"/>
              <a:t>helium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Image 12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9971" y="4210686"/>
            <a:ext cx="2791460" cy="263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0" y="4195761"/>
            <a:ext cx="3869554" cy="264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Connecteur droit 15"/>
          <p:cNvCxnSpPr>
            <a:stCxn id="13" idx="1"/>
          </p:cNvCxnSpPr>
          <p:nvPr/>
        </p:nvCxnSpPr>
        <p:spPr>
          <a:xfrm flipV="1">
            <a:off x="6329971" y="2228850"/>
            <a:ext cx="0" cy="3297556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5" idx="0"/>
          </p:cNvCxnSpPr>
          <p:nvPr/>
        </p:nvCxnSpPr>
        <p:spPr>
          <a:xfrm flipV="1">
            <a:off x="1942187" y="3100388"/>
            <a:ext cx="4343369" cy="109537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2056" y="4224338"/>
            <a:ext cx="2603500" cy="2604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47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contenu 1"/>
          <p:cNvSpPr txBox="1">
            <a:spLocks/>
          </p:cNvSpPr>
          <p:nvPr/>
        </p:nvSpPr>
        <p:spPr>
          <a:xfrm>
            <a:off x="218098" y="1160656"/>
            <a:ext cx="8394773" cy="322765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kern="0" dirty="0" smtClean="0"/>
              <a:t>First check for the tooling design with the mock-up assembly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MECCTD tools design ~ 98% finished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About 95% of tools approved (two phase tube positioning not tested)</a:t>
            </a:r>
            <a:endParaRPr lang="en-US" sz="1600" kern="0" dirty="0"/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Some </a:t>
            </a:r>
            <a:r>
              <a:rPr lang="en-US" sz="1600" kern="0" dirty="0"/>
              <a:t>tools are still </a:t>
            </a:r>
            <a:r>
              <a:rPr lang="en-US" sz="1600" kern="0" dirty="0" smtClean="0"/>
              <a:t>missing (GV &amp; WC transition handler, washing racks)</a:t>
            </a:r>
            <a:endParaRPr lang="en-US" sz="1600" kern="0" dirty="0"/>
          </a:p>
          <a:p>
            <a:pPr>
              <a:lnSpc>
                <a:spcPct val="120000"/>
              </a:lnSpc>
            </a:pPr>
            <a:r>
              <a:rPr lang="en-US" sz="2000" kern="0" dirty="0" smtClean="0"/>
              <a:t>The team is in charge of the MECCTD assembly ; our goal is :</a:t>
            </a:r>
            <a:endParaRPr lang="en-US" sz="1600" kern="0" dirty="0" smtClean="0"/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To check the component interfaces and eventual collisions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To optimize the arrangement of the assembly tasks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To define the tests to insure the quality of the product</a:t>
            </a:r>
          </a:p>
          <a:p>
            <a:pPr>
              <a:lnSpc>
                <a:spcPct val="120000"/>
              </a:lnSpc>
            </a:pPr>
            <a:r>
              <a:rPr lang="en-US" sz="2000" kern="0" dirty="0" smtClean="0"/>
              <a:t>CEA </a:t>
            </a:r>
            <a:r>
              <a:rPr lang="en-US" sz="2000" kern="0" dirty="0"/>
              <a:t>is in charge of </a:t>
            </a:r>
            <a:r>
              <a:rPr lang="en-US" sz="2000" kern="0" dirty="0" smtClean="0"/>
              <a:t>some MECCTD components</a:t>
            </a:r>
            <a:endParaRPr lang="en-US" sz="1600" kern="0" dirty="0"/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Cavity, coupler, tuner, mag. shielding, </a:t>
            </a:r>
            <a:r>
              <a:rPr lang="en-US" sz="1600" u="sng" kern="0" dirty="0" smtClean="0"/>
              <a:t>warm cold transition, beam bellows</a:t>
            </a:r>
            <a:r>
              <a:rPr lang="en-US" sz="1600" kern="0" dirty="0" smtClean="0"/>
              <a:t>, 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Define cleaning procedure or delivery conditions</a:t>
            </a:r>
          </a:p>
          <a:p>
            <a:pPr lvl="1">
              <a:lnSpc>
                <a:spcPct val="120000"/>
              </a:lnSpc>
            </a:pPr>
            <a:r>
              <a:rPr lang="en-US" sz="1600" kern="0" dirty="0" smtClean="0"/>
              <a:t>Establish the check list for the incoming inspection report</a:t>
            </a:r>
          </a:p>
          <a:p>
            <a:pPr lvl="1">
              <a:lnSpc>
                <a:spcPct val="120000"/>
              </a:lnSpc>
            </a:pPr>
            <a:endParaRPr lang="en-US" sz="1600" kern="0" dirty="0" smtClean="0"/>
          </a:p>
          <a:p>
            <a:pPr>
              <a:lnSpc>
                <a:spcPct val="120000"/>
              </a:lnSpc>
            </a:pPr>
            <a:r>
              <a:rPr lang="en-US" sz="2000" kern="0" dirty="0" smtClean="0"/>
              <a:t>The INFN/LASA </a:t>
            </a:r>
            <a:r>
              <a:rPr lang="en-US" sz="2000" kern="0" dirty="0"/>
              <a:t>medium beta cavity new design </a:t>
            </a:r>
            <a:r>
              <a:rPr lang="en-US" sz="2000" kern="0" dirty="0" smtClean="0"/>
              <a:t>has been successfully integrated in the MECCTD</a:t>
            </a:r>
          </a:p>
          <a:p>
            <a:pPr>
              <a:lnSpc>
                <a:spcPct val="120000"/>
              </a:lnSpc>
            </a:pPr>
            <a:endParaRPr lang="en-US" sz="2000" kern="0" dirty="0" smtClean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3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Scope for the </a:t>
            </a:r>
            <a:r>
              <a:rPr lang="fr-FR" sz="2800" dirty="0" err="1" smtClean="0"/>
              <a:t>integration</a:t>
            </a:r>
            <a:r>
              <a:rPr lang="fr-FR" sz="2800" dirty="0" smtClean="0"/>
              <a:t> team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7271221" y="2677652"/>
            <a:ext cx="1872779" cy="1550348"/>
            <a:chOff x="5525137" y="1016958"/>
            <a:chExt cx="1872779" cy="1550348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5525137" y="1028266"/>
              <a:ext cx="1665236" cy="1539040"/>
            </a:xfrm>
            <a:prstGeom prst="roundRect">
              <a:avLst>
                <a:gd name="adj" fmla="val 10914"/>
              </a:avLst>
            </a:prstGeom>
            <a:solidFill>
              <a:srgbClr val="FFCCC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100" dirty="0">
                <a:solidFill>
                  <a:srgbClr val="3131FF"/>
                </a:solidFill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1079" y="1505815"/>
              <a:ext cx="1534770" cy="86401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582370" y="1016958"/>
              <a:ext cx="18155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Assembly of a </a:t>
              </a:r>
              <a:r>
                <a:rPr lang="en-US" sz="1200" dirty="0" err="1" smtClean="0">
                  <a:solidFill>
                    <a:srgbClr val="000000"/>
                  </a:solidFill>
                  <a:latin typeface="+mj-lt"/>
                </a:rPr>
                <a:t>cryomodule</a:t>
              </a:r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 mock-up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271221" y="4312967"/>
            <a:ext cx="1665236" cy="1546433"/>
            <a:chOff x="7393615" y="1023358"/>
            <a:chExt cx="1665236" cy="1546433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7393615" y="1023358"/>
              <a:ext cx="1665236" cy="1546433"/>
            </a:xfrm>
            <a:prstGeom prst="roundRect">
              <a:avLst>
                <a:gd name="adj" fmla="val 10914"/>
              </a:avLst>
            </a:prstGeom>
            <a:solidFill>
              <a:srgbClr val="FFCCC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100" dirty="0">
                <a:solidFill>
                  <a:srgbClr val="3131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93615" y="1116856"/>
              <a:ext cx="15543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Procurement of cryostat components </a:t>
              </a:r>
              <a:endParaRPr lang="en-US" sz="1100" dirty="0" smtClean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1794" y="1588734"/>
              <a:ext cx="1517387" cy="692200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7332244" y="1031190"/>
            <a:ext cx="1558556" cy="1581197"/>
            <a:chOff x="3741406" y="984069"/>
            <a:chExt cx="1558556" cy="1581197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3741406" y="1026226"/>
              <a:ext cx="1558556" cy="1539040"/>
            </a:xfrm>
            <a:prstGeom prst="roundRect">
              <a:avLst>
                <a:gd name="adj" fmla="val 10914"/>
              </a:avLst>
            </a:prstGeom>
            <a:solidFill>
              <a:srgbClr val="FFCCC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100" dirty="0">
                <a:solidFill>
                  <a:srgbClr val="3131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54623" y="984069"/>
              <a:ext cx="14087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+mj-lt"/>
                </a:rPr>
                <a:t>Development and fabrication of assembly </a:t>
              </a:r>
              <a:r>
                <a:rPr lang="en-US" sz="1200" dirty="0" err="1" smtClean="0">
                  <a:solidFill>
                    <a:srgbClr val="000000"/>
                  </a:solidFill>
                  <a:latin typeface="+mj-lt"/>
                </a:rPr>
                <a:t>toolings</a:t>
              </a:r>
              <a:endParaRPr lang="en-US" sz="1200" dirty="0" smtClean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084" y="1594937"/>
              <a:ext cx="1249979" cy="937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0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83636" y="0"/>
            <a:ext cx="6552727" cy="908720"/>
          </a:xfrm>
        </p:spPr>
        <p:txBody>
          <a:bodyPr/>
          <a:lstStyle/>
          <a:p>
            <a:pPr algn="ctr"/>
            <a:r>
              <a:rPr lang="fr-FR" sz="2800" dirty="0" err="1" smtClean="0"/>
              <a:t>Flowchart</a:t>
            </a:r>
            <a:r>
              <a:rPr lang="fr-FR" sz="2800" dirty="0" smtClean="0"/>
              <a:t>: main </a:t>
            </a:r>
            <a:r>
              <a:rPr lang="fr-FR" sz="2800" dirty="0" err="1" smtClean="0"/>
              <a:t>assembly</a:t>
            </a:r>
            <a:r>
              <a:rPr lang="fr-FR" sz="2800" dirty="0" smtClean="0"/>
              <a:t> </a:t>
            </a:r>
            <a:r>
              <a:rPr lang="fr-FR" sz="2800" dirty="0" err="1" smtClean="0"/>
              <a:t>steps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1600" dirty="0" smtClean="0"/>
              <a:t>not </a:t>
            </a:r>
            <a:r>
              <a:rPr lang="fr-FR" sz="1600" dirty="0" err="1" smtClean="0"/>
              <a:t>shown</a:t>
            </a:r>
            <a:r>
              <a:rPr lang="fr-FR" sz="1600" dirty="0" smtClean="0"/>
              <a:t> </a:t>
            </a:r>
            <a:r>
              <a:rPr lang="fr-FR" sz="1600" dirty="0" err="1" smtClean="0"/>
              <a:t>cryogenic</a:t>
            </a:r>
            <a:r>
              <a:rPr lang="fr-FR" sz="1600" dirty="0" smtClean="0"/>
              <a:t> </a:t>
            </a:r>
            <a:r>
              <a:rPr lang="fr-FR" sz="1600" dirty="0" err="1" smtClean="0"/>
              <a:t>piping</a:t>
            </a:r>
            <a:r>
              <a:rPr lang="fr-FR" sz="1600" dirty="0" smtClean="0"/>
              <a:t> and alignement phases</a:t>
            </a:r>
            <a:endParaRPr lang="fr-FR" sz="16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5" name="Image 3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73" y="4503752"/>
            <a:ext cx="3371850" cy="111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402" y="4742503"/>
            <a:ext cx="3215731" cy="211597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6" y="1266571"/>
            <a:ext cx="3000375" cy="1703784"/>
          </a:xfrm>
          <a:prstGeom prst="rect">
            <a:avLst/>
          </a:prstGeom>
        </p:spPr>
      </p:pic>
      <p:sp>
        <p:nvSpPr>
          <p:cNvPr id="38" name="Right Arrow 12"/>
          <p:cNvSpPr/>
          <p:nvPr/>
        </p:nvSpPr>
        <p:spPr>
          <a:xfrm rot="20585072">
            <a:off x="4143222" y="6038767"/>
            <a:ext cx="762486" cy="2091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ZoneTexte 38"/>
          <p:cNvSpPr txBox="1"/>
          <p:nvPr/>
        </p:nvSpPr>
        <p:spPr>
          <a:xfrm>
            <a:off x="-51187" y="1112683"/>
            <a:ext cx="3168352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en-US" dirty="0" smtClean="0"/>
              <a:t> Cavity </a:t>
            </a:r>
            <a:r>
              <a:rPr lang="en-US" dirty="0"/>
              <a:t>string in clean room</a:t>
            </a:r>
          </a:p>
        </p:txBody>
      </p:sp>
      <p:pic>
        <p:nvPicPr>
          <p:cNvPr id="42" name="Image 4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695" y="993784"/>
            <a:ext cx="2908497" cy="180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8576" y="2847853"/>
            <a:ext cx="2820477" cy="1593835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383" y="983817"/>
            <a:ext cx="3142851" cy="1869602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7436706" y="1024574"/>
            <a:ext cx="158417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Spaceframe</a:t>
            </a:r>
            <a:endParaRPr lang="en-US" sz="1400" dirty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1107" y="2838829"/>
            <a:ext cx="2788676" cy="1729411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181" y="3106075"/>
            <a:ext cx="2627782" cy="1502075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83" y="5347720"/>
            <a:ext cx="2675093" cy="1415842"/>
          </a:xfrm>
          <a:prstGeom prst="rect">
            <a:avLst/>
          </a:prstGeom>
        </p:spPr>
      </p:pic>
      <p:sp>
        <p:nvSpPr>
          <p:cNvPr id="50" name="Right Arrow 12"/>
          <p:cNvSpPr/>
          <p:nvPr/>
        </p:nvSpPr>
        <p:spPr>
          <a:xfrm rot="20827581">
            <a:off x="7116550" y="1361467"/>
            <a:ext cx="762486" cy="2091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50"/>
          <p:cNvSpPr txBox="1"/>
          <p:nvPr/>
        </p:nvSpPr>
        <p:spPr>
          <a:xfrm>
            <a:off x="3042348" y="1101982"/>
            <a:ext cx="2117703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rgbClr val="808080"/>
                </a:solidFill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</a:rPr>
              <a:t> Thermal </a:t>
            </a:r>
            <a:r>
              <a:rPr lang="en-US" dirty="0">
                <a:solidFill>
                  <a:schemeClr val="tx1"/>
                </a:solidFill>
              </a:rPr>
              <a:t>shield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891192" y="2915725"/>
            <a:ext cx="2988624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Cold mass assembly equipped </a:t>
            </a:r>
            <a:r>
              <a:rPr lang="en-US" sz="1400" dirty="0" smtClean="0">
                <a:solidFill>
                  <a:schemeClr val="bg1"/>
                </a:solidFill>
              </a:rPr>
              <a:t>(MLI,CTS, Mag Shield)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3" name="Right Arrow 12"/>
          <p:cNvSpPr/>
          <p:nvPr/>
        </p:nvSpPr>
        <p:spPr>
          <a:xfrm rot="10445934">
            <a:off x="1487667" y="5614649"/>
            <a:ext cx="762486" cy="2091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6079" y="4765723"/>
            <a:ext cx="2673737" cy="193984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2885532" y="2851313"/>
            <a:ext cx="2868116" cy="271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Cold</a:t>
            </a:r>
            <a:r>
              <a:rPr lang="en-US" sz="1400" dirty="0" smtClean="0"/>
              <a:t> mass assembly </a:t>
            </a:r>
            <a:r>
              <a:rPr lang="en-US" sz="1400" dirty="0" smtClean="0">
                <a:solidFill>
                  <a:schemeClr val="bg1"/>
                </a:solidFill>
              </a:rPr>
              <a:t>welded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4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4668260" y="6327169"/>
            <a:ext cx="160105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Vacuum </a:t>
            </a:r>
          </a:p>
          <a:p>
            <a:pPr algn="ctr">
              <a:buNone/>
            </a:pPr>
            <a:r>
              <a:rPr lang="en-US" sz="1400" dirty="0" smtClean="0"/>
              <a:t>vessel</a:t>
            </a:r>
            <a:endParaRPr lang="en-US" sz="1400" dirty="0"/>
          </a:p>
        </p:txBody>
      </p:sp>
      <p:sp>
        <p:nvSpPr>
          <p:cNvPr id="55" name="Right Arrow 12"/>
          <p:cNvSpPr/>
          <p:nvPr/>
        </p:nvSpPr>
        <p:spPr>
          <a:xfrm rot="20857371" flipV="1">
            <a:off x="6912289" y="4876044"/>
            <a:ext cx="503126" cy="13802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29"/>
          <a:stretch/>
        </p:blipFill>
        <p:spPr>
          <a:xfrm>
            <a:off x="1703334" y="1303563"/>
            <a:ext cx="6768752" cy="550001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757200" y="6480000"/>
            <a:ext cx="2133600" cy="365125"/>
          </a:xfrm>
        </p:spPr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5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2088644" y="0"/>
            <a:ext cx="6552727" cy="908720"/>
          </a:xfrm>
        </p:spPr>
        <p:txBody>
          <a:bodyPr/>
          <a:lstStyle/>
          <a:p>
            <a:r>
              <a:rPr lang="fr-FR" sz="2800" dirty="0" smtClean="0"/>
              <a:t>Infrastructure OVERVIEW</a:t>
            </a:r>
            <a:endParaRPr lang="fr-FR" sz="2800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3"/>
          </p:nvPr>
        </p:nvSpPr>
        <p:spPr>
          <a:xfrm>
            <a:off x="2910840" y="6478270"/>
            <a:ext cx="34290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2"/>
          </p:nvPr>
        </p:nvSpPr>
        <p:spPr>
          <a:xfrm>
            <a:off x="218098" y="6478270"/>
            <a:ext cx="1519262" cy="365125"/>
          </a:xfr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910840" y="4641282"/>
            <a:ext cx="1258387" cy="7252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Böth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6757200" y="2511970"/>
            <a:ext cx="1000913" cy="17344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Clean room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697595" y="5099476"/>
            <a:ext cx="1260040" cy="1614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bunker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46040" y="1213170"/>
            <a:ext cx="2016224" cy="363176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Coupleurs &amp; </a:t>
            </a:r>
            <a:r>
              <a:rPr lang="fr-FR" sz="11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Cavities</a:t>
            </a:r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Qualification ECCTD</a:t>
            </a:r>
            <a:endParaRPr lang="fr-FR" sz="11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3" name="Connecteur droit avec flèche 12"/>
          <p:cNvCxnSpPr>
            <a:stCxn id="12" idx="3"/>
          </p:cNvCxnSpPr>
          <p:nvPr/>
        </p:nvCxnSpPr>
        <p:spPr>
          <a:xfrm>
            <a:off x="4662264" y="1394758"/>
            <a:ext cx="3294112" cy="696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2" idx="3"/>
          </p:cNvCxnSpPr>
          <p:nvPr/>
        </p:nvCxnSpPr>
        <p:spPr>
          <a:xfrm>
            <a:off x="4662264" y="1394758"/>
            <a:ext cx="2099886" cy="1702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2" idx="3"/>
          </p:cNvCxnSpPr>
          <p:nvPr/>
        </p:nvCxnSpPr>
        <p:spPr>
          <a:xfrm flipH="1">
            <a:off x="3923928" y="1394758"/>
            <a:ext cx="738336" cy="2880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059380" y="4845985"/>
            <a:ext cx="1779820" cy="735586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sz="11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Cavity</a:t>
            </a:r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string </a:t>
            </a:r>
            <a:r>
              <a:rPr lang="fr-FR" sz="11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Mock</a:t>
            </a:r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-Up</a:t>
            </a:r>
          </a:p>
          <a:p>
            <a:r>
              <a:rPr lang="fr-FR" sz="11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MECCTD</a:t>
            </a:r>
          </a:p>
          <a:p>
            <a:pPr algn="r"/>
            <a:r>
              <a:rPr lang="fr-FR" sz="11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   </a:t>
            </a:r>
            <a:r>
              <a:rPr lang="fr-FR" sz="1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ESS </a:t>
            </a:r>
            <a:r>
              <a:rPr lang="fr-FR" sz="11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Series</a:t>
            </a:r>
            <a:endParaRPr lang="fr-FR" sz="11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fr-FR" sz="11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0" name="Connecteur droit avec flèche 19"/>
          <p:cNvCxnSpPr>
            <a:stCxn id="19" idx="0"/>
          </p:cNvCxnSpPr>
          <p:nvPr/>
        </p:nvCxnSpPr>
        <p:spPr>
          <a:xfrm flipH="1" flipV="1">
            <a:off x="7216476" y="3731155"/>
            <a:ext cx="732814" cy="1114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2420" y="4715180"/>
            <a:ext cx="2016224" cy="22775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Cryostating </a:t>
            </a:r>
            <a:r>
              <a:rPr lang="fr-FR" sz="11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fr-FR" sz="11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ECCTD</a:t>
            </a:r>
            <a:endParaRPr lang="fr-FR" sz="11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2095383" y="4845985"/>
            <a:ext cx="1071984" cy="15790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07504" y="1011340"/>
            <a:ext cx="1547546" cy="22775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fr-FR" sz="1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ESS </a:t>
            </a:r>
            <a:r>
              <a:rPr lang="fr-FR" sz="11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Series</a:t>
            </a:r>
            <a:endParaRPr lang="fr-FR" sz="1100" baseline="30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418825" y="986001"/>
            <a:ext cx="1844191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fr-FR" sz="1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Cryostating (RO, Enfournement, </a:t>
            </a:r>
            <a:r>
              <a:rPr lang="fr-FR" sz="11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Align</a:t>
            </a:r>
            <a:r>
              <a:rPr lang="fr-FR" sz="11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. etc..)</a:t>
            </a:r>
            <a:endParaRPr lang="fr-FR" sz="1100" baseline="30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6" name="Connecteur droit avec flèche 25"/>
          <p:cNvCxnSpPr>
            <a:stCxn id="25" idx="2"/>
          </p:cNvCxnSpPr>
          <p:nvPr/>
        </p:nvCxnSpPr>
        <p:spPr>
          <a:xfrm>
            <a:off x="6340921" y="1416888"/>
            <a:ext cx="875554" cy="72008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25" idx="2"/>
          </p:cNvCxnSpPr>
          <p:nvPr/>
        </p:nvCxnSpPr>
        <p:spPr>
          <a:xfrm>
            <a:off x="6340921" y="1416888"/>
            <a:ext cx="319311" cy="72008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Connecteur en angle 28"/>
          <p:cNvCxnSpPr/>
          <p:nvPr/>
        </p:nvCxnSpPr>
        <p:spPr>
          <a:xfrm rot="10800000" flipV="1">
            <a:off x="3923930" y="2454269"/>
            <a:ext cx="3333727" cy="2391715"/>
          </a:xfrm>
          <a:prstGeom prst="bentConnector3">
            <a:avLst>
              <a:gd name="adj1" fmla="val 53000"/>
            </a:avLst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0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8" grpId="0" animBg="1"/>
      <p:bldP spid="19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76000" y="961472"/>
            <a:ext cx="8568000" cy="5275840"/>
          </a:xfrm>
        </p:spPr>
        <p:txBody>
          <a:bodyPr/>
          <a:lstStyle/>
          <a:p>
            <a:r>
              <a:rPr lang="fr-FR" sz="2400" dirty="0" err="1"/>
              <a:t>Flowchart</a:t>
            </a:r>
            <a:r>
              <a:rPr lang="fr-FR" sz="2400" dirty="0"/>
              <a:t> vue </a:t>
            </a:r>
            <a:r>
              <a:rPr lang="fr-FR" sz="2400" dirty="0" err="1"/>
              <a:t>d’ens</a:t>
            </a:r>
            <a:r>
              <a:rPr lang="fr-FR" sz="2400" dirty="0"/>
              <a:t> Bazin et </a:t>
            </a:r>
            <a:r>
              <a:rPr lang="fr-FR" sz="2400" dirty="0" smtClean="0"/>
              <a:t>Thierry</a:t>
            </a:r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03A18B84-9EFD-41B6-A5E4-D37CFBDD82D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6</a:t>
            </a:fld>
            <a:endParaRPr lang="en-US" dirty="0" smtClean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 smtClean="0"/>
              <a:t>Series</a:t>
            </a:r>
            <a:r>
              <a:rPr lang="fr-FR" sz="2800" dirty="0" smtClean="0"/>
              <a:t> cryomodules </a:t>
            </a:r>
            <a:r>
              <a:rPr lang="fr-FR" sz="2800" dirty="0" err="1" smtClean="0"/>
              <a:t>Workstations</a:t>
            </a:r>
            <a:endParaRPr lang="fr-FR" sz="2800" dirty="0"/>
          </a:p>
        </p:txBody>
      </p:sp>
      <p:sp>
        <p:nvSpPr>
          <p:cNvPr id="11" name="Espace réservé de la date 8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1000" smtClean="0">
                <a:solidFill>
                  <a:srgbClr val="000000">
                    <a:tint val="75000"/>
                  </a:srgbClr>
                </a:solidFill>
              </a:rPr>
              <a:t>03-04/04/2017</a:t>
            </a:r>
            <a:endParaRPr lang="en-US" sz="1000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1472"/>
            <a:ext cx="7858125" cy="592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3427334"/>
            <a:ext cx="6572250" cy="338047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938" y="1089860"/>
            <a:ext cx="2477062" cy="38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>
          <a:xfrm>
            <a:off x="2051720" y="6476645"/>
            <a:ext cx="5939824" cy="365125"/>
          </a:xfrm>
        </p:spPr>
        <p:txBody>
          <a:bodyPr/>
          <a:lstStyle/>
          <a:p>
            <a:pPr>
              <a:buNone/>
            </a:pP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Cryomodule Assembly Scenario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Mock</a:t>
            </a:r>
            <a:r>
              <a:rPr lang="fr-FR" dirty="0" smtClean="0"/>
              <a:t>-up </a:t>
            </a:r>
            <a:r>
              <a:rPr lang="fr-FR" dirty="0" err="1" smtClean="0"/>
              <a:t>activities</a:t>
            </a:r>
            <a:r>
              <a:rPr lang="fr-FR" dirty="0" smtClean="0"/>
              <a:t> (string in </a:t>
            </a:r>
            <a:r>
              <a:rPr lang="fr-FR" sz="1800" dirty="0" err="1" smtClean="0">
                <a:latin typeface="Segoe Script" panose="020B0504020000000003" pitchFamily="34" charset="0"/>
              </a:rPr>
              <a:t>CleanRoom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fr-FR" sz="1200" dirty="0" smtClean="0">
                <a:solidFill>
                  <a:schemeClr val="bg1">
                    <a:lumMod val="75000"/>
                  </a:schemeClr>
                </a:solidFill>
              </a:rPr>
              <a:t>03-04/04/2017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720" y="961472"/>
            <a:ext cx="4227280" cy="309183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0" y="4257190"/>
            <a:ext cx="5959580" cy="1674448"/>
            <a:chOff x="2303455" y="3207253"/>
            <a:chExt cx="9973401" cy="273630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3455" y="3530149"/>
              <a:ext cx="709421" cy="1022401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5816" y="3207253"/>
              <a:ext cx="3816424" cy="273630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2240" y="3207253"/>
              <a:ext cx="5544616" cy="2736305"/>
            </a:xfrm>
            <a:prstGeom prst="rect">
              <a:avLst/>
            </a:prstGeom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668" y="2450527"/>
            <a:ext cx="2417302" cy="181297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538" y="4059403"/>
            <a:ext cx="3731462" cy="279859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668" y="4655360"/>
            <a:ext cx="2948967" cy="2211391"/>
          </a:xfrm>
          <a:prstGeom prst="rect">
            <a:avLst/>
          </a:prstGeom>
        </p:spPr>
      </p:pic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>
          <a:xfrm>
            <a:off x="576000" y="1268760"/>
            <a:ext cx="8568000" cy="49685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1 (</a:t>
            </a:r>
            <a:r>
              <a:rPr lang="en-GB" dirty="0" err="1" smtClean="0"/>
              <a:t>Cavity+coupler</a:t>
            </a:r>
            <a:r>
              <a:rPr lang="en-GB" dirty="0" smtClean="0"/>
              <a:t>) M-U + 1 tube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Establish the cleaning procedure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Discover the real tool    and modify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GB" dirty="0" smtClean="0"/>
              <a:t>Clean and level the tools</a:t>
            </a:r>
          </a:p>
          <a:p>
            <a:pPr marL="0" indent="0">
              <a:buNone/>
            </a:pPr>
            <a:r>
              <a:rPr lang="en-GB" dirty="0" smtClean="0"/>
              <a:t>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                       Leak test </a:t>
            </a:r>
            <a:r>
              <a:rPr lang="en-GB" b="1" dirty="0" smtClean="0">
                <a:solidFill>
                  <a:srgbClr val="00823B"/>
                </a:solidFill>
              </a:rPr>
              <a:t>OK</a:t>
            </a:r>
            <a:endParaRPr lang="en-GB" b="1" dirty="0">
              <a:solidFill>
                <a:srgbClr val="008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>
          <a:xfrm>
            <a:off x="75932" y="1092457"/>
            <a:ext cx="9068068" cy="5721093"/>
          </a:xfrm>
        </p:spPr>
        <p:txBody>
          <a:bodyPr/>
          <a:lstStyle/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Thermal shield ass.</a:t>
            </a:r>
          </a:p>
          <a:p>
            <a:pPr marL="0" indent="0">
              <a:buNone/>
            </a:pPr>
            <a:r>
              <a:rPr lang="en-GB" sz="1600" dirty="0" smtClean="0"/>
              <a:t>Cables </a:t>
            </a:r>
            <a:r>
              <a:rPr lang="en-GB" sz="1600" dirty="0" err="1" smtClean="0"/>
              <a:t>thermalization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MLI assembly</a:t>
            </a:r>
          </a:p>
          <a:p>
            <a:pPr marL="0" indent="0">
              <a:buNone/>
            </a:pPr>
            <a:r>
              <a:rPr lang="en-GB" sz="1600" dirty="0" smtClean="0"/>
              <a:t>SF rolling over</a:t>
            </a:r>
          </a:p>
          <a:p>
            <a:pPr marL="0" indent="0">
              <a:buNone/>
            </a:pPr>
            <a:r>
              <a:rPr lang="en-GB" sz="1600" dirty="0" smtClean="0"/>
              <a:t>Thermal shield ass. to SF</a:t>
            </a:r>
          </a:p>
          <a:p>
            <a:pPr marL="0" indent="0">
              <a:buNone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Definitive </a:t>
            </a:r>
            <a:r>
              <a:rPr lang="en-GB" sz="1600" dirty="0" err="1" smtClean="0"/>
              <a:t>Assy</a:t>
            </a:r>
            <a:r>
              <a:rPr lang="en-GB" sz="1600" dirty="0" smtClean="0"/>
              <a:t> for MECCTD</a:t>
            </a:r>
            <a:endParaRPr lang="en-GB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Mock</a:t>
            </a:r>
            <a:r>
              <a:rPr lang="fr-FR" dirty="0" smtClean="0"/>
              <a:t>-up </a:t>
            </a:r>
            <a:r>
              <a:rPr lang="fr-FR" dirty="0" err="1" smtClean="0"/>
              <a:t>activities</a:t>
            </a:r>
            <a:r>
              <a:rPr lang="fr-FR" dirty="0" smtClean="0"/>
              <a:t> (cryostating in </a:t>
            </a:r>
            <a:r>
              <a:rPr lang="fr-FR" sz="1800" dirty="0" err="1" smtClean="0">
                <a:latin typeface="Segoe Script" panose="020B0504020000000003" pitchFamily="34" charset="0"/>
              </a:rPr>
              <a:t>Böth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0" y="6478588"/>
            <a:ext cx="1519238" cy="365125"/>
          </a:xfrm>
          <a:prstGeom prst="rect">
            <a:avLst/>
          </a:prstGeom>
        </p:spPr>
        <p:txBody>
          <a:bodyPr/>
          <a:lstStyle/>
          <a:p>
            <a:pPr>
              <a:buFontTx/>
              <a:buNone/>
            </a:pPr>
            <a:r>
              <a:rPr lang="fr-FR" sz="1200" dirty="0" smtClean="0">
                <a:solidFill>
                  <a:schemeClr val="bg1">
                    <a:lumMod val="75000"/>
                  </a:schemeClr>
                </a:solidFill>
              </a:rPr>
              <a:t>03-04/04/2017</a:t>
            </a:r>
            <a:endParaRPr lang="fr-FR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0" y="1087774"/>
            <a:ext cx="2765179" cy="15554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1" y="5001588"/>
            <a:ext cx="3207025" cy="14375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002" y="1087774"/>
            <a:ext cx="3374230" cy="22555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009" y="4953463"/>
            <a:ext cx="3374230" cy="1898005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2285999" y="1072728"/>
            <a:ext cx="2671186" cy="5387546"/>
            <a:chOff x="2285999" y="1072728"/>
            <a:chExt cx="2671186" cy="538754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37684" y="2440773"/>
              <a:ext cx="5367816" cy="2671185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3074649" y="1072728"/>
              <a:ext cx="1882536" cy="4648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>
                <a:lnSpc>
                  <a:spcPct val="120000"/>
                </a:lnSpc>
                <a:buNone/>
              </a:pPr>
              <a:r>
                <a:rPr lang="fr-FR" sz="1600" kern="0" dirty="0" err="1" smtClean="0">
                  <a:latin typeface="+mj-lt"/>
                </a:rPr>
                <a:t>Cavity</a:t>
              </a:r>
              <a:r>
                <a:rPr lang="fr-FR" sz="1600" kern="0" dirty="0" smtClean="0">
                  <a:latin typeface="+mj-lt"/>
                </a:rPr>
                <a:t> string handling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5700427" y="953620"/>
            <a:ext cx="2951811" cy="4648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GB" sz="1600" kern="0" dirty="0" smtClean="0">
                <a:latin typeface="+mj-lt"/>
              </a:rPr>
              <a:t>Cavity MLI/</a:t>
            </a:r>
            <a:r>
              <a:rPr lang="en-GB" sz="1600" kern="0" dirty="0" err="1" smtClean="0">
                <a:latin typeface="+mj-lt"/>
              </a:rPr>
              <a:t>Magn.Shield</a:t>
            </a:r>
            <a:r>
              <a:rPr lang="en-GB" sz="1600" kern="0" dirty="0" smtClean="0">
                <a:latin typeface="+mj-lt"/>
              </a:rPr>
              <a:t>/</a:t>
            </a:r>
            <a:r>
              <a:rPr lang="en-GB" sz="1600" kern="0" dirty="0" err="1" smtClean="0">
                <a:latin typeface="+mj-lt"/>
              </a:rPr>
              <a:t>Ancoring</a:t>
            </a:r>
            <a:endParaRPr lang="en-GB" sz="1600" kern="0" dirty="0" smtClean="0">
              <a:latin typeface="+mj-lt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4987708" y="1741668"/>
            <a:ext cx="1805051" cy="1615891"/>
            <a:chOff x="4916268" y="1741668"/>
            <a:chExt cx="1805051" cy="1615891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6268" y="1754755"/>
              <a:ext cx="1805051" cy="1602804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4953494" y="1741668"/>
              <a:ext cx="1767825" cy="4648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>
                <a:lnSpc>
                  <a:spcPct val="120000"/>
                </a:lnSpc>
                <a:buNone/>
              </a:pPr>
              <a:r>
                <a:rPr lang="fr-FR" sz="1600" kern="0" dirty="0" smtClean="0">
                  <a:latin typeface="+mj-lt"/>
                </a:rPr>
                <a:t>Cold </a:t>
              </a:r>
              <a:r>
                <a:rPr lang="fr-FR" sz="1600" kern="0" dirty="0" err="1" smtClean="0">
                  <a:latin typeface="+mj-lt"/>
                </a:rPr>
                <a:t>Tuning</a:t>
              </a:r>
              <a:r>
                <a:rPr lang="fr-FR" sz="1600" kern="0" dirty="0" smtClean="0">
                  <a:latin typeface="+mj-lt"/>
                </a:rPr>
                <a:t> System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4983011" y="3386616"/>
            <a:ext cx="2800477" cy="1575268"/>
            <a:chOff x="4983011" y="3386616"/>
            <a:chExt cx="2800477" cy="157526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3011" y="3386616"/>
              <a:ext cx="2800477" cy="157526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015646" y="3386771"/>
              <a:ext cx="844975" cy="2925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fr-FR" sz="1600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Tie</a:t>
              </a:r>
              <a:r>
                <a:rPr lang="fr-FR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600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rods</a:t>
              </a:r>
              <a:endParaRPr lang="fr-FR" sz="1600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7212102" y="3415355"/>
            <a:ext cx="1900130" cy="1575586"/>
            <a:chOff x="7212102" y="3415355"/>
            <a:chExt cx="1900130" cy="157558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2990" y="3421695"/>
              <a:ext cx="1689242" cy="1569246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212102" y="3415355"/>
              <a:ext cx="1699119" cy="2893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fr-FR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WC transition </a:t>
              </a:r>
              <a:r>
                <a:rPr lang="fr-FR" sz="1600" dirty="0" err="1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tool</a:t>
              </a:r>
              <a:endParaRPr lang="fr-FR" sz="16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602318" y="6538223"/>
            <a:ext cx="2049920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SF in Vacuum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vessel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26" y="961472"/>
            <a:ext cx="4114066" cy="3085083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fr-FR" smtClean="0"/>
              <a:t>03-04/04/2017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Cryomodule Assembly Scenario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buFontTx/>
              <a:buNone/>
            </a:pPr>
            <a:fld id="{03A18B84-9EFD-41B6-A5E4-D37CFBDD82D6}" type="slidenum">
              <a:rPr lang="fr-FR" smtClean="0"/>
              <a:pPr>
                <a:buFontTx/>
                <a:buNone/>
              </a:pPr>
              <a:t>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Mock</a:t>
            </a:r>
            <a:r>
              <a:rPr lang="fr-FR" dirty="0" smtClean="0"/>
              <a:t>-up </a:t>
            </a:r>
            <a:r>
              <a:rPr lang="fr-FR" dirty="0" err="1" smtClean="0"/>
              <a:t>activities</a:t>
            </a:r>
            <a:r>
              <a:rPr lang="fr-FR" dirty="0" smtClean="0"/>
              <a:t> (in </a:t>
            </a:r>
            <a:r>
              <a:rPr lang="fr-FR" sz="1800" dirty="0" smtClean="0">
                <a:latin typeface="Segoe Script" panose="020B0504020000000003" pitchFamily="34" charset="0"/>
              </a:rPr>
              <a:t>Bunker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63" y="4135569"/>
            <a:ext cx="3293158" cy="25482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58" y="961472"/>
            <a:ext cx="4114067" cy="30850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570" y="4206797"/>
            <a:ext cx="4295179" cy="241567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728" y="4149645"/>
            <a:ext cx="3343814" cy="250748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113140" y="2766589"/>
            <a:ext cx="4872037" cy="17145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Handling </a:t>
            </a:r>
            <a:r>
              <a:rPr lang="fr-FR" sz="2000" kern="0" dirty="0" err="1" smtClean="0">
                <a:latin typeface="+mj-lt"/>
              </a:rPr>
              <a:t>from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Segoe Script" panose="020B0504020000000003" pitchFamily="34" charset="0"/>
              </a:rPr>
              <a:t>Böth</a:t>
            </a:r>
            <a:r>
              <a:rPr lang="fr-FR" sz="2000" kern="0" dirty="0" smtClean="0">
                <a:latin typeface="+mj-lt"/>
              </a:rPr>
              <a:t> to </a:t>
            </a:r>
            <a:r>
              <a:rPr lang="fr-FR" sz="2000" kern="0" dirty="0" smtClean="0">
                <a:latin typeface="Segoe Script" panose="020B0504020000000003" pitchFamily="34" charset="0"/>
              </a:rPr>
              <a:t>Bunker</a:t>
            </a: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Coupler </a:t>
            </a:r>
            <a:r>
              <a:rPr lang="fr-FR" sz="2000" kern="0" dirty="0" err="1" smtClean="0">
                <a:latin typeface="+mj-lt"/>
              </a:rPr>
              <a:t>bell</a:t>
            </a: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assembly</a:t>
            </a:r>
            <a:r>
              <a:rPr lang="fr-FR" sz="2000" kern="0" dirty="0" smtClean="0">
                <a:latin typeface="+mj-lt"/>
              </a:rPr>
              <a:t> (new </a:t>
            </a:r>
            <a:r>
              <a:rPr lang="fr-FR" sz="2000" kern="0" dirty="0" err="1" smtClean="0">
                <a:latin typeface="+mj-lt"/>
              </a:rPr>
              <a:t>tool</a:t>
            </a:r>
            <a:r>
              <a:rPr lang="fr-FR" sz="2000" kern="0" dirty="0" smtClean="0">
                <a:latin typeface="+mj-lt"/>
              </a:rPr>
              <a:t> &amp; bars set)</a:t>
            </a: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Barometric</a:t>
            </a:r>
            <a:r>
              <a:rPr lang="fr-FR" sz="2000" kern="0" dirty="0" smtClean="0">
                <a:latin typeface="+mj-lt"/>
              </a:rPr>
              <a:t> compensation system </a:t>
            </a:r>
            <a:r>
              <a:rPr lang="fr-FR" sz="2000" kern="0" dirty="0" err="1" smtClean="0">
                <a:latin typeface="+mj-lt"/>
              </a:rPr>
              <a:t>assembly</a:t>
            </a:r>
            <a:endParaRPr lang="fr-FR" sz="2000" kern="0" dirty="0" smtClean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fr-FR" sz="2000" kern="0" dirty="0" smtClean="0">
                <a:latin typeface="+mj-lt"/>
              </a:rPr>
              <a:t> </a:t>
            </a:r>
            <a:r>
              <a:rPr lang="fr-FR" sz="2000" kern="0" dirty="0" err="1" smtClean="0">
                <a:latin typeface="+mj-lt"/>
              </a:rPr>
              <a:t>Mock</a:t>
            </a:r>
            <a:r>
              <a:rPr lang="fr-FR" sz="2000" kern="0" dirty="0" smtClean="0">
                <a:latin typeface="+mj-lt"/>
              </a:rPr>
              <a:t>-up module </a:t>
            </a:r>
            <a:r>
              <a:rPr lang="fr-FR" sz="2000" kern="0" dirty="0" err="1" smtClean="0">
                <a:latin typeface="+mj-lt"/>
              </a:rPr>
              <a:t>leak</a:t>
            </a:r>
            <a:r>
              <a:rPr lang="fr-FR" sz="2000" kern="0" dirty="0" smtClean="0">
                <a:latin typeface="+mj-lt"/>
              </a:rPr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400051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6_IPHI_CP">
  <a:themeElements>
    <a:clrScheme name="IPHI_C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100" dirty="0" smtClean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3175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noAutofit/>
      </a:bodyPr>
      <a:lstStyle>
        <a:defPPr>
          <a:lnSpc>
            <a:spcPct val="120000"/>
          </a:lnSpc>
          <a:defRPr sz="2000" kern="0" dirty="0" smtClean="0">
            <a:latin typeface="+mj-lt"/>
          </a:defRPr>
        </a:defPPr>
      </a:lstStyle>
    </a:txDef>
  </a:objectDefaults>
  <a:extraClrSchemeLst>
    <a:extraClrScheme>
      <a:clrScheme name="IPHI_C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HI_C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HI_C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136308</TotalTime>
  <Words>1402</Words>
  <Application>Microsoft Office PowerPoint</Application>
  <PresentationFormat>Affichage à l'écran (4:3)</PresentationFormat>
  <Paragraphs>405</Paragraphs>
  <Slides>27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ArialMT</vt:lpstr>
      <vt:lpstr>Calibri</vt:lpstr>
      <vt:lpstr>Comic Sans MS</vt:lpstr>
      <vt:lpstr>Segoe Script</vt:lpstr>
      <vt:lpstr>Times New Roman</vt:lpstr>
      <vt:lpstr>Wingdings</vt:lpstr>
      <vt:lpstr>6_IPHI_CP</vt:lpstr>
      <vt:lpstr>Critical design review #1  for medium beta cavity cryomodules  3-4 APRIL 2017 - Cryomodule assembly scenario - Stephane BERRY    </vt:lpstr>
      <vt:lpstr>outline</vt:lpstr>
      <vt:lpstr>Scope for the integration team</vt:lpstr>
      <vt:lpstr>Flowchart: main assembly steps not shown cryogenic piping and alignement phases</vt:lpstr>
      <vt:lpstr>Infrastructure OVERVIEW</vt:lpstr>
      <vt:lpstr>Series cryomodules Workstations</vt:lpstr>
      <vt:lpstr>Mock-up activities (string in CleanRoom)</vt:lpstr>
      <vt:lpstr>Mock-up activities (cryostating in Böth)</vt:lpstr>
      <vt:lpstr>Mock-up activities (in Bunker)</vt:lpstr>
      <vt:lpstr>MECCTD status: past activities</vt:lpstr>
      <vt:lpstr>MECCTD status: future activities</vt:lpstr>
      <vt:lpstr>Procedures</vt:lpstr>
      <vt:lpstr>Procedure Ex. : coupler to cavity assembly </vt:lpstr>
      <vt:lpstr>Assembly and test report ex. : coupler to cavity</vt:lpstr>
      <vt:lpstr>Change request ex.: design ajustement to reality</vt:lpstr>
      <vt:lpstr>Change request ex.: tasks intrication</vt:lpstr>
      <vt:lpstr>Non Conformity ex.: Cavity P03 performance</vt:lpstr>
      <vt:lpstr>Instrumentation : choices &amp; drawing  /PT100 and CX1050</vt:lpstr>
      <vt:lpstr>Instrumentation : choices &amp; drawing / heaters</vt:lpstr>
      <vt:lpstr>Instrumentation : from PID to procedure</vt:lpstr>
      <vt:lpstr>Check point list</vt:lpstr>
      <vt:lpstr>Procurement plan and development plan</vt:lpstr>
      <vt:lpstr>meetings</vt:lpstr>
      <vt:lpstr>Présentation PowerPoint</vt:lpstr>
      <vt:lpstr>Cryomodule 3D view</vt:lpstr>
      <vt:lpstr>M-ECCTD planning</vt:lpstr>
      <vt:lpstr>Instrumentation : Choices /helium level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Av. Prog</dc:title>
  <dc:creator>BERRY Stéphane</dc:creator>
  <cp:lastModifiedBy>BERRY Stéphane</cp:lastModifiedBy>
  <cp:revision>4389</cp:revision>
  <cp:lastPrinted>2017-01-16T11:28:52Z</cp:lastPrinted>
  <dcterms:created xsi:type="dcterms:W3CDTF">2006-03-11T15:04:19Z</dcterms:created>
  <dcterms:modified xsi:type="dcterms:W3CDTF">2017-04-03T11:08:43Z</dcterms:modified>
</cp:coreProperties>
</file>