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502007" r:id="rId1"/>
  </p:sldMasterIdLst>
  <p:notesMasterIdLst>
    <p:notesMasterId r:id="rId23"/>
  </p:notesMasterIdLst>
  <p:handoutMasterIdLst>
    <p:handoutMasterId r:id="rId24"/>
  </p:handoutMasterIdLst>
  <p:sldIdLst>
    <p:sldId id="2340" r:id="rId2"/>
    <p:sldId id="2422" r:id="rId3"/>
    <p:sldId id="2423" r:id="rId4"/>
    <p:sldId id="2424" r:id="rId5"/>
    <p:sldId id="2425" r:id="rId6"/>
    <p:sldId id="2426" r:id="rId7"/>
    <p:sldId id="2427" r:id="rId8"/>
    <p:sldId id="2428" r:id="rId9"/>
    <p:sldId id="2429" r:id="rId10"/>
    <p:sldId id="2430" r:id="rId11"/>
    <p:sldId id="2431" r:id="rId12"/>
    <p:sldId id="2432" r:id="rId13"/>
    <p:sldId id="2433" r:id="rId14"/>
    <p:sldId id="2434" r:id="rId15"/>
    <p:sldId id="2439" r:id="rId16"/>
    <p:sldId id="2435" r:id="rId17"/>
    <p:sldId id="2436" r:id="rId18"/>
    <p:sldId id="2437" r:id="rId19"/>
    <p:sldId id="2438" r:id="rId20"/>
    <p:sldId id="2421" r:id="rId21"/>
    <p:sldId id="2369" r:id="rId22"/>
  </p:sldIdLst>
  <p:sldSz cx="9144000" cy="6858000" type="screen4x3"/>
  <p:notesSz cx="6811963" cy="99425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F8F5"/>
    <a:srgbClr val="6BA6ED"/>
    <a:srgbClr val="FF9900"/>
    <a:srgbClr val="FF66CC"/>
    <a:srgbClr val="C89800"/>
    <a:srgbClr val="FF9966"/>
    <a:srgbClr val="E1DF87"/>
    <a:srgbClr val="0066FF"/>
    <a:srgbClr val="FF99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086" y="108"/>
      </p:cViewPr>
      <p:guideLst>
        <p:guide orient="horz" pos="2183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490" y="12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576" y="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02/04/2017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32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576" y="944332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576" y="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4" y="4723254"/>
            <a:ext cx="5449895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32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576" y="944332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Bonjour,</a:t>
            </a:r>
          </a:p>
          <a:p>
            <a:r>
              <a:rPr lang="fr-FR" dirty="0" smtClean="0"/>
              <a:t>Franck </a:t>
            </a:r>
            <a:r>
              <a:rPr lang="fr-FR" dirty="0" err="1" smtClean="0"/>
              <a:t>Peauger</a:t>
            </a:r>
            <a:r>
              <a:rPr lang="fr-FR" dirty="0" smtClean="0"/>
              <a:t>, </a:t>
            </a:r>
          </a:p>
          <a:p>
            <a:r>
              <a:rPr lang="fr-FR" dirty="0" smtClean="0"/>
              <a:t>Je suis</a:t>
            </a:r>
            <a:r>
              <a:rPr lang="fr-FR" baseline="0" dirty="0" smtClean="0"/>
              <a:t> I</a:t>
            </a:r>
            <a:r>
              <a:rPr lang="fr-FR" dirty="0" smtClean="0"/>
              <a:t>ngénieur RF accélérateurs</a:t>
            </a:r>
            <a:r>
              <a:rPr lang="fr-FR" baseline="0" dirty="0" smtClean="0"/>
              <a:t> au SACM</a:t>
            </a:r>
          </a:p>
          <a:p>
            <a:r>
              <a:rPr lang="fr-FR" baseline="0" dirty="0" smtClean="0"/>
              <a:t>Je suis au CEA depuis janvier 2006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78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83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7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Technical interfaces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4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626" y="6479246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9125" y="6479245"/>
            <a:ext cx="342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4659" y="647456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fr-FR" sz="12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‹N°›</a:t>
            </a:fld>
            <a:endParaRPr lang="fr-FR" dirty="0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889125" y="52752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Technical interfaces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85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Technical interfaces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8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Technical interfaces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88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‹N°›</a:t>
            </a:fld>
            <a:r>
              <a:rPr lang="en-US" dirty="0" smtClean="0"/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1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5" y="41096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02" y="608350"/>
            <a:ext cx="533313" cy="2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/>
          <p:cNvPicPr/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8" r:id="rId1"/>
    <p:sldLayoutId id="2147502009" r:id="rId2"/>
    <p:sldLayoutId id="2147502010" r:id="rId3"/>
    <p:sldLayoutId id="2147502011" r:id="rId4"/>
    <p:sldLayoutId id="2147502012" r:id="rId5"/>
    <p:sldLayoutId id="2147502013" r:id="rId6"/>
    <p:sldLayoutId id="2147502014" r:id="rId7"/>
    <p:sldLayoutId id="2147502015" r:id="rId8"/>
    <p:sldLayoutId id="2147502016" r:id="rId9"/>
    <p:sldLayoutId id="2147502017" r:id="rId10"/>
    <p:sldLayoutId id="21475020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98016" y="723014"/>
            <a:ext cx="5445984" cy="4399218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Critical design </a:t>
            </a:r>
            <a:r>
              <a:rPr lang="fr-FR" b="1" dirty="0" err="1">
                <a:solidFill>
                  <a:schemeClr val="tx1"/>
                </a:solidFill>
              </a:rPr>
              <a:t>review</a:t>
            </a:r>
            <a:r>
              <a:rPr lang="fr-FR" b="1" dirty="0">
                <a:solidFill>
                  <a:schemeClr val="tx1"/>
                </a:solidFill>
              </a:rPr>
              <a:t> #1 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for medium beta </a:t>
            </a:r>
            <a:r>
              <a:rPr lang="fr-FR" b="1" dirty="0" err="1">
                <a:solidFill>
                  <a:schemeClr val="tx1"/>
                </a:solidFill>
              </a:rPr>
              <a:t>cavity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cryomodules</a:t>
            </a:r>
            <a:r>
              <a:rPr lang="fr-FR" b="1" dirty="0">
                <a:solidFill>
                  <a:schemeClr val="tx1"/>
                </a:solidFill>
              </a:rPr>
              <a:t/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sz="4000" b="1" dirty="0">
                <a:solidFill>
                  <a:schemeClr val="tx1"/>
                </a:solidFill>
              </a:rPr>
              <a:t/>
            </a:r>
            <a:br>
              <a:rPr lang="fr-FR" sz="4000" b="1" dirty="0">
                <a:solidFill>
                  <a:schemeClr val="tx1"/>
                </a:solidFill>
              </a:rPr>
            </a:br>
            <a:r>
              <a:rPr lang="fr-FR" sz="2000" dirty="0">
                <a:solidFill>
                  <a:schemeClr val="tx1"/>
                </a:solidFill>
              </a:rPr>
              <a:t>3-4 APRIL 2017</a:t>
            </a:r>
            <a:r>
              <a:rPr lang="fr-FR" sz="2400" dirty="0">
                <a:solidFill>
                  <a:schemeClr val="tx1"/>
                </a:solidFill>
              </a:rPr>
              <a:t/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-</a:t>
            </a:r>
            <a:r>
              <a:rPr lang="fr-FR" sz="2400" b="1" dirty="0">
                <a:solidFill>
                  <a:schemeClr val="tx1"/>
                </a:solidFill>
              </a:rPr>
              <a:t/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fr-FR" sz="2400" b="1" dirty="0" err="1" smtClean="0">
                <a:solidFill>
                  <a:schemeClr val="tx1"/>
                </a:solidFill>
              </a:rPr>
              <a:t>Technical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interfaces</a:t>
            </a:r>
            <a:r>
              <a:rPr lang="fr-FR" sz="3600" b="1" dirty="0">
                <a:solidFill>
                  <a:schemeClr val="tx1"/>
                </a:solidFill>
              </a:rPr>
              <a:t/>
            </a:r>
            <a:br>
              <a:rPr lang="fr-FR" sz="3600" b="1" dirty="0">
                <a:solidFill>
                  <a:schemeClr val="tx1"/>
                </a:solidFill>
              </a:rPr>
            </a:br>
            <a:r>
              <a:rPr lang="fr-FR" sz="3600" b="1" dirty="0">
                <a:solidFill>
                  <a:schemeClr val="tx1"/>
                </a:solidFill>
              </a:rPr>
              <a:t>-</a:t>
            </a:r>
            <a:r>
              <a:rPr lang="fr-FR" sz="4400" b="1" dirty="0">
                <a:solidFill>
                  <a:schemeClr val="tx1"/>
                </a:solidFill>
              </a:rPr>
              <a:t/>
            </a:r>
            <a:br>
              <a:rPr lang="fr-FR" sz="4400" b="1" dirty="0">
                <a:solidFill>
                  <a:schemeClr val="tx1"/>
                </a:solidFill>
              </a:rPr>
            </a:br>
            <a:r>
              <a:rPr lang="fr-FR" sz="1800" b="1" dirty="0">
                <a:solidFill>
                  <a:schemeClr val="tx1"/>
                </a:solidFill>
              </a:rPr>
              <a:t>Franck </a:t>
            </a:r>
            <a:r>
              <a:rPr lang="fr-FR" sz="1800" b="1" dirty="0" err="1">
                <a:solidFill>
                  <a:schemeClr val="tx1"/>
                </a:solidFill>
              </a:rPr>
              <a:t>Peauger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smtClean="0">
                <a:solidFill>
                  <a:schemeClr val="tx1"/>
                </a:solidFill>
              </a:rPr>
              <a:t>/ Vincent </a:t>
            </a:r>
            <a:r>
              <a:rPr lang="fr-FR" sz="1800" b="1" dirty="0" err="1">
                <a:solidFill>
                  <a:schemeClr val="tx1"/>
                </a:solidFill>
              </a:rPr>
              <a:t>Hennion</a:t>
            </a:r>
            <a:r>
              <a:rPr lang="fr-FR" b="1" dirty="0">
                <a:solidFill>
                  <a:schemeClr val="tx1"/>
                </a:solidFill>
              </a:rPr>
              <a:t/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6</a:t>
            </a:r>
            <a:r>
              <a:rPr lang="fr-FR" sz="2400" dirty="0" smtClean="0"/>
              <a:t>/7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5" y="838734"/>
            <a:ext cx="8518849" cy="60196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14812" y="3693904"/>
            <a:ext cx="1747851" cy="48268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Bellow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characteric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and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engraving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226432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</a:t>
            </a:r>
            <a:r>
              <a:rPr lang="fr-FR" sz="2400" dirty="0" smtClean="0"/>
              <a:t>7/7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7" y="653703"/>
            <a:ext cx="8780106" cy="620429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3257" y="1148412"/>
            <a:ext cx="1212631" cy="655674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Vertical test /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reception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6734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38807" y="8217"/>
            <a:ext cx="5859338" cy="908720"/>
          </a:xfrm>
        </p:spPr>
        <p:txBody>
          <a:bodyPr/>
          <a:lstStyle/>
          <a:p>
            <a:r>
              <a:rPr lang="fr-FR" dirty="0" smtClean="0"/>
              <a:t>New version of </a:t>
            </a:r>
            <a:r>
              <a:rPr lang="fr-FR" dirty="0" err="1" smtClean="0"/>
              <a:t>cavity</a:t>
            </a:r>
            <a:r>
              <a:rPr lang="fr-FR" dirty="0" smtClean="0"/>
              <a:t> interface </a:t>
            </a:r>
            <a:r>
              <a:rPr lang="fr-FR" dirty="0" err="1" smtClean="0"/>
              <a:t>drawings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72715" y="1122589"/>
            <a:ext cx="8258244" cy="18936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smtClean="0"/>
              <a:t>A new version of drawings is under study to include the bimetallic junctions in the helium supply </a:t>
            </a:r>
            <a:r>
              <a:rPr lang="en-US" sz="2000" kern="0" dirty="0" smtClean="0"/>
              <a:t>circuit</a:t>
            </a:r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This new cryogenic input is based on the XFEL and LCLS2 design and will reduce drastically the risk of leakage at 2K (in inaccessible region inside the </a:t>
            </a:r>
            <a:r>
              <a:rPr lang="en-US" sz="2000" kern="0" dirty="0" err="1" smtClean="0"/>
              <a:t>cryomodule</a:t>
            </a:r>
            <a:r>
              <a:rPr lang="en-US" sz="2000" kern="0" dirty="0" smtClean="0"/>
              <a:t>)</a:t>
            </a:r>
            <a:endParaRPr lang="en-US" sz="2000" kern="0" dirty="0" smtClean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20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" y="3469015"/>
            <a:ext cx="3172127" cy="19703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19" y="3469015"/>
            <a:ext cx="3237639" cy="20400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65" y="3391817"/>
            <a:ext cx="2286035" cy="225318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04086" y="5645001"/>
            <a:ext cx="3505201" cy="367889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400" b="1" dirty="0" err="1" smtClean="0">
                <a:solidFill>
                  <a:srgbClr val="FF0000"/>
                </a:solidFill>
                <a:latin typeface="Arial"/>
              </a:rPr>
              <a:t>Diameters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</a:rPr>
              <a:t>: 5 mm </a:t>
            </a:r>
            <a:r>
              <a:rPr lang="fr-FR" sz="1400" b="1" dirty="0" err="1" smtClean="0">
                <a:solidFill>
                  <a:srgbClr val="FF0000"/>
                </a:solidFill>
                <a:latin typeface="Arial"/>
              </a:rPr>
              <a:t>inner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</a:rPr>
              <a:t>, 8 mm </a:t>
            </a:r>
            <a:r>
              <a:rPr lang="fr-FR" sz="1400" b="1" dirty="0" err="1" smtClean="0">
                <a:solidFill>
                  <a:srgbClr val="FF0000"/>
                </a:solidFill>
                <a:latin typeface="Arial"/>
              </a:rPr>
              <a:t>outer</a:t>
            </a:r>
            <a:endParaRPr lang="fr-FR" sz="14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6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</a:t>
            </a:r>
            <a:r>
              <a:rPr lang="fr-FR" sz="2400" dirty="0" err="1"/>
              <a:t>accessories</a:t>
            </a:r>
            <a:r>
              <a:rPr lang="fr-FR" sz="2400" dirty="0"/>
              <a:t> </a:t>
            </a:r>
            <a:r>
              <a:rPr lang="fr-FR" sz="2400" dirty="0" err="1"/>
              <a:t>drawings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18099" y="1083388"/>
            <a:ext cx="3860416" cy="21474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/>
              <a:t>6 drawings defining the closing flanges and gaskets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71 </a:t>
            </a:r>
            <a:r>
              <a:rPr lang="en-US" sz="1600" dirty="0"/>
              <a:t>HAAV DM-3000 004 RD</a:t>
            </a:r>
            <a:r>
              <a:rPr lang="fr-FR" sz="1600" dirty="0"/>
              <a:t> </a:t>
            </a:r>
          </a:p>
          <a:p>
            <a:r>
              <a:rPr lang="en-US" sz="1600" dirty="0"/>
              <a:t>71 HAAV DM-3000 009 RC</a:t>
            </a:r>
            <a:r>
              <a:rPr lang="fr-FR" sz="1600" dirty="0"/>
              <a:t> </a:t>
            </a:r>
          </a:p>
          <a:p>
            <a:r>
              <a:rPr lang="en-US" sz="1600" dirty="0"/>
              <a:t>71 HAAV DM-3000 011 RC</a:t>
            </a:r>
            <a:r>
              <a:rPr lang="fr-FR" sz="1600" dirty="0"/>
              <a:t> </a:t>
            </a:r>
          </a:p>
          <a:p>
            <a:r>
              <a:rPr lang="en-US" sz="1600" dirty="0"/>
              <a:t>71 HAAV DM-0023 008 RC</a:t>
            </a:r>
            <a:endParaRPr lang="fr-FR" sz="1600" dirty="0"/>
          </a:p>
          <a:p>
            <a:r>
              <a:rPr lang="en-US" sz="1600" dirty="0"/>
              <a:t>71 HAAV DM-0023 010 RC</a:t>
            </a:r>
            <a:endParaRPr lang="fr-FR" sz="1600" dirty="0"/>
          </a:p>
          <a:p>
            <a:r>
              <a:rPr lang="en-US" sz="1600" dirty="0"/>
              <a:t>71 HAAV DM-0023 013 RB</a:t>
            </a:r>
            <a:endParaRPr lang="fr-FR" sz="1600" dirty="0"/>
          </a:p>
          <a:p>
            <a:pPr marL="0" indent="0">
              <a:buNone/>
            </a:pPr>
            <a:r>
              <a:rPr lang="fr-FR" sz="1600" dirty="0"/>
              <a:t> </a:t>
            </a:r>
          </a:p>
          <a:p>
            <a:pPr>
              <a:lnSpc>
                <a:spcPct val="120000"/>
              </a:lnSpc>
            </a:pPr>
            <a:endParaRPr lang="en-US" sz="1600" kern="0" dirty="0" smtClean="0"/>
          </a:p>
          <a:p>
            <a:pPr lvl="1">
              <a:lnSpc>
                <a:spcPct val="120000"/>
              </a:lnSpc>
            </a:pPr>
            <a:endParaRPr lang="en-US" sz="1200" kern="0" dirty="0" smtClean="0"/>
          </a:p>
          <a:p>
            <a:pPr>
              <a:lnSpc>
                <a:spcPct val="120000"/>
              </a:lnSpc>
            </a:pPr>
            <a:endParaRPr lang="en-US" sz="16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54" y="1059969"/>
            <a:ext cx="3815714" cy="26977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130" y="1386058"/>
            <a:ext cx="3832495" cy="26928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83" y="1915987"/>
            <a:ext cx="3586418" cy="25097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62" y="3435667"/>
            <a:ext cx="3642965" cy="25299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60" y="3820901"/>
            <a:ext cx="3192055" cy="22216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242" y="4248156"/>
            <a:ext cx="3243025" cy="22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7808" y="26074"/>
            <a:ext cx="5859338" cy="908720"/>
          </a:xfrm>
        </p:spPr>
        <p:txBody>
          <a:bodyPr/>
          <a:lstStyle/>
          <a:p>
            <a:r>
              <a:rPr lang="fr-FR" sz="2400" dirty="0" err="1"/>
              <a:t>Cryomodule</a:t>
            </a:r>
            <a:r>
              <a:rPr lang="fr-FR" sz="2400" dirty="0"/>
              <a:t> Interface document and </a:t>
            </a:r>
            <a:r>
              <a:rPr lang="fr-FR" sz="2400" dirty="0" err="1"/>
              <a:t>drawings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305183" y="1083388"/>
            <a:ext cx="7134303" cy="418994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kern="0" dirty="0" smtClean="0"/>
              <a:t>Document written by CEA for ESS: 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first draft version in progress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800" kern="0" dirty="0" smtClean="0"/>
          </a:p>
          <a:p>
            <a:pPr>
              <a:lnSpc>
                <a:spcPct val="120000"/>
              </a:lnSpc>
            </a:pPr>
            <a:r>
              <a:rPr lang="en-US" sz="2400" kern="0" dirty="0" smtClean="0"/>
              <a:t>3 types of drawings: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Transport version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Without doorknob transitions, with protection end cap on jumper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Test stand version</a:t>
            </a:r>
          </a:p>
          <a:p>
            <a:pPr lvl="2">
              <a:lnSpc>
                <a:spcPct val="120000"/>
              </a:lnSpc>
            </a:pPr>
            <a:r>
              <a:rPr lang="en-US" sz="1400" kern="0" dirty="0" smtClean="0"/>
              <a:t>With CF (and VCR) </a:t>
            </a:r>
            <a:r>
              <a:rPr lang="en-US" sz="1400" kern="0" dirty="0" err="1" smtClean="0"/>
              <a:t>interconnexions</a:t>
            </a:r>
            <a:r>
              <a:rPr lang="en-US" sz="1400" kern="0" dirty="0" smtClean="0"/>
              <a:t> on jumper</a:t>
            </a:r>
          </a:p>
          <a:p>
            <a:pPr lvl="1">
              <a:lnSpc>
                <a:spcPct val="120000"/>
              </a:lnSpc>
            </a:pPr>
            <a:r>
              <a:rPr lang="en-US" sz="1800" kern="0" dirty="0" smtClean="0"/>
              <a:t>Tunnel version</a:t>
            </a:r>
          </a:p>
          <a:p>
            <a:pPr lvl="1">
              <a:lnSpc>
                <a:spcPct val="120000"/>
              </a:lnSpc>
            </a:pPr>
            <a:endParaRPr lang="en-US" sz="1800" kern="0" dirty="0" smtClean="0"/>
          </a:p>
          <a:p>
            <a:pPr lvl="1">
              <a:lnSpc>
                <a:spcPct val="120000"/>
              </a:lnSpc>
            </a:pPr>
            <a:endParaRPr lang="en-US" sz="1800" kern="0" dirty="0" smtClean="0"/>
          </a:p>
          <a:p>
            <a:pPr>
              <a:lnSpc>
                <a:spcPct val="120000"/>
              </a:lnSpc>
            </a:pPr>
            <a:endParaRPr lang="en-US" sz="24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23" y="1083387"/>
            <a:ext cx="2173401" cy="8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6" y="656463"/>
            <a:ext cx="8491928" cy="600066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74220" y="-53266"/>
            <a:ext cx="5859338" cy="908720"/>
          </a:xfrm>
        </p:spPr>
        <p:txBody>
          <a:bodyPr/>
          <a:lstStyle/>
          <a:p>
            <a:r>
              <a:rPr lang="fr-FR" sz="2400" dirty="0" err="1"/>
              <a:t>Cryomodule</a:t>
            </a:r>
            <a:r>
              <a:rPr lang="fr-FR" sz="2400" dirty="0"/>
              <a:t> Interface </a:t>
            </a:r>
            <a:r>
              <a:rPr lang="fr-FR" sz="2400" dirty="0" err="1"/>
              <a:t>drawing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910466" y="5201586"/>
            <a:ext cx="1401580" cy="517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882" y="5771213"/>
            <a:ext cx="299803" cy="51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65882" y="3064805"/>
            <a:ext cx="317799" cy="114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30098" y="1092231"/>
            <a:ext cx="2446637" cy="8649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b="1" kern="0" dirty="0" smtClean="0">
                <a:solidFill>
                  <a:srgbClr val="FF0000"/>
                </a:solidFill>
                <a:latin typeface="+mj-lt"/>
              </a:rPr>
              <a:t>1st DRAFT </a:t>
            </a:r>
            <a:r>
              <a:rPr lang="fr-FR" b="1" kern="0" dirty="0" smtClean="0">
                <a:solidFill>
                  <a:srgbClr val="FF0000"/>
                </a:solidFill>
                <a:latin typeface="+mj-lt"/>
              </a:rPr>
              <a:t>(new, not </a:t>
            </a:r>
            <a:r>
              <a:rPr lang="fr-FR" b="1" kern="0" dirty="0" err="1" smtClean="0">
                <a:solidFill>
                  <a:srgbClr val="FF0000"/>
                </a:solidFill>
                <a:latin typeface="+mj-lt"/>
              </a:rPr>
              <a:t>discussed</a:t>
            </a:r>
            <a:r>
              <a:rPr lang="fr-FR" b="1" kern="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b="1" kern="0" dirty="0" err="1" smtClean="0">
                <a:solidFill>
                  <a:srgbClr val="FF0000"/>
                </a:solidFill>
                <a:latin typeface="+mj-lt"/>
              </a:rPr>
              <a:t>with</a:t>
            </a:r>
            <a:r>
              <a:rPr lang="fr-FR" b="1" kern="0" dirty="0" smtClean="0">
                <a:solidFill>
                  <a:srgbClr val="FF0000"/>
                </a:solidFill>
                <a:latin typeface="+mj-lt"/>
              </a:rPr>
              <a:t> ESS </a:t>
            </a:r>
            <a:r>
              <a:rPr lang="fr-FR" b="1" kern="0" dirty="0" err="1" smtClean="0">
                <a:solidFill>
                  <a:srgbClr val="FF0000"/>
                </a:solidFill>
                <a:latin typeface="+mj-lt"/>
              </a:rPr>
              <a:t>yet</a:t>
            </a:r>
            <a:r>
              <a:rPr lang="fr-FR" b="1" kern="0" dirty="0" smtClean="0">
                <a:solidFill>
                  <a:srgbClr val="FF0000"/>
                </a:solidFill>
                <a:latin typeface="+mj-lt"/>
              </a:rPr>
              <a:t>)</a:t>
            </a:r>
            <a:endParaRPr lang="fr-FR" b="1" kern="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20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74220" y="-53266"/>
            <a:ext cx="5859338" cy="908720"/>
          </a:xfrm>
        </p:spPr>
        <p:txBody>
          <a:bodyPr/>
          <a:lstStyle/>
          <a:p>
            <a:r>
              <a:rPr lang="fr-FR" sz="2400" dirty="0" err="1"/>
              <a:t>Cryomodule</a:t>
            </a:r>
            <a:r>
              <a:rPr lang="fr-FR" sz="2400" dirty="0"/>
              <a:t> Interface </a:t>
            </a:r>
            <a:r>
              <a:rPr lang="fr-FR" sz="2400" dirty="0" err="1"/>
              <a:t>drawing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613228"/>
            <a:ext cx="8557546" cy="604760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408295" y="4452079"/>
            <a:ext cx="1146748" cy="502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InterfaceS</a:t>
            </a:r>
            <a:r>
              <a:rPr lang="fr-FR" dirty="0" smtClean="0"/>
              <a:t> table in the tunnel (1/3)</a:t>
            </a:r>
            <a:endParaRPr lang="fr-FR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474043"/>
              </p:ext>
            </p:extLst>
          </p:nvPr>
        </p:nvGraphicFramePr>
        <p:xfrm>
          <a:off x="134672" y="961472"/>
          <a:ext cx="8801631" cy="5644534"/>
        </p:xfrm>
        <a:graphic>
          <a:graphicData uri="http://schemas.openxmlformats.org/drawingml/2006/table">
            <a:tbl>
              <a:tblPr/>
              <a:tblGrid>
                <a:gridCol w="185109"/>
                <a:gridCol w="1785406"/>
                <a:gridCol w="1074827"/>
                <a:gridCol w="453815"/>
                <a:gridCol w="541394"/>
                <a:gridCol w="1393292"/>
                <a:gridCol w="1353484"/>
                <a:gridCol w="2014304"/>
              </a:tblGrid>
              <a:tr h="125288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Designation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Connection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on cryomodule side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on tunnel side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 4,5K inlet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en-US" sz="7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61mm 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24G9914)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en-US" sz="7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60mm 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ESS-0011309)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ESS-0100756, new interface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sheet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ESS-0011219R2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 40K Thermal shield cooling inlet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Øint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61mm 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24G9914)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Øext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60mm 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ESS-0011309)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ESS-0100756, new interface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sheet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ESS-0011219R2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 50K Thermal shield cooling outlet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Øint 61mm 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24G9914)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Øext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60mm 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ESS-0011309)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ESS-0100756, new interface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sheet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ESS-0011219R2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 2K Pumping outlet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Øint 101mm 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24G9914)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Øext 100mm 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ESS-0011309)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 disk exhaust line 1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 disk 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 ISO-F DN100 ??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8x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on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 ISO-F DN100 ??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8x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on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validated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purge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HV90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 disk 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Øint ??mm</a:t>
                      </a:r>
                      <a:b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(Flange CF16, 6x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4,30, on 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for sdt)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welding end Øext ??mm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Line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male 7 pins</a:t>
                      </a:r>
                      <a:b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(VAT model)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female 7 pins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(provided by manufacturer VAT)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 switches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 disk exhaust line 2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opposite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 ISO-F DN100 ??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8x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on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 ISO-F DN100 ??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8x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 on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validated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valve 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SV90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opposite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weldind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end? To be grouped with CV91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BS3 line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Controled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valve 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CV91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opposite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 (ESS)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Rimmed weldind end? To be grouped with SV90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BS3 line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 switches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cooling He outlet (x4)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Connection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Connector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VCR male 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1/2"</a:t>
                      </a:r>
                    </a:p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6-LV-8-VCR-3S-12MTB7 + SS-8-VCR-4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Connector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VCR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1/2"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Antenna cooling inlet (x4)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Connection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Unions double Traversée de cloison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Legris</a:t>
                      </a:r>
                      <a:r>
                        <a:rPr lang="fr-F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3816_08_00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Tube PA (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Legris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1025P08_04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Possibility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change to a VCR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Swagelock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connector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Antenna cooling outlet (x4)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Connection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Unions double Traversée de cloison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Legris</a:t>
                      </a:r>
                      <a:r>
                        <a:rPr lang="fr-F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3816_08_00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Tube PA (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Legris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1025P08_04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Possibility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change to a VCR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Swagelock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connector</a:t>
                      </a:r>
                      <a:endParaRPr lang="fr-FR" sz="7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</a:t>
                      </a:r>
                      <a:r>
                        <a:rPr lang="nl-NL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gate </a:t>
                      </a:r>
                      <a:r>
                        <a:rPr lang="nl-NL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(x2)</a:t>
                      </a:r>
                      <a:b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CV80/81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line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Vaccum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valve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CF100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16xM8,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depth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14, on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130,3mm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CF100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16x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on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130,3mm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male 7 pins (x2)</a:t>
                      </a:r>
                      <a:b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(VAT model)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female 7 pins (x2)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(provided by manufacturer VAT)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position switches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NPT 1/8" 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(x2)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NPT 1/8" male (x2)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checked on prototype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n-NO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Penning gauge for beam vacuum </a:t>
                      </a:r>
                      <a:r>
                        <a:rPr lang="nn-NO" sz="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on pumping cross</a:t>
                      </a:r>
                      <a:endParaRPr lang="nn-NO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7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Beam</a:t>
                      </a:r>
                      <a:r>
                        <a:rPr lang="fr-FR" sz="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line</a:t>
                      </a:r>
                      <a:endParaRPr lang="fr-FR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Instrum</a:t>
                      </a:r>
                      <a:r>
                        <a:rPr lang="fr-FR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Electrical</a:t>
                      </a:r>
                      <a:endParaRPr lang="fr-FR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Jauge</a:t>
                      </a: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PFEIFFER </a:t>
                      </a:r>
                      <a:r>
                        <a:rPr lang="en-US" sz="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IKR-070</a:t>
                      </a: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Triaxial</a:t>
                      </a: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connector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Equiped</a:t>
                      </a: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cable PFEIFFER </a:t>
                      </a:r>
                      <a:r>
                        <a:rPr lang="en-US" sz="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L=</a:t>
                      </a:r>
                      <a:r>
                        <a:rPr lang="en-US" sz="7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xxm</a:t>
                      </a: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Ref.  BP 229 748-T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valve DN40 on pumping cross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 line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Screw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valve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541 – DN40 VAT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54132-GE02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3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valve DN16 on pumping cross</a:t>
                      </a:r>
                      <a:endParaRPr lang="fr-FR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line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Screw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valve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series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541 – DN16 VAT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54124-GE02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Port for </a:t>
                      </a:r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insulation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vacuum </a:t>
                      </a:r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pumping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Vacuum </a:t>
                      </a:r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top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circuit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ISO-F DN160</a:t>
                      </a:r>
                      <a:b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8xM10, </a:t>
                      </a:r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depth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13, on 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200mm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ISO-F  DN160 </a:t>
                      </a:r>
                      <a:r>
                        <a:rPr lang="fr-FR" sz="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8x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on 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200mm</a:t>
                      </a:r>
                      <a:endParaRPr lang="fr-FR" sz="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valve (position switches)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HV71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top (KF40 cross)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male 7 pins</a:t>
                      </a:r>
                      <a:br>
                        <a:rPr lang="sv-S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(VAT model)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female 7 pins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(provided by manufacturer VAT)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 position switches needed ?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 flange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12x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??,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410mm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(see 24G9914)</a:t>
                      </a: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12xM20,</a:t>
                      </a:r>
                      <a:r>
                        <a:rPr lang="fr-F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410mm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ESS-0011309R2)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ESS-0100756, new interface </a:t>
                      </a:r>
                      <a:r>
                        <a:rPr lang="fr-FR" sz="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sheet</a:t>
                      </a:r>
                      <a:r>
                        <a:rPr lang="fr-F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ESS-0011219R2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0" marR="4600" marT="4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0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InterfaceS</a:t>
            </a:r>
            <a:r>
              <a:rPr lang="fr-FR" dirty="0"/>
              <a:t> table in the tunnel </a:t>
            </a:r>
            <a:r>
              <a:rPr lang="fr-FR" dirty="0" smtClean="0"/>
              <a:t>(2/3</a:t>
            </a:r>
            <a:r>
              <a:rPr lang="fr-FR" dirty="0"/>
              <a:t>)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893811"/>
              </p:ext>
            </p:extLst>
          </p:nvPr>
        </p:nvGraphicFramePr>
        <p:xfrm>
          <a:off x="243268" y="1152398"/>
          <a:ext cx="8717399" cy="5322165"/>
        </p:xfrm>
        <a:graphic>
          <a:graphicData uri="http://schemas.openxmlformats.org/drawingml/2006/table">
            <a:tbl>
              <a:tblPr/>
              <a:tblGrid>
                <a:gridCol w="183337"/>
                <a:gridCol w="1768319"/>
                <a:gridCol w="1064540"/>
                <a:gridCol w="449473"/>
                <a:gridCol w="536213"/>
                <a:gridCol w="1379959"/>
                <a:gridCol w="1340532"/>
                <a:gridCol w="1995026"/>
              </a:tblGrid>
              <a:tr h="234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resting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 1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bottom 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24G9914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24G9914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validated by ESS according to transportation 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alignment equipments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 resting support 2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bottom 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opposite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24G9914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24G9914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validated by ESS according to transportation 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alignment equipments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Fiducials supports (x4)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Vaccum vessel top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5xM6 (x4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),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depth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15 mm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24G9914)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Fiducials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Handling points (x4)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Vaccum vessel top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1xM36 (x4)</a:t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24G9914)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Handling hooks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temperatures gauges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TT05/06/30/91/92/93/94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n°1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temperatures gauges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TT60/64/65/68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n°1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 for temperatures gauges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TT33/34/43/44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n°1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Heaters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EH10/12/13/20/22/23/30/32/33/40/42/43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n°2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(central)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Cold Tuning System Motorization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SM10/20/30/40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n°2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(central)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connector LEMO 24 pins AWG18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HGP.5S.324.C.L.L.PV.E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24 pins AWG18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FFA.5S.324.C.L.A.C??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Cold Tuning System Piezos</a:t>
                      </a:r>
                      <a:br>
                        <a:rPr lang="da-D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PZ10/11/20/21/30/31/40/41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n°2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(central)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connector LEMO 16 pins AWG22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HGP.4S.316.C.L.L.PV.E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16 pins AWG22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FFA.4S.316.C.L.A.C??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 for level &amp;temperatures gauges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LT01/02,   TT01/02/03/12/19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n°3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opposite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 for temperatures gauges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TT10/18/20/29/39/49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n°3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opposite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 for temperatures gauges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TT13/14/23/24/50/69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DN160 n°3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opposite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HGP.5S.336.C.L.L.PV.E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LEMO 36 pins AWG20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FFA.5S.336.C.L.A.C??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grip to be defined according to cable diameter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Pick-up for cavities 1 &amp; 2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RF10/20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 cover DN100 n°1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opposite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Coaxial N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socket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Coaxial N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male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Pick-up for cavities 3 &amp; 4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RF30/40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Feedtroughs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cover DN100 n°2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Feedthrough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Coaxial N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socket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Coaxial N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plug male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7" marR="5307" marT="53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0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InterfaceS</a:t>
            </a:r>
            <a:r>
              <a:rPr lang="fr-FR" dirty="0"/>
              <a:t> table in the tunnel </a:t>
            </a:r>
            <a:r>
              <a:rPr lang="fr-FR" dirty="0" smtClean="0"/>
              <a:t>(3/3</a:t>
            </a:r>
            <a:r>
              <a:rPr lang="fr-FR" dirty="0"/>
              <a:t>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84862"/>
              </p:ext>
            </p:extLst>
          </p:nvPr>
        </p:nvGraphicFramePr>
        <p:xfrm>
          <a:off x="201152" y="1068713"/>
          <a:ext cx="8801632" cy="5201725"/>
        </p:xfrm>
        <a:graphic>
          <a:graphicData uri="http://schemas.openxmlformats.org/drawingml/2006/table">
            <a:tbl>
              <a:tblPr/>
              <a:tblGrid>
                <a:gridCol w="185109"/>
                <a:gridCol w="1785405"/>
                <a:gridCol w="1074827"/>
                <a:gridCol w="453815"/>
                <a:gridCol w="541394"/>
                <a:gridCol w="1393293"/>
                <a:gridCol w="1353485"/>
                <a:gridCol w="2014304"/>
              </a:tblGrid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sensors for coupler helium outlet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TT15/25/35/45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helium outlet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PT100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Heaters for coupler helium outlet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EH11/21/31/41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helium outlet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Vulcanic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Vulstar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basse charge type 1004 laiton 95W 36V 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pressure transmitter (x2)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PT03/04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Bursting disk (jumper side)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socket SubD 9 pins female (x2)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plug SubD 9 pins male (x2)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valve JT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CV01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</a:t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jumper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opposite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Actuator SIEMENS Sipart PS2 6DR5011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 block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checked on prototype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Actuator SIEMENS Sipart PS2 6DR5011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defined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checked on prototype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valve cooling down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CV02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top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Actuator SIEMENS Sipart PS2 6DR5011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 block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checked on prototype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Actuator SIEMENS Sipart PS2 6DR5011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Interface to be checked on prototype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bias (x4)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PS10/20/30/40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Radial high voltage R317405000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(x4)</a:t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ED10/20/30/40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Coaxial SMA male  ¼ 36 UNS 2B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Transparent window for Arc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on window vacuum side (x4)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AD11/21/31/41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Transparent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window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ISO CF DN16, </a:t>
                      </a:r>
                    </a:p>
                    <a:p>
                      <a:pPr algn="ctr" fontAlgn="ctr"/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drawing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1000-100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 for Arc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on window air side (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x4) AD10/20/30/40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mm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4x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2.5mm on 14mm square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</a:t>
                      </a:r>
                      <a:endParaRPr lang="fr-F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6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Penning gauge for beam vacuum (x4)</a:t>
                      </a:r>
                      <a:br>
                        <a:rPr lang="nn-N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n-N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PT10/20/30/40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Jauge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PFEIFFER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IKR-070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Triaxial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connector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PFEIFFER L=50m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 BP 229 748-T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Penning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gauge for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insulation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vacuum</a:t>
                      </a:r>
                      <a:b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PT70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top (KF40 cross)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Jauge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PFEIFFER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IKR-070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Triaxial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connector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Equiped cable PFEIFFER L=50m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 BP 229 748-T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Pirani gauge for insulation vacuum</a:t>
                      </a:r>
                      <a:b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PT71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 top (KF40 cross)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(jumper side)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Instrum.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PFEIFFER   TPR010 or TPR018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socket according to the model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Equiped cable PFEIFFER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according to the gauge model 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waveguides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(x4)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Coupler (x4)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system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flange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WR1150 EIA dimensions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WR1150 EIA dimensions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Flexible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waveguide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required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the ESS </a:t>
                      </a:r>
                      <a:r>
                        <a:rPr lang="fr-FR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3" marR="5353" marT="5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types of interfaces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0" y="1026729"/>
            <a:ext cx="8422628" cy="521848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smtClean="0"/>
              <a:t>Internal interfaces:</a:t>
            </a:r>
          </a:p>
          <a:p>
            <a:pPr lvl="1">
              <a:lnSpc>
                <a:spcPct val="120000"/>
              </a:lnSpc>
            </a:pPr>
            <a:r>
              <a:rPr lang="en-US" sz="1600" b="1" kern="0" dirty="0" smtClean="0"/>
              <a:t>Cavity</a:t>
            </a:r>
            <a:r>
              <a:rPr lang="en-US" sz="1600" kern="0" dirty="0" smtClean="0"/>
              <a:t> with helium tank welded, equipped with flanges, brackets (on tuner), pick-up antennas and vacuum valve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Interfere closely with cold tuner, MLI, magnetic shielding, cavity support, </a:t>
            </a:r>
            <a:r>
              <a:rPr lang="en-US" sz="1600" kern="0" dirty="0" err="1" smtClean="0"/>
              <a:t>intercavity</a:t>
            </a:r>
            <a:r>
              <a:rPr lang="en-US" sz="1600" kern="0" dirty="0" smtClean="0"/>
              <a:t> </a:t>
            </a:r>
            <a:r>
              <a:rPr lang="en-US" sz="1600" kern="0" dirty="0" err="1" smtClean="0"/>
              <a:t>belows</a:t>
            </a:r>
            <a:r>
              <a:rPr lang="en-US" sz="1600" kern="0" dirty="0" smtClean="0"/>
              <a:t> </a:t>
            </a:r>
            <a:r>
              <a:rPr lang="en-US" sz="1600" kern="0" dirty="0" smtClean="0"/>
              <a:t>/ cold warm transitions</a:t>
            </a:r>
            <a:r>
              <a:rPr lang="en-US" sz="1600" kern="0" dirty="0"/>
              <a:t> </a:t>
            </a:r>
            <a:r>
              <a:rPr lang="en-US" sz="1600" kern="0" dirty="0" smtClean="0"/>
              <a:t>and cryogenic lines</a:t>
            </a:r>
          </a:p>
          <a:p>
            <a:pPr lvl="1">
              <a:lnSpc>
                <a:spcPct val="120000"/>
              </a:lnSpc>
            </a:pPr>
            <a:endParaRPr lang="en-US" sz="1600" kern="0" dirty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External interfaces: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Vacuum vessel fully equipped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Limit </a:t>
            </a:r>
            <a:r>
              <a:rPr lang="en-US" sz="1600" kern="0" dirty="0" smtClean="0"/>
              <a:t>of the delivery: at the c</a:t>
            </a:r>
            <a:r>
              <a:rPr lang="en-US" sz="1600" kern="0" dirty="0" smtClean="0"/>
              <a:t>onnectors </a:t>
            </a:r>
            <a:r>
              <a:rPr lang="en-US" sz="1600" kern="0" dirty="0" smtClean="0"/>
              <a:t>of instrumentation fixed on the </a:t>
            </a:r>
            <a:r>
              <a:rPr lang="en-US" sz="1600" kern="0" dirty="0" err="1" smtClean="0"/>
              <a:t>cryomodule</a:t>
            </a:r>
            <a:r>
              <a:rPr lang="en-US" sz="1600" kern="0" dirty="0" smtClean="0"/>
              <a:t> (for its vacuum integrity)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Interfere with </a:t>
            </a:r>
            <a:r>
              <a:rPr lang="en-US" sz="1600" kern="0" dirty="0"/>
              <a:t>warm-units</a:t>
            </a:r>
            <a:r>
              <a:rPr lang="en-US" sz="1600" kern="0" dirty="0" smtClean="0"/>
              <a:t>, waveguides,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600" kern="0" dirty="0" err="1" smtClean="0"/>
              <a:t>cryomodule</a:t>
            </a:r>
            <a:r>
              <a:rPr lang="en-US" sz="1600" kern="0" dirty="0" smtClean="0"/>
              <a:t> supports, valve box, auxiliary lines,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600" kern="0" dirty="0" smtClean="0"/>
              <a:t>exhaust lines, isolation vacuum pumping systems,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600" kern="0" dirty="0" smtClean="0"/>
              <a:t>cables for instrumentation</a:t>
            </a:r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2000" kern="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6" y="4670948"/>
            <a:ext cx="4423834" cy="1752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5"/>
          <a:stretch/>
        </p:blipFill>
        <p:spPr>
          <a:xfrm>
            <a:off x="5185438" y="2547774"/>
            <a:ext cx="3148520" cy="14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20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35892" y="0"/>
            <a:ext cx="6499533" cy="908720"/>
          </a:xfrm>
        </p:spPr>
        <p:txBody>
          <a:bodyPr/>
          <a:lstStyle/>
          <a:p>
            <a:r>
              <a:rPr lang="fr-FR" dirty="0" smtClean="0"/>
              <a:t>Urgent Topics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confirmed</a:t>
            </a:r>
            <a:r>
              <a:rPr lang="fr-FR" dirty="0" smtClean="0"/>
              <a:t> for the </a:t>
            </a:r>
            <a:r>
              <a:rPr lang="fr-FR" dirty="0" err="1" smtClean="0"/>
              <a:t>cryomodule</a:t>
            </a:r>
            <a:r>
              <a:rPr lang="fr-FR" dirty="0" smtClean="0"/>
              <a:t> interfaces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166626" y="2212713"/>
            <a:ext cx="8787917" cy="377974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kern="0" dirty="0" smtClean="0"/>
              <a:t>Change request of the jumper </a:t>
            </a:r>
            <a:r>
              <a:rPr lang="en-US" sz="1800" kern="0" dirty="0" err="1" smtClean="0"/>
              <a:t>connexions</a:t>
            </a:r>
            <a:r>
              <a:rPr lang="en-US" sz="1800" kern="0" dirty="0"/>
              <a:t> </a:t>
            </a:r>
            <a:r>
              <a:rPr lang="en-US" sz="1800" kern="0" dirty="0">
                <a:solidFill>
                  <a:srgbClr val="00B050"/>
                </a:solidFill>
              </a:rPr>
              <a:t>→</a:t>
            </a:r>
            <a:r>
              <a:rPr lang="en-US" sz="1800" kern="0" dirty="0" smtClean="0">
                <a:solidFill>
                  <a:srgbClr val="00B050"/>
                </a:solidFill>
              </a:rPr>
              <a:t> OK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but needs to </a:t>
            </a:r>
            <a:r>
              <a:rPr lang="en-US" sz="1400" kern="0" dirty="0" err="1" smtClean="0"/>
              <a:t>analyse</a:t>
            </a:r>
            <a:r>
              <a:rPr lang="en-US" sz="1400" kern="0" dirty="0" smtClean="0"/>
              <a:t> the cost impact at CEA</a:t>
            </a:r>
          </a:p>
          <a:p>
            <a:pPr>
              <a:lnSpc>
                <a:spcPct val="120000"/>
              </a:lnSpc>
            </a:pPr>
            <a:r>
              <a:rPr lang="en-US" sz="1800" kern="0" dirty="0" err="1" smtClean="0"/>
              <a:t>Cryomodule</a:t>
            </a:r>
            <a:r>
              <a:rPr lang="en-US" sz="1800" kern="0" dirty="0" smtClean="0"/>
              <a:t> support for transportation </a:t>
            </a:r>
            <a:r>
              <a:rPr lang="en-US" sz="1800" kern="0" dirty="0">
                <a:solidFill>
                  <a:srgbClr val="FF0000"/>
                </a:solidFill>
              </a:rPr>
              <a:t>→ </a:t>
            </a:r>
            <a:r>
              <a:rPr lang="en-US" sz="1800" kern="0" dirty="0" smtClean="0">
                <a:solidFill>
                  <a:srgbClr val="FF0000"/>
                </a:solidFill>
              </a:rPr>
              <a:t>14</a:t>
            </a:r>
            <a:r>
              <a:rPr lang="en-US" sz="180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kern="0" dirty="0" smtClean="0">
                <a:solidFill>
                  <a:srgbClr val="FF0000"/>
                </a:solidFill>
              </a:rPr>
              <a:t> of April 2017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>
                <a:solidFill>
                  <a:srgbClr val="FF0000"/>
                </a:solidFill>
              </a:rPr>
              <a:t>Procurement contract lunched, drawings in on-going in our manufacturer </a:t>
            </a:r>
            <a:endParaRPr lang="en-US" sz="1600" kern="0" dirty="0" smtClean="0"/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Exhaust line configuration </a:t>
            </a:r>
            <a:r>
              <a:rPr lang="en-US" sz="1800" kern="0" dirty="0">
                <a:solidFill>
                  <a:srgbClr val="FF0000"/>
                </a:solidFill>
              </a:rPr>
              <a:t>→ </a:t>
            </a:r>
            <a:r>
              <a:rPr lang="en-US" sz="1800" kern="0" dirty="0" smtClean="0">
                <a:solidFill>
                  <a:srgbClr val="FF0000"/>
                </a:solidFill>
              </a:rPr>
              <a:t>21</a:t>
            </a:r>
            <a:r>
              <a:rPr lang="en-US" sz="180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kern="0" dirty="0" smtClean="0">
                <a:solidFill>
                  <a:srgbClr val="FF0000"/>
                </a:solidFill>
              </a:rPr>
              <a:t> April </a:t>
            </a:r>
            <a:r>
              <a:rPr lang="en-US" sz="1800" kern="0" dirty="0">
                <a:solidFill>
                  <a:srgbClr val="FF0000"/>
                </a:solidFill>
              </a:rPr>
              <a:t>2017</a:t>
            </a:r>
            <a:endParaRPr lang="en-US" sz="1800" kern="0" dirty="0" smtClean="0"/>
          </a:p>
          <a:p>
            <a:pPr lvl="1">
              <a:lnSpc>
                <a:spcPct val="120000"/>
              </a:lnSpc>
            </a:pPr>
            <a:r>
              <a:rPr lang="en-US" sz="1400" kern="0" dirty="0" smtClean="0"/>
              <a:t>orientation of the tubes handling the rupture disks needs to be decided</a:t>
            </a:r>
          </a:p>
          <a:p>
            <a:pPr lvl="1">
              <a:lnSpc>
                <a:spcPct val="120000"/>
              </a:lnSpc>
            </a:pPr>
            <a:r>
              <a:rPr lang="en-US" sz="1400" kern="0" dirty="0" smtClean="0">
                <a:solidFill>
                  <a:srgbClr val="FF0000"/>
                </a:solidFill>
              </a:rPr>
              <a:t>We would like to start ASAP the call for tender for the procurement of these elements</a:t>
            </a:r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Pine-out of instrumentation ports </a:t>
            </a:r>
            <a:r>
              <a:rPr lang="en-US" sz="1800" kern="0" dirty="0">
                <a:solidFill>
                  <a:srgbClr val="FF0000"/>
                </a:solidFill>
              </a:rPr>
              <a:t>→ </a:t>
            </a:r>
            <a:r>
              <a:rPr lang="en-US" sz="1800" kern="0" dirty="0" smtClean="0">
                <a:solidFill>
                  <a:srgbClr val="FF0000"/>
                </a:solidFill>
              </a:rPr>
              <a:t>28</a:t>
            </a:r>
            <a:r>
              <a:rPr lang="en-US" sz="180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kern="0" dirty="0" smtClean="0">
                <a:solidFill>
                  <a:srgbClr val="FF0000"/>
                </a:solidFill>
              </a:rPr>
              <a:t> </a:t>
            </a:r>
            <a:r>
              <a:rPr lang="en-US" sz="1800" kern="0" dirty="0">
                <a:solidFill>
                  <a:srgbClr val="FF0000"/>
                </a:solidFill>
              </a:rPr>
              <a:t>April 2017</a:t>
            </a:r>
            <a:endParaRPr lang="en-US" sz="1800" kern="0" dirty="0" smtClean="0"/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Safety </a:t>
            </a:r>
            <a:r>
              <a:rPr lang="en-US" sz="1800" kern="0" dirty="0" smtClean="0"/>
              <a:t>valves SV90 and safety controlled valve CV91 </a:t>
            </a:r>
            <a:r>
              <a:rPr lang="en-US" sz="1800" kern="0" dirty="0">
                <a:solidFill>
                  <a:srgbClr val="FF0000"/>
                </a:solidFill>
              </a:rPr>
              <a:t>→ </a:t>
            </a:r>
            <a:r>
              <a:rPr lang="en-US" sz="1800" kern="0" dirty="0" smtClean="0">
                <a:solidFill>
                  <a:srgbClr val="FF0000"/>
                </a:solidFill>
              </a:rPr>
              <a:t>26</a:t>
            </a:r>
            <a:r>
              <a:rPr lang="en-US" sz="180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kern="0" dirty="0" smtClean="0">
                <a:solidFill>
                  <a:srgbClr val="FF0000"/>
                </a:solidFill>
              </a:rPr>
              <a:t> May 2017</a:t>
            </a:r>
            <a:endParaRPr lang="en-US" sz="1800" kern="0" dirty="0" smtClean="0"/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Need of a DN160 valve of cryostat for </a:t>
            </a:r>
            <a:r>
              <a:rPr lang="en-US" sz="1800" kern="0" dirty="0" err="1" smtClean="0"/>
              <a:t>cryomodule</a:t>
            </a:r>
            <a:r>
              <a:rPr lang="en-US" sz="1800" kern="0" dirty="0" smtClean="0"/>
              <a:t> isolation vacuum </a:t>
            </a:r>
            <a:r>
              <a:rPr lang="en-US" sz="1800" kern="0" dirty="0">
                <a:solidFill>
                  <a:srgbClr val="FF0000"/>
                </a:solidFill>
              </a:rPr>
              <a:t>→ 26</a:t>
            </a:r>
            <a:r>
              <a:rPr lang="en-US" sz="1800" kern="0" baseline="30000" dirty="0">
                <a:solidFill>
                  <a:srgbClr val="FF0000"/>
                </a:solidFill>
              </a:rPr>
              <a:t>th</a:t>
            </a:r>
            <a:r>
              <a:rPr lang="en-US" sz="1800" kern="0" dirty="0">
                <a:solidFill>
                  <a:srgbClr val="FF0000"/>
                </a:solidFill>
              </a:rPr>
              <a:t> May </a:t>
            </a:r>
            <a:r>
              <a:rPr lang="en-US" sz="1800" kern="0" dirty="0" smtClean="0">
                <a:solidFill>
                  <a:srgbClr val="FF0000"/>
                </a:solidFill>
              </a:rPr>
              <a:t>2017</a:t>
            </a:r>
            <a:endParaRPr lang="en-US" sz="1800" kern="0" dirty="0" smtClean="0"/>
          </a:p>
          <a:p>
            <a:pPr>
              <a:lnSpc>
                <a:spcPct val="120000"/>
              </a:lnSpc>
            </a:pPr>
            <a:r>
              <a:rPr lang="en-US" sz="1800" kern="0" dirty="0" smtClean="0"/>
              <a:t>All </a:t>
            </a:r>
            <a:r>
              <a:rPr lang="en-US" sz="1800" kern="0" dirty="0" smtClean="0"/>
              <a:t>the other interfaces </a:t>
            </a:r>
            <a:r>
              <a:rPr lang="en-US" sz="1800" kern="0" dirty="0" smtClean="0">
                <a:solidFill>
                  <a:srgbClr val="FF0000"/>
                </a:solidFill>
              </a:rPr>
              <a:t>→ 16</a:t>
            </a:r>
            <a:r>
              <a:rPr lang="en-US" sz="1800" kern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kern="0" dirty="0" smtClean="0">
                <a:solidFill>
                  <a:srgbClr val="FF0000"/>
                </a:solidFill>
              </a:rPr>
              <a:t> June 2017</a:t>
            </a:r>
            <a:endParaRPr lang="en-US" sz="1800" kern="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1800" kern="0" dirty="0" smtClean="0"/>
          </a:p>
          <a:p>
            <a:pPr>
              <a:lnSpc>
                <a:spcPct val="120000"/>
              </a:lnSpc>
            </a:pPr>
            <a:endParaRPr lang="en-US" sz="1800" kern="0" dirty="0" smtClean="0"/>
          </a:p>
          <a:p>
            <a:pPr lvl="1">
              <a:lnSpc>
                <a:spcPct val="120000"/>
              </a:lnSpc>
            </a:pPr>
            <a:endParaRPr lang="en-US" sz="1400" kern="0" dirty="0" smtClean="0"/>
          </a:p>
          <a:p>
            <a:pPr>
              <a:lnSpc>
                <a:spcPct val="120000"/>
              </a:lnSpc>
            </a:pPr>
            <a:endParaRPr lang="en-US" sz="1800" kern="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66626" y="1122332"/>
            <a:ext cx="8469443" cy="612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20/53 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(37%) interfaces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need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to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be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defined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or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confirmed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on the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cryomodule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side</a:t>
            </a:r>
            <a:endParaRPr lang="fr-FR" kern="0" dirty="0" smtClean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 35/53 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(66%) interfaces </a:t>
            </a:r>
            <a:r>
              <a:rPr lang="fr-FR" kern="0" dirty="0" err="1">
                <a:solidFill>
                  <a:srgbClr val="0070C0"/>
                </a:solidFill>
                <a:latin typeface="+mj-lt"/>
              </a:rPr>
              <a:t>need</a:t>
            </a:r>
            <a:r>
              <a:rPr lang="fr-FR" kern="0" dirty="0">
                <a:solidFill>
                  <a:srgbClr val="0070C0"/>
                </a:solidFill>
                <a:latin typeface="+mj-lt"/>
              </a:rPr>
              <a:t> to </a:t>
            </a:r>
            <a:r>
              <a:rPr lang="fr-FR" kern="0" dirty="0" err="1">
                <a:solidFill>
                  <a:srgbClr val="0070C0"/>
                </a:solidFill>
                <a:latin typeface="+mj-lt"/>
              </a:rPr>
              <a:t>be</a:t>
            </a:r>
            <a:r>
              <a:rPr lang="fr-FR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kern="0" dirty="0" err="1">
                <a:solidFill>
                  <a:srgbClr val="0070C0"/>
                </a:solidFill>
                <a:latin typeface="+mj-lt"/>
              </a:rPr>
              <a:t>defined</a:t>
            </a:r>
            <a:r>
              <a:rPr lang="fr-FR" kern="0" dirty="0">
                <a:solidFill>
                  <a:srgbClr val="0070C0"/>
                </a:solidFill>
                <a:latin typeface="+mj-lt"/>
              </a:rPr>
              <a:t> or </a:t>
            </a:r>
            <a:r>
              <a:rPr lang="fr-FR" kern="0" dirty="0" err="1">
                <a:solidFill>
                  <a:srgbClr val="0070C0"/>
                </a:solidFill>
                <a:latin typeface="+mj-lt"/>
              </a:rPr>
              <a:t>confirmed</a:t>
            </a:r>
            <a:r>
              <a:rPr lang="fr-FR" kern="0" dirty="0">
                <a:solidFill>
                  <a:srgbClr val="0070C0"/>
                </a:solidFill>
                <a:latin typeface="+mj-lt"/>
              </a:rPr>
              <a:t> on the </a:t>
            </a:r>
            <a:r>
              <a:rPr lang="fr-FR" kern="0" dirty="0" smtClean="0">
                <a:solidFill>
                  <a:srgbClr val="0070C0"/>
                </a:solidFill>
                <a:latin typeface="+mj-lt"/>
              </a:rPr>
              <a:t>tunnel </a:t>
            </a:r>
            <a:r>
              <a:rPr lang="fr-FR" kern="0" dirty="0" err="1" smtClean="0">
                <a:solidFill>
                  <a:srgbClr val="0070C0"/>
                </a:solidFill>
                <a:latin typeface="+mj-lt"/>
              </a:rPr>
              <a:t>side</a:t>
            </a:r>
            <a:endParaRPr lang="fr-FR" kern="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fr-FR" kern="0" dirty="0" smtClean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fr-FR" kern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4659" y="2212713"/>
            <a:ext cx="1963352" cy="8517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b="1" kern="0" dirty="0" err="1" smtClean="0">
                <a:solidFill>
                  <a:srgbClr val="FF0000"/>
                </a:solidFill>
                <a:latin typeface="+mj-lt"/>
              </a:rPr>
              <a:t>Proposed</a:t>
            </a:r>
            <a:r>
              <a:rPr lang="fr-FR" sz="2000" b="1" kern="0" dirty="0" smtClean="0">
                <a:solidFill>
                  <a:srgbClr val="FF0000"/>
                </a:solidFill>
                <a:latin typeface="+mj-lt"/>
              </a:rPr>
              <a:t> dates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000" b="1" kern="0" dirty="0" smtClean="0">
                <a:solidFill>
                  <a:srgbClr val="FF0000"/>
                </a:solidFill>
                <a:latin typeface="+mj-lt"/>
              </a:rPr>
              <a:t>(TBC)</a:t>
            </a:r>
            <a:endParaRPr lang="fr-FR" sz="2000" b="1" kern="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6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420888"/>
            <a:ext cx="2173865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Technical interfaces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720B9139-BAE7-44D3-A8B0-998EE27CB7D0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Cavity</a:t>
            </a:r>
            <a:r>
              <a:rPr lang="fr-FR" dirty="0" smtClean="0"/>
              <a:t> interfaces document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87205" y="1017189"/>
            <a:ext cx="8258244" cy="178420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smtClean="0"/>
              <a:t>Document written by CEA for INFN/LASA</a:t>
            </a:r>
            <a:r>
              <a:rPr lang="en-US" sz="2000" kern="0" dirty="0"/>
              <a:t> </a:t>
            </a:r>
            <a:r>
              <a:rPr lang="en-US" sz="2000" kern="0" dirty="0" smtClean="0"/>
              <a:t>after many iterations</a:t>
            </a:r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First </a:t>
            </a:r>
            <a:r>
              <a:rPr lang="en-US" sz="2000" kern="0" dirty="0"/>
              <a:t>signed version </a:t>
            </a:r>
            <a:r>
              <a:rPr lang="en-US" sz="2000" kern="0" dirty="0" smtClean="0"/>
              <a:t>sent to LASA (by ESS) </a:t>
            </a:r>
            <a:r>
              <a:rPr lang="en-US" sz="2000" kern="0" dirty="0"/>
              <a:t>the </a:t>
            </a:r>
            <a:r>
              <a:rPr lang="en-US" sz="2000" kern="0" dirty="0" smtClean="0"/>
              <a:t>16</a:t>
            </a:r>
            <a:r>
              <a:rPr lang="en-US" sz="2000" kern="0" baseline="30000" dirty="0" smtClean="0"/>
              <a:t>th</a:t>
            </a:r>
            <a:r>
              <a:rPr lang="en-US" sz="2000" kern="0" dirty="0" smtClean="0"/>
              <a:t> of Dec. 2016</a:t>
            </a:r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>
              <a:lnSpc>
                <a:spcPct val="120000"/>
              </a:lnSpc>
            </a:pPr>
            <a:endParaRPr lang="en-US" sz="2000" kern="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>
              <a:lnSpc>
                <a:spcPct val="120000"/>
              </a:lnSpc>
            </a:pPr>
            <a:endParaRPr lang="en-US" sz="2000" kern="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>
              <a:lnSpc>
                <a:spcPct val="120000"/>
              </a:lnSpc>
            </a:pPr>
            <a:endParaRPr lang="en-US" sz="2000" kern="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>
              <a:lnSpc>
                <a:spcPct val="120000"/>
              </a:lnSpc>
            </a:pPr>
            <a:endParaRPr lang="en-US" sz="2000" kern="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20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89" y="1909291"/>
            <a:ext cx="3558484" cy="46228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80" y="2278568"/>
            <a:ext cx="4152758" cy="3749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5"/>
          <a:stretch/>
        </p:blipFill>
        <p:spPr>
          <a:xfrm>
            <a:off x="7870599" y="1044623"/>
            <a:ext cx="1273401" cy="6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166626" y="1110260"/>
            <a:ext cx="7368493" cy="250924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smtClean="0"/>
              <a:t>7 sheets defining the footprints</a:t>
            </a:r>
            <a:r>
              <a:rPr lang="en-US" sz="2000" kern="0" dirty="0"/>
              <a:t>, </a:t>
            </a:r>
            <a:r>
              <a:rPr lang="en-US" sz="2000" kern="0" dirty="0" smtClean="0"/>
              <a:t>dimensions, tolerances, interfaces, and shipment configuration </a:t>
            </a:r>
          </a:p>
          <a:p>
            <a:r>
              <a:rPr lang="en-US" sz="2000" kern="0" dirty="0" smtClean="0"/>
              <a:t> </a:t>
            </a:r>
            <a:r>
              <a:rPr lang="en-US" sz="2000" dirty="0"/>
              <a:t>71 HAAV DM-9000 000 RD sheets 1 to 7</a:t>
            </a:r>
            <a:r>
              <a:rPr lang="fr-FR" sz="2000" dirty="0"/>
              <a:t> 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en-US" sz="2000" dirty="0"/>
              <a:t>Draft version sent to LASA by ESS the </a:t>
            </a:r>
            <a:r>
              <a:rPr lang="en-US" sz="2000" dirty="0" smtClean="0"/>
              <a:t>12/04/2016</a:t>
            </a:r>
          </a:p>
          <a:p>
            <a:endParaRPr lang="en-US" sz="2000" dirty="0"/>
          </a:p>
          <a:p>
            <a:r>
              <a:rPr lang="en-US" sz="2000" b="1" u="sng" dirty="0"/>
              <a:t>Signed version </a:t>
            </a:r>
            <a:r>
              <a:rPr lang="en-US" sz="2000" b="1" u="sng" dirty="0" smtClean="0"/>
              <a:t>(revision RC) sent </a:t>
            </a:r>
            <a:r>
              <a:rPr lang="en-US" sz="2000" b="1" u="sng" dirty="0"/>
              <a:t>to LASA by ESS the 16/12/2016</a:t>
            </a:r>
          </a:p>
          <a:p>
            <a:endParaRPr lang="fr-FR" sz="2000" dirty="0"/>
          </a:p>
          <a:p>
            <a:pPr>
              <a:lnSpc>
                <a:spcPct val="120000"/>
              </a:lnSpc>
            </a:pPr>
            <a:endParaRPr lang="en-US" sz="2000" kern="0" dirty="0" smtClean="0"/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2000" kern="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5"/>
          <a:stretch/>
        </p:blipFill>
        <p:spPr>
          <a:xfrm>
            <a:off x="7870599" y="1044623"/>
            <a:ext cx="1273401" cy="6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1/7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0" y="772832"/>
            <a:ext cx="8590850" cy="60705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2214" y="1116696"/>
            <a:ext cx="1426166" cy="43016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Footprints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for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cavity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handling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06694" y="4980036"/>
            <a:ext cx="1426166" cy="30062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Cryo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Inlet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/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outlet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09074" y="966384"/>
            <a:ext cx="1426166" cy="30062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Tank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geometry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6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</a:t>
            </a:r>
            <a:r>
              <a:rPr lang="fr-FR" sz="2400" dirty="0" smtClean="0"/>
              <a:t>2/7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680077"/>
            <a:ext cx="8742782" cy="61779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132994" y="3769038"/>
            <a:ext cx="1426166" cy="43016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Blocks for tuner and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brackets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5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</a:t>
            </a:r>
            <a:r>
              <a:rPr lang="fr-FR" sz="2400" dirty="0" smtClean="0"/>
              <a:t>3/7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871282"/>
            <a:ext cx="8472196" cy="598671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467654" y="2046336"/>
            <a:ext cx="1426166" cy="43016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Blocks for tuner and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brackets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5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4</a:t>
            </a:r>
            <a:r>
              <a:rPr lang="fr-FR" sz="2400" dirty="0" smtClean="0"/>
              <a:t>/7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3" y="641984"/>
            <a:ext cx="8770776" cy="61977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87876" y="2886595"/>
            <a:ext cx="1247612" cy="482681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Beam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ports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flanges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6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/>
              <a:t>Technical interfaces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03325" y="0"/>
            <a:ext cx="5859338" cy="908720"/>
          </a:xfrm>
        </p:spPr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Interface </a:t>
            </a:r>
            <a:r>
              <a:rPr lang="fr-FR" sz="2400" dirty="0" err="1"/>
              <a:t>drawings</a:t>
            </a:r>
            <a:r>
              <a:rPr lang="fr-FR" sz="2400" dirty="0"/>
              <a:t> – </a:t>
            </a:r>
            <a:r>
              <a:rPr lang="fr-FR" sz="2400" dirty="0" err="1"/>
              <a:t>sheet</a:t>
            </a:r>
            <a:r>
              <a:rPr lang="fr-FR" sz="2400" dirty="0"/>
              <a:t> </a:t>
            </a:r>
            <a:r>
              <a:rPr lang="fr-FR" sz="2400" dirty="0" smtClean="0"/>
              <a:t>5/7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811942"/>
            <a:ext cx="8556171" cy="604605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29188" y="2458228"/>
            <a:ext cx="1478271" cy="507394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Coupler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</a:rPr>
              <a:t>flange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</a:rPr>
              <a:t> and pick-up</a:t>
            </a:r>
            <a:endParaRPr lang="fr-FR" sz="1200" b="1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6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noAutofit/>
      </a:bodyPr>
      <a:lstStyle>
        <a:defPPr>
          <a:lnSpc>
            <a:spcPct val="120000"/>
          </a:lnSpc>
          <a:defRPr sz="2000" kern="0" dirty="0" smtClean="0">
            <a:latin typeface="+mj-lt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144031</TotalTime>
  <Words>2035</Words>
  <Application>Microsoft Office PowerPoint</Application>
  <PresentationFormat>Affichage à l'écran (4:3)</PresentationFormat>
  <Paragraphs>587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Comic Sans MS</vt:lpstr>
      <vt:lpstr>Times New Roman</vt:lpstr>
      <vt:lpstr>6_IPHI_CP</vt:lpstr>
      <vt:lpstr>Critical design review #1  for medium beta cavity cryomodules  3-4 APRIL 2017 - Technical interfaces - Franck Peauger / Vincent Hennion   </vt:lpstr>
      <vt:lpstr>Two types of interfaces</vt:lpstr>
      <vt:lpstr>Cavity interfaces document</vt:lpstr>
      <vt:lpstr>Cavity Interface drawings</vt:lpstr>
      <vt:lpstr>Cavity Interface drawings – sheet 1/7</vt:lpstr>
      <vt:lpstr>Cavity Interface drawings – sheet 2/7</vt:lpstr>
      <vt:lpstr>Cavity Interface drawings – sheet 3/7</vt:lpstr>
      <vt:lpstr>Cavity Interface drawings – sheet 4/7</vt:lpstr>
      <vt:lpstr>Cavity Interface drawings – sheet 5/7</vt:lpstr>
      <vt:lpstr>Cavity Interface drawings – sheet 6/7</vt:lpstr>
      <vt:lpstr>Cavity Interface drawings – sheet 7/7</vt:lpstr>
      <vt:lpstr>New version of cavity interface drawings</vt:lpstr>
      <vt:lpstr>Cavity accessories drawings</vt:lpstr>
      <vt:lpstr>Cryomodule Interface document and drawings</vt:lpstr>
      <vt:lpstr>Cryomodule Interface drawing</vt:lpstr>
      <vt:lpstr>Cryomodule Interface drawing</vt:lpstr>
      <vt:lpstr>InterfaceS table in the tunnel (1/3)</vt:lpstr>
      <vt:lpstr>InterfaceS table in the tunnel (2/3)</vt:lpstr>
      <vt:lpstr>InterfaceS table in the tunnel (3/3)</vt:lpstr>
      <vt:lpstr>Urgent Topics to be confirmed for the cryomodule interfaces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PEAUGER  Franck</dc:creator>
  <cp:lastModifiedBy>PEAUGER  Franck</cp:lastModifiedBy>
  <cp:revision>4341</cp:revision>
  <cp:lastPrinted>2017-01-16T11:28:52Z</cp:lastPrinted>
  <dcterms:created xsi:type="dcterms:W3CDTF">2006-03-11T15:04:19Z</dcterms:created>
  <dcterms:modified xsi:type="dcterms:W3CDTF">2017-04-02T20:45:27Z</dcterms:modified>
</cp:coreProperties>
</file>