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76" r:id="rId3"/>
    <p:sldId id="271" r:id="rId4"/>
    <p:sldId id="272" r:id="rId5"/>
    <p:sldId id="273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43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5EFE-3E66-4BFB-BE87-80A3FFFE360C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3A1BF-12B8-4601-BB4F-9257DBAF79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10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6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2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36340" y="44624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3" name="Image 12" descr="logoipn.png"/>
          <p:cNvPicPr>
            <a:picLocks noChangeAspect="1"/>
          </p:cNvPicPr>
          <p:nvPr userDrawn="1"/>
        </p:nvPicPr>
        <p:blipFill rotWithShape="1">
          <a:blip r:embed="rId3" cstate="print"/>
          <a:srcRect l="15396" t="10555" b="18040"/>
          <a:stretch/>
        </p:blipFill>
        <p:spPr>
          <a:xfrm>
            <a:off x="16356" y="36439"/>
            <a:ext cx="1421200" cy="747315"/>
          </a:xfrm>
          <a:prstGeom prst="rect">
            <a:avLst/>
          </a:prstGeom>
        </p:spPr>
      </p:pic>
      <p:pic>
        <p:nvPicPr>
          <p:cNvPr id="11" name="Picture 2" descr="Myrte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6637"/>
            <a:ext cx="2376264" cy="536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3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36340" y="44624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>
              <a:defRPr/>
            </a:pPr>
            <a:fld id="{827C2CF4-5274-451A-B5B2-DDFF816FA3BB}" type="slidenum">
              <a:rPr lang="fr-FR" sz="1200" smtClean="0"/>
              <a:pPr algn="r">
                <a:defRPr/>
              </a:pPr>
              <a:t>‹#›</a:t>
            </a:fld>
            <a:endParaRPr lang="fr-FR" sz="1200" dirty="0"/>
          </a:p>
        </p:txBody>
      </p:sp>
      <p:pic>
        <p:nvPicPr>
          <p:cNvPr id="13" name="Image 12" descr="logoipn.png"/>
          <p:cNvPicPr>
            <a:picLocks noChangeAspect="1"/>
          </p:cNvPicPr>
          <p:nvPr userDrawn="1"/>
        </p:nvPicPr>
        <p:blipFill rotWithShape="1">
          <a:blip r:embed="rId3" cstate="print"/>
          <a:srcRect l="15396" t="10555" b="18040"/>
          <a:stretch/>
        </p:blipFill>
        <p:spPr>
          <a:xfrm>
            <a:off x="16356" y="36439"/>
            <a:ext cx="1421200" cy="747315"/>
          </a:xfrm>
          <a:prstGeom prst="rect">
            <a:avLst/>
          </a:prstGeom>
        </p:spPr>
      </p:pic>
      <p:pic>
        <p:nvPicPr>
          <p:cNvPr id="11" name="Picture 2" descr="Myrte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6637"/>
            <a:ext cx="2376264" cy="536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18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82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7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62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1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05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6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444C-F7D3-4C9C-897C-1838103B9EF9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9327-EA93-4D95-AE68-5F41002D2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4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N.Gandolfo - ESS spoke cavities tuning – SLHiPP-4 – CERN – 25 may 2014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12E5-9980-44C5-86D1-98C0971B69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9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3600" b="1" i="0" kern="1200" cap="all" baseline="0">
                <a:solidFill>
                  <a:srgbClr val="AB757F"/>
                </a:solidFill>
                <a:latin typeface="Arial Bold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rgbClr val="7030A0"/>
                </a:solidFill>
                <a:latin typeface="Candara" panose="020E0502030303020204" pitchFamily="34" charset="0"/>
              </a:rPr>
              <a:t>Beam</a:t>
            </a:r>
            <a:r>
              <a:rPr lang="fr-FR" dirty="0" smtClean="0">
                <a:solidFill>
                  <a:srgbClr val="7030A0"/>
                </a:solidFill>
                <a:latin typeface="Candara" panose="020E0502030303020204" pitchFamily="34" charset="0"/>
              </a:rPr>
              <a:t> Position Monitors (BPM) for MYRRHA</a:t>
            </a:r>
            <a:endParaRPr lang="fr-FR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72376" y="529191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SLHiPP-7 – ORSAY – 9</a:t>
            </a:r>
            <a:r>
              <a:rPr lang="en-US" b="1" baseline="30000" dirty="0" smtClean="0">
                <a:solidFill>
                  <a:srgbClr val="CC0099"/>
                </a:solidFill>
                <a:latin typeface="Candara" pitchFamily="34" charset="0"/>
              </a:rPr>
              <a:t>th</a:t>
            </a:r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 June 2017</a:t>
            </a:r>
            <a:endParaRPr lang="en-US" b="1" dirty="0">
              <a:solidFill>
                <a:srgbClr val="CC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851920" y="122332"/>
            <a:ext cx="5076057" cy="71438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Mechanical</a:t>
            </a:r>
            <a:br>
              <a:rPr lang="en-US" dirty="0" smtClean="0"/>
            </a:br>
            <a:r>
              <a:rPr lang="en-US" dirty="0" smtClean="0"/>
              <a:t>Realization</a:t>
            </a:r>
            <a:endParaRPr lang="en-US" dirty="0"/>
          </a:p>
        </p:txBody>
      </p:sp>
      <p:pic>
        <p:nvPicPr>
          <p:cNvPr id="14" name="Image 13" descr="IMG_01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2262" y="1268760"/>
            <a:ext cx="1063179" cy="12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 l="26265" t="14214" r="20448" b="9435"/>
          <a:stretch>
            <a:fillRect/>
          </a:stretch>
        </p:blipFill>
        <p:spPr bwMode="auto">
          <a:xfrm>
            <a:off x="7523302" y="2927987"/>
            <a:ext cx="1272782" cy="12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332692" y="90872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Bold"/>
              </a:rPr>
              <a:t>Feed through</a:t>
            </a:r>
            <a:endParaRPr lang="en-US" b="1" dirty="0">
              <a:solidFill>
                <a:srgbClr val="C00000"/>
              </a:solidFill>
              <a:latin typeface="Arial Bol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52320" y="25649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Bold"/>
              </a:rPr>
              <a:t>BPM BLOC</a:t>
            </a:r>
            <a:endParaRPr lang="en-US" b="1" dirty="0">
              <a:solidFill>
                <a:srgbClr val="C00000"/>
              </a:solidFill>
              <a:latin typeface="Arial Bold"/>
            </a:endParaRPr>
          </a:p>
        </p:txBody>
      </p:sp>
      <p:sp>
        <p:nvSpPr>
          <p:cNvPr id="18" name="Espace réservé du texte 5"/>
          <p:cNvSpPr txBox="1">
            <a:spLocks/>
          </p:cNvSpPr>
          <p:nvPr/>
        </p:nvSpPr>
        <p:spPr>
          <a:xfrm>
            <a:off x="251520" y="908720"/>
            <a:ext cx="720080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b="1" i="0" kern="1200" baseline="0">
                <a:solidFill>
                  <a:srgbClr val="C3004A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ym typeface="Wingdings" pitchFamily="2" charset="2"/>
              </a:rPr>
              <a:t>Steps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dirty="0" smtClean="0">
                <a:solidFill>
                  <a:sysClr val="windowText" lastClr="000000"/>
                </a:solidFill>
              </a:rPr>
              <a:t>Characterization of feed </a:t>
            </a:r>
            <a:r>
              <a:rPr lang="en-US" sz="2000" b="0" dirty="0" err="1" smtClean="0">
                <a:solidFill>
                  <a:sysClr val="windowText" lastClr="000000"/>
                </a:solidFill>
              </a:rPr>
              <a:t>throughs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e</a:t>
            </a:r>
            <a:r>
              <a:rPr lang="en-US" sz="2000" b="0" i="1" dirty="0" err="1" smtClean="0">
                <a:solidFill>
                  <a:sysClr val="windowText" lastClr="000000"/>
                </a:solidFill>
              </a:rPr>
              <a:t>lectrical</a:t>
            </a:r>
            <a:r>
              <a:rPr lang="en-US" sz="2000" b="0" i="1" dirty="0" smtClean="0">
                <a:solidFill>
                  <a:sysClr val="windowText" lastClr="000000"/>
                </a:solidFill>
              </a:rPr>
              <a:t> isolation, capacitance, impulse response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Choice of the feed through to match inside a BPM : minimum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difference between feed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throughs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responses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i="1" dirty="0" smtClean="0">
                <a:solidFill>
                  <a:sysClr val="windowText" lastClr="000000"/>
                </a:solidFill>
              </a:rPr>
              <a:t>Verification of the BPM BLOC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i="1" dirty="0" smtClean="0">
                <a:solidFill>
                  <a:sysClr val="windowText" lastClr="000000"/>
                </a:solidFill>
              </a:rPr>
              <a:t>Verification of the whole BPM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Characterization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the BPM in order to measure:</a:t>
            </a:r>
          </a:p>
          <a:p>
            <a:pPr lvl="1" indent="-342900">
              <a:buFont typeface="+mj-lt"/>
              <a:buAutoNum type="arabicPeriod"/>
            </a:pPr>
            <a:r>
              <a:rPr lang="en-US" sz="1800" i="1" baseline="0" dirty="0" smtClean="0">
                <a:solidFill>
                  <a:sysClr val="windowText" lastClr="000000"/>
                </a:solidFill>
                <a:latin typeface="Arial Bold"/>
              </a:rPr>
              <a:t>BPM</a:t>
            </a:r>
            <a:r>
              <a:rPr lang="en-US" sz="1800" i="1" dirty="0" smtClean="0">
                <a:solidFill>
                  <a:sysClr val="windowText" lastClr="000000"/>
                </a:solidFill>
                <a:latin typeface="Arial Bold"/>
              </a:rPr>
              <a:t> sensitivity</a:t>
            </a:r>
          </a:p>
          <a:p>
            <a:pPr lvl="1" indent="-342900">
              <a:buFont typeface="+mj-lt"/>
              <a:buAutoNum type="arabicPeriod"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</a:rPr>
              <a:t>BPM electrical center</a:t>
            </a:r>
          </a:p>
          <a:p>
            <a:pPr lvl="1" indent="-342900">
              <a:buFont typeface="+mj-lt"/>
              <a:buAutoNum type="arabicPeriod"/>
            </a:pPr>
            <a:r>
              <a:rPr lang="en-US" sz="1800" dirty="0" err="1">
                <a:latin typeface="Arial Bold"/>
                <a:cs typeface="Times New Roman"/>
              </a:rPr>
              <a:t>δx</a:t>
            </a:r>
            <a:r>
              <a:rPr lang="en-US" sz="1800" dirty="0">
                <a:latin typeface="Arial Bold"/>
                <a:cs typeface="Times New Roman"/>
              </a:rPr>
              <a:t>, </a:t>
            </a:r>
            <a:r>
              <a:rPr lang="en-US" sz="1800" dirty="0" err="1" smtClean="0">
                <a:latin typeface="Arial Bold"/>
                <a:cs typeface="Times New Roman"/>
              </a:rPr>
              <a:t>δy</a:t>
            </a:r>
            <a:r>
              <a:rPr lang="en-US" sz="1800" dirty="0" smtClean="0">
                <a:latin typeface="Arial Bold"/>
                <a:cs typeface="Times New Roman"/>
              </a:rPr>
              <a:t> (slide 8)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</a:rPr>
              <a:t>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3715" y="4912603"/>
            <a:ext cx="2194286" cy="14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811392" y="42117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 Bold"/>
              </a:rPr>
              <a:t>BPM</a:t>
            </a:r>
            <a:endParaRPr lang="en-US" b="1" dirty="0">
              <a:solidFill>
                <a:srgbClr val="C00000"/>
              </a:solidFill>
              <a:latin typeface="Arial Bold"/>
            </a:endParaRPr>
          </a:p>
        </p:txBody>
      </p:sp>
      <p:pic>
        <p:nvPicPr>
          <p:cNvPr id="21" name="Picture 2" descr="C:\Documents and Settings\abdillah\Bureau\IMG_0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921800"/>
            <a:ext cx="3552780" cy="2819568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2195736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 Bold"/>
              </a:rPr>
              <a:t>BPM test bench</a:t>
            </a:r>
            <a:endParaRPr lang="en-US" b="1" dirty="0">
              <a:solidFill>
                <a:srgbClr val="C00000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1889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563888" y="78532"/>
            <a:ext cx="5580112" cy="71438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Acquisition System</a:t>
            </a:r>
            <a:endParaRPr lang="en-US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499992" y="1124744"/>
            <a:ext cx="4644008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Solution 2: Custom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Example: SP2 BARC module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Conversion of output signals into baseband, before processing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6211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630147"/>
            <a:ext cx="4320479" cy="31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space réservé du contenu 8"/>
          <p:cNvSpPr>
            <a:spLocks noGrp="1"/>
          </p:cNvSpPr>
          <p:nvPr>
            <p:ph sz="half" idx="4294967295"/>
          </p:nvPr>
        </p:nvSpPr>
        <p:spPr>
          <a:xfrm>
            <a:off x="35496" y="1124744"/>
            <a:ext cx="4460303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Solution 1: industrial</a:t>
            </a:r>
          </a:p>
          <a:p>
            <a:pPr marL="0" indent="0">
              <a:buNone/>
            </a:pPr>
            <a:r>
              <a:rPr lang="en-US" dirty="0" err="1" smtClean="0"/>
              <a:t>Libera</a:t>
            </a:r>
            <a:r>
              <a:rPr lang="en-US" dirty="0" smtClean="0"/>
              <a:t> single pass H</a:t>
            </a:r>
          </a:p>
          <a:p>
            <a:pPr marL="0" indent="0">
              <a:buNone/>
            </a:pPr>
            <a:r>
              <a:rPr lang="en-US" sz="2400" dirty="0" smtClean="0"/>
              <a:t>Direct Digital conversion of the outputs and reference signals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05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563888" y="122332"/>
            <a:ext cx="5580112" cy="71438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Prototype Timeline</a:t>
            </a:r>
            <a:endParaRPr lang="en-US" dirty="0"/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251520" y="1071546"/>
            <a:ext cx="7848872" cy="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b="1" i="0" kern="1200" baseline="0">
                <a:solidFill>
                  <a:srgbClr val="C3004A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MYRRHA Research and Transmutation Endeavour (MYRTE)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51521" y="148478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goal of MYRTE, a H2020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european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project  is to perform research to support the development  of the MYRRHA facility  during 4 years (may2015- may2019) with a main topic : the Injector demonstration.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WP2	: Accelerator R&amp;D for ADS/MYRRHA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WP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2.4	: Beam diagnostics development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</a:rPr>
              <a:t>	</a:t>
            </a:r>
            <a:r>
              <a:rPr lang="en-US" sz="2400" kern="0" dirty="0" smtClean="0">
                <a:solidFill>
                  <a:prstClr val="black"/>
                </a:solidFill>
              </a:rPr>
              <a:t>Procurement of 2 BPMs under WP2,4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Prototype Design		: Done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Electronics Specifications	: Done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Mechanical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realization	: expected fall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smtClean="0">
                <a:solidFill>
                  <a:prstClr val="black"/>
                </a:solidFill>
              </a:rPr>
              <a:t>Electronics</a:t>
            </a:r>
            <a:r>
              <a:rPr lang="en-US" sz="2400" kern="0" dirty="0" smtClean="0">
                <a:solidFill>
                  <a:prstClr val="black"/>
                </a:solidFill>
              </a:rPr>
              <a:t> realization		: expected fall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prstClr val="black"/>
                </a:solidFill>
              </a:rPr>
              <a:t>Qualification 			: expected 1</a:t>
            </a:r>
            <a:r>
              <a:rPr lang="en-US" sz="2400" kern="0" baseline="30000" noProof="0" dirty="0" smtClean="0">
                <a:solidFill>
                  <a:prstClr val="black"/>
                </a:solidFill>
              </a:rPr>
              <a:t>st</a:t>
            </a:r>
            <a:r>
              <a:rPr lang="en-US" sz="2400" kern="0" noProof="0" dirty="0" smtClean="0">
                <a:solidFill>
                  <a:prstClr val="black"/>
                </a:solidFill>
              </a:rPr>
              <a:t> quarter 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Commissioning on MYRTE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	: expected 3</a:t>
            </a:r>
            <a:r>
              <a:rPr kumimoji="0" lang="en-US" sz="2400" b="0" i="0" u="none" strike="noStrike" kern="0" cap="none" spc="0" normalizeH="0" baseline="3000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rd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quarter 2018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60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2376" y="529191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SLHiPP-7 – ORSAY – 9</a:t>
            </a:r>
            <a:r>
              <a:rPr lang="en-US" b="1" baseline="30000" dirty="0" smtClean="0">
                <a:solidFill>
                  <a:srgbClr val="CC0099"/>
                </a:solidFill>
                <a:latin typeface="Candara" pitchFamily="34" charset="0"/>
              </a:rPr>
              <a:t>th</a:t>
            </a:r>
            <a:r>
              <a:rPr lang="en-US" b="1" dirty="0" smtClean="0">
                <a:solidFill>
                  <a:srgbClr val="CC0099"/>
                </a:solidFill>
                <a:latin typeface="Candara" pitchFamily="34" charset="0"/>
              </a:rPr>
              <a:t> June 2017</a:t>
            </a:r>
            <a:endParaRPr lang="en-US" b="1" dirty="0">
              <a:solidFill>
                <a:srgbClr val="CC0099"/>
              </a:solidFill>
              <a:latin typeface="Candar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3600" b="1" i="0" kern="1200" cap="all" baseline="0">
                <a:solidFill>
                  <a:srgbClr val="AB757F"/>
                </a:solidFill>
                <a:latin typeface="Arial Bold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1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2339752" y="1716768"/>
            <a:ext cx="6215106" cy="430452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MYRRHA Context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Specifications for BPM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BPM system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Prototype timeline</a:t>
            </a:r>
            <a:endParaRPr lang="en-US" sz="2000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779912" y="78532"/>
            <a:ext cx="5256584" cy="71438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BPM for  MYRRHA</a:t>
            </a:r>
            <a:endParaRPr lang="en-US" dirty="0"/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2339752" y="1071546"/>
            <a:ext cx="3571900" cy="3571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Outline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1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9912" y="78532"/>
            <a:ext cx="5256584" cy="7143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MYRRHA context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5142091"/>
            <a:ext cx="824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Goals:   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To build a hybrid reactor  demonstrator for transmuting radiotoxic waste, (ADS).</a:t>
            </a:r>
          </a:p>
          <a:p>
            <a:r>
              <a:rPr lang="en-US" dirty="0" smtClean="0"/>
              <a:t>- To product Radio Isotopes to medicine</a:t>
            </a:r>
          </a:p>
          <a:p>
            <a:r>
              <a:rPr lang="en-US" dirty="0" smtClean="0"/>
              <a:t>- For fundamental research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Espace réservé du texte 5"/>
          <p:cNvSpPr txBox="1">
            <a:spLocks/>
          </p:cNvSpPr>
          <p:nvPr/>
        </p:nvSpPr>
        <p:spPr>
          <a:xfrm>
            <a:off x="251520" y="1071546"/>
            <a:ext cx="7848872" cy="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b="1" i="0" kern="1200" baseline="0">
                <a:solidFill>
                  <a:srgbClr val="C3004A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Multi-purpose hYbrid Research Reactor for High-tech Applications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9463" y="1412776"/>
            <a:ext cx="6696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8777" y="2123299"/>
            <a:ext cx="5562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7092280" y="4365104"/>
            <a:ext cx="172675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 </a:t>
            </a:r>
            <a:r>
              <a:rPr kumimoji="0" 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~ 0.95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Fuel : MOX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Target 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: Eutectic </a:t>
            </a:r>
            <a:r>
              <a:rPr kumimoji="0" 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Pb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-Bi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Reactor 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-Subcritical (65-100MWth)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-Critical (100MWth)</a:t>
            </a:r>
          </a:p>
        </p:txBody>
      </p:sp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4455" y="2997674"/>
            <a:ext cx="1124223" cy="726095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510750" y="1579361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352MHz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290678" y="1579361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 SPOKE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352MHz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307747" y="159841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Elliptic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704MHz </a:t>
            </a:r>
          </a:p>
        </p:txBody>
      </p:sp>
    </p:spTree>
    <p:extLst>
      <p:ext uri="{BB962C8B-B14F-4D97-AF65-F5344CB8AC3E}">
        <p14:creationId xmlns:p14="http://schemas.microsoft.com/office/powerpoint/2010/main" val="7112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9912" y="78532"/>
            <a:ext cx="5256584" cy="7143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MYRRHA context</a:t>
            </a:r>
            <a:endParaRPr lang="fr-FR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916832"/>
            <a:ext cx="8323291" cy="475252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2" r="1190" b="30358"/>
          <a:stretch>
            <a:fillRect/>
          </a:stretch>
        </p:blipFill>
        <p:spPr bwMode="auto">
          <a:xfrm>
            <a:off x="2335842" y="862468"/>
            <a:ext cx="5980574" cy="105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1340768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 RF with pulsed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9912" y="78532"/>
            <a:ext cx="5256584" cy="7143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MYRRHA context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47664" y="848325"/>
            <a:ext cx="5400600" cy="648072"/>
          </a:xfrm>
          <a:prstGeom prst="wedgeRectCallout">
            <a:avLst>
              <a:gd name="adj1" fmla="val 21849"/>
              <a:gd name="adj2" fmla="val 502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ZoneTexte 6"/>
          <p:cNvSpPr txBox="1"/>
          <p:nvPr/>
        </p:nvSpPr>
        <p:spPr>
          <a:xfrm>
            <a:off x="1826695" y="911622"/>
            <a:ext cx="49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old"/>
              </a:rPr>
              <a:t>Extreme reliability Level</a:t>
            </a:r>
            <a:endParaRPr lang="en-US" sz="3200" b="1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3" y="2372106"/>
            <a:ext cx="5400600" cy="648072"/>
          </a:xfrm>
          <a:prstGeom prst="wedgeRectCallout">
            <a:avLst>
              <a:gd name="adj1" fmla="val 21849"/>
              <a:gd name="adj2" fmla="val 502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ZoneTexte 10"/>
          <p:cNvSpPr txBox="1"/>
          <p:nvPr/>
        </p:nvSpPr>
        <p:spPr>
          <a:xfrm>
            <a:off x="1619673" y="2435403"/>
            <a:ext cx="532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old"/>
              </a:rPr>
              <a:t>Highly reliable diagnostics </a:t>
            </a:r>
            <a:endParaRPr lang="en-US" sz="3200" b="1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886689" y="1616655"/>
            <a:ext cx="540061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664" y="3884274"/>
            <a:ext cx="5400600" cy="1140515"/>
          </a:xfrm>
          <a:prstGeom prst="wedgeRectCallout">
            <a:avLst>
              <a:gd name="adj1" fmla="val 21849"/>
              <a:gd name="adj2" fmla="val 502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ZoneTexte 13"/>
          <p:cNvSpPr txBox="1"/>
          <p:nvPr/>
        </p:nvSpPr>
        <p:spPr>
          <a:xfrm>
            <a:off x="1619673" y="3947571"/>
            <a:ext cx="511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old"/>
              </a:rPr>
              <a:t>No false alarms on beam position and phase </a:t>
            </a:r>
            <a:endParaRPr lang="en-US" sz="3200" b="1" dirty="0">
              <a:solidFill>
                <a:srgbClr val="FF0000"/>
              </a:solidFill>
              <a:latin typeface="Arial Bold"/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3887923" y="3092186"/>
            <a:ext cx="540061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3886688" y="5085184"/>
            <a:ext cx="540061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4" y="5877272"/>
            <a:ext cx="5400600" cy="648072"/>
          </a:xfrm>
          <a:prstGeom prst="wedgeRectCallout">
            <a:avLst>
              <a:gd name="adj1" fmla="val 21849"/>
              <a:gd name="adj2" fmla="val 502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ZoneTexte 20"/>
          <p:cNvSpPr txBox="1"/>
          <p:nvPr/>
        </p:nvSpPr>
        <p:spPr>
          <a:xfrm>
            <a:off x="1619674" y="5940569"/>
            <a:ext cx="532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old"/>
              </a:rPr>
              <a:t>Performant BPM systems </a:t>
            </a:r>
            <a:endParaRPr lang="en-US" sz="3200" b="1" dirty="0">
              <a:solidFill>
                <a:srgbClr val="FF0000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4295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779912" y="78532"/>
            <a:ext cx="5256584" cy="71438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BPM Specifications</a:t>
            </a:r>
            <a:endParaRPr lang="en-US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51520" y="908720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b="1" i="0" kern="1200" baseline="0">
                <a:solidFill>
                  <a:srgbClr val="C3004A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Beam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ysClr val="windowText" lastClr="000000"/>
                </a:solidFill>
              </a:rPr>
              <a:t>Energy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: 17MeV-100MeV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>
                <a:solidFill>
                  <a:sysClr val="windowText" lastClr="000000"/>
                </a:solidFill>
              </a:rPr>
              <a:t>Current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: 100µA-4mA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ysClr val="windowText" lastClr="000000"/>
                </a:solidFill>
              </a:rPr>
              <a:t>Frequency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: 176,105MHz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Repetition rate	: 1Hz to 250Hz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Commissioning     : Pulsed with duty cycle =1% min to CW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>
                <a:sym typeface="Wingdings" pitchFamily="2" charset="2"/>
              </a:rPr>
              <a:t>BPM </a:t>
            </a:r>
            <a:r>
              <a:rPr lang="en-US" dirty="0" smtClean="0">
                <a:sym typeface="Wingdings" pitchFamily="2" charset="2"/>
              </a:rPr>
              <a:t>constraints 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0">
              <a:defRPr/>
            </a:pPr>
            <a:r>
              <a:rPr lang="en-US" b="0" dirty="0" smtClean="0">
                <a:solidFill>
                  <a:sysClr val="windowText" lastClr="000000"/>
                </a:solidFill>
              </a:rPr>
              <a:t>BPM diameter	: fixed</a:t>
            </a:r>
            <a:endParaRPr lang="fr-FR" b="0" dirty="0">
              <a:solidFill>
                <a:sysClr val="windowText" lastClr="000000"/>
              </a:solidFill>
            </a:endParaRPr>
          </a:p>
          <a:p>
            <a:r>
              <a:rPr lang="en-US" b="0" dirty="0" smtClean="0">
                <a:solidFill>
                  <a:sysClr val="windowText" lastClr="000000"/>
                </a:solidFill>
              </a:rPr>
              <a:t>BPM housing	: fixed</a:t>
            </a: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>
                <a:sym typeface="Wingdings" pitchFamily="2" charset="2"/>
              </a:rPr>
              <a:t>BPM outputs :</a:t>
            </a:r>
          </a:p>
          <a:p>
            <a:pPr lvl="0">
              <a:defRPr/>
            </a:pPr>
            <a:r>
              <a:rPr lang="en-US" b="0" dirty="0">
                <a:solidFill>
                  <a:sysClr val="windowText" lastClr="000000"/>
                </a:solidFill>
              </a:rPr>
              <a:t>Position precision	: +/-100µm over 10mm radius range</a:t>
            </a:r>
            <a:endParaRPr lang="fr-FR" b="0" dirty="0">
              <a:solidFill>
                <a:sysClr val="windowText" lastClr="000000"/>
              </a:solidFill>
            </a:endParaRPr>
          </a:p>
          <a:p>
            <a:r>
              <a:rPr lang="en-US" b="0" dirty="0">
                <a:solidFill>
                  <a:sysClr val="windowText" lastClr="000000"/>
                </a:solidFill>
              </a:rPr>
              <a:t>Phase precision	: +/-0.5deg over 10mm radius range</a:t>
            </a:r>
          </a:p>
          <a:p>
            <a:pPr lvl="0">
              <a:defRPr/>
            </a:pPr>
            <a:endParaRPr lang="en-US" b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US" dirty="0">
                <a:sym typeface="Wingdings" pitchFamily="2" charset="2"/>
              </a:rPr>
              <a:t>BPM interfaces : </a:t>
            </a:r>
            <a:r>
              <a:rPr lang="en-US" b="0" dirty="0">
                <a:solidFill>
                  <a:sysClr val="windowText" lastClr="000000"/>
                </a:solidFill>
              </a:rPr>
              <a:t>Ma</a:t>
            </a:r>
            <a:r>
              <a:rPr lang="fr-FR" b="0" dirty="0">
                <a:solidFill>
                  <a:sysClr val="windowText" lastClr="000000"/>
                </a:solidFill>
              </a:rPr>
              <a:t>chine Protection System MPS, LLRF, …</a:t>
            </a:r>
          </a:p>
          <a:p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  <a:sym typeface="Wingdings" pitchFamily="2" charset="2"/>
              </a:rPr>
              <a:t>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779912" y="78532"/>
            <a:ext cx="5256584" cy="71438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Main BPM types</a:t>
            </a:r>
            <a:endParaRPr lang="en-US" dirty="0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06375" y="1192807"/>
            <a:ext cx="8688388" cy="1985963"/>
            <a:chOff x="130" y="488"/>
            <a:chExt cx="5473" cy="1251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661" y="1259"/>
              <a:ext cx="365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571" y="803"/>
              <a:ext cx="4032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539" y="707"/>
              <a:ext cx="240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491" y="659"/>
              <a:ext cx="384" cy="778"/>
              <a:chOff x="2736" y="624"/>
              <a:chExt cx="384" cy="778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736" y="1056"/>
                <a:ext cx="336" cy="144"/>
                <a:chOff x="3168" y="2448"/>
                <a:chExt cx="336" cy="144"/>
              </a:xfrm>
            </p:grpSpPr>
            <p:sp>
              <p:nvSpPr>
                <p:cNvPr id="29" name="Rectangle 1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144" cy="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Line 16"/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504" y="24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68" y="24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Line 19"/>
                <p:cNvSpPr>
                  <a:spLocks noChangeShapeType="1"/>
                </p:cNvSpPr>
                <p:nvPr/>
              </p:nvSpPr>
              <p:spPr bwMode="auto">
                <a:xfrm>
                  <a:off x="3168" y="25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 flipV="1">
                <a:off x="2736" y="624"/>
                <a:ext cx="336" cy="144"/>
                <a:chOff x="3168" y="2448"/>
                <a:chExt cx="336" cy="144"/>
              </a:xfrm>
            </p:grpSpPr>
            <p:sp>
              <p:nvSpPr>
                <p:cNvPr id="24" name="Rectangle 21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144" cy="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Line 22"/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504" y="24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168" y="24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>
                  <a:off x="3168" y="25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2000" b="1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R</a:t>
                </a: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55" y="563"/>
              <a:ext cx="768" cy="480"/>
              <a:chOff x="2400" y="528"/>
              <a:chExt cx="768" cy="480"/>
            </a:xfrm>
          </p:grpSpPr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2784" y="81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2784" y="100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2400" y="528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20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I</a:t>
                </a:r>
              </a:p>
            </p:txBody>
          </p:sp>
        </p:grp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627" y="947"/>
              <a:ext cx="19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3011" y="1427"/>
              <a:ext cx="1536" cy="250"/>
              <a:chOff x="2160" y="1488"/>
              <a:chExt cx="1536" cy="250"/>
            </a:xfrm>
          </p:grpSpPr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H="1">
                <a:off x="2688" y="14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 Box 36"/>
              <p:cNvSpPr txBox="1">
                <a:spLocks noChangeArrowheads="1"/>
              </p:cNvSpPr>
              <p:nvPr/>
            </p:nvSpPr>
            <p:spPr bwMode="auto">
              <a:xfrm>
                <a:off x="2160" y="1488"/>
                <a:ext cx="15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2000" b="1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V=R.I</a:t>
                </a:r>
              </a:p>
            </p:txBody>
          </p:sp>
        </p:grpSp>
        <p:sp>
          <p:nvSpPr>
            <p:cNvPr id="14" name="Text Box 71"/>
            <p:cNvSpPr txBox="1">
              <a:spLocks noChangeArrowheads="1"/>
            </p:cNvSpPr>
            <p:nvPr/>
          </p:nvSpPr>
          <p:spPr bwMode="auto">
            <a:xfrm>
              <a:off x="565" y="1508"/>
              <a:ext cx="9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dirty="0">
                  <a:cs typeface="Arial" charset="0"/>
                </a:rPr>
                <a:t>« </a:t>
              </a:r>
              <a:r>
                <a:rPr lang="fr-FR" altLang="fr-FR" dirty="0" err="1" smtClean="0"/>
                <a:t>Resistive</a:t>
              </a:r>
              <a:r>
                <a:rPr lang="fr-FR" altLang="fr-FR" dirty="0" smtClean="0"/>
                <a:t>"</a:t>
              </a:r>
              <a:endParaRPr lang="fr-FR" altLang="fr-FR" dirty="0"/>
            </a:p>
          </p:txBody>
        </p:sp>
        <p:pic>
          <p:nvPicPr>
            <p:cNvPr id="15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" y="488"/>
              <a:ext cx="1875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Text Box 82"/>
          <p:cNvSpPr txBox="1">
            <a:spLocks noChangeArrowheads="1"/>
          </p:cNvSpPr>
          <p:nvPr/>
        </p:nvSpPr>
        <p:spPr bwMode="auto">
          <a:xfrm>
            <a:off x="1046324" y="6009209"/>
            <a:ext cx="7273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 smtClean="0">
                <a:solidFill>
                  <a:srgbClr val="FF0000"/>
                </a:solidFill>
              </a:rPr>
              <a:t>Most of proton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accelerators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use </a:t>
            </a:r>
            <a:r>
              <a:rPr lang="fr-FR" altLang="fr-FR" sz="2400" b="1" dirty="0">
                <a:solidFill>
                  <a:srgbClr val="FF0000"/>
                </a:solidFill>
              </a:rPr>
              <a:t>" 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Capacitive "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BPMs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.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Easy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to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realize</a:t>
            </a:r>
            <a:endParaRPr lang="fr-FR" altLang="fr-FR" sz="2400" b="1" dirty="0">
              <a:solidFill>
                <a:srgbClr val="FF0000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96850" y="4039195"/>
            <a:ext cx="8697913" cy="1784350"/>
            <a:chOff x="196850" y="4039195"/>
            <a:chExt cx="8697913" cy="1784350"/>
          </a:xfrm>
        </p:grpSpPr>
        <p:grpSp>
          <p:nvGrpSpPr>
            <p:cNvPr id="36" name="Group 80"/>
            <p:cNvGrpSpPr>
              <a:grpSpLocks/>
            </p:cNvGrpSpPr>
            <p:nvPr/>
          </p:nvGrpSpPr>
          <p:grpSpPr bwMode="auto">
            <a:xfrm>
              <a:off x="196850" y="4039195"/>
              <a:ext cx="8697913" cy="1784350"/>
              <a:chOff x="124" y="2281"/>
              <a:chExt cx="5479" cy="1124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67" y="3086"/>
                <a:ext cx="114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 dirty="0"/>
                  <a:t>"</a:t>
                </a:r>
                <a:r>
                  <a:rPr lang="fr-FR" altLang="fr-FR" dirty="0">
                    <a:cs typeface="Arial" charset="0"/>
                  </a:rPr>
                  <a:t>  </a:t>
                </a:r>
                <a:r>
                  <a:rPr lang="fr-FR" altLang="fr-FR" dirty="0" err="1" smtClean="0"/>
                  <a:t>Magnetic</a:t>
                </a:r>
                <a:r>
                  <a:rPr lang="fr-FR" altLang="fr-FR" dirty="0" smtClean="0"/>
                  <a:t> </a:t>
                </a:r>
                <a:r>
                  <a:rPr lang="fr-FR" altLang="fr-FR" dirty="0"/>
                  <a:t>"</a:t>
                </a:r>
              </a:p>
            </p:txBody>
          </p:sp>
          <p:sp>
            <p:nvSpPr>
              <p:cNvPr id="39" name="Rectangle 52"/>
              <p:cNvSpPr>
                <a:spLocks noChangeArrowheads="1"/>
              </p:cNvSpPr>
              <p:nvPr/>
            </p:nvSpPr>
            <p:spPr bwMode="auto">
              <a:xfrm>
                <a:off x="1571" y="2675"/>
                <a:ext cx="4032" cy="2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Rectangle 53"/>
              <p:cNvSpPr>
                <a:spLocks noChangeArrowheads="1"/>
              </p:cNvSpPr>
              <p:nvPr/>
            </p:nvSpPr>
            <p:spPr bwMode="auto">
              <a:xfrm>
                <a:off x="3539" y="2579"/>
                <a:ext cx="240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Line 55"/>
              <p:cNvSpPr>
                <a:spLocks noChangeShapeType="1"/>
              </p:cNvSpPr>
              <p:nvPr/>
            </p:nvSpPr>
            <p:spPr bwMode="auto">
              <a:xfrm>
                <a:off x="2627" y="2867"/>
                <a:ext cx="192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2" name="Group 57"/>
              <p:cNvGrpSpPr>
                <a:grpSpLocks/>
              </p:cNvGrpSpPr>
              <p:nvPr/>
            </p:nvGrpSpPr>
            <p:grpSpPr bwMode="auto">
              <a:xfrm>
                <a:off x="3395" y="2435"/>
                <a:ext cx="1536" cy="250"/>
                <a:chOff x="2160" y="1488"/>
                <a:chExt cx="1536" cy="250"/>
              </a:xfrm>
            </p:grpSpPr>
            <p:sp>
              <p:nvSpPr>
                <p:cNvPr id="55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688" y="148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160" y="1488"/>
                  <a:ext cx="15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2000" b="1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1/n.I1</a:t>
                  </a:r>
                </a:p>
              </p:txBody>
            </p:sp>
          </p:grp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3539" y="2963"/>
                <a:ext cx="336" cy="280"/>
              </a:xfrm>
              <a:custGeom>
                <a:avLst/>
                <a:gdLst>
                  <a:gd name="T0" fmla="*/ 0 w 336"/>
                  <a:gd name="T1" fmla="*/ 160 h 280"/>
                  <a:gd name="T2" fmla="*/ 48 w 336"/>
                  <a:gd name="T3" fmla="*/ 16 h 280"/>
                  <a:gd name="T4" fmla="*/ 96 w 336"/>
                  <a:gd name="T5" fmla="*/ 256 h 280"/>
                  <a:gd name="T6" fmla="*/ 48 w 336"/>
                  <a:gd name="T7" fmla="*/ 160 h 280"/>
                  <a:gd name="T8" fmla="*/ 144 w 336"/>
                  <a:gd name="T9" fmla="*/ 16 h 280"/>
                  <a:gd name="T10" fmla="*/ 192 w 336"/>
                  <a:gd name="T11" fmla="*/ 256 h 280"/>
                  <a:gd name="T12" fmla="*/ 144 w 336"/>
                  <a:gd name="T13" fmla="*/ 160 h 280"/>
                  <a:gd name="T14" fmla="*/ 240 w 336"/>
                  <a:gd name="T15" fmla="*/ 16 h 280"/>
                  <a:gd name="T16" fmla="*/ 288 w 336"/>
                  <a:gd name="T17" fmla="*/ 256 h 280"/>
                  <a:gd name="T18" fmla="*/ 240 w 336"/>
                  <a:gd name="T19" fmla="*/ 160 h 280"/>
                  <a:gd name="T20" fmla="*/ 336 w 336"/>
                  <a:gd name="T21" fmla="*/ 6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80">
                    <a:moveTo>
                      <a:pt x="0" y="160"/>
                    </a:moveTo>
                    <a:cubicBezTo>
                      <a:pt x="16" y="80"/>
                      <a:pt x="32" y="0"/>
                      <a:pt x="48" y="16"/>
                    </a:cubicBezTo>
                    <a:cubicBezTo>
                      <a:pt x="64" y="32"/>
                      <a:pt x="96" y="232"/>
                      <a:pt x="96" y="256"/>
                    </a:cubicBezTo>
                    <a:cubicBezTo>
                      <a:pt x="96" y="280"/>
                      <a:pt x="40" y="200"/>
                      <a:pt x="48" y="160"/>
                    </a:cubicBezTo>
                    <a:cubicBezTo>
                      <a:pt x="56" y="120"/>
                      <a:pt x="120" y="0"/>
                      <a:pt x="144" y="16"/>
                    </a:cubicBezTo>
                    <a:cubicBezTo>
                      <a:pt x="168" y="32"/>
                      <a:pt x="192" y="232"/>
                      <a:pt x="192" y="256"/>
                    </a:cubicBezTo>
                    <a:cubicBezTo>
                      <a:pt x="192" y="280"/>
                      <a:pt x="136" y="200"/>
                      <a:pt x="144" y="160"/>
                    </a:cubicBezTo>
                    <a:cubicBezTo>
                      <a:pt x="152" y="120"/>
                      <a:pt x="216" y="0"/>
                      <a:pt x="240" y="16"/>
                    </a:cubicBezTo>
                    <a:cubicBezTo>
                      <a:pt x="264" y="32"/>
                      <a:pt x="288" y="232"/>
                      <a:pt x="288" y="256"/>
                    </a:cubicBezTo>
                    <a:cubicBezTo>
                      <a:pt x="288" y="280"/>
                      <a:pt x="232" y="192"/>
                      <a:pt x="240" y="160"/>
                    </a:cubicBezTo>
                    <a:cubicBezTo>
                      <a:pt x="248" y="128"/>
                      <a:pt x="292" y="96"/>
                      <a:pt x="336" y="64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3539" y="2387"/>
                <a:ext cx="336" cy="280"/>
              </a:xfrm>
              <a:custGeom>
                <a:avLst/>
                <a:gdLst>
                  <a:gd name="T0" fmla="*/ 0 w 336"/>
                  <a:gd name="T1" fmla="*/ 160 h 280"/>
                  <a:gd name="T2" fmla="*/ 48 w 336"/>
                  <a:gd name="T3" fmla="*/ 16 h 280"/>
                  <a:gd name="T4" fmla="*/ 96 w 336"/>
                  <a:gd name="T5" fmla="*/ 256 h 280"/>
                  <a:gd name="T6" fmla="*/ 48 w 336"/>
                  <a:gd name="T7" fmla="*/ 160 h 280"/>
                  <a:gd name="T8" fmla="*/ 144 w 336"/>
                  <a:gd name="T9" fmla="*/ 16 h 280"/>
                  <a:gd name="T10" fmla="*/ 192 w 336"/>
                  <a:gd name="T11" fmla="*/ 256 h 280"/>
                  <a:gd name="T12" fmla="*/ 144 w 336"/>
                  <a:gd name="T13" fmla="*/ 160 h 280"/>
                  <a:gd name="T14" fmla="*/ 240 w 336"/>
                  <a:gd name="T15" fmla="*/ 16 h 280"/>
                  <a:gd name="T16" fmla="*/ 288 w 336"/>
                  <a:gd name="T17" fmla="*/ 256 h 280"/>
                  <a:gd name="T18" fmla="*/ 240 w 336"/>
                  <a:gd name="T19" fmla="*/ 160 h 280"/>
                  <a:gd name="T20" fmla="*/ 336 w 336"/>
                  <a:gd name="T21" fmla="*/ 6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80">
                    <a:moveTo>
                      <a:pt x="0" y="160"/>
                    </a:moveTo>
                    <a:cubicBezTo>
                      <a:pt x="16" y="80"/>
                      <a:pt x="32" y="0"/>
                      <a:pt x="48" y="16"/>
                    </a:cubicBezTo>
                    <a:cubicBezTo>
                      <a:pt x="64" y="32"/>
                      <a:pt x="96" y="232"/>
                      <a:pt x="96" y="256"/>
                    </a:cubicBezTo>
                    <a:cubicBezTo>
                      <a:pt x="96" y="280"/>
                      <a:pt x="40" y="200"/>
                      <a:pt x="48" y="160"/>
                    </a:cubicBezTo>
                    <a:cubicBezTo>
                      <a:pt x="56" y="120"/>
                      <a:pt x="120" y="0"/>
                      <a:pt x="144" y="16"/>
                    </a:cubicBezTo>
                    <a:cubicBezTo>
                      <a:pt x="168" y="32"/>
                      <a:pt x="192" y="232"/>
                      <a:pt x="192" y="256"/>
                    </a:cubicBezTo>
                    <a:cubicBezTo>
                      <a:pt x="192" y="280"/>
                      <a:pt x="136" y="200"/>
                      <a:pt x="144" y="160"/>
                    </a:cubicBezTo>
                    <a:cubicBezTo>
                      <a:pt x="152" y="120"/>
                      <a:pt x="216" y="0"/>
                      <a:pt x="240" y="16"/>
                    </a:cubicBezTo>
                    <a:cubicBezTo>
                      <a:pt x="264" y="32"/>
                      <a:pt x="288" y="232"/>
                      <a:pt x="288" y="256"/>
                    </a:cubicBezTo>
                    <a:cubicBezTo>
                      <a:pt x="288" y="280"/>
                      <a:pt x="232" y="192"/>
                      <a:pt x="240" y="160"/>
                    </a:cubicBezTo>
                    <a:cubicBezTo>
                      <a:pt x="248" y="128"/>
                      <a:pt x="292" y="96"/>
                      <a:pt x="336" y="64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5" name="Group 62"/>
              <p:cNvGrpSpPr>
                <a:grpSpLocks/>
              </p:cNvGrpSpPr>
              <p:nvPr/>
            </p:nvGrpSpPr>
            <p:grpSpPr bwMode="auto">
              <a:xfrm>
                <a:off x="3491" y="3155"/>
                <a:ext cx="1536" cy="250"/>
                <a:chOff x="2160" y="1488"/>
                <a:chExt cx="1536" cy="250"/>
              </a:xfrm>
            </p:grpSpPr>
            <p:sp>
              <p:nvSpPr>
                <p:cNvPr id="5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688" y="148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160" y="1488"/>
                  <a:ext cx="15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2000" b="1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1/n.I2</a:t>
                  </a:r>
                </a:p>
              </p:txBody>
            </p:sp>
          </p:grpSp>
          <p:grpSp>
            <p:nvGrpSpPr>
              <p:cNvPr id="46" name="Group 65"/>
              <p:cNvGrpSpPr>
                <a:grpSpLocks/>
              </p:cNvGrpSpPr>
              <p:nvPr/>
            </p:nvGrpSpPr>
            <p:grpSpPr bwMode="auto">
              <a:xfrm>
                <a:off x="3107" y="2435"/>
                <a:ext cx="816" cy="778"/>
                <a:chOff x="2352" y="3072"/>
                <a:chExt cx="816" cy="778"/>
              </a:xfrm>
            </p:grpSpPr>
            <p:grpSp>
              <p:nvGrpSpPr>
                <p:cNvPr id="48" name="Group 66"/>
                <p:cNvGrpSpPr>
                  <a:grpSpLocks/>
                </p:cNvGrpSpPr>
                <p:nvPr/>
              </p:nvGrpSpPr>
              <p:grpSpPr bwMode="auto">
                <a:xfrm>
                  <a:off x="2400" y="3072"/>
                  <a:ext cx="768" cy="480"/>
                  <a:chOff x="2400" y="528"/>
                  <a:chExt cx="768" cy="480"/>
                </a:xfrm>
              </p:grpSpPr>
              <p:sp>
                <p:nvSpPr>
                  <p:cNvPr id="50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16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1008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528"/>
                    <a:ext cx="38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fr-FR" altLang="fr-FR" sz="2000" b="1">
                        <a:solidFill>
                          <a:srgbClr val="FF0000"/>
                        </a:solidFill>
                        <a:latin typeface="Times New Roman" pitchFamily="18" charset="0"/>
                        <a:cs typeface="Arial" charset="0"/>
                      </a:rPr>
                      <a:t>I1</a:t>
                    </a:r>
                  </a:p>
                </p:txBody>
              </p:sp>
            </p:grpSp>
            <p:sp>
              <p:nvSpPr>
                <p:cNvPr id="4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352" y="3600"/>
                  <a:ext cx="48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2000" b="1">
                      <a:solidFill>
                        <a:srgbClr val="FF0000"/>
                      </a:solidFill>
                      <a:latin typeface="Times New Roman" pitchFamily="18" charset="0"/>
                      <a:cs typeface="Arial" charset="0"/>
                    </a:rPr>
                    <a:t>I2</a:t>
                  </a:r>
                </a:p>
              </p:txBody>
            </p:sp>
          </p:grpSp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" y="2281"/>
                <a:ext cx="2104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ZoneTexte 36"/>
            <p:cNvSpPr txBox="1"/>
            <p:nvPr/>
          </p:nvSpPr>
          <p:spPr>
            <a:xfrm>
              <a:off x="7980363" y="4697769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PRAE</a:t>
              </a:r>
              <a:endParaRPr lang="fr-FR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649288" y="3161307"/>
            <a:ext cx="8321675" cy="969963"/>
            <a:chOff x="649288" y="3161307"/>
            <a:chExt cx="8321675" cy="969963"/>
          </a:xfrm>
        </p:grpSpPr>
        <p:grpSp>
          <p:nvGrpSpPr>
            <p:cNvPr id="58" name="Group 79"/>
            <p:cNvGrpSpPr>
              <a:grpSpLocks/>
            </p:cNvGrpSpPr>
            <p:nvPr/>
          </p:nvGrpSpPr>
          <p:grpSpPr bwMode="auto">
            <a:xfrm>
              <a:off x="649288" y="3161307"/>
              <a:ext cx="8321675" cy="969963"/>
              <a:chOff x="409" y="1728"/>
              <a:chExt cx="5242" cy="611"/>
            </a:xfrm>
          </p:grpSpPr>
          <p:sp>
            <p:nvSpPr>
              <p:cNvPr id="60" name="Rectangle 38"/>
              <p:cNvSpPr>
                <a:spLocks noChangeArrowheads="1"/>
              </p:cNvSpPr>
              <p:nvPr/>
            </p:nvSpPr>
            <p:spPr bwMode="auto">
              <a:xfrm>
                <a:off x="1619" y="1907"/>
                <a:ext cx="4032" cy="2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Rectangle 39"/>
              <p:cNvSpPr>
                <a:spLocks noChangeArrowheads="1"/>
              </p:cNvSpPr>
              <p:nvPr/>
            </p:nvSpPr>
            <p:spPr bwMode="auto">
              <a:xfrm>
                <a:off x="3587" y="1811"/>
                <a:ext cx="240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>
                <a:off x="2675" y="2051"/>
                <a:ext cx="192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3"/>
              <p:cNvSpPr>
                <a:spLocks noChangeShapeType="1"/>
              </p:cNvSpPr>
              <p:nvPr/>
            </p:nvSpPr>
            <p:spPr bwMode="auto">
              <a:xfrm>
                <a:off x="3439" y="2144"/>
                <a:ext cx="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4"/>
              <p:cNvSpPr>
                <a:spLocks noChangeShapeType="1"/>
              </p:cNvSpPr>
              <p:nvPr/>
            </p:nvSpPr>
            <p:spPr bwMode="auto">
              <a:xfrm>
                <a:off x="3428" y="1947"/>
                <a:ext cx="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75"/>
              <p:cNvSpPr>
                <a:spLocks noChangeShapeType="1"/>
              </p:cNvSpPr>
              <p:nvPr/>
            </p:nvSpPr>
            <p:spPr bwMode="auto">
              <a:xfrm>
                <a:off x="3724" y="2136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76"/>
              <p:cNvSpPr>
                <a:spLocks noChangeShapeType="1"/>
              </p:cNvSpPr>
              <p:nvPr/>
            </p:nvSpPr>
            <p:spPr bwMode="auto">
              <a:xfrm>
                <a:off x="3722" y="1728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Text Box 77"/>
              <p:cNvSpPr txBox="1">
                <a:spLocks noChangeArrowheads="1"/>
              </p:cNvSpPr>
              <p:nvPr/>
            </p:nvSpPr>
            <p:spPr bwMode="auto">
              <a:xfrm>
                <a:off x="409" y="1864"/>
                <a:ext cx="9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 dirty="0"/>
                  <a:t>"</a:t>
                </a:r>
                <a:r>
                  <a:rPr lang="fr-FR" altLang="fr-FR" dirty="0">
                    <a:cs typeface="Arial" charset="0"/>
                  </a:rPr>
                  <a:t> </a:t>
                </a:r>
                <a:r>
                  <a:rPr lang="fr-FR" altLang="fr-FR" dirty="0" smtClean="0"/>
                  <a:t>Capacitive </a:t>
                </a:r>
                <a:r>
                  <a:rPr lang="fr-FR" altLang="fr-FR" dirty="0"/>
                  <a:t>"</a:t>
                </a:r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7812360" y="3506482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SP2, IPHI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7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563888" y="122332"/>
            <a:ext cx="5580112" cy="71438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Position/phase Measurement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6084168" y="1052736"/>
            <a:ext cx="3024340" cy="2808312"/>
            <a:chOff x="6084168" y="836712"/>
            <a:chExt cx="3024340" cy="2808312"/>
          </a:xfrm>
        </p:grpSpPr>
        <p:grpSp>
          <p:nvGrpSpPr>
            <p:cNvPr id="5" name="Groupe 4"/>
            <p:cNvGrpSpPr>
              <a:grpSpLocks noChangeAspect="1"/>
            </p:cNvGrpSpPr>
            <p:nvPr/>
          </p:nvGrpSpPr>
          <p:grpSpPr>
            <a:xfrm>
              <a:off x="6084168" y="836712"/>
              <a:ext cx="3024340" cy="2808312"/>
              <a:chOff x="4059245" y="703535"/>
              <a:chExt cx="5131044" cy="4764538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4487957" y="1080740"/>
                <a:ext cx="4308475" cy="42608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Arc 12"/>
              <p:cNvSpPr>
                <a:spLocks/>
              </p:cNvSpPr>
              <p:nvPr/>
            </p:nvSpPr>
            <p:spPr bwMode="auto">
              <a:xfrm rot="16200000">
                <a:off x="5827013" y="844996"/>
                <a:ext cx="1620837" cy="2117725"/>
              </a:xfrm>
              <a:custGeom>
                <a:avLst/>
                <a:gdLst>
                  <a:gd name="G0" fmla="+- 0 0 0"/>
                  <a:gd name="G1" fmla="+- 11762 0 0"/>
                  <a:gd name="G2" fmla="+- 21600 0 0"/>
                  <a:gd name="T0" fmla="*/ 18117 w 21600"/>
                  <a:gd name="T1" fmla="*/ 0 h 23480"/>
                  <a:gd name="T2" fmla="*/ 18145 w 21600"/>
                  <a:gd name="T3" fmla="*/ 23480 h 23480"/>
                  <a:gd name="T4" fmla="*/ 0 w 21600"/>
                  <a:gd name="T5" fmla="*/ 11762 h 2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80" fill="none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5919"/>
                      <a:pt x="20400" y="19987"/>
                      <a:pt x="18145" y="23480"/>
                    </a:cubicBezTo>
                  </a:path>
                  <a:path w="21600" h="23480" stroke="0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5919"/>
                      <a:pt x="20400" y="19987"/>
                      <a:pt x="18145" y="23480"/>
                    </a:cubicBezTo>
                    <a:lnTo>
                      <a:pt x="0" y="11762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5400000">
                <a:off x="5800820" y="3473102"/>
                <a:ext cx="1619250" cy="2117725"/>
              </a:xfrm>
              <a:custGeom>
                <a:avLst/>
                <a:gdLst>
                  <a:gd name="G0" fmla="+- 0 0 0"/>
                  <a:gd name="G1" fmla="+- 11762 0 0"/>
                  <a:gd name="G2" fmla="+- 21600 0 0"/>
                  <a:gd name="T0" fmla="*/ 18117 w 21600"/>
                  <a:gd name="T1" fmla="*/ 0 h 23480"/>
                  <a:gd name="T2" fmla="*/ 18145 w 21600"/>
                  <a:gd name="T3" fmla="*/ 23480 h 23480"/>
                  <a:gd name="T4" fmla="*/ 0 w 21600"/>
                  <a:gd name="T5" fmla="*/ 11762 h 2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80" fill="none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5919"/>
                      <a:pt x="20400" y="19987"/>
                      <a:pt x="18145" y="23480"/>
                    </a:cubicBezTo>
                  </a:path>
                  <a:path w="21600" h="23480" stroke="0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5919"/>
                      <a:pt x="20400" y="19987"/>
                      <a:pt x="18145" y="23480"/>
                    </a:cubicBezTo>
                    <a:lnTo>
                      <a:pt x="0" y="11762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Arc 16"/>
              <p:cNvSpPr>
                <a:spLocks/>
              </p:cNvSpPr>
              <p:nvPr/>
            </p:nvSpPr>
            <p:spPr bwMode="auto">
              <a:xfrm rot="21427215">
                <a:off x="7158132" y="2114202"/>
                <a:ext cx="1638300" cy="2133600"/>
              </a:xfrm>
              <a:custGeom>
                <a:avLst/>
                <a:gdLst>
                  <a:gd name="G0" fmla="+- 0 0 0"/>
                  <a:gd name="G1" fmla="+- 11762 0 0"/>
                  <a:gd name="G2" fmla="+- 21600 0 0"/>
                  <a:gd name="T0" fmla="*/ 18117 w 21600"/>
                  <a:gd name="T1" fmla="*/ 0 h 23929"/>
                  <a:gd name="T2" fmla="*/ 17847 w 21600"/>
                  <a:gd name="T3" fmla="*/ 23929 h 23929"/>
                  <a:gd name="T4" fmla="*/ 0 w 21600"/>
                  <a:gd name="T5" fmla="*/ 11762 h 23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929" fill="none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6102"/>
                      <a:pt x="20292" y="20342"/>
                      <a:pt x="17847" y="23929"/>
                    </a:cubicBezTo>
                  </a:path>
                  <a:path w="21600" h="23929" stroke="0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6102"/>
                      <a:pt x="20292" y="20342"/>
                      <a:pt x="17847" y="23929"/>
                    </a:cubicBezTo>
                    <a:lnTo>
                      <a:pt x="0" y="11762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Arc 17"/>
              <p:cNvSpPr>
                <a:spLocks/>
              </p:cNvSpPr>
              <p:nvPr/>
            </p:nvSpPr>
            <p:spPr bwMode="auto">
              <a:xfrm rot="10997738">
                <a:off x="4487957" y="2057052"/>
                <a:ext cx="1638300" cy="2133600"/>
              </a:xfrm>
              <a:custGeom>
                <a:avLst/>
                <a:gdLst>
                  <a:gd name="G0" fmla="+- 0 0 0"/>
                  <a:gd name="G1" fmla="+- 11762 0 0"/>
                  <a:gd name="G2" fmla="+- 21600 0 0"/>
                  <a:gd name="T0" fmla="*/ 18117 w 21600"/>
                  <a:gd name="T1" fmla="*/ 0 h 23929"/>
                  <a:gd name="T2" fmla="*/ 17847 w 21600"/>
                  <a:gd name="T3" fmla="*/ 23929 h 23929"/>
                  <a:gd name="T4" fmla="*/ 0 w 21600"/>
                  <a:gd name="T5" fmla="*/ 11762 h 23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929" fill="none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6102"/>
                      <a:pt x="20292" y="20342"/>
                      <a:pt x="17847" y="23929"/>
                    </a:cubicBezTo>
                  </a:path>
                  <a:path w="21600" h="23929" stroke="0" extrusionOk="0">
                    <a:moveTo>
                      <a:pt x="18116" y="0"/>
                    </a:moveTo>
                    <a:cubicBezTo>
                      <a:pt x="20390" y="3501"/>
                      <a:pt x="21600" y="7587"/>
                      <a:pt x="21600" y="11762"/>
                    </a:cubicBezTo>
                    <a:cubicBezTo>
                      <a:pt x="21600" y="16102"/>
                      <a:pt x="20292" y="20342"/>
                      <a:pt x="17847" y="23929"/>
                    </a:cubicBezTo>
                    <a:lnTo>
                      <a:pt x="0" y="11762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5891764" y="703535"/>
                <a:ext cx="1710347" cy="244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</a:rPr>
                  <a:t>Electrode H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 rot="5400000">
                <a:off x="8258761" y="2948371"/>
                <a:ext cx="1588179" cy="274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</a:rPr>
                  <a:t>Electrode D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Text Box 25"/>
              <p:cNvSpPr txBox="1">
                <a:spLocks noChangeArrowheads="1"/>
              </p:cNvSpPr>
              <p:nvPr/>
            </p:nvSpPr>
            <p:spPr bwMode="auto">
              <a:xfrm>
                <a:off x="6044470" y="5269581"/>
                <a:ext cx="1557639" cy="198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</a:rPr>
                  <a:t>Electrode B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3374981" y="3098147"/>
                <a:ext cx="1582326" cy="213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</a:rPr>
                  <a:t>Electrode G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8" name="AutoShape 33"/>
              <p:cNvCxnSpPr>
                <a:cxnSpLocks noChangeShapeType="1"/>
              </p:cNvCxnSpPr>
              <p:nvPr/>
            </p:nvCxnSpPr>
            <p:spPr bwMode="auto">
              <a:xfrm>
                <a:off x="6516215" y="4634855"/>
                <a:ext cx="10858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6516215" y="3901430"/>
                <a:ext cx="0" cy="7334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6624764" y="4589884"/>
                <a:ext cx="982876" cy="14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</a:rPr>
                  <a:t>X axis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Text Box 35"/>
              <p:cNvSpPr txBox="1">
                <a:spLocks noChangeArrowheads="1"/>
              </p:cNvSpPr>
              <p:nvPr/>
            </p:nvSpPr>
            <p:spPr bwMode="auto">
              <a:xfrm rot="16200000">
                <a:off x="5813681" y="4243460"/>
                <a:ext cx="905645" cy="77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itchFamily="34" charset="0"/>
                  </a:rPr>
                  <a:t>Y axis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7" name="Forme libre 6"/>
            <p:cNvSpPr/>
            <p:nvPr/>
          </p:nvSpPr>
          <p:spPr>
            <a:xfrm>
              <a:off x="6950394" y="1779272"/>
              <a:ext cx="717953" cy="876790"/>
            </a:xfrm>
            <a:custGeom>
              <a:avLst/>
              <a:gdLst>
                <a:gd name="connsiteX0" fmla="*/ 142586 w 1084146"/>
                <a:gd name="connsiteY0" fmla="*/ 344032 h 1104523"/>
                <a:gd name="connsiteX1" fmla="*/ 224067 w 1084146"/>
                <a:gd name="connsiteY1" fmla="*/ 353085 h 1104523"/>
                <a:gd name="connsiteX2" fmla="*/ 278388 w 1084146"/>
                <a:gd name="connsiteY2" fmla="*/ 389299 h 1104523"/>
                <a:gd name="connsiteX3" fmla="*/ 142586 w 1084146"/>
                <a:gd name="connsiteY3" fmla="*/ 407406 h 1104523"/>
                <a:gd name="connsiteX4" fmla="*/ 88265 w 1084146"/>
                <a:gd name="connsiteY4" fmla="*/ 425513 h 1104523"/>
                <a:gd name="connsiteX5" fmla="*/ 42998 w 1084146"/>
                <a:gd name="connsiteY5" fmla="*/ 506994 h 1104523"/>
                <a:gd name="connsiteX6" fmla="*/ 6784 w 1084146"/>
                <a:gd name="connsiteY6" fmla="*/ 561315 h 1104523"/>
                <a:gd name="connsiteX7" fmla="*/ 42998 w 1084146"/>
                <a:gd name="connsiteY7" fmla="*/ 706170 h 1104523"/>
                <a:gd name="connsiteX8" fmla="*/ 70158 w 1084146"/>
                <a:gd name="connsiteY8" fmla="*/ 697117 h 1104523"/>
                <a:gd name="connsiteX9" fmla="*/ 151639 w 1084146"/>
                <a:gd name="connsiteY9" fmla="*/ 633742 h 1104523"/>
                <a:gd name="connsiteX10" fmla="*/ 196907 w 1084146"/>
                <a:gd name="connsiteY10" fmla="*/ 642796 h 1104523"/>
                <a:gd name="connsiteX11" fmla="*/ 205960 w 1084146"/>
                <a:gd name="connsiteY11" fmla="*/ 679010 h 1104523"/>
                <a:gd name="connsiteX12" fmla="*/ 224067 w 1084146"/>
                <a:gd name="connsiteY12" fmla="*/ 733331 h 1104523"/>
                <a:gd name="connsiteX13" fmla="*/ 224067 w 1084146"/>
                <a:gd name="connsiteY13" fmla="*/ 896293 h 1104523"/>
                <a:gd name="connsiteX14" fmla="*/ 260281 w 1084146"/>
                <a:gd name="connsiteY14" fmla="*/ 950614 h 1104523"/>
                <a:gd name="connsiteX15" fmla="*/ 296495 w 1084146"/>
                <a:gd name="connsiteY15" fmla="*/ 959667 h 1104523"/>
                <a:gd name="connsiteX16" fmla="*/ 359869 w 1084146"/>
                <a:gd name="connsiteY16" fmla="*/ 923453 h 1104523"/>
                <a:gd name="connsiteX17" fmla="*/ 387029 w 1084146"/>
                <a:gd name="connsiteY17" fmla="*/ 860079 h 1104523"/>
                <a:gd name="connsiteX18" fmla="*/ 432297 w 1084146"/>
                <a:gd name="connsiteY18" fmla="*/ 878186 h 1104523"/>
                <a:gd name="connsiteX19" fmla="*/ 459457 w 1084146"/>
                <a:gd name="connsiteY19" fmla="*/ 887239 h 1104523"/>
                <a:gd name="connsiteX20" fmla="*/ 513778 w 1084146"/>
                <a:gd name="connsiteY20" fmla="*/ 923453 h 1104523"/>
                <a:gd name="connsiteX21" fmla="*/ 531885 w 1084146"/>
                <a:gd name="connsiteY21" fmla="*/ 968721 h 1104523"/>
                <a:gd name="connsiteX22" fmla="*/ 549992 w 1084146"/>
                <a:gd name="connsiteY22" fmla="*/ 1004934 h 1104523"/>
                <a:gd name="connsiteX23" fmla="*/ 559045 w 1084146"/>
                <a:gd name="connsiteY23" fmla="*/ 1032095 h 1104523"/>
                <a:gd name="connsiteX24" fmla="*/ 568099 w 1084146"/>
                <a:gd name="connsiteY24" fmla="*/ 1068309 h 1104523"/>
                <a:gd name="connsiteX25" fmla="*/ 595259 w 1084146"/>
                <a:gd name="connsiteY25" fmla="*/ 1095469 h 1104523"/>
                <a:gd name="connsiteX26" fmla="*/ 622420 w 1084146"/>
                <a:gd name="connsiteY26" fmla="*/ 1104523 h 1104523"/>
                <a:gd name="connsiteX27" fmla="*/ 658633 w 1084146"/>
                <a:gd name="connsiteY27" fmla="*/ 1095469 h 1104523"/>
                <a:gd name="connsiteX28" fmla="*/ 667687 w 1084146"/>
                <a:gd name="connsiteY28" fmla="*/ 1068309 h 1104523"/>
                <a:gd name="connsiteX29" fmla="*/ 658633 w 1084146"/>
                <a:gd name="connsiteY29" fmla="*/ 932507 h 1104523"/>
                <a:gd name="connsiteX30" fmla="*/ 631473 w 1084146"/>
                <a:gd name="connsiteY30" fmla="*/ 923453 h 1104523"/>
                <a:gd name="connsiteX31" fmla="*/ 522831 w 1084146"/>
                <a:gd name="connsiteY31" fmla="*/ 860079 h 1104523"/>
                <a:gd name="connsiteX32" fmla="*/ 531885 w 1084146"/>
                <a:gd name="connsiteY32" fmla="*/ 823865 h 1104523"/>
                <a:gd name="connsiteX33" fmla="*/ 559045 w 1084146"/>
                <a:gd name="connsiteY33" fmla="*/ 814812 h 1104523"/>
                <a:gd name="connsiteX34" fmla="*/ 595259 w 1084146"/>
                <a:gd name="connsiteY34" fmla="*/ 805758 h 1104523"/>
                <a:gd name="connsiteX35" fmla="*/ 712954 w 1084146"/>
                <a:gd name="connsiteY35" fmla="*/ 832919 h 1104523"/>
                <a:gd name="connsiteX36" fmla="*/ 740115 w 1084146"/>
                <a:gd name="connsiteY36" fmla="*/ 851026 h 1104523"/>
                <a:gd name="connsiteX37" fmla="*/ 803489 w 1084146"/>
                <a:gd name="connsiteY37" fmla="*/ 860079 h 1104523"/>
                <a:gd name="connsiteX38" fmla="*/ 1011719 w 1084146"/>
                <a:gd name="connsiteY38" fmla="*/ 851026 h 1104523"/>
                <a:gd name="connsiteX39" fmla="*/ 1029825 w 1084146"/>
                <a:gd name="connsiteY39" fmla="*/ 814812 h 1104523"/>
                <a:gd name="connsiteX40" fmla="*/ 1066039 w 1084146"/>
                <a:gd name="connsiteY40" fmla="*/ 760491 h 1104523"/>
                <a:gd name="connsiteX41" fmla="*/ 1084146 w 1084146"/>
                <a:gd name="connsiteY41" fmla="*/ 706170 h 1104523"/>
                <a:gd name="connsiteX42" fmla="*/ 1038879 w 1084146"/>
                <a:gd name="connsiteY42" fmla="*/ 660903 h 1104523"/>
                <a:gd name="connsiteX43" fmla="*/ 984558 w 1084146"/>
                <a:gd name="connsiteY43" fmla="*/ 624689 h 1104523"/>
                <a:gd name="connsiteX44" fmla="*/ 975505 w 1084146"/>
                <a:gd name="connsiteY44" fmla="*/ 597529 h 1104523"/>
                <a:gd name="connsiteX45" fmla="*/ 1011719 w 1084146"/>
                <a:gd name="connsiteY45" fmla="*/ 534154 h 1104523"/>
                <a:gd name="connsiteX46" fmla="*/ 1038879 w 1084146"/>
                <a:gd name="connsiteY46" fmla="*/ 516047 h 1104523"/>
                <a:gd name="connsiteX47" fmla="*/ 1066039 w 1084146"/>
                <a:gd name="connsiteY47" fmla="*/ 479833 h 1104523"/>
                <a:gd name="connsiteX48" fmla="*/ 1066039 w 1084146"/>
                <a:gd name="connsiteY48" fmla="*/ 362138 h 1104523"/>
                <a:gd name="connsiteX49" fmla="*/ 1038879 w 1084146"/>
                <a:gd name="connsiteY49" fmla="*/ 344032 h 1104523"/>
                <a:gd name="connsiteX50" fmla="*/ 939291 w 1084146"/>
                <a:gd name="connsiteY50" fmla="*/ 362138 h 1104523"/>
                <a:gd name="connsiteX51" fmla="*/ 875917 w 1084146"/>
                <a:gd name="connsiteY51" fmla="*/ 407406 h 1104523"/>
                <a:gd name="connsiteX52" fmla="*/ 830649 w 1084146"/>
                <a:gd name="connsiteY52" fmla="*/ 371192 h 1104523"/>
                <a:gd name="connsiteX53" fmla="*/ 812542 w 1084146"/>
                <a:gd name="connsiteY53" fmla="*/ 316871 h 1104523"/>
                <a:gd name="connsiteX54" fmla="*/ 839703 w 1084146"/>
                <a:gd name="connsiteY54" fmla="*/ 244443 h 1104523"/>
                <a:gd name="connsiteX55" fmla="*/ 866863 w 1084146"/>
                <a:gd name="connsiteY55" fmla="*/ 226336 h 1104523"/>
                <a:gd name="connsiteX56" fmla="*/ 857810 w 1084146"/>
                <a:gd name="connsiteY56" fmla="*/ 126748 h 1104523"/>
                <a:gd name="connsiteX57" fmla="*/ 839703 w 1084146"/>
                <a:gd name="connsiteY57" fmla="*/ 99588 h 1104523"/>
                <a:gd name="connsiteX58" fmla="*/ 821596 w 1084146"/>
                <a:gd name="connsiteY58" fmla="*/ 63374 h 1104523"/>
                <a:gd name="connsiteX59" fmla="*/ 749168 w 1084146"/>
                <a:gd name="connsiteY59" fmla="*/ 72428 h 1104523"/>
                <a:gd name="connsiteX60" fmla="*/ 731061 w 1084146"/>
                <a:gd name="connsiteY60" fmla="*/ 45267 h 1104523"/>
                <a:gd name="connsiteX61" fmla="*/ 703901 w 1084146"/>
                <a:gd name="connsiteY61" fmla="*/ 18107 h 1104523"/>
                <a:gd name="connsiteX62" fmla="*/ 613366 w 1084146"/>
                <a:gd name="connsiteY62" fmla="*/ 0 h 1104523"/>
                <a:gd name="connsiteX63" fmla="*/ 559045 w 1084146"/>
                <a:gd name="connsiteY63" fmla="*/ 9053 h 1104523"/>
                <a:gd name="connsiteX64" fmla="*/ 586206 w 1084146"/>
                <a:gd name="connsiteY64" fmla="*/ 63374 h 1104523"/>
                <a:gd name="connsiteX65" fmla="*/ 685794 w 1084146"/>
                <a:gd name="connsiteY65" fmla="*/ 126748 h 1104523"/>
                <a:gd name="connsiteX66" fmla="*/ 722008 w 1084146"/>
                <a:gd name="connsiteY66" fmla="*/ 172016 h 1104523"/>
                <a:gd name="connsiteX67" fmla="*/ 712954 w 1084146"/>
                <a:gd name="connsiteY67" fmla="*/ 199176 h 1104523"/>
                <a:gd name="connsiteX68" fmla="*/ 513778 w 1084146"/>
                <a:gd name="connsiteY68" fmla="*/ 190123 h 1104523"/>
                <a:gd name="connsiteX69" fmla="*/ 468511 w 1084146"/>
                <a:gd name="connsiteY69" fmla="*/ 135802 h 1104523"/>
                <a:gd name="connsiteX70" fmla="*/ 450404 w 1084146"/>
                <a:gd name="connsiteY70" fmla="*/ 99588 h 1104523"/>
                <a:gd name="connsiteX71" fmla="*/ 423243 w 1084146"/>
                <a:gd name="connsiteY71" fmla="*/ 45267 h 1104523"/>
                <a:gd name="connsiteX72" fmla="*/ 387029 w 1084146"/>
                <a:gd name="connsiteY72" fmla="*/ 18107 h 1104523"/>
                <a:gd name="connsiteX73" fmla="*/ 350816 w 1084146"/>
                <a:gd name="connsiteY73" fmla="*/ 27160 h 1104523"/>
                <a:gd name="connsiteX74" fmla="*/ 323655 w 1084146"/>
                <a:gd name="connsiteY74" fmla="*/ 45267 h 1104523"/>
                <a:gd name="connsiteX75" fmla="*/ 305548 w 1084146"/>
                <a:gd name="connsiteY75" fmla="*/ 108641 h 1104523"/>
                <a:gd name="connsiteX76" fmla="*/ 314602 w 1084146"/>
                <a:gd name="connsiteY76" fmla="*/ 190123 h 1104523"/>
                <a:gd name="connsiteX77" fmla="*/ 323655 w 1084146"/>
                <a:gd name="connsiteY77" fmla="*/ 217283 h 1104523"/>
                <a:gd name="connsiteX78" fmla="*/ 269334 w 1084146"/>
                <a:gd name="connsiteY78" fmla="*/ 235390 h 1104523"/>
                <a:gd name="connsiteX79" fmla="*/ 160693 w 1084146"/>
                <a:gd name="connsiteY79" fmla="*/ 226336 h 1104523"/>
                <a:gd name="connsiteX80" fmla="*/ 88265 w 1084146"/>
                <a:gd name="connsiteY80" fmla="*/ 208230 h 1104523"/>
                <a:gd name="connsiteX81" fmla="*/ 42998 w 1084146"/>
                <a:gd name="connsiteY81" fmla="*/ 199176 h 1104523"/>
                <a:gd name="connsiteX82" fmla="*/ 15837 w 1084146"/>
                <a:gd name="connsiteY82" fmla="*/ 208230 h 1104523"/>
                <a:gd name="connsiteX83" fmla="*/ 24891 w 1084146"/>
                <a:gd name="connsiteY83" fmla="*/ 253497 h 1104523"/>
                <a:gd name="connsiteX84" fmla="*/ 70158 w 1084146"/>
                <a:gd name="connsiteY84" fmla="*/ 307818 h 1104523"/>
                <a:gd name="connsiteX85" fmla="*/ 106372 w 1084146"/>
                <a:gd name="connsiteY85" fmla="*/ 316871 h 1104523"/>
                <a:gd name="connsiteX86" fmla="*/ 142586 w 1084146"/>
                <a:gd name="connsiteY86" fmla="*/ 344032 h 1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084146" h="1104523">
                  <a:moveTo>
                    <a:pt x="142586" y="344032"/>
                  </a:moveTo>
                  <a:cubicBezTo>
                    <a:pt x="162202" y="350068"/>
                    <a:pt x="198142" y="344443"/>
                    <a:pt x="224067" y="353085"/>
                  </a:cubicBezTo>
                  <a:cubicBezTo>
                    <a:pt x="244712" y="359967"/>
                    <a:pt x="278388" y="389299"/>
                    <a:pt x="278388" y="389299"/>
                  </a:cubicBezTo>
                  <a:cubicBezTo>
                    <a:pt x="201236" y="415015"/>
                    <a:pt x="319822" y="377866"/>
                    <a:pt x="142586" y="407406"/>
                  </a:cubicBezTo>
                  <a:cubicBezTo>
                    <a:pt x="123759" y="410544"/>
                    <a:pt x="88265" y="425513"/>
                    <a:pt x="88265" y="425513"/>
                  </a:cubicBezTo>
                  <a:cubicBezTo>
                    <a:pt x="3022" y="510756"/>
                    <a:pt x="131621" y="374059"/>
                    <a:pt x="42998" y="506994"/>
                  </a:cubicBezTo>
                  <a:lnTo>
                    <a:pt x="6784" y="561315"/>
                  </a:lnTo>
                  <a:cubicBezTo>
                    <a:pt x="9057" y="595405"/>
                    <a:pt x="-25643" y="706170"/>
                    <a:pt x="42998" y="706170"/>
                  </a:cubicBezTo>
                  <a:cubicBezTo>
                    <a:pt x="52541" y="706170"/>
                    <a:pt x="61105" y="700135"/>
                    <a:pt x="70158" y="697117"/>
                  </a:cubicBezTo>
                  <a:cubicBezTo>
                    <a:pt x="131227" y="636048"/>
                    <a:pt x="100186" y="650894"/>
                    <a:pt x="151639" y="633742"/>
                  </a:cubicBezTo>
                  <a:cubicBezTo>
                    <a:pt x="166728" y="636760"/>
                    <a:pt x="185086" y="632945"/>
                    <a:pt x="196907" y="642796"/>
                  </a:cubicBezTo>
                  <a:cubicBezTo>
                    <a:pt x="206466" y="650762"/>
                    <a:pt x="202385" y="667092"/>
                    <a:pt x="205960" y="679010"/>
                  </a:cubicBezTo>
                  <a:cubicBezTo>
                    <a:pt x="211444" y="697292"/>
                    <a:pt x="224067" y="733331"/>
                    <a:pt x="224067" y="733331"/>
                  </a:cubicBezTo>
                  <a:cubicBezTo>
                    <a:pt x="219083" y="783176"/>
                    <a:pt x="206046" y="845834"/>
                    <a:pt x="224067" y="896293"/>
                  </a:cubicBezTo>
                  <a:cubicBezTo>
                    <a:pt x="231386" y="916787"/>
                    <a:pt x="239169" y="945336"/>
                    <a:pt x="260281" y="950614"/>
                  </a:cubicBezTo>
                  <a:lnTo>
                    <a:pt x="296495" y="959667"/>
                  </a:lnTo>
                  <a:cubicBezTo>
                    <a:pt x="306162" y="954833"/>
                    <a:pt x="350728" y="934422"/>
                    <a:pt x="359869" y="923453"/>
                  </a:cubicBezTo>
                  <a:cubicBezTo>
                    <a:pt x="372300" y="908535"/>
                    <a:pt x="380739" y="878949"/>
                    <a:pt x="387029" y="860079"/>
                  </a:cubicBezTo>
                  <a:cubicBezTo>
                    <a:pt x="402118" y="866115"/>
                    <a:pt x="417080" y="872480"/>
                    <a:pt x="432297" y="878186"/>
                  </a:cubicBezTo>
                  <a:cubicBezTo>
                    <a:pt x="441232" y="881537"/>
                    <a:pt x="451115" y="882605"/>
                    <a:pt x="459457" y="887239"/>
                  </a:cubicBezTo>
                  <a:cubicBezTo>
                    <a:pt x="478480" y="897807"/>
                    <a:pt x="513778" y="923453"/>
                    <a:pt x="513778" y="923453"/>
                  </a:cubicBezTo>
                  <a:cubicBezTo>
                    <a:pt x="519814" y="938542"/>
                    <a:pt x="525285" y="953870"/>
                    <a:pt x="531885" y="968721"/>
                  </a:cubicBezTo>
                  <a:cubicBezTo>
                    <a:pt x="537366" y="981054"/>
                    <a:pt x="544676" y="992529"/>
                    <a:pt x="549992" y="1004934"/>
                  </a:cubicBezTo>
                  <a:cubicBezTo>
                    <a:pt x="553751" y="1013706"/>
                    <a:pt x="556423" y="1022919"/>
                    <a:pt x="559045" y="1032095"/>
                  </a:cubicBezTo>
                  <a:cubicBezTo>
                    <a:pt x="562463" y="1044059"/>
                    <a:pt x="561926" y="1057506"/>
                    <a:pt x="568099" y="1068309"/>
                  </a:cubicBezTo>
                  <a:cubicBezTo>
                    <a:pt x="574451" y="1079425"/>
                    <a:pt x="584606" y="1088367"/>
                    <a:pt x="595259" y="1095469"/>
                  </a:cubicBezTo>
                  <a:cubicBezTo>
                    <a:pt x="603200" y="1100763"/>
                    <a:pt x="613366" y="1101505"/>
                    <a:pt x="622420" y="1104523"/>
                  </a:cubicBezTo>
                  <a:cubicBezTo>
                    <a:pt x="634491" y="1101505"/>
                    <a:pt x="648917" y="1103242"/>
                    <a:pt x="658633" y="1095469"/>
                  </a:cubicBezTo>
                  <a:cubicBezTo>
                    <a:pt x="666085" y="1089507"/>
                    <a:pt x="667687" y="1077852"/>
                    <a:pt x="667687" y="1068309"/>
                  </a:cubicBezTo>
                  <a:cubicBezTo>
                    <a:pt x="667687" y="1022941"/>
                    <a:pt x="669636" y="976520"/>
                    <a:pt x="658633" y="932507"/>
                  </a:cubicBezTo>
                  <a:cubicBezTo>
                    <a:pt x="656318" y="923249"/>
                    <a:pt x="640244" y="927212"/>
                    <a:pt x="631473" y="923453"/>
                  </a:cubicBezTo>
                  <a:cubicBezTo>
                    <a:pt x="592912" y="906926"/>
                    <a:pt x="557596" y="883255"/>
                    <a:pt x="522831" y="860079"/>
                  </a:cubicBezTo>
                  <a:cubicBezTo>
                    <a:pt x="525849" y="848008"/>
                    <a:pt x="524112" y="833581"/>
                    <a:pt x="531885" y="823865"/>
                  </a:cubicBezTo>
                  <a:cubicBezTo>
                    <a:pt x="537847" y="816413"/>
                    <a:pt x="549869" y="817434"/>
                    <a:pt x="559045" y="814812"/>
                  </a:cubicBezTo>
                  <a:cubicBezTo>
                    <a:pt x="571009" y="811394"/>
                    <a:pt x="583188" y="808776"/>
                    <a:pt x="595259" y="805758"/>
                  </a:cubicBezTo>
                  <a:cubicBezTo>
                    <a:pt x="624476" y="809932"/>
                    <a:pt x="685840" y="814843"/>
                    <a:pt x="712954" y="832919"/>
                  </a:cubicBezTo>
                  <a:cubicBezTo>
                    <a:pt x="722008" y="838955"/>
                    <a:pt x="729693" y="847899"/>
                    <a:pt x="740115" y="851026"/>
                  </a:cubicBezTo>
                  <a:cubicBezTo>
                    <a:pt x="760554" y="857158"/>
                    <a:pt x="782364" y="857061"/>
                    <a:pt x="803489" y="860079"/>
                  </a:cubicBezTo>
                  <a:cubicBezTo>
                    <a:pt x="872899" y="857061"/>
                    <a:pt x="943593" y="864651"/>
                    <a:pt x="1011719" y="851026"/>
                  </a:cubicBezTo>
                  <a:cubicBezTo>
                    <a:pt x="1024953" y="848379"/>
                    <a:pt x="1022881" y="826385"/>
                    <a:pt x="1029825" y="814812"/>
                  </a:cubicBezTo>
                  <a:cubicBezTo>
                    <a:pt x="1041021" y="796151"/>
                    <a:pt x="1059157" y="781136"/>
                    <a:pt x="1066039" y="760491"/>
                  </a:cubicBezTo>
                  <a:lnTo>
                    <a:pt x="1084146" y="706170"/>
                  </a:lnTo>
                  <a:cubicBezTo>
                    <a:pt x="1068626" y="644089"/>
                    <a:pt x="1090613" y="686770"/>
                    <a:pt x="1038879" y="660903"/>
                  </a:cubicBezTo>
                  <a:cubicBezTo>
                    <a:pt x="1019415" y="651171"/>
                    <a:pt x="984558" y="624689"/>
                    <a:pt x="984558" y="624689"/>
                  </a:cubicBezTo>
                  <a:cubicBezTo>
                    <a:pt x="981540" y="615636"/>
                    <a:pt x="975505" y="607072"/>
                    <a:pt x="975505" y="597529"/>
                  </a:cubicBezTo>
                  <a:cubicBezTo>
                    <a:pt x="975505" y="564849"/>
                    <a:pt x="988271" y="553695"/>
                    <a:pt x="1011719" y="534154"/>
                  </a:cubicBezTo>
                  <a:cubicBezTo>
                    <a:pt x="1020078" y="527188"/>
                    <a:pt x="1031185" y="523741"/>
                    <a:pt x="1038879" y="516047"/>
                  </a:cubicBezTo>
                  <a:cubicBezTo>
                    <a:pt x="1049548" y="505377"/>
                    <a:pt x="1056986" y="491904"/>
                    <a:pt x="1066039" y="479833"/>
                  </a:cubicBezTo>
                  <a:cubicBezTo>
                    <a:pt x="1081012" y="434916"/>
                    <a:pt x="1087713" y="427160"/>
                    <a:pt x="1066039" y="362138"/>
                  </a:cubicBezTo>
                  <a:cubicBezTo>
                    <a:pt x="1062598" y="351816"/>
                    <a:pt x="1047932" y="350067"/>
                    <a:pt x="1038879" y="344032"/>
                  </a:cubicBezTo>
                  <a:cubicBezTo>
                    <a:pt x="1024195" y="346130"/>
                    <a:pt x="960633" y="352991"/>
                    <a:pt x="939291" y="362138"/>
                  </a:cubicBezTo>
                  <a:cubicBezTo>
                    <a:pt x="928990" y="366553"/>
                    <a:pt x="880045" y="404310"/>
                    <a:pt x="875917" y="407406"/>
                  </a:cubicBezTo>
                  <a:cubicBezTo>
                    <a:pt x="846465" y="397588"/>
                    <a:pt x="844893" y="403240"/>
                    <a:pt x="830649" y="371192"/>
                  </a:cubicBezTo>
                  <a:cubicBezTo>
                    <a:pt x="822897" y="353751"/>
                    <a:pt x="812542" y="316871"/>
                    <a:pt x="812542" y="316871"/>
                  </a:cubicBezTo>
                  <a:cubicBezTo>
                    <a:pt x="819020" y="284483"/>
                    <a:pt x="816391" y="267755"/>
                    <a:pt x="839703" y="244443"/>
                  </a:cubicBezTo>
                  <a:cubicBezTo>
                    <a:pt x="847397" y="236749"/>
                    <a:pt x="857810" y="232372"/>
                    <a:pt x="866863" y="226336"/>
                  </a:cubicBezTo>
                  <a:cubicBezTo>
                    <a:pt x="863845" y="193140"/>
                    <a:pt x="864794" y="159341"/>
                    <a:pt x="857810" y="126748"/>
                  </a:cubicBezTo>
                  <a:cubicBezTo>
                    <a:pt x="855530" y="116109"/>
                    <a:pt x="845101" y="109035"/>
                    <a:pt x="839703" y="99588"/>
                  </a:cubicBezTo>
                  <a:cubicBezTo>
                    <a:pt x="833007" y="87870"/>
                    <a:pt x="827632" y="75445"/>
                    <a:pt x="821596" y="63374"/>
                  </a:cubicBezTo>
                  <a:cubicBezTo>
                    <a:pt x="797453" y="66392"/>
                    <a:pt x="773026" y="77200"/>
                    <a:pt x="749168" y="72428"/>
                  </a:cubicBezTo>
                  <a:cubicBezTo>
                    <a:pt x="738498" y="70294"/>
                    <a:pt x="738027" y="53626"/>
                    <a:pt x="731061" y="45267"/>
                  </a:cubicBezTo>
                  <a:cubicBezTo>
                    <a:pt x="722865" y="35431"/>
                    <a:pt x="715851" y="22703"/>
                    <a:pt x="703901" y="18107"/>
                  </a:cubicBezTo>
                  <a:cubicBezTo>
                    <a:pt x="675176" y="7059"/>
                    <a:pt x="613366" y="0"/>
                    <a:pt x="613366" y="0"/>
                  </a:cubicBezTo>
                  <a:lnTo>
                    <a:pt x="559045" y="9053"/>
                  </a:lnTo>
                  <a:cubicBezTo>
                    <a:pt x="551070" y="27660"/>
                    <a:pt x="572526" y="48451"/>
                    <a:pt x="586206" y="63374"/>
                  </a:cubicBezTo>
                  <a:cubicBezTo>
                    <a:pt x="630242" y="111413"/>
                    <a:pt x="641396" y="111950"/>
                    <a:pt x="685794" y="126748"/>
                  </a:cubicBezTo>
                  <a:cubicBezTo>
                    <a:pt x="706649" y="140651"/>
                    <a:pt x="722008" y="142863"/>
                    <a:pt x="722008" y="172016"/>
                  </a:cubicBezTo>
                  <a:cubicBezTo>
                    <a:pt x="722008" y="181559"/>
                    <a:pt x="715972" y="190123"/>
                    <a:pt x="712954" y="199176"/>
                  </a:cubicBezTo>
                  <a:cubicBezTo>
                    <a:pt x="646562" y="196158"/>
                    <a:pt x="579404" y="200623"/>
                    <a:pt x="513778" y="190123"/>
                  </a:cubicBezTo>
                  <a:cubicBezTo>
                    <a:pt x="502003" y="188239"/>
                    <a:pt x="474107" y="145596"/>
                    <a:pt x="468511" y="135802"/>
                  </a:cubicBezTo>
                  <a:cubicBezTo>
                    <a:pt x="461815" y="124084"/>
                    <a:pt x="455721" y="111993"/>
                    <a:pt x="450404" y="99588"/>
                  </a:cubicBezTo>
                  <a:cubicBezTo>
                    <a:pt x="439359" y="73818"/>
                    <a:pt x="444990" y="67014"/>
                    <a:pt x="423243" y="45267"/>
                  </a:cubicBezTo>
                  <a:cubicBezTo>
                    <a:pt x="412573" y="34597"/>
                    <a:pt x="399100" y="27160"/>
                    <a:pt x="387029" y="18107"/>
                  </a:cubicBezTo>
                  <a:cubicBezTo>
                    <a:pt x="374958" y="21125"/>
                    <a:pt x="362252" y="22259"/>
                    <a:pt x="350816" y="27160"/>
                  </a:cubicBezTo>
                  <a:cubicBezTo>
                    <a:pt x="340815" y="31446"/>
                    <a:pt x="330452" y="36770"/>
                    <a:pt x="323655" y="45267"/>
                  </a:cubicBezTo>
                  <a:cubicBezTo>
                    <a:pt x="318934" y="51168"/>
                    <a:pt x="306139" y="106279"/>
                    <a:pt x="305548" y="108641"/>
                  </a:cubicBezTo>
                  <a:cubicBezTo>
                    <a:pt x="308566" y="135802"/>
                    <a:pt x="310109" y="163167"/>
                    <a:pt x="314602" y="190123"/>
                  </a:cubicBezTo>
                  <a:cubicBezTo>
                    <a:pt x="316171" y="199536"/>
                    <a:pt x="330403" y="210535"/>
                    <a:pt x="323655" y="217283"/>
                  </a:cubicBezTo>
                  <a:cubicBezTo>
                    <a:pt x="310159" y="230779"/>
                    <a:pt x="269334" y="235390"/>
                    <a:pt x="269334" y="235390"/>
                  </a:cubicBezTo>
                  <a:cubicBezTo>
                    <a:pt x="233120" y="232372"/>
                    <a:pt x="196783" y="230582"/>
                    <a:pt x="160693" y="226336"/>
                  </a:cubicBezTo>
                  <a:cubicBezTo>
                    <a:pt x="97663" y="218921"/>
                    <a:pt x="135236" y="219973"/>
                    <a:pt x="88265" y="208230"/>
                  </a:cubicBezTo>
                  <a:cubicBezTo>
                    <a:pt x="73337" y="204498"/>
                    <a:pt x="58087" y="202194"/>
                    <a:pt x="42998" y="199176"/>
                  </a:cubicBezTo>
                  <a:cubicBezTo>
                    <a:pt x="33944" y="202194"/>
                    <a:pt x="18855" y="199176"/>
                    <a:pt x="15837" y="208230"/>
                  </a:cubicBezTo>
                  <a:cubicBezTo>
                    <a:pt x="10971" y="222828"/>
                    <a:pt x="19488" y="239089"/>
                    <a:pt x="24891" y="253497"/>
                  </a:cubicBezTo>
                  <a:cubicBezTo>
                    <a:pt x="30004" y="267131"/>
                    <a:pt x="58952" y="301414"/>
                    <a:pt x="70158" y="307818"/>
                  </a:cubicBezTo>
                  <a:cubicBezTo>
                    <a:pt x="80961" y="313991"/>
                    <a:pt x="94301" y="313853"/>
                    <a:pt x="106372" y="316871"/>
                  </a:cubicBezTo>
                  <a:cubicBezTo>
                    <a:pt x="136043" y="336652"/>
                    <a:pt x="122970" y="337996"/>
                    <a:pt x="142586" y="344032"/>
                  </a:cubicBezTo>
                  <a:close/>
                </a:path>
              </a:pathLst>
            </a:custGeom>
            <a:pattFill prst="pct5">
              <a:fgClr>
                <a:schemeClr val="tx1">
                  <a:lumMod val="95000"/>
                  <a:lumOff val="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68325" y="2043265"/>
            <a:ext cx="4866458" cy="1385735"/>
            <a:chOff x="468325" y="1827241"/>
            <a:chExt cx="4866458" cy="1386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68325" y="1827241"/>
                  <a:ext cx="4863191" cy="6580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i="1" smtClean="0">
                            <a:latin typeface="Cambria Math"/>
                          </a:rPr>
                          <m:t>=</m:t>
                        </m:r>
                        <m:r>
                          <a:rPr lang="fr-FR" i="1" smtClean="0">
                            <a:latin typeface="Cambria Math"/>
                          </a:rPr>
                          <m:t>𝐾</m:t>
                        </m:r>
                        <m:r>
                          <a:rPr lang="fr-FR" b="0" i="1" smtClean="0">
                            <a:latin typeface="Cambria Math"/>
                          </a:rPr>
                          <m:t>1(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𝑛𝑓</m:t>
                        </m:r>
                        <m:r>
                          <a:rPr lang="fr-FR" b="0" i="1" smtClean="0">
                            <a:latin typeface="Cambria Math"/>
                          </a:rPr>
                          <m:t>)∗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𝑛𝑓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25" y="1827241"/>
                  <a:ext cx="4863191" cy="6580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73580" y="2555360"/>
                  <a:ext cx="4861203" cy="6580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  <m:r>
                          <a:rPr lang="fr-FR" i="1" smtClean="0">
                            <a:latin typeface="Cambria Math"/>
                          </a:rPr>
                          <m:t>=</m:t>
                        </m:r>
                        <m:r>
                          <a:rPr lang="fr-FR" i="1" smtClean="0">
                            <a:latin typeface="Cambria Math"/>
                          </a:rPr>
                          <m:t>𝐾</m:t>
                        </m:r>
                        <m:r>
                          <a:rPr lang="fr-FR" b="0" i="1" smtClean="0">
                            <a:latin typeface="Cambria Math"/>
                          </a:rPr>
                          <m:t>1(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𝑛𝑓</m:t>
                        </m:r>
                        <m:r>
                          <a:rPr lang="fr-FR" b="0" i="1" smtClean="0">
                            <a:latin typeface="Cambria Math"/>
                          </a:rPr>
                          <m:t>)∗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𝑛𝑓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80" y="2555360"/>
                  <a:ext cx="4861203" cy="6580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5496" y="4606096"/>
                <a:ext cx="910850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latin typeface="Cambria Math"/>
                      </a:rPr>
                      <m:t>β</m:t>
                    </m:r>
                    <m:r>
                      <a:rPr lang="en-US" sz="20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000" dirty="0" smtClean="0"/>
                  <a:t> Beam relative velocity</a:t>
                </a:r>
                <a:endParaRPr lang="en-US" sz="2000" dirty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/>
                      </a:rPr>
                      <m:t>f</m:t>
                    </m:r>
                    <m:r>
                      <a:rPr lang="en-US" sz="20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000" dirty="0" smtClean="0"/>
                  <a:t> beam accelerating frequency</a:t>
                </a:r>
              </a:p>
              <a:p>
                <a:r>
                  <a:rPr lang="en-US" sz="2000" dirty="0"/>
                  <a:t>n</a:t>
                </a:r>
                <a:r>
                  <a:rPr lang="en-US" sz="2000" dirty="0" smtClean="0"/>
                  <a:t>: the harmonic number over which BPM output signals are processed</a:t>
                </a:r>
              </a:p>
              <a:p>
                <a:r>
                  <a:rPr lang="en-US" sz="2000" dirty="0" smtClean="0"/>
                  <a:t>K1: Beam position sensitivity</a:t>
                </a:r>
              </a:p>
              <a:p>
                <a:r>
                  <a:rPr lang="en-US" sz="2000" dirty="0" err="1">
                    <a:latin typeface="Times New Roman"/>
                    <a:cs typeface="Times New Roman"/>
                  </a:rPr>
                  <a:t>δx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δy</a:t>
                </a:r>
                <a:r>
                  <a:rPr lang="en-US" sz="2000" dirty="0">
                    <a:latin typeface="Times New Roman"/>
                    <a:cs typeface="Times New Roman"/>
                  </a:rPr>
                  <a:t> :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difference between BPM mechanical center and electrical center</a:t>
                </a:r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606096"/>
                <a:ext cx="9108508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736" t="-1873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1753" y="3491262"/>
                <a:ext cx="3144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latin typeface="Times New Roman"/>
                    <a:cs typeface="Times New Roman"/>
                  </a:rPr>
                  <a:t>φ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𝑝h𝑎𝑠𝑒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3" y="3491262"/>
                <a:ext cx="314425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50" t="-10000" r="-9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5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563888" y="78532"/>
            <a:ext cx="5580112" cy="71438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Mechanical Design</a:t>
            </a:r>
            <a:endParaRPr lang="en-US" dirty="0"/>
          </a:p>
        </p:txBody>
      </p:sp>
      <p:sp>
        <p:nvSpPr>
          <p:cNvPr id="26" name="Espace réservé du texte 5"/>
          <p:cNvSpPr txBox="1">
            <a:spLocks/>
          </p:cNvSpPr>
          <p:nvPr/>
        </p:nvSpPr>
        <p:spPr>
          <a:xfrm>
            <a:off x="179512" y="980728"/>
            <a:ext cx="8928992" cy="50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b="1" i="0" kern="1200" baseline="0">
                <a:solidFill>
                  <a:srgbClr val="C3004A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ym typeface="Wingdings" pitchFamily="2" charset="2"/>
              </a:rPr>
              <a:t>Goals: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0" dirty="0" smtClean="0">
                <a:solidFill>
                  <a:sysClr val="windowText" lastClr="000000"/>
                </a:solidFill>
              </a:rPr>
              <a:t>Robust design, maximize output signal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3004A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73" y="2384276"/>
            <a:ext cx="2924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9512" y="148458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Robustness and precision are achieved using ceramic spacers: each electrode has </a:t>
            </a:r>
            <a:r>
              <a:rPr lang="fr-FR" sz="2400" dirty="0" smtClean="0"/>
              <a:t>5 supports 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144016" y="522920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Output signal over the beam energy range [17MeV, 100MeV] is maximized by optimizing electrodes length.</a:t>
            </a:r>
          </a:p>
          <a:p>
            <a:r>
              <a:rPr lang="en-US" sz="2400" dirty="0" smtClean="0"/>
              <a:t>Expected output dynamic range [-52dBm;-12dBm]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4276"/>
            <a:ext cx="2924175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23928" y="4221088"/>
            <a:ext cx="107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Electrode</a:t>
            </a:r>
            <a:endParaRPr lang="en-US" dirty="0"/>
          </a:p>
        </p:txBody>
      </p:sp>
      <p:cxnSp>
        <p:nvCxnSpPr>
          <p:cNvPr id="12" name="Connecteur droit avec flèche 11"/>
          <p:cNvCxnSpPr>
            <a:stCxn id="2" idx="3"/>
          </p:cNvCxnSpPr>
          <p:nvPr/>
        </p:nvCxnSpPr>
        <p:spPr>
          <a:xfrm flipV="1">
            <a:off x="4999351" y="3665349"/>
            <a:ext cx="1588873" cy="740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" idx="1"/>
          </p:cNvCxnSpPr>
          <p:nvPr/>
        </p:nvCxnSpPr>
        <p:spPr>
          <a:xfrm flipH="1" flipV="1">
            <a:off x="1763688" y="2852936"/>
            <a:ext cx="2160240" cy="1552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536</Words>
  <Application>Microsoft Office PowerPoint</Application>
  <PresentationFormat>On-screen Show (4:3)</PresentationFormat>
  <Paragraphs>134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Thème Office</vt:lpstr>
      <vt:lpstr>1_Thème Office</vt:lpstr>
      <vt:lpstr>PowerPoint Presentation</vt:lpstr>
      <vt:lpstr>BPM for  MYRRHA</vt:lpstr>
      <vt:lpstr>MYRRHA context</vt:lpstr>
      <vt:lpstr>MYRRHA context</vt:lpstr>
      <vt:lpstr>MYRRHA context</vt:lpstr>
      <vt:lpstr>BPM Specifications</vt:lpstr>
      <vt:lpstr>Main BPM types</vt:lpstr>
      <vt:lpstr>Position/phase Measurement</vt:lpstr>
      <vt:lpstr>Mechanical Design</vt:lpstr>
      <vt:lpstr>Mechanical Realization</vt:lpstr>
      <vt:lpstr>Acquisition System</vt:lpstr>
      <vt:lpstr>Prototype Timeline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Position Monitors (BPM)</dc:title>
  <dc:creator>Mohammed Ben Abdillah</dc:creator>
  <cp:lastModifiedBy>Caroline Prabert</cp:lastModifiedBy>
  <cp:revision>117</cp:revision>
  <dcterms:created xsi:type="dcterms:W3CDTF">2017-04-14T11:57:42Z</dcterms:created>
  <dcterms:modified xsi:type="dcterms:W3CDTF">2017-06-07T18:26:22Z</dcterms:modified>
</cp:coreProperties>
</file>