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4" r:id="rId2"/>
    <p:sldId id="374" r:id="rId3"/>
    <p:sldId id="405" r:id="rId4"/>
    <p:sldId id="406" r:id="rId5"/>
    <p:sldId id="425" r:id="rId6"/>
    <p:sldId id="418" r:id="rId7"/>
    <p:sldId id="433" r:id="rId8"/>
    <p:sldId id="408" r:id="rId9"/>
    <p:sldId id="426" r:id="rId10"/>
    <p:sldId id="427" r:id="rId11"/>
    <p:sldId id="428" r:id="rId12"/>
    <p:sldId id="423" r:id="rId13"/>
    <p:sldId id="409" r:id="rId14"/>
    <p:sldId id="412" r:id="rId15"/>
    <p:sldId id="424" r:id="rId16"/>
    <p:sldId id="421" r:id="rId17"/>
    <p:sldId id="420" r:id="rId18"/>
    <p:sldId id="430" r:id="rId19"/>
    <p:sldId id="432" r:id="rId20"/>
    <p:sldId id="431" r:id="rId21"/>
    <p:sldId id="415" r:id="rId22"/>
    <p:sldId id="429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BCD"/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43" autoAdjust="0"/>
  </p:normalViewPr>
  <p:slideViewPr>
    <p:cSldViewPr>
      <p:cViewPr>
        <p:scale>
          <a:sx n="100" d="100"/>
          <a:sy n="100" d="100"/>
        </p:scale>
        <p:origin x="-19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5190-DC32-45C9-BCBD-72A6613177EB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E312-FBFC-4C77-B659-68BE14AE69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68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6C98F51-3796-4194-A361-602E093DE046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20036A-A17F-4B88-8559-FE21110953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8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036A-A17F-4B88-8559-FE211109533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vendredi 9 juin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0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835696" y="6597352"/>
            <a:ext cx="58110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 smtClean="0">
                <a:solidFill>
                  <a:srgbClr val="CC0099"/>
                </a:solidFill>
                <a:latin typeface="Candara" pitchFamily="34" charset="0"/>
              </a:rPr>
              <a:t>7</a:t>
            </a:r>
            <a:r>
              <a:rPr lang="en-US" sz="1200" b="1" baseline="30000" dirty="0" smtClean="0">
                <a:solidFill>
                  <a:srgbClr val="CC0099"/>
                </a:solidFill>
                <a:latin typeface="Candara" pitchFamily="34" charset="0"/>
              </a:rPr>
              <a:t>th</a:t>
            </a:r>
            <a:r>
              <a:rPr lang="en-US" sz="1200" b="1" dirty="0" smtClean="0">
                <a:solidFill>
                  <a:srgbClr val="CC0099"/>
                </a:solidFill>
                <a:latin typeface="Candara" pitchFamily="34" charset="0"/>
              </a:rPr>
              <a:t> SLHiPP meeting at IPN Orsay – 9 June 2017 – N. GANDOLFO – ESS/MYRRHA TUNERS</a:t>
            </a:r>
            <a:endParaRPr lang="en-US" sz="1200" b="1" dirty="0">
              <a:solidFill>
                <a:srgbClr val="CC0099"/>
              </a:solidFill>
              <a:latin typeface="Candara" pitchFamily="34" charset="0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691680" y="6597352"/>
            <a:ext cx="6192688" cy="0"/>
          </a:xfrm>
          <a:prstGeom prst="line">
            <a:avLst/>
          </a:prstGeom>
          <a:ln>
            <a:solidFill>
              <a:srgbClr val="EB1B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17F3-8A26-4E4E-984C-C7E397792064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12E5-9980-44C5-86D1-98C0971B6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Downloads\IMG_8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681882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38100" y="0"/>
            <a:ext cx="10082708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-3564904" y="4725144"/>
            <a:ext cx="7416824" cy="4896544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448504" y="404664"/>
            <a:ext cx="4608512" cy="4608512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355976" y="644404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C0099"/>
                </a:solidFill>
                <a:latin typeface="Candara" pitchFamily="34" charset="0"/>
              </a:rPr>
              <a:t>7</a:t>
            </a:r>
            <a:r>
              <a:rPr lang="en-US" b="1" baseline="30000" dirty="0" smtClean="0">
                <a:solidFill>
                  <a:srgbClr val="CC0099"/>
                </a:solidFill>
                <a:latin typeface="Candara" pitchFamily="34" charset="0"/>
              </a:rPr>
              <a:t>th</a:t>
            </a:r>
            <a:r>
              <a:rPr lang="en-US" b="1" dirty="0" smtClean="0">
                <a:solidFill>
                  <a:srgbClr val="CC0099"/>
                </a:solidFill>
                <a:latin typeface="Candara" pitchFamily="34" charset="0"/>
              </a:rPr>
              <a:t> SLHiPP meeting at IPN Orsay – 9 </a:t>
            </a:r>
            <a:r>
              <a:rPr lang="en-US" b="1" dirty="0" err="1" smtClean="0">
                <a:solidFill>
                  <a:srgbClr val="CC0099"/>
                </a:solidFill>
                <a:latin typeface="Candara" pitchFamily="34" charset="0"/>
              </a:rPr>
              <a:t>june</a:t>
            </a:r>
            <a:r>
              <a:rPr lang="en-US" b="1" dirty="0" smtClean="0">
                <a:solidFill>
                  <a:srgbClr val="CC0099"/>
                </a:solidFill>
                <a:latin typeface="Candara" pitchFamily="34" charset="0"/>
              </a:rPr>
              <a:t> 2017</a:t>
            </a:r>
            <a:endParaRPr lang="en-US" b="1" dirty="0">
              <a:solidFill>
                <a:srgbClr val="CC0099"/>
              </a:solidFill>
              <a:latin typeface="Candara" pitchFamily="34" charset="0"/>
            </a:endParaRPr>
          </a:p>
        </p:txBody>
      </p:sp>
      <p:sp>
        <p:nvSpPr>
          <p:cNvPr id="19" name="Espace réservé du contenu 13"/>
          <p:cNvSpPr txBox="1">
            <a:spLocks/>
          </p:cNvSpPr>
          <p:nvPr/>
        </p:nvSpPr>
        <p:spPr>
          <a:xfrm>
            <a:off x="4664528" y="1700808"/>
            <a:ext cx="4660000" cy="2728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501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Piezo actuators and tuning systems test results for ESS and MYRRHA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N. Gandolfo</a:t>
            </a:r>
          </a:p>
        </p:txBody>
      </p:sp>
      <p:pic>
        <p:nvPicPr>
          <p:cNvPr id="6" name="Picture 2" descr="http://1.bp.blogspot.com/-pvMPN6CkF04/UEj9JGaFbFI/AAAAAAAABkw/Brko5_eFdcM/s1600/ESS_Logo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4" b="8204"/>
          <a:stretch/>
        </p:blipFill>
        <p:spPr bwMode="auto">
          <a:xfrm>
            <a:off x="17859" y="5944821"/>
            <a:ext cx="1744219" cy="8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Résultat de recherche d'images pour &quot;myrrha sck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1224136" cy="1095602"/>
          </a:xfrm>
          <a:prstGeom prst="rect">
            <a:avLst/>
          </a:prstGeom>
          <a:noFill/>
        </p:spPr>
      </p:pic>
      <p:pic>
        <p:nvPicPr>
          <p:cNvPr id="19461" name="Picture 5" descr="Résultat de recherche d'images pour &quot;ipno logo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5847534"/>
            <a:ext cx="1512168" cy="8876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295457" y="1114286"/>
            <a:ext cx="8558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Bipolar mode test : Strain (µm) Vs voltage (V) over large range of Temperature (Noliac piezo)</a:t>
            </a:r>
          </a:p>
          <a:p>
            <a:r>
              <a:rPr lang="en-US" sz="1400" dirty="0" smtClean="0"/>
              <a:t>Piezo providers agree on the use of both positive and negative excitation voltages when piezo is at 77K or lower.</a:t>
            </a:r>
          </a:p>
          <a:p>
            <a:r>
              <a:rPr lang="en-US" sz="1400" dirty="0" smtClean="0"/>
              <a:t>We made a continuous DC scan during all the warming up of the cryostat while gathering strain data.</a:t>
            </a:r>
          </a:p>
          <a:p>
            <a:r>
              <a:rPr lang="en-US" sz="1400" dirty="0" smtClean="0"/>
              <a:t>The results show a the start of the non linearity around 100K. Problems may appear if you intend to use piezo in bipolar mode above this temperature.</a:t>
            </a:r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actuators tests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89617"/>
            <a:ext cx="2736304" cy="3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89618"/>
            <a:ext cx="2736304" cy="36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29" y="2303100"/>
            <a:ext cx="2726223" cy="36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3528" y="604277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 &lt; 105 K</a:t>
            </a:r>
            <a:br>
              <a:rPr lang="en-US" sz="1600" dirty="0" smtClean="0"/>
            </a:br>
            <a:r>
              <a:rPr lang="en-US" sz="1600" dirty="0" smtClean="0"/>
              <a:t>Bipolar mode OK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75856" y="603401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105 K &lt; T &lt; 120 K</a:t>
            </a:r>
          </a:p>
          <a:p>
            <a:pPr algn="ctr"/>
            <a:r>
              <a:rPr lang="en-US" sz="1600" dirty="0" smtClean="0"/>
              <a:t>Non linearity appears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334096" y="604277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120 K &lt; T &lt; 295 K</a:t>
            </a:r>
          </a:p>
          <a:p>
            <a:pPr algn="ctr"/>
            <a:r>
              <a:rPr lang="en-US" sz="1600" dirty="0" smtClean="0"/>
              <a:t>« Butterfly » diagram</a:t>
            </a: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59" y="3068960"/>
            <a:ext cx="6477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37" y="2916560"/>
            <a:ext cx="790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28" y="2896369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uble flèche horizontale 2"/>
          <p:cNvSpPr/>
          <p:nvPr/>
        </p:nvSpPr>
        <p:spPr>
          <a:xfrm>
            <a:off x="683568" y="2357264"/>
            <a:ext cx="1296144" cy="783704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+/- 200 V excitation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431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295457" y="1114286"/>
            <a:ext cx="8558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Accelerated lifetime test at 77K  (PI piezo)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34 days excitation with a 117Hz sine (but unipolar 35 V </a:t>
            </a:r>
            <a:r>
              <a:rPr lang="en-US" sz="1400" dirty="0" smtClean="0">
                <a:sym typeface="Wingdings" panose="05000000000000000000" pitchFamily="2" charset="2"/>
              </a:rPr>
              <a:t> 85 V to prevent overheating)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3.39 * 10^8 cycles ( equivalent to more than one year operation of 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Checked the strain every 10 days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u="sng" dirty="0" smtClean="0">
                <a:sym typeface="Wingdings" panose="05000000000000000000" pitchFamily="2" charset="2"/>
              </a:rPr>
              <a:t>no significant variation on piezo strain</a:t>
            </a:r>
            <a:endParaRPr lang="en-US" sz="1400" u="sng" dirty="0" smtClean="0"/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actuators tests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0" y="2545444"/>
            <a:ext cx="8208912" cy="376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 rot="16200000">
            <a:off x="-1853180" y="4260756"/>
            <a:ext cx="4131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/>
              <a:t>Displacement</a:t>
            </a:r>
            <a:r>
              <a:rPr lang="fr-FR" sz="1400" i="1" dirty="0" smtClean="0"/>
              <a:t> (µm)</a:t>
            </a:r>
            <a:endParaRPr lang="fr-FR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16400" y="6309320"/>
            <a:ext cx="699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Excitation voltage (V)</a:t>
            </a:r>
          </a:p>
        </p:txBody>
      </p:sp>
    </p:spTree>
    <p:extLst>
      <p:ext uri="{BB962C8B-B14F-4D97-AF65-F5344CB8AC3E}">
        <p14:creationId xmlns:p14="http://schemas.microsoft.com/office/powerpoint/2010/main" val="14325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9" y="3395935"/>
            <a:ext cx="63166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ZoneTexte 119"/>
          <p:cNvSpPr txBox="1"/>
          <p:nvPr/>
        </p:nvSpPr>
        <p:spPr>
          <a:xfrm>
            <a:off x="295457" y="1052736"/>
            <a:ext cx="85250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Introduction :</a:t>
            </a:r>
            <a:r>
              <a:rPr lang="en-US" sz="1400" dirty="0" smtClean="0"/>
              <a:t> </a:t>
            </a:r>
            <a:r>
              <a:rPr lang="en-US" sz="1400" dirty="0"/>
              <a:t>During operation, part of the cavity body is </a:t>
            </a:r>
            <a:r>
              <a:rPr lang="en-US" sz="1400" dirty="0" smtClean="0"/>
              <a:t>potentially highly </a:t>
            </a:r>
            <a:r>
              <a:rPr lang="en-US" sz="1400" dirty="0"/>
              <a:t>stressed (up to 311 MPa) by the tuner action, much far away from the </a:t>
            </a:r>
            <a:r>
              <a:rPr lang="en-US" sz="1400" dirty="0" smtClean="0"/>
              <a:t>RT elastic domain </a:t>
            </a:r>
            <a:r>
              <a:rPr lang="en-US" sz="1400" dirty="0"/>
              <a:t>(around 40 MPa). This can lead to cavity damage risk in a case where the tuner </a:t>
            </a:r>
            <a:r>
              <a:rPr lang="en-US" sz="1400" dirty="0" smtClean="0"/>
              <a:t>is getting  stuck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b="1" dirty="0"/>
              <a:t>Goal : </a:t>
            </a:r>
            <a:r>
              <a:rPr lang="en-US" sz="1400" dirty="0"/>
              <a:t>Get the possibility to release the </a:t>
            </a:r>
            <a:r>
              <a:rPr lang="en-US" sz="1400" dirty="0" smtClean="0"/>
              <a:t>cavity </a:t>
            </a:r>
            <a:r>
              <a:rPr lang="en-US" sz="1400" dirty="0"/>
              <a:t>from the tuner prior any warming-up, even in case of failure of motor/gearbox/ballscrew.</a:t>
            </a:r>
          </a:p>
          <a:p>
            <a:endParaRPr lang="en-US" sz="1400" dirty="0"/>
          </a:p>
          <a:p>
            <a:r>
              <a:rPr lang="en-US" sz="1400" b="1" dirty="0"/>
              <a:t>Idea : </a:t>
            </a:r>
            <a:r>
              <a:rPr lang="en-US" sz="1400" dirty="0"/>
              <a:t>Put inside the tuner a </a:t>
            </a:r>
            <a:r>
              <a:rPr lang="en-US" sz="1400" dirty="0" smtClean="0"/>
              <a:t>disengage system that act likely as a mechanical </a:t>
            </a:r>
            <a:br>
              <a:rPr lang="en-US" sz="1400" dirty="0" smtClean="0"/>
            </a:br>
            <a:r>
              <a:rPr lang="en-US" sz="1400" dirty="0" smtClean="0"/>
              <a:t>switch and </a:t>
            </a:r>
            <a:r>
              <a:rPr lang="en-US" sz="1400" dirty="0"/>
              <a:t>rely on </a:t>
            </a:r>
            <a:r>
              <a:rPr lang="en-US" sz="1400" dirty="0" smtClean="0"/>
              <a:t>the association </a:t>
            </a:r>
            <a:r>
              <a:rPr lang="en-US" sz="1400" dirty="0"/>
              <a:t>of two different materials to 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Release the system </a:t>
            </a:r>
            <a:r>
              <a:rPr lang="en-US" sz="1400" dirty="0" smtClean="0"/>
              <a:t>above </a:t>
            </a:r>
            <a:r>
              <a:rPr lang="en-US" sz="1400" dirty="0"/>
              <a:t>a temperature (&gt; T</a:t>
            </a:r>
            <a:r>
              <a:rPr lang="en-US" sz="1400" baseline="-25000" dirty="0"/>
              <a:t>high</a:t>
            </a:r>
            <a:r>
              <a:rPr lang="en-US" sz="14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Couple the system at low temperature (&lt; </a:t>
            </a:r>
            <a:r>
              <a:rPr lang="en-US" sz="1400" dirty="0" err="1"/>
              <a:t>T</a:t>
            </a:r>
            <a:r>
              <a:rPr lang="en-US" sz="1400" baseline="-25000" dirty="0" err="1"/>
              <a:t>low</a:t>
            </a:r>
            <a:r>
              <a:rPr lang="en-US" sz="1400" dirty="0" smtClean="0"/>
              <a:t>)</a:t>
            </a:r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Disengage system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90" y="5241058"/>
            <a:ext cx="2290302" cy="13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22" y="3742686"/>
            <a:ext cx="2290302" cy="13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07" y="2230518"/>
            <a:ext cx="2811277" cy="133981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0699986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138700" y="4548570"/>
            <a:ext cx="2194136" cy="646331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i="1" dirty="0"/>
              <a:t>A heater located on the outside member </a:t>
            </a:r>
            <a:r>
              <a:rPr lang="en-US" sz="1200" i="1" dirty="0" smtClean="0"/>
              <a:t>provides </a:t>
            </a:r>
            <a:r>
              <a:rPr lang="en-US" sz="1200" i="1" dirty="0"/>
              <a:t>heating to the whole assembly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126176" y="4548570"/>
            <a:ext cx="360040" cy="152929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7236296" y="359867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old</a:t>
            </a:r>
            <a:r>
              <a:rPr lang="fr-FR" sz="1200" dirty="0" smtClean="0"/>
              <a:t> design values)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211960" y="634600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old</a:t>
            </a:r>
            <a:r>
              <a:rPr lang="fr-FR" sz="1200" dirty="0" smtClean="0"/>
              <a:t> design values)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849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ndolfo.IPN\Desktop\sylvain\saf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1325" r="18579" b="28717"/>
          <a:stretch/>
        </p:blipFill>
        <p:spPr bwMode="auto">
          <a:xfrm>
            <a:off x="55032" y="2852937"/>
            <a:ext cx="5110138" cy="345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ZoneTexte 119"/>
          <p:cNvSpPr txBox="1"/>
          <p:nvPr/>
        </p:nvSpPr>
        <p:spPr>
          <a:xfrm>
            <a:off x="295457" y="1114286"/>
            <a:ext cx="4636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Where would it goes ?</a:t>
            </a:r>
          </a:p>
          <a:p>
            <a:r>
              <a:rPr lang="en-US" sz="1400" dirty="0" smtClean="0"/>
              <a:t>Preliminary computations showed some difficulties to find a model that fit well to the already existing design and transmit up to 20 kN force which is the tuner specification.</a:t>
            </a:r>
          </a:p>
          <a:p>
            <a:endParaRPr lang="en-US" sz="1400" dirty="0" smtClean="0"/>
          </a:p>
          <a:p>
            <a:r>
              <a:rPr lang="en-US" sz="1400" dirty="0" smtClean="0"/>
              <a:t>An idea is to put it on the screw/nut system, thus before the lever action there is only 1kN max force to transmit.</a:t>
            </a:r>
          </a:p>
          <a:p>
            <a:endParaRPr lang="en-US" sz="1400" dirty="0"/>
          </a:p>
          <a:p>
            <a:endParaRPr lang="en-US" sz="1400" b="1" dirty="0"/>
          </a:p>
          <a:p>
            <a:endParaRPr lang="en-US" sz="1400" dirty="0"/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Disengage system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3" name="Picture 2" descr="D:\ESS\Photos\IMG_4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4286"/>
            <a:ext cx="3611893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3847113"/>
            <a:ext cx="192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What does it look like ?</a:t>
            </a:r>
            <a:endParaRPr lang="fr-FR" sz="14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5678340" y="2276872"/>
            <a:ext cx="112590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24366" y="2398595"/>
            <a:ext cx="864096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Thermal </a:t>
            </a:r>
            <a:r>
              <a:rPr lang="fr-FR" sz="1400" dirty="0" err="1" smtClean="0"/>
              <a:t>sensor</a:t>
            </a:r>
            <a:endParaRPr lang="fr-FR" sz="1400" dirty="0"/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5678340" y="1606507"/>
            <a:ext cx="1125908" cy="2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5678340" y="1723102"/>
            <a:ext cx="837876" cy="40975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1" name="Rectangle 40"/>
          <p:cNvSpPr/>
          <p:nvPr/>
        </p:nvSpPr>
        <p:spPr>
          <a:xfrm>
            <a:off x="5124366" y="1318475"/>
            <a:ext cx="864096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Heaters</a:t>
            </a:r>
            <a:r>
              <a:rPr lang="fr-FR" sz="1400" dirty="0" smtClean="0"/>
              <a:t> (x2)</a:t>
            </a:r>
            <a:endParaRPr lang="fr-FR" sz="1400" dirty="0"/>
          </a:p>
        </p:txBody>
      </p:sp>
      <p:sp>
        <p:nvSpPr>
          <p:cNvPr id="39" name="Ellipse 38"/>
          <p:cNvSpPr/>
          <p:nvPr/>
        </p:nvSpPr>
        <p:spPr>
          <a:xfrm>
            <a:off x="3897468" y="4845453"/>
            <a:ext cx="1267702" cy="8045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2952624" y="3373757"/>
            <a:ext cx="539256" cy="1009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53" name="Rectangle 52"/>
          <p:cNvSpPr/>
          <p:nvPr/>
        </p:nvSpPr>
        <p:spPr>
          <a:xfrm>
            <a:off x="3087036" y="2975875"/>
            <a:ext cx="1008112" cy="397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Ballscrew</a:t>
            </a:r>
            <a:endParaRPr lang="fr-FR" sz="1400" dirty="0"/>
          </a:p>
        </p:txBody>
      </p:sp>
      <p:cxnSp>
        <p:nvCxnSpPr>
          <p:cNvPr id="56" name="Connecteur droit avec flèche 55"/>
          <p:cNvCxnSpPr>
            <a:stCxn id="57" idx="1"/>
          </p:cNvCxnSpPr>
          <p:nvPr/>
        </p:nvCxnSpPr>
        <p:spPr>
          <a:xfrm flipH="1">
            <a:off x="5156200" y="4994288"/>
            <a:ext cx="375568" cy="1365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7" name="Rectangle 56"/>
          <p:cNvSpPr/>
          <p:nvPr/>
        </p:nvSpPr>
        <p:spPr>
          <a:xfrm>
            <a:off x="5531768" y="4742260"/>
            <a:ext cx="1008112" cy="5040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Disengage</a:t>
            </a:r>
            <a:r>
              <a:rPr lang="fr-FR" sz="1400" dirty="0" smtClean="0"/>
              <a:t> system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96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295457" y="1052736"/>
            <a:ext cx="85250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Test protocol :</a:t>
            </a:r>
          </a:p>
          <a:p>
            <a:r>
              <a:rPr lang="en-US" sz="1400" dirty="0" smtClean="0"/>
              <a:t>1- Cooling down to 4K : no force applied</a:t>
            </a:r>
          </a:p>
          <a:p>
            <a:r>
              <a:rPr lang="en-US" sz="1400" dirty="0" smtClean="0"/>
              <a:t>2- Applying a force</a:t>
            </a:r>
          </a:p>
          <a:p>
            <a:r>
              <a:rPr lang="en-US" sz="1400" dirty="0" smtClean="0"/>
              <a:t>3- Heating up to 300 K : dissipating 30 W on two resistive film heaters </a:t>
            </a:r>
            <a:r>
              <a:rPr lang="en-US" sz="1400" dirty="0" smtClean="0">
                <a:sym typeface="Wingdings" panose="05000000000000000000" pitchFamily="2" charset="2"/>
              </a:rPr>
              <a:t> 30 minutes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b="1" dirty="0" smtClean="0">
                <a:sym typeface="Wingdings" panose="05000000000000000000" pitchFamily="2" charset="2"/>
              </a:rPr>
              <a:t>Result with ø16 mm device (1 sample) :</a:t>
            </a: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endParaRPr lang="en-US" sz="1400" dirty="0">
              <a:sym typeface="Wingdings" panose="05000000000000000000" pitchFamily="2" charset="2"/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u="sng" dirty="0" smtClean="0">
                <a:sym typeface="Wingdings" panose="05000000000000000000" pitchFamily="2" charset="2"/>
              </a:rPr>
              <a:t>The </a:t>
            </a:r>
            <a:r>
              <a:rPr lang="en-US" sz="1400" u="sng" dirty="0">
                <a:sym typeface="Wingdings" panose="05000000000000000000" pitchFamily="2" charset="2"/>
              </a:rPr>
              <a:t>system disengage smoothly with good reproducibility from 230 K to 300 K</a:t>
            </a:r>
            <a:r>
              <a:rPr lang="en-US" sz="1400" u="sng" dirty="0" smtClean="0">
                <a:sym typeface="Wingdings" panose="05000000000000000000" pitchFamily="2" charset="2"/>
              </a:rPr>
              <a:t>.</a:t>
            </a:r>
            <a:endParaRPr lang="en-US" sz="1400" u="sng" dirty="0" smtClean="0"/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Disengage system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831521" cy="18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1274729" y="3068960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30713" y="3068960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Heating up from 4K to 300K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337323" y="2636912"/>
            <a:ext cx="0" cy="151216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915816" y="3024372"/>
            <a:ext cx="356316" cy="525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907704" y="3549646"/>
            <a:ext cx="1198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Start to disengage around 230K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16" y="2636913"/>
            <a:ext cx="3521447" cy="18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Connecteur droit 27"/>
          <p:cNvCxnSpPr/>
          <p:nvPr/>
        </p:nvCxnSpPr>
        <p:spPr>
          <a:xfrm>
            <a:off x="7956376" y="2654164"/>
            <a:ext cx="0" cy="151216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rot="16200000">
            <a:off x="77016" y="311048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F(N)</a:t>
            </a:r>
            <a:endParaRPr lang="fr-FR" sz="1200" dirty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4757536" y="32544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Ø(mm)</a:t>
            </a:r>
            <a:endParaRPr lang="fr-FR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312846" y="414286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T(K)</a:t>
            </a:r>
            <a:endParaRPr lang="fr-FR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8676456" y="4157464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T(K)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 rot="21275074">
            <a:off x="5732598" y="3127324"/>
            <a:ext cx="206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2"/>
                </a:solidFill>
              </a:rPr>
              <a:t>Inside </a:t>
            </a:r>
            <a:r>
              <a:rPr lang="fr-FR" sz="1200" dirty="0" err="1" smtClean="0">
                <a:solidFill>
                  <a:schemeClr val="accent2"/>
                </a:solidFill>
              </a:rPr>
              <a:t>member</a:t>
            </a:r>
            <a:r>
              <a:rPr lang="fr-FR" sz="1200" dirty="0" smtClean="0">
                <a:solidFill>
                  <a:schemeClr val="accent2"/>
                </a:solidFill>
              </a:rPr>
              <a:t> ø</a:t>
            </a: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 rot="21275074">
            <a:off x="5876614" y="3885725"/>
            <a:ext cx="206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accent1"/>
                </a:solidFill>
              </a:rPr>
              <a:t>Outside</a:t>
            </a:r>
            <a:r>
              <a:rPr lang="fr-FR" sz="1200" dirty="0" smtClean="0">
                <a:solidFill>
                  <a:schemeClr val="accent1"/>
                </a:solidFill>
              </a:rPr>
              <a:t> </a:t>
            </a:r>
            <a:r>
              <a:rPr lang="fr-FR" sz="1200" dirty="0" err="1" smtClean="0">
                <a:solidFill>
                  <a:schemeClr val="accent1"/>
                </a:solidFill>
              </a:rPr>
              <a:t>member</a:t>
            </a:r>
            <a:r>
              <a:rPr lang="fr-FR" sz="1200" dirty="0" smtClean="0">
                <a:solidFill>
                  <a:schemeClr val="accent1"/>
                </a:solidFill>
              </a:rPr>
              <a:t> ø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84168" y="4452307"/>
            <a:ext cx="200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Diameter over T(K)</a:t>
            </a:r>
            <a:endParaRPr lang="en-US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401052" y="4452307"/>
            <a:ext cx="407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 runs of heating on same setup and same 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24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4" y="2945346"/>
            <a:ext cx="5781629" cy="327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51295"/>
            <a:ext cx="4257010" cy="223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ZoneTexte 119"/>
          <p:cNvSpPr txBox="1"/>
          <p:nvPr/>
        </p:nvSpPr>
        <p:spPr>
          <a:xfrm>
            <a:off x="295457" y="1052736"/>
            <a:ext cx="8525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Results with ø14 mm devices (2 samples)</a:t>
            </a:r>
            <a:endParaRPr lang="en-US" sz="1400" dirty="0" smtClean="0">
              <a:sym typeface="Wingdings" panose="05000000000000000000" pitchFamily="2" charset="2"/>
            </a:endParaRPr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Disengage system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31317" y="50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#1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034808" y="196636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#2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380" y="1484784"/>
            <a:ext cx="3490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Wingdings" panose="05000000000000000000" pitchFamily="2" charset="2"/>
              </a:rPr>
              <a:t>With different preloading scenarios, the system start to disengage at different temperatures which is normal.</a:t>
            </a: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sz="1400" dirty="0" err="1" smtClean="0">
                <a:sym typeface="Wingdings" panose="05000000000000000000" pitchFamily="2" charset="2"/>
              </a:rPr>
              <a:t>Everytime</a:t>
            </a:r>
            <a:r>
              <a:rPr lang="en-US" sz="1400" dirty="0" smtClean="0">
                <a:sym typeface="Wingdings" panose="05000000000000000000" pitchFamily="2" charset="2"/>
              </a:rPr>
              <a:t>, we can consider it is fully disengage at less than 250K.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548546" y="4326363"/>
            <a:ext cx="1656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Force </a:t>
            </a:r>
            <a:r>
              <a:rPr lang="fr-FR" sz="1600" dirty="0" err="1"/>
              <a:t>applied</a:t>
            </a:r>
            <a:r>
              <a:rPr lang="fr-FR" sz="1600" dirty="0"/>
              <a:t> (N)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55776" y="6216989"/>
            <a:ext cx="256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Temperature</a:t>
            </a:r>
            <a:r>
              <a:rPr lang="fr-FR" sz="1600" dirty="0" smtClean="0"/>
              <a:t> (K)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3740041" y="1845067"/>
            <a:ext cx="1471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Force </a:t>
            </a:r>
            <a:r>
              <a:rPr lang="fr-FR" sz="1400" dirty="0" err="1"/>
              <a:t>applied</a:t>
            </a:r>
            <a:r>
              <a:rPr lang="fr-FR" sz="1400" dirty="0"/>
              <a:t> (N)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34950" y="3081444"/>
            <a:ext cx="256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Temperature</a:t>
            </a:r>
            <a:r>
              <a:rPr lang="fr-FR" sz="1400" dirty="0" smtClean="0"/>
              <a:t> (K)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5" r="27740" b="8187"/>
          <a:stretch/>
        </p:blipFill>
        <p:spPr>
          <a:xfrm>
            <a:off x="7452320" y="3533450"/>
            <a:ext cx="1584176" cy="28538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00192" y="4581128"/>
            <a:ext cx="1656184" cy="523220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Residual</a:t>
            </a:r>
            <a:r>
              <a:rPr lang="fr-FR" sz="1400" dirty="0" smtClean="0"/>
              <a:t> forces due to reset </a:t>
            </a:r>
            <a:r>
              <a:rPr lang="fr-FR" sz="1400" dirty="0" err="1" smtClean="0"/>
              <a:t>spring</a:t>
            </a:r>
            <a:endParaRPr lang="fr-FR" sz="1400" dirty="0"/>
          </a:p>
        </p:txBody>
      </p:sp>
      <p:cxnSp>
        <p:nvCxnSpPr>
          <p:cNvPr id="8" name="Connecteur droit avec flèche 7"/>
          <p:cNvCxnSpPr>
            <a:stCxn id="6" idx="2"/>
          </p:cNvCxnSpPr>
          <p:nvPr/>
        </p:nvCxnSpPr>
        <p:spPr>
          <a:xfrm>
            <a:off x="7128284" y="5104348"/>
            <a:ext cx="909195" cy="700877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6" idx="2"/>
          </p:cNvCxnSpPr>
          <p:nvPr/>
        </p:nvCxnSpPr>
        <p:spPr>
          <a:xfrm flipH="1">
            <a:off x="4646680" y="5104348"/>
            <a:ext cx="2481604" cy="55686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439473" y="1628800"/>
            <a:ext cx="8525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Procurement stage : Motor / Ball screw / Piezos / Pre assembled mechanics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 For piezo, we will ask the suppliers to supply customized solution according to our specifications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Assembly stage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Burn-in test RT + LT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Cavity + tuner vertical test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Cryomodule integration</a:t>
            </a:r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Preparing </a:t>
            </a:r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the production for ESS spoke tuners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3808" y="4304717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US" sz="1400" dirty="0" smtClean="0">
                <a:sym typeface="Wingdings" panose="05000000000000000000" pitchFamily="2" charset="2"/>
              </a:rPr>
              <a:t>Ensure a </a:t>
            </a:r>
            <a:r>
              <a:rPr lang="en-US" sz="1400" dirty="0" err="1" smtClean="0">
                <a:sym typeface="Wingdings" panose="05000000000000000000" pitchFamily="2" charset="2"/>
              </a:rPr>
              <a:t>cavity+tuner</a:t>
            </a:r>
            <a:r>
              <a:rPr lang="en-US" sz="1400" dirty="0" smtClean="0">
                <a:sym typeface="Wingdings" panose="05000000000000000000" pitchFamily="2" charset="2"/>
              </a:rPr>
              <a:t> pair fulfill the final resonant frequency requirement prior a cryomodule assembly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628800"/>
            <a:ext cx="8280920" cy="5156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23528" y="2593777"/>
            <a:ext cx="2212680" cy="5156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51520" y="5168813"/>
            <a:ext cx="2376264" cy="50405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3528" y="3432582"/>
            <a:ext cx="2212680" cy="5156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304717"/>
            <a:ext cx="2212680" cy="5156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1308388" y="2216485"/>
            <a:ext cx="242244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1308388" y="3170428"/>
            <a:ext cx="242244" cy="2126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1308388" y="4041436"/>
            <a:ext cx="242244" cy="2126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1308388" y="4884107"/>
            <a:ext cx="242244" cy="2126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843808" y="353653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US" sz="1400" dirty="0" smtClean="0">
                <a:sym typeface="Wingdings" panose="05000000000000000000" pitchFamily="2" charset="2"/>
              </a:rPr>
              <a:t>Check the performances of each tuners without cavity</a:t>
            </a:r>
          </a:p>
        </p:txBody>
      </p:sp>
    </p:spTree>
    <p:extLst>
      <p:ext uri="{BB962C8B-B14F-4D97-AF65-F5344CB8AC3E}">
        <p14:creationId xmlns:p14="http://schemas.microsoft.com/office/powerpoint/2010/main" val="6594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295457" y="1196752"/>
            <a:ext cx="8525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First tests scheduled for this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Long term operation with up to 4 tuners without cavity (more safe) at 300 K and 77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Goals are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Validation of the tuner trough a burn in test (300K and 77K) prior utilization on a cavity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Accelerated life test of whole tuners at 77K planned for 2018/2019.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Easy R&amp;D on actuators and mechanical joints at low temperature</a:t>
            </a:r>
            <a:endParaRPr lang="en-US" sz="1400" dirty="0"/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Burn-in test dedicated cryostat</a:t>
            </a:r>
          </a:p>
        </p:txBody>
      </p:sp>
      <p:pic>
        <p:nvPicPr>
          <p:cNvPr id="9" name="Picture 2" descr="D:\Boite a SAF\Photos\Photos montage\IMG_4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0" y="2798344"/>
            <a:ext cx="4949126" cy="371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Boite a SAF\Photos\Photos montage\IMG_4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35" y="2797771"/>
            <a:ext cx="2777678" cy="370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295457" y="1196752"/>
            <a:ext cx="8525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Stiff frame simulates the cavity stiffness to achieve both all tuning range with the nominal expected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Made of Aluminum 6082 T6 plate with 21 mm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Equipped with strain gage so we can check if the tuner is responding properly</a:t>
            </a:r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Burn-in test dedicated cryostat</a:t>
            </a:r>
          </a:p>
        </p:txBody>
      </p:sp>
      <p:pic>
        <p:nvPicPr>
          <p:cNvPr id="7" name="Picture 10" descr="D:\ANSYS\ESS\SAF\CRYOSTAT_TEST\RAPPORT\result_dpcmt_1bis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16" t="13763"/>
          <a:stretch/>
        </p:blipFill>
        <p:spPr bwMode="auto">
          <a:xfrm>
            <a:off x="6382886" y="1458764"/>
            <a:ext cx="2669141" cy="351463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382886" y="564657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/>
              <a:buChar char="Þ"/>
            </a:pPr>
            <a:r>
              <a:rPr lang="fr-FR" sz="1600" dirty="0" err="1" smtClean="0">
                <a:sym typeface="Symbol"/>
              </a:rPr>
              <a:t>Displacement</a:t>
            </a:r>
            <a:r>
              <a:rPr lang="fr-FR" sz="1600" dirty="0" smtClean="0">
                <a:sym typeface="Symbol"/>
              </a:rPr>
              <a:t> ~1 </a:t>
            </a:r>
            <a:r>
              <a:rPr lang="fr-FR" sz="1600" dirty="0">
                <a:sym typeface="Symbol"/>
              </a:rPr>
              <a:t>mm </a:t>
            </a:r>
          </a:p>
          <a:p>
            <a:pPr>
              <a:buFont typeface="Symbol"/>
              <a:buChar char="Þ"/>
            </a:pPr>
            <a:r>
              <a:rPr lang="fr-FR" sz="1600" dirty="0" err="1" smtClean="0">
                <a:sym typeface="Symbol"/>
              </a:rPr>
              <a:t>Stiffness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>
                <a:sym typeface="Symbol"/>
              </a:rPr>
              <a:t>~20 kN/m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43" y="3636801"/>
            <a:ext cx="1266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6200000">
            <a:off x="5905536" y="4529274"/>
            <a:ext cx="1120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ym typeface="Symbol"/>
              </a:rPr>
              <a:t>Unit : mm</a:t>
            </a:r>
            <a:endParaRPr lang="fr-FR" sz="1400" dirty="0">
              <a:sym typeface="Symbol"/>
            </a:endParaRPr>
          </a:p>
        </p:txBody>
      </p:sp>
      <p:sp>
        <p:nvSpPr>
          <p:cNvPr id="4" name="AutoShape 4" descr="imap://gandolfo@ipno.in2p3.fr:993/fetch%3EUID%3E.INBOX%3E18949?part=1.4&amp;type=image/jpeg&amp;filename=IMG_49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 descr="C:\Users\gandolfo.IPN\Desktop\IMG_49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"/>
          <a:stretch/>
        </p:blipFill>
        <p:spPr bwMode="auto">
          <a:xfrm>
            <a:off x="179513" y="2449463"/>
            <a:ext cx="437845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20170413_1406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" b="7707"/>
          <a:stretch/>
        </p:blipFill>
        <p:spPr bwMode="auto">
          <a:xfrm>
            <a:off x="4788024" y="2435324"/>
            <a:ext cx="1394911" cy="23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788024" y="4845995"/>
            <a:ext cx="13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Strain</a:t>
            </a:r>
            <a:r>
              <a:rPr lang="fr-FR" sz="1200" i="1" dirty="0" smtClean="0"/>
              <a:t> gage </a:t>
            </a:r>
            <a:r>
              <a:rPr lang="fr-FR" sz="1200" i="1" dirty="0" err="1" smtClean="0"/>
              <a:t>gluing</a:t>
            </a:r>
            <a:endParaRPr lang="fr-FR" sz="12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55575" y="5904391"/>
            <a:ext cx="4402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Tuner </a:t>
            </a:r>
            <a:r>
              <a:rPr lang="fr-FR" sz="1200" i="1" dirty="0" err="1" smtClean="0"/>
              <a:t>fully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equipped</a:t>
            </a:r>
            <a:r>
              <a:rPr lang="fr-FR" sz="1200" i="1" dirty="0" smtClean="0"/>
              <a:t> on the cold mass 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1254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7690"/>
            <a:ext cx="8304857" cy="465837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</p:pic>
      <p:sp>
        <p:nvSpPr>
          <p:cNvPr id="120" name="ZoneTexte 119"/>
          <p:cNvSpPr txBox="1"/>
          <p:nvPr/>
        </p:nvSpPr>
        <p:spPr>
          <a:xfrm>
            <a:off x="295457" y="1124744"/>
            <a:ext cx="8525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First test to validate the setup at room temperature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 around 46% of displacement absorbed in the tuner, same behavior than on a cavity</a:t>
            </a:r>
            <a:endParaRPr lang="en-US" sz="1400" dirty="0" smtClean="0"/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Burn-in test dedicated cryostat</a:t>
            </a:r>
          </a:p>
        </p:txBody>
      </p:sp>
      <p:sp>
        <p:nvSpPr>
          <p:cNvPr id="4" name="AutoShape 4" descr="imap://gandolfo@ipno.in2p3.fr:993/fetch%3EUID%3E.INBOX%3E18949?part=1.4&amp;type=image/jpeg&amp;filename=IMG_49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739763" y="2382788"/>
            <a:ext cx="10852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7kN force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6883779" y="2132856"/>
            <a:ext cx="216024" cy="251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2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8064896" cy="38884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ESS double spoke tuner : Intro / results / issues / upgrades</a:t>
            </a:r>
            <a:endParaRPr lang="en-US" sz="3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sym typeface="Wingdings" pitchFamily="2" charset="2"/>
              </a:rPr>
              <a:t>Piezo actuators testing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sym typeface="Wingdings" pitchFamily="2" charset="2"/>
              </a:rPr>
              <a:t>Disengage system testing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sym typeface="Wingdings" pitchFamily="2" charset="2"/>
              </a:rPr>
              <a:t>MYRRHA tuner design &amp; plans</a:t>
            </a:r>
          </a:p>
        </p:txBody>
      </p:sp>
      <p:sp>
        <p:nvSpPr>
          <p:cNvPr id="6" name="Titre 11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Outline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448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46204" y="3741281"/>
            <a:ext cx="2877270" cy="20667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MYRRHA single spoke cavity tuner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2050" name="Picture 2" descr="C:\Users\gandolfo.IPN\Desktop\SAF_MYRRHA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771343" cy="45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67676"/>
              </p:ext>
            </p:extLst>
          </p:nvPr>
        </p:nvGraphicFramePr>
        <p:xfrm>
          <a:off x="5690122" y="4084398"/>
          <a:ext cx="2559851" cy="15941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1368152"/>
                <a:gridCol w="1191699"/>
              </a:tblGrid>
              <a:tr h="33971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Cavity Stiffness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14.5 kN/mm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45733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Cavity strain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367 MPa/mm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3971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Cavity stiffness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170 kHz/mm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45733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LHe vessel stiffness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196 kHz/mm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05244" y="1090761"/>
            <a:ext cx="7852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Cavity parameters are very close to the ESS double spoke</a:t>
            </a:r>
          </a:p>
          <a:p>
            <a:r>
              <a:rPr lang="en-US" sz="1400" dirty="0" smtClean="0"/>
              <a:t>Bigger motor in order to achieve 100x cavity </a:t>
            </a:r>
            <a:r>
              <a:rPr lang="en-US" sz="1400" dirty="0" err="1" smtClean="0"/>
              <a:t>bandpass</a:t>
            </a:r>
            <a:r>
              <a:rPr lang="en-US" sz="1400" dirty="0" smtClean="0"/>
              <a:t> (16 kHz) in 1s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Possibility to quickly detune / retune the cavity in order to satisfy the fault recovery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Will be tested in the tuner cryostat first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652120" y="3750806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Cavity </a:t>
            </a:r>
            <a:r>
              <a:rPr lang="en-US" sz="1600" dirty="0" smtClean="0"/>
              <a:t>parameters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48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Conclusions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Many ESS spoke prototype tuner tests have been done, most have worked well but some revealed some irregularities on piezo and joints.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Most of those have been corrected/enhanced to handle ensure better reliability and ease the maintainability.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 dedicated tool bench have been developed in order to validate each tuner prior cryomodule integration with 300K and 77K burn-in tests.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MYRRHA spoke tuner design will be very similar and will take benefits from experience learned on ESS spoke tuner.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Fault recovery procedure to be tested and validated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R&amp;D will continue with accelerated lifetime tests on piezo and tuners.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7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Acknowledgment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0529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Thanks to many people who helped on this work :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dirty="0"/>
              <a:t>S. </a:t>
            </a:r>
            <a:r>
              <a:rPr lang="fr-FR" sz="2400" dirty="0" err="1" smtClean="0"/>
              <a:t>Bousson</a:t>
            </a:r>
            <a:r>
              <a:rPr lang="fr-FR" sz="2400" dirty="0" smtClean="0"/>
              <a:t>,</a:t>
            </a:r>
            <a:r>
              <a:rPr lang="fr-FR" sz="2400" dirty="0"/>
              <a:t> S. </a:t>
            </a:r>
            <a:r>
              <a:rPr lang="fr-FR" sz="2400" dirty="0" err="1"/>
              <a:t>Blivet</a:t>
            </a:r>
            <a:r>
              <a:rPr lang="fr-FR" sz="2400" dirty="0"/>
              <a:t>, S. </a:t>
            </a:r>
            <a:r>
              <a:rPr lang="fr-FR" sz="2400" dirty="0" smtClean="0"/>
              <a:t>Brault, </a:t>
            </a:r>
            <a:r>
              <a:rPr lang="fr-FR" sz="2400" dirty="0"/>
              <a:t>F. </a:t>
            </a:r>
            <a:r>
              <a:rPr lang="fr-FR" sz="2400" dirty="0" smtClean="0"/>
              <a:t>Chatelet ,  </a:t>
            </a:r>
            <a:r>
              <a:rPr lang="fr-FR" sz="2400" dirty="0"/>
              <a:t>S. De Lima, </a:t>
            </a:r>
            <a:r>
              <a:rPr lang="fr-FR" sz="2400" dirty="0" smtClean="0"/>
              <a:t> </a:t>
            </a:r>
            <a:r>
              <a:rPr lang="fr-FR" sz="2400" dirty="0"/>
              <a:t>F. </a:t>
            </a:r>
            <a:r>
              <a:rPr lang="fr-FR" sz="2400" dirty="0" smtClean="0"/>
              <a:t>Dubois, </a:t>
            </a:r>
            <a:r>
              <a:rPr lang="fr-FR" sz="2400" dirty="0"/>
              <a:t>P. Duchesne</a:t>
            </a:r>
            <a:r>
              <a:rPr lang="fr-FR" sz="2400" dirty="0" smtClean="0"/>
              <a:t>, </a:t>
            </a:r>
            <a:r>
              <a:rPr lang="fr-FR" sz="2400" dirty="0"/>
              <a:t>S. </a:t>
            </a:r>
            <a:r>
              <a:rPr lang="fr-FR" sz="2400" dirty="0" smtClean="0"/>
              <a:t>Durand, </a:t>
            </a:r>
            <a:r>
              <a:rPr lang="en-US" sz="2400" dirty="0">
                <a:sym typeface="Wingdings" pitchFamily="2" charset="2"/>
              </a:rPr>
              <a:t>P. </a:t>
            </a:r>
            <a:r>
              <a:rPr lang="en-US" sz="2400" dirty="0" err="1" smtClean="0">
                <a:sym typeface="Wingdings" pitchFamily="2" charset="2"/>
              </a:rPr>
              <a:t>Duthil</a:t>
            </a:r>
            <a:r>
              <a:rPr lang="en-US" sz="2400" dirty="0" smtClean="0">
                <a:sym typeface="Wingdings" pitchFamily="2" charset="2"/>
              </a:rPr>
              <a:t>,</a:t>
            </a:r>
            <a:r>
              <a:rPr lang="fr-FR" sz="2400" dirty="0"/>
              <a:t> F. Galet , D. </a:t>
            </a:r>
            <a:r>
              <a:rPr lang="fr-FR" sz="2400" dirty="0" err="1"/>
              <a:t>Grolet</a:t>
            </a:r>
            <a:r>
              <a:rPr lang="fr-FR" sz="2400" dirty="0"/>
              <a:t>, A. Guilbot,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D. </a:t>
            </a:r>
            <a:r>
              <a:rPr lang="en-US" sz="2400" dirty="0" err="1" smtClean="0">
                <a:sym typeface="Wingdings" pitchFamily="2" charset="2"/>
              </a:rPr>
              <a:t>Longuevergne</a:t>
            </a:r>
            <a:r>
              <a:rPr lang="fr-FR" sz="2400" dirty="0" smtClean="0"/>
              <a:t>, </a:t>
            </a:r>
            <a:r>
              <a:rPr lang="fr-FR" sz="2400" dirty="0"/>
              <a:t>R. </a:t>
            </a:r>
            <a:r>
              <a:rPr lang="fr-FR" sz="2400" dirty="0" err="1"/>
              <a:t>Martret</a:t>
            </a:r>
            <a:r>
              <a:rPr lang="fr-FR" sz="2400" dirty="0"/>
              <a:t>,</a:t>
            </a:r>
            <a:r>
              <a:rPr lang="fr-FR" sz="2400" dirty="0" smtClean="0"/>
              <a:t> G</a:t>
            </a:r>
            <a:r>
              <a:rPr lang="fr-FR" sz="2400" dirty="0"/>
              <a:t>. </a:t>
            </a:r>
            <a:r>
              <a:rPr lang="fr-FR" sz="2400" dirty="0" err="1" smtClean="0"/>
              <a:t>Olry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fr-FR" sz="2400" dirty="0"/>
              <a:t>T. </a:t>
            </a:r>
            <a:r>
              <a:rPr lang="fr-FR" sz="2400" dirty="0" smtClean="0"/>
              <a:t>Pépin-Donat, </a:t>
            </a:r>
            <a:r>
              <a:rPr lang="fr-FR" sz="2400" dirty="0"/>
              <a:t>M. </a:t>
            </a:r>
            <a:r>
              <a:rPr lang="fr-FR" sz="2400" dirty="0" err="1" smtClean="0"/>
              <a:t>Pierens</a:t>
            </a:r>
            <a:r>
              <a:rPr lang="fr-FR" sz="2400" dirty="0" smtClean="0"/>
              <a:t>, V</a:t>
            </a:r>
            <a:r>
              <a:rPr lang="fr-FR" sz="2400" dirty="0"/>
              <a:t>. </a:t>
            </a:r>
            <a:r>
              <a:rPr lang="fr-FR" sz="2400" dirty="0" err="1" smtClean="0"/>
              <a:t>Quipourt</a:t>
            </a:r>
            <a:r>
              <a:rPr lang="fr-FR" sz="2400" dirty="0" smtClean="0"/>
              <a:t>, D</a:t>
            </a:r>
            <a:r>
              <a:rPr lang="fr-FR" sz="2400" dirty="0"/>
              <a:t>. </a:t>
            </a:r>
            <a:r>
              <a:rPr lang="fr-FR" sz="2400" dirty="0" err="1" smtClean="0"/>
              <a:t>Reynet</a:t>
            </a:r>
            <a:r>
              <a:rPr lang="fr-FR" sz="2400" dirty="0" smtClean="0"/>
              <a:t>, S</a:t>
            </a:r>
            <a:r>
              <a:rPr lang="fr-FR" sz="2400" dirty="0"/>
              <a:t>. </a:t>
            </a:r>
            <a:r>
              <a:rPr lang="fr-FR" sz="2400" dirty="0" err="1" smtClean="0"/>
              <a:t>Roset</a:t>
            </a:r>
            <a:r>
              <a:rPr lang="fr-FR" sz="2400" dirty="0" smtClean="0"/>
              <a:t>, </a:t>
            </a:r>
            <a:r>
              <a:rPr lang="fr-FR" sz="2400" dirty="0"/>
              <a:t>O. </a:t>
            </a:r>
            <a:r>
              <a:rPr lang="fr-FR" sz="2400" dirty="0" err="1"/>
              <a:t>Spiga</a:t>
            </a:r>
            <a:r>
              <a:rPr lang="fr-FR" sz="2400" dirty="0" smtClean="0"/>
              <a:t>, </a:t>
            </a:r>
            <a:r>
              <a:rPr lang="en-US" sz="2400" dirty="0">
                <a:sym typeface="Wingdings" pitchFamily="2" charset="2"/>
              </a:rPr>
              <a:t>Y. </a:t>
            </a:r>
            <a:r>
              <a:rPr lang="en-US" sz="2400" dirty="0" err="1">
                <a:sym typeface="Wingdings" pitchFamily="2" charset="2"/>
              </a:rPr>
              <a:t>Zeraia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9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avec flèche 19"/>
          <p:cNvCxnSpPr/>
          <p:nvPr/>
        </p:nvCxnSpPr>
        <p:spPr>
          <a:xfrm flipH="1">
            <a:off x="4572000" y="2301200"/>
            <a:ext cx="432048" cy="19447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8677" name="Picture 5" descr="C:\Users\Nicolas\Desktop\vert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8" t="3536" b="10060"/>
          <a:stretch/>
        </p:blipFill>
        <p:spPr bwMode="auto">
          <a:xfrm>
            <a:off x="5294" y="916410"/>
            <a:ext cx="4782730" cy="5896966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>
            <a:stCxn id="11" idx="1"/>
          </p:cNvCxnSpPr>
          <p:nvPr/>
        </p:nvCxnSpPr>
        <p:spPr>
          <a:xfrm flipH="1" flipV="1">
            <a:off x="3851920" y="4097562"/>
            <a:ext cx="1152128" cy="6176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1"/>
          </p:cNvCxnSpPr>
          <p:nvPr/>
        </p:nvCxnSpPr>
        <p:spPr>
          <a:xfrm flipH="1">
            <a:off x="2483768" y="4487334"/>
            <a:ext cx="2520280" cy="11428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04048" y="3305472"/>
            <a:ext cx="3960440" cy="1707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8" y="1064265"/>
            <a:ext cx="3960440" cy="1812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5004048" y="1517812"/>
            <a:ext cx="3858436" cy="1499628"/>
          </a:xfrm>
        </p:spPr>
        <p:txBody>
          <a:bodyPr>
            <a:normAutofit/>
          </a:bodyPr>
          <a:lstStyle/>
          <a:p>
            <a:r>
              <a:rPr lang="en-US" sz="1300" dirty="0" smtClean="0">
                <a:latin typeface="+mj-lt"/>
              </a:rPr>
              <a:t>Main purpose : Compensation of </a:t>
            </a:r>
            <a:r>
              <a:rPr lang="en-US" sz="1300" b="1" dirty="0" smtClean="0">
                <a:latin typeface="+mj-lt"/>
              </a:rPr>
              <a:t>large </a:t>
            </a:r>
            <a:r>
              <a:rPr lang="en-US" sz="1300" dirty="0" smtClean="0">
                <a:latin typeface="+mj-lt"/>
              </a:rPr>
              <a:t>frequency shifts with a </a:t>
            </a:r>
            <a:r>
              <a:rPr lang="en-US" sz="1300" b="1" dirty="0" smtClean="0">
                <a:latin typeface="+mj-lt"/>
              </a:rPr>
              <a:t>low</a:t>
            </a:r>
            <a:r>
              <a:rPr lang="en-US" sz="1300" dirty="0" smtClean="0">
                <a:latin typeface="+mj-lt"/>
              </a:rPr>
              <a:t> speed</a:t>
            </a:r>
          </a:p>
          <a:p>
            <a:endParaRPr lang="en-US" sz="1300" dirty="0" smtClean="0">
              <a:latin typeface="+mj-lt"/>
            </a:endParaRPr>
          </a:p>
          <a:p>
            <a:r>
              <a:rPr lang="en-US" sz="1300" dirty="0" smtClean="0">
                <a:latin typeface="+mj-lt"/>
              </a:rPr>
              <a:t>Actuator used : Stepper motor with planetary gearbox (1:256)</a:t>
            </a:r>
            <a:endParaRPr lang="en-US" sz="1300" dirty="0">
              <a:latin typeface="+mj-lt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5004048" y="1067594"/>
            <a:ext cx="2592288" cy="35719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Slow tuner action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5004048" y="3313027"/>
            <a:ext cx="2376264" cy="35719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Fast tuner action</a:t>
            </a: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5004048" y="3737520"/>
            <a:ext cx="3888432" cy="1499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Main purpose : Compensation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small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frequency shifts with a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high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speed</a:t>
            </a:r>
          </a:p>
          <a:p>
            <a:pPr marL="342900" indent="-342900">
              <a:spcBef>
                <a:spcPct val="20000"/>
              </a:spcBef>
            </a:pPr>
            <a:endParaRPr lang="en-US" sz="1400" dirty="0" smtClean="0"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>
                <a:latin typeface="+mj-lt"/>
                <a:cs typeface="Arial" pitchFamily="34" charset="0"/>
              </a:rPr>
              <a:t>Actuator used : Piezoelectric </a:t>
            </a:r>
            <a:br>
              <a:rPr lang="en-US" sz="1400" dirty="0" smtClean="0">
                <a:latin typeface="+mj-lt"/>
                <a:cs typeface="Arial" pitchFamily="34" charset="0"/>
              </a:rPr>
            </a:br>
            <a:r>
              <a:rPr lang="en-US" sz="1400" dirty="0" smtClean="0">
                <a:latin typeface="+mj-lt"/>
                <a:cs typeface="Arial" pitchFamily="34" charset="0"/>
              </a:rPr>
              <a:t>actuators   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596336" y="4457600"/>
            <a:ext cx="1153808" cy="360040"/>
          </a:xfrm>
          <a:prstGeom prst="cub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5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Tuner overview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6" presetClass="emph" presetSubtype="0" repeatCount="5000" accel="20000" autoRev="1" fill="hold" grpId="0" nodeType="click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80000">
                                          <p:cBhvr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2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" grpId="0" animBg="1"/>
          <p:bldP spid="5" grpId="0" build="p"/>
          <p:bldP spid="7" grpId="0" build="p"/>
          <p:bldP spid="9" grpId="0" build="p"/>
          <p:bldP spid="10" grpId="0"/>
          <p:bldP spid="8" grpId="0" animBg="1"/>
          <p:bldP spid="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6" presetClass="emph" presetSubtype="0" repeatCount="5000" accel="20000" autoRev="1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2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" grpId="0" animBg="1"/>
          <p:bldP spid="5" grpId="0" build="p"/>
          <p:bldP spid="7" grpId="0" build="p"/>
          <p:bldP spid="9" grpId="0" build="p"/>
          <p:bldP spid="10" grpId="0"/>
          <p:bldP spid="8" grpId="0" animBg="1"/>
          <p:bldP spid="8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AF ESS\CAD Pinctures\Piezo frame top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27" y="3485836"/>
            <a:ext cx="5934540" cy="196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 rot="5400000">
            <a:off x="6922245" y="4634923"/>
            <a:ext cx="276753" cy="276753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 31"/>
          <p:cNvSpPr/>
          <p:nvPr/>
        </p:nvSpPr>
        <p:spPr>
          <a:xfrm rot="5400000">
            <a:off x="4802826" y="-44454"/>
            <a:ext cx="1609686" cy="595017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Ellipse 39"/>
          <p:cNvSpPr/>
          <p:nvPr/>
        </p:nvSpPr>
        <p:spPr>
          <a:xfrm rot="5400000">
            <a:off x="4016342" y="4634923"/>
            <a:ext cx="276753" cy="276753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41" name="Groupe 140"/>
          <p:cNvGrpSpPr/>
          <p:nvPr/>
        </p:nvGrpSpPr>
        <p:grpSpPr>
          <a:xfrm>
            <a:off x="2840148" y="5395993"/>
            <a:ext cx="4764339" cy="415123"/>
            <a:chOff x="2840148" y="5395993"/>
            <a:chExt cx="4764339" cy="415123"/>
          </a:xfrm>
        </p:grpSpPr>
        <p:grpSp>
          <p:nvGrpSpPr>
            <p:cNvPr id="140" name="Groupe 139"/>
            <p:cNvGrpSpPr/>
            <p:nvPr/>
          </p:nvGrpSpPr>
          <p:grpSpPr>
            <a:xfrm>
              <a:off x="3462840" y="5534362"/>
              <a:ext cx="4141647" cy="276751"/>
              <a:chOff x="3462840" y="5534362"/>
              <a:chExt cx="4141647" cy="276751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 rot="16200000" flipH="1">
                <a:off x="4223909" y="5672737"/>
                <a:ext cx="276751" cy="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 rot="16200000" flipH="1">
                <a:off x="3670405" y="5672737"/>
                <a:ext cx="276751" cy="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flipH="1">
                <a:off x="3462840" y="5672738"/>
                <a:ext cx="4141647" cy="1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e 138"/>
            <p:cNvGrpSpPr/>
            <p:nvPr/>
          </p:nvGrpSpPr>
          <p:grpSpPr>
            <a:xfrm>
              <a:off x="2840148" y="5395993"/>
              <a:ext cx="1452947" cy="415123"/>
              <a:chOff x="2840148" y="5395993"/>
              <a:chExt cx="1452947" cy="415123"/>
            </a:xfrm>
          </p:grpSpPr>
          <p:cxnSp>
            <p:nvCxnSpPr>
              <p:cNvPr id="21" name="Connecteur droit 20"/>
              <p:cNvCxnSpPr/>
              <p:nvPr/>
            </p:nvCxnSpPr>
            <p:spPr>
              <a:xfrm rot="10800000">
                <a:off x="3877206" y="5810353"/>
                <a:ext cx="415889" cy="763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rot="10800000">
                <a:off x="3877206" y="5533600"/>
                <a:ext cx="415128" cy="1525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29" idx="6"/>
              </p:cNvCxnSpPr>
              <p:nvPr/>
            </p:nvCxnSpPr>
            <p:spPr>
              <a:xfrm rot="5400000">
                <a:off x="4084770" y="5464418"/>
                <a:ext cx="138375" cy="1525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Connecteur en angle 122"/>
              <p:cNvCxnSpPr/>
              <p:nvPr/>
            </p:nvCxnSpPr>
            <p:spPr>
              <a:xfrm flipH="1">
                <a:off x="3289868" y="5465181"/>
                <a:ext cx="864852" cy="138375"/>
              </a:xfrm>
              <a:prstGeom prst="bentConnector2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43" name="Groupe 266"/>
              <p:cNvGrpSpPr/>
              <p:nvPr/>
            </p:nvGrpSpPr>
            <p:grpSpPr>
              <a:xfrm rot="5400000">
                <a:off x="3116519" y="5257991"/>
                <a:ext cx="276751" cy="829493"/>
                <a:chOff x="4355975" y="5446019"/>
                <a:chExt cx="288031" cy="863301"/>
              </a:xfrm>
            </p:grpSpPr>
            <p:cxnSp>
              <p:nvCxnSpPr>
                <p:cNvPr id="74" name="Connecteur droit 73"/>
                <p:cNvCxnSpPr>
                  <a:endCxn id="75" idx="0"/>
                </p:cNvCxnSpPr>
                <p:nvPr/>
              </p:nvCxnSpPr>
              <p:spPr>
                <a:xfrm rot="16200000" flipH="1">
                  <a:off x="4391979" y="5553237"/>
                  <a:ext cx="216024" cy="158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75" name="Rectangle 74"/>
                <p:cNvSpPr/>
                <p:nvPr/>
              </p:nvSpPr>
              <p:spPr>
                <a:xfrm flipH="1">
                  <a:off x="4355975" y="5661248"/>
                  <a:ext cx="288031" cy="648072"/>
                </a:xfrm>
                <a:prstGeom prst="rect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cxnSp>
              <p:nvCxnSpPr>
                <p:cNvPr id="76" name="Connecteur droit 75"/>
                <p:cNvCxnSpPr/>
                <p:nvPr/>
              </p:nvCxnSpPr>
              <p:spPr>
                <a:xfrm flipH="1">
                  <a:off x="4355975" y="5949280"/>
                  <a:ext cx="288031" cy="1588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</p:grpSp>
        </p:grpSp>
      </p:grpSp>
      <p:sp>
        <p:nvSpPr>
          <p:cNvPr id="44" name="Rectangle 43"/>
          <p:cNvSpPr/>
          <p:nvPr/>
        </p:nvSpPr>
        <p:spPr>
          <a:xfrm rot="5400000">
            <a:off x="8202225" y="2586348"/>
            <a:ext cx="415128" cy="3459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Rectangle 44"/>
          <p:cNvSpPr/>
          <p:nvPr/>
        </p:nvSpPr>
        <p:spPr>
          <a:xfrm rot="5400000">
            <a:off x="2597988" y="2586345"/>
            <a:ext cx="415128" cy="3459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42" name="Groupe 141"/>
          <p:cNvGrpSpPr/>
          <p:nvPr/>
        </p:nvGrpSpPr>
        <p:grpSpPr>
          <a:xfrm>
            <a:off x="6853057" y="5395992"/>
            <a:ext cx="415128" cy="415128"/>
            <a:chOff x="6853057" y="5395992"/>
            <a:chExt cx="415128" cy="415128"/>
          </a:xfrm>
        </p:grpSpPr>
        <p:cxnSp>
          <p:nvCxnSpPr>
            <p:cNvPr id="26" name="Connecteur droit 25"/>
            <p:cNvCxnSpPr>
              <a:stCxn id="72" idx="3"/>
              <a:endCxn id="28" idx="6"/>
            </p:cNvCxnSpPr>
            <p:nvPr/>
          </p:nvCxnSpPr>
          <p:spPr>
            <a:xfrm flipV="1">
              <a:off x="7060621" y="5395992"/>
              <a:ext cx="0" cy="138380"/>
            </a:xfrm>
            <a:prstGeom prst="line">
              <a:avLst/>
            </a:prstGeom>
            <a:ln w="38100">
              <a:solidFill>
                <a:srgbClr val="993300"/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6" name="Groupe 259"/>
            <p:cNvGrpSpPr/>
            <p:nvPr/>
          </p:nvGrpSpPr>
          <p:grpSpPr>
            <a:xfrm rot="5400000">
              <a:off x="6922246" y="5465182"/>
              <a:ext cx="276749" cy="415128"/>
              <a:chOff x="4355985" y="1700809"/>
              <a:chExt cx="288028" cy="432048"/>
            </a:xfrm>
          </p:grpSpPr>
          <p:sp>
            <p:nvSpPr>
              <p:cNvPr id="72" name="Rectangle 71"/>
              <p:cNvSpPr/>
              <p:nvPr/>
            </p:nvSpPr>
            <p:spPr>
              <a:xfrm flipH="1">
                <a:off x="4355985" y="1700809"/>
                <a:ext cx="288028" cy="432048"/>
              </a:xfrm>
              <a:prstGeom prst="rect">
                <a:avLst/>
              </a:prstGeom>
              <a:ln w="38100">
                <a:solidFill>
                  <a:srgbClr val="993300"/>
                </a:solidFill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b="1"/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rot="16200000" flipH="1">
                <a:off x="4283975" y="1772819"/>
                <a:ext cx="432048" cy="288028"/>
              </a:xfrm>
              <a:prstGeom prst="line">
                <a:avLst/>
              </a:prstGeom>
              <a:ln w="38100">
                <a:solidFill>
                  <a:srgbClr val="993300"/>
                </a:solidFill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ZoneTexte 46"/>
          <p:cNvSpPr txBox="1"/>
          <p:nvPr/>
        </p:nvSpPr>
        <p:spPr>
          <a:xfrm rot="5400000">
            <a:off x="7050980" y="2720551"/>
            <a:ext cx="110701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mtClean="0"/>
              <a:t>Vacuum</a:t>
            </a:r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4992069" y="120634"/>
            <a:ext cx="1231199" cy="5258295"/>
          </a:xfrm>
          <a:prstGeom prst="rect">
            <a:avLst/>
          </a:prstGeom>
          <a:ln w="381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smtClean="0"/>
          </a:p>
        </p:txBody>
      </p:sp>
      <p:sp>
        <p:nvSpPr>
          <p:cNvPr id="78" name="Rectangle 77"/>
          <p:cNvSpPr/>
          <p:nvPr/>
        </p:nvSpPr>
        <p:spPr>
          <a:xfrm>
            <a:off x="2416370" y="4880587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Arial Black" pitchFamily="34" charset="0"/>
                <a:cs typeface="Arial" pitchFamily="34" charset="0"/>
              </a:rPr>
              <a:t>Motor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81092" y="6001439"/>
            <a:ext cx="2629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Ball screw (p = 2 mm)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409019" y="4472796"/>
            <a:ext cx="737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339966"/>
                </a:solidFill>
                <a:latin typeface="Arial Black" pitchFamily="34" charset="0"/>
                <a:cs typeface="Arial" pitchFamily="34" charset="0"/>
              </a:rPr>
              <a:t>Rods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65859" y="2479349"/>
            <a:ext cx="1005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DF2F6E"/>
                </a:solidFill>
                <a:latin typeface="Arial Black" pitchFamily="34" charset="0"/>
                <a:cs typeface="Arial" pitchFamily="34" charset="0"/>
              </a:rPr>
              <a:t>Flange frame</a:t>
            </a:r>
            <a:endParaRPr lang="en-US" sz="1600" dirty="0">
              <a:solidFill>
                <a:srgbClr val="DF2F6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533663" y="2436723"/>
            <a:ext cx="969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Cavity flange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11347" y="5741222"/>
            <a:ext cx="13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Lever arm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1600" dirty="0" smtClean="0">
                <a:latin typeface="Arial Black" pitchFamily="34" charset="0"/>
                <a:cs typeface="Arial" pitchFamily="34" charset="0"/>
              </a:rPr>
              <a:t>(D/d = 10)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4588083" y="2428773"/>
            <a:ext cx="945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Bellow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3323703" y="3943040"/>
            <a:ext cx="1658982" cy="1658994"/>
            <a:chOff x="3323703" y="3943040"/>
            <a:chExt cx="1658982" cy="1658994"/>
          </a:xfrm>
        </p:grpSpPr>
        <p:cxnSp>
          <p:nvCxnSpPr>
            <p:cNvPr id="16" name="Connecteur droit 15"/>
            <p:cNvCxnSpPr>
              <a:stCxn id="31" idx="0"/>
              <a:endCxn id="40" idx="4"/>
            </p:cNvCxnSpPr>
            <p:nvPr/>
          </p:nvCxnSpPr>
          <p:spPr>
            <a:xfrm rot="10800000" flipH="1" flipV="1">
              <a:off x="3877967" y="4773295"/>
              <a:ext cx="138375" cy="6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stCxn id="29" idx="6"/>
              <a:endCxn id="40" idx="6"/>
            </p:cNvCxnSpPr>
            <p:nvPr/>
          </p:nvCxnSpPr>
          <p:spPr>
            <a:xfrm rot="5400000" flipH="1">
              <a:off x="3912561" y="5153834"/>
              <a:ext cx="484317" cy="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 rot="5400000">
              <a:off x="4085532" y="5257616"/>
              <a:ext cx="138377" cy="138375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Ellipse 30"/>
            <p:cNvSpPr/>
            <p:nvPr/>
          </p:nvSpPr>
          <p:spPr>
            <a:xfrm rot="5400000">
              <a:off x="3739592" y="4704105"/>
              <a:ext cx="138375" cy="138375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7" name="Ellipse 96"/>
            <p:cNvSpPr/>
            <p:nvPr/>
          </p:nvSpPr>
          <p:spPr>
            <a:xfrm rot="5400000">
              <a:off x="3323697" y="3943046"/>
              <a:ext cx="1658994" cy="1658982"/>
            </a:xfrm>
            <a:prstGeom prst="ellipse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6369493" y="4082177"/>
            <a:ext cx="1382256" cy="1382246"/>
            <a:chOff x="6369493" y="4082177"/>
            <a:chExt cx="1382256" cy="1382246"/>
          </a:xfrm>
        </p:grpSpPr>
        <p:cxnSp>
          <p:nvCxnSpPr>
            <p:cNvPr id="15" name="Connecteur droit 14"/>
            <p:cNvCxnSpPr>
              <a:stCxn id="17" idx="0"/>
              <a:endCxn id="30" idx="4"/>
            </p:cNvCxnSpPr>
            <p:nvPr/>
          </p:nvCxnSpPr>
          <p:spPr>
            <a:xfrm rot="10800000" flipH="1" flipV="1">
              <a:off x="7198234" y="4772537"/>
              <a:ext cx="138375" cy="152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28" idx="6"/>
              <a:endCxn id="17" idx="6"/>
            </p:cNvCxnSpPr>
            <p:nvPr/>
          </p:nvCxnSpPr>
          <p:spPr>
            <a:xfrm rot="5400000" flipH="1" flipV="1">
              <a:off x="6818464" y="5153834"/>
              <a:ext cx="484317" cy="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 rot="5400000">
              <a:off x="6991434" y="5257617"/>
              <a:ext cx="138375" cy="138375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Ellipse 29"/>
            <p:cNvSpPr/>
            <p:nvPr/>
          </p:nvSpPr>
          <p:spPr>
            <a:xfrm rot="5400000">
              <a:off x="7337375" y="4704112"/>
              <a:ext cx="138375" cy="138375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9" name="Ellipse 98"/>
            <p:cNvSpPr/>
            <p:nvPr/>
          </p:nvSpPr>
          <p:spPr>
            <a:xfrm rot="5400000">
              <a:off x="6369498" y="4082172"/>
              <a:ext cx="1382246" cy="1382256"/>
            </a:xfrm>
            <a:prstGeom prst="ellipse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106" name="Connecteur droit 105"/>
          <p:cNvCxnSpPr/>
          <p:nvPr/>
        </p:nvCxnSpPr>
        <p:spPr>
          <a:xfrm>
            <a:off x="2978522" y="2224135"/>
            <a:ext cx="0" cy="1166164"/>
          </a:xfrm>
          <a:prstGeom prst="line">
            <a:avLst/>
          </a:prstGeom>
          <a:ln w="38100">
            <a:solidFill>
              <a:srgbClr val="501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8236818" y="2224135"/>
            <a:ext cx="0" cy="1166164"/>
          </a:xfrm>
          <a:prstGeom prst="line">
            <a:avLst/>
          </a:prstGeom>
          <a:ln w="38100">
            <a:solidFill>
              <a:srgbClr val="501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e 121"/>
          <p:cNvGrpSpPr/>
          <p:nvPr/>
        </p:nvGrpSpPr>
        <p:grpSpPr>
          <a:xfrm>
            <a:off x="2910147" y="3181983"/>
            <a:ext cx="1800414" cy="1800388"/>
            <a:chOff x="2910147" y="3181983"/>
            <a:chExt cx="1800414" cy="1800388"/>
          </a:xfrm>
        </p:grpSpPr>
        <p:grpSp>
          <p:nvGrpSpPr>
            <p:cNvPr id="102" name="Groupe 101"/>
            <p:cNvGrpSpPr/>
            <p:nvPr/>
          </p:nvGrpSpPr>
          <p:grpSpPr>
            <a:xfrm>
              <a:off x="3670403" y="3943043"/>
              <a:ext cx="276753" cy="968633"/>
              <a:chOff x="3670403" y="3943043"/>
              <a:chExt cx="276753" cy="968633"/>
            </a:xfrm>
          </p:grpSpPr>
          <p:sp>
            <p:nvSpPr>
              <p:cNvPr id="33" name="Arc 32"/>
              <p:cNvSpPr/>
              <p:nvPr/>
            </p:nvSpPr>
            <p:spPr>
              <a:xfrm rot="5400000" flipH="1">
                <a:off x="3670403" y="4634923"/>
                <a:ext cx="276753" cy="276753"/>
              </a:xfrm>
              <a:prstGeom prst="arc">
                <a:avLst>
                  <a:gd name="adj1" fmla="val 17712724"/>
                  <a:gd name="adj2" fmla="val 4072320"/>
                </a:avLst>
              </a:prstGeom>
              <a:ln w="38100">
                <a:solidFill>
                  <a:srgbClr val="1B956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Arc 33"/>
              <p:cNvSpPr/>
              <p:nvPr/>
            </p:nvSpPr>
            <p:spPr>
              <a:xfrm rot="16200000" flipH="1">
                <a:off x="3670403" y="3943043"/>
                <a:ext cx="276753" cy="276753"/>
              </a:xfrm>
              <a:prstGeom prst="arc">
                <a:avLst>
                  <a:gd name="adj1" fmla="val 17712724"/>
                  <a:gd name="adj2" fmla="val 4072320"/>
                </a:avLst>
              </a:prstGeom>
              <a:ln w="38100">
                <a:solidFill>
                  <a:srgbClr val="1B956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7" name="Connecteur droit 36"/>
              <p:cNvCxnSpPr/>
              <p:nvPr/>
            </p:nvCxnSpPr>
            <p:spPr>
              <a:xfrm rot="16200000" flipV="1">
                <a:off x="3601816" y="4426760"/>
                <a:ext cx="415128" cy="1199"/>
              </a:xfrm>
              <a:prstGeom prst="line">
                <a:avLst/>
              </a:prstGeom>
              <a:ln w="38100">
                <a:solidFill>
                  <a:srgbClr val="1B956F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0" name="Ellipse 119"/>
            <p:cNvSpPr/>
            <p:nvPr/>
          </p:nvSpPr>
          <p:spPr>
            <a:xfrm rot="5400000">
              <a:off x="2910160" y="3181970"/>
              <a:ext cx="1800388" cy="1800414"/>
            </a:xfrm>
            <a:prstGeom prst="ellipse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23" name="Groupe 122"/>
          <p:cNvGrpSpPr/>
          <p:nvPr/>
        </p:nvGrpSpPr>
        <p:grpSpPr>
          <a:xfrm>
            <a:off x="6506532" y="3181983"/>
            <a:ext cx="1800414" cy="1800388"/>
            <a:chOff x="6506532" y="3181983"/>
            <a:chExt cx="1800414" cy="1800388"/>
          </a:xfrm>
        </p:grpSpPr>
        <p:grpSp>
          <p:nvGrpSpPr>
            <p:cNvPr id="103" name="Groupe 102"/>
            <p:cNvGrpSpPr/>
            <p:nvPr/>
          </p:nvGrpSpPr>
          <p:grpSpPr>
            <a:xfrm>
              <a:off x="7268185" y="3943043"/>
              <a:ext cx="276754" cy="968636"/>
              <a:chOff x="7268185" y="3943043"/>
              <a:chExt cx="276754" cy="968636"/>
            </a:xfrm>
          </p:grpSpPr>
          <p:sp>
            <p:nvSpPr>
              <p:cNvPr id="20" name="Arc 19"/>
              <p:cNvSpPr/>
              <p:nvPr/>
            </p:nvSpPr>
            <p:spPr>
              <a:xfrm rot="5400000" flipH="1">
                <a:off x="7268183" y="4634922"/>
                <a:ext cx="276760" cy="276753"/>
              </a:xfrm>
              <a:prstGeom prst="arc">
                <a:avLst>
                  <a:gd name="adj1" fmla="val 17712724"/>
                  <a:gd name="adj2" fmla="val 4072320"/>
                </a:avLst>
              </a:prstGeom>
              <a:ln w="38100">
                <a:solidFill>
                  <a:srgbClr val="1B956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Arc 34"/>
              <p:cNvSpPr/>
              <p:nvPr/>
            </p:nvSpPr>
            <p:spPr>
              <a:xfrm rot="16200000" flipH="1">
                <a:off x="7268185" y="3943043"/>
                <a:ext cx="276753" cy="276753"/>
              </a:xfrm>
              <a:prstGeom prst="arc">
                <a:avLst>
                  <a:gd name="adj1" fmla="val 17712724"/>
                  <a:gd name="adj2" fmla="val 4072320"/>
                </a:avLst>
              </a:prstGeom>
              <a:ln w="38100">
                <a:solidFill>
                  <a:srgbClr val="1B956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 rot="16200000">
                <a:off x="7198235" y="4426595"/>
                <a:ext cx="415128" cy="1525"/>
              </a:xfrm>
              <a:prstGeom prst="line">
                <a:avLst/>
              </a:prstGeom>
              <a:ln w="38100">
                <a:solidFill>
                  <a:srgbClr val="1B956F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1" name="Ellipse 120"/>
            <p:cNvSpPr/>
            <p:nvPr/>
          </p:nvSpPr>
          <p:spPr>
            <a:xfrm rot="5400000">
              <a:off x="6506545" y="3181970"/>
              <a:ext cx="1800388" cy="1800414"/>
            </a:xfrm>
            <a:prstGeom prst="ellipse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4846602" y="3527914"/>
            <a:ext cx="1522139" cy="418803"/>
            <a:chOff x="4846602" y="3527914"/>
            <a:chExt cx="1522139" cy="418803"/>
          </a:xfrm>
        </p:grpSpPr>
        <p:grpSp>
          <p:nvGrpSpPr>
            <p:cNvPr id="48" name="Groupe 550"/>
            <p:cNvGrpSpPr/>
            <p:nvPr/>
          </p:nvGrpSpPr>
          <p:grpSpPr>
            <a:xfrm rot="5400000" flipH="1">
              <a:off x="6126582" y="3493319"/>
              <a:ext cx="207564" cy="276753"/>
              <a:chOff x="3995936" y="2996952"/>
              <a:chExt cx="360040" cy="28803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3995936" y="2996952"/>
                <a:ext cx="360040" cy="28803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 rot="5400000" flipH="1" flipV="1">
                <a:off x="3959932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 rot="16200000" flipH="1">
                <a:off x="4031940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5400000" flipH="1" flipV="1">
                <a:off x="4103948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rot="16200000" flipH="1">
                <a:off x="4175956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16200000" flipH="1">
                <a:off x="3887924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9" name="Groupe 551"/>
            <p:cNvGrpSpPr/>
            <p:nvPr/>
          </p:nvGrpSpPr>
          <p:grpSpPr>
            <a:xfrm rot="16200000" flipH="1">
              <a:off x="4881197" y="3493319"/>
              <a:ext cx="207564" cy="276753"/>
              <a:chOff x="3995936" y="2996952"/>
              <a:chExt cx="360040" cy="28803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995936" y="2996952"/>
                <a:ext cx="360040" cy="28803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rot="5400000" flipH="1" flipV="1">
                <a:off x="3959932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rot="16200000" flipH="1">
                <a:off x="4031940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5400000" flipH="1" flipV="1">
                <a:off x="4103948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16200000" flipH="1">
                <a:off x="4175956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16200000" flipH="1">
                <a:off x="3887924" y="3104964"/>
                <a:ext cx="288032" cy="7200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28" name="Rectangle 127"/>
            <p:cNvSpPr/>
            <p:nvPr/>
          </p:nvSpPr>
          <p:spPr>
            <a:xfrm>
              <a:off x="4846603" y="3739152"/>
              <a:ext cx="1522138" cy="2075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3739592" y="3390301"/>
            <a:ext cx="3736158" cy="1106238"/>
            <a:chOff x="3739592" y="3390301"/>
            <a:chExt cx="3736158" cy="1106238"/>
          </a:xfrm>
        </p:grpSpPr>
        <p:cxnSp>
          <p:nvCxnSpPr>
            <p:cNvPr id="14" name="Connecteur en angle 13"/>
            <p:cNvCxnSpPr>
              <a:stCxn id="38" idx="0"/>
              <a:endCxn id="39" idx="4"/>
            </p:cNvCxnSpPr>
            <p:nvPr/>
          </p:nvCxnSpPr>
          <p:spPr>
            <a:xfrm rot="10800000" flipH="1" flipV="1">
              <a:off x="3877206" y="4080650"/>
              <a:ext cx="3459406" cy="152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4024B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Ellipse 37"/>
            <p:cNvSpPr/>
            <p:nvPr/>
          </p:nvSpPr>
          <p:spPr>
            <a:xfrm rot="5400000">
              <a:off x="3739592" y="4012225"/>
              <a:ext cx="138375" cy="138375"/>
            </a:xfrm>
            <a:prstGeom prst="ellipse">
              <a:avLst/>
            </a:prstGeom>
            <a:ln w="38100">
              <a:solidFill>
                <a:srgbClr val="C4024B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Ellipse 38"/>
            <p:cNvSpPr/>
            <p:nvPr/>
          </p:nvSpPr>
          <p:spPr>
            <a:xfrm rot="5400000">
              <a:off x="7337375" y="4012225"/>
              <a:ext cx="138375" cy="138375"/>
            </a:xfrm>
            <a:prstGeom prst="ellipse">
              <a:avLst/>
            </a:prstGeom>
            <a:ln w="38100">
              <a:solidFill>
                <a:srgbClr val="C4024B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5469293" y="2559279"/>
              <a:ext cx="276753" cy="3044276"/>
            </a:xfrm>
            <a:prstGeom prst="rect">
              <a:avLst/>
            </a:prstGeom>
            <a:ln w="38100">
              <a:solidFill>
                <a:srgbClr val="C4024B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192922" y="3320733"/>
              <a:ext cx="829497" cy="968633"/>
            </a:xfrm>
            <a:prstGeom prst="rect">
              <a:avLst/>
            </a:prstGeom>
            <a:ln w="38100">
              <a:solidFill>
                <a:srgbClr val="56207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5469298" y="3458720"/>
              <a:ext cx="276747" cy="1798891"/>
            </a:xfrm>
            <a:prstGeom prst="rect">
              <a:avLst/>
            </a:prstGeom>
            <a:ln w="38100">
              <a:solidFill>
                <a:srgbClr val="56207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540627" y="1968921"/>
            <a:ext cx="6157877" cy="510428"/>
          </a:xfrm>
          <a:prstGeom prst="rect">
            <a:avLst/>
          </a:prstGeom>
          <a:gradFill>
            <a:gsLst>
              <a:gs pos="50000">
                <a:srgbClr val="F1EBEB"/>
              </a:gs>
              <a:gs pos="0">
                <a:srgbClr val="F1EBEB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833694" y="3344581"/>
            <a:ext cx="4289660" cy="45720"/>
            <a:chOff x="833694" y="3344581"/>
            <a:chExt cx="4289660" cy="45720"/>
          </a:xfrm>
        </p:grpSpPr>
        <p:cxnSp>
          <p:nvCxnSpPr>
            <p:cNvPr id="109" name="Connecteur droit 108"/>
            <p:cNvCxnSpPr/>
            <p:nvPr/>
          </p:nvCxnSpPr>
          <p:spPr>
            <a:xfrm>
              <a:off x="2978524" y="3390301"/>
              <a:ext cx="2144830" cy="0"/>
            </a:xfrm>
            <a:prstGeom prst="line">
              <a:avLst/>
            </a:prstGeom>
            <a:ln w="38100">
              <a:solidFill>
                <a:srgbClr val="501F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833694" y="3344581"/>
              <a:ext cx="2144830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8" name="Groupe 137"/>
          <p:cNvGrpSpPr/>
          <p:nvPr/>
        </p:nvGrpSpPr>
        <p:grpSpPr>
          <a:xfrm>
            <a:off x="6091987" y="3340058"/>
            <a:ext cx="4289661" cy="50243"/>
            <a:chOff x="6091987" y="3340058"/>
            <a:chExt cx="4289661" cy="50243"/>
          </a:xfrm>
        </p:grpSpPr>
        <p:cxnSp>
          <p:nvCxnSpPr>
            <p:cNvPr id="114" name="Connecteur droit 113"/>
            <p:cNvCxnSpPr/>
            <p:nvPr/>
          </p:nvCxnSpPr>
          <p:spPr>
            <a:xfrm>
              <a:off x="6091987" y="3390301"/>
              <a:ext cx="2144830" cy="0"/>
            </a:xfrm>
            <a:prstGeom prst="line">
              <a:avLst/>
            </a:prstGeom>
            <a:ln w="38100">
              <a:solidFill>
                <a:srgbClr val="501F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8236818" y="3340058"/>
              <a:ext cx="2144830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2689287" y="3432812"/>
            <a:ext cx="943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LHe bath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003125" y="3104800"/>
            <a:ext cx="1424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Cavity vacuum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876405" y="4046599"/>
            <a:ext cx="1020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Insulation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vacuum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295457" y="1401155"/>
            <a:ext cx="852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ball screw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system driven by a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stepper motor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acts on a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double lever arm </a:t>
            </a:r>
            <a:r>
              <a:rPr lang="en-US" sz="1600" dirty="0">
                <a:latin typeface="+mj-lt"/>
              </a:rPr>
              <a:t>mechanism to provide a significantly reduced displacement of the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cavity flange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along the beam axis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11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309872" y="1071546"/>
            <a:ext cx="3571900" cy="35719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Slow tuner principle</a:t>
            </a:r>
            <a:endParaRPr lang="en-US" dirty="0">
              <a:latin typeface="+mj-lt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3003125" y="3390301"/>
            <a:ext cx="5233691" cy="0"/>
          </a:xfrm>
          <a:prstGeom prst="line">
            <a:avLst/>
          </a:prstGeom>
          <a:ln>
            <a:solidFill>
              <a:srgbClr val="501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4362286" y="2905217"/>
            <a:ext cx="484318" cy="1107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endCxn id="60" idx="1"/>
          </p:cNvCxnSpPr>
          <p:nvPr/>
        </p:nvCxnSpPr>
        <p:spPr>
          <a:xfrm>
            <a:off x="4846604" y="2771736"/>
            <a:ext cx="138376" cy="756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5808398" y="3021498"/>
            <a:ext cx="138058" cy="1198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 flipV="1">
            <a:off x="7198999" y="4911679"/>
            <a:ext cx="695130" cy="8295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2777613" y="5181041"/>
            <a:ext cx="200908" cy="318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095625" y="4358169"/>
            <a:ext cx="588697" cy="232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stCxn id="79" idx="0"/>
          </p:cNvCxnSpPr>
          <p:nvPr/>
        </p:nvCxnSpPr>
        <p:spPr>
          <a:xfrm flipV="1">
            <a:off x="4695779" y="5741222"/>
            <a:ext cx="427577" cy="2602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735228" y="4924763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Black" pitchFamily="34" charset="0"/>
                <a:cs typeface="Arial" pitchFamily="34" charset="0"/>
              </a:rPr>
              <a:t>D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7112904" y="4368427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latin typeface="Arial Black" pitchFamily="34" charset="0"/>
                <a:cs typeface="Arial" pitchFamily="34" charset="0"/>
              </a:rPr>
              <a:t>d</a:t>
            </a:r>
            <a:endParaRPr lang="en-US" sz="1600"/>
          </a:p>
        </p:txBody>
      </p:sp>
      <p:sp>
        <p:nvSpPr>
          <p:cNvPr id="2" name="ZoneTexte 1"/>
          <p:cNvSpPr txBox="1"/>
          <p:nvPr/>
        </p:nvSpPr>
        <p:spPr>
          <a:xfrm>
            <a:off x="833694" y="2224135"/>
            <a:ext cx="155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body</a:t>
            </a:r>
            <a:endParaRPr lang="fr-FR" dirty="0"/>
          </a:p>
        </p:txBody>
      </p:sp>
      <p:sp>
        <p:nvSpPr>
          <p:cNvPr id="116" name="ZoneTexte 115"/>
          <p:cNvSpPr txBox="1"/>
          <p:nvPr/>
        </p:nvSpPr>
        <p:spPr>
          <a:xfrm>
            <a:off x="539552" y="2636912"/>
            <a:ext cx="155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LHe </a:t>
            </a:r>
            <a:r>
              <a:rPr lang="fr-FR" dirty="0" err="1" smtClean="0"/>
              <a:t>vessel</a:t>
            </a:r>
            <a:endParaRPr lang="fr-FR" dirty="0"/>
          </a:p>
        </p:txBody>
      </p:sp>
      <p:cxnSp>
        <p:nvCxnSpPr>
          <p:cNvPr id="4" name="Connecteur droit avec flèche 3"/>
          <p:cNvCxnSpPr>
            <a:endCxn id="45" idx="0"/>
          </p:cNvCxnSpPr>
          <p:nvPr/>
        </p:nvCxnSpPr>
        <p:spPr>
          <a:xfrm>
            <a:off x="2092467" y="2408801"/>
            <a:ext cx="886057" cy="350516"/>
          </a:xfrm>
          <a:prstGeom prst="straightConnector1">
            <a:avLst/>
          </a:prstGeom>
          <a:ln>
            <a:solidFill>
              <a:srgbClr val="501F74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1746522" y="2830986"/>
            <a:ext cx="794105" cy="23313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Working principle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00000">
                                      <p:cBhvr>
                                        <p:cTn id="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00000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7.37913E-7 L -4.44444E-6 0.0286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12815E-7 L 3.33333E-6 0.0300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3.49294E-7 L 5.55556E-7 0.0303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ccel="6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300000">
                                      <p:cBhvr>
                                        <p:cTn id="7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ccel="6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00000">
                                      <p:cBhvr>
                                        <p:cTn id="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00000">
                                      <p:cBhvr>
                                        <p:cTn id="8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300000">
                                      <p:cBhvr>
                                        <p:cTn id="8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3.7037E-7 L 0.03559 -0.0150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3.7037E-7 L -0.03368 -0.01389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8" grpId="0"/>
      <p:bldP spid="111" grpId="0"/>
      <p:bldP spid="113" grpId="0" build="p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All tuner low temperature tests in a table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20" name="Picture 2" descr="C:\Users\gandolfo.IPN\Desktop\Saf piezo9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4" t="43711" r="1519" b="2004"/>
          <a:stretch/>
        </p:blipFill>
        <p:spPr bwMode="auto">
          <a:xfrm>
            <a:off x="6375544" y="4532993"/>
            <a:ext cx="2582420" cy="20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SAF ESS\CAD Pinctures\CTS 3D 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7" y="4532993"/>
            <a:ext cx="2945208" cy="20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èche droite 23"/>
          <p:cNvSpPr/>
          <p:nvPr/>
        </p:nvSpPr>
        <p:spPr>
          <a:xfrm>
            <a:off x="3923928" y="4825192"/>
            <a:ext cx="1944216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ccolade ouvrante 24"/>
          <p:cNvSpPr/>
          <p:nvPr/>
        </p:nvSpPr>
        <p:spPr>
          <a:xfrm rot="16200000">
            <a:off x="3977936" y="2388029"/>
            <a:ext cx="432048" cy="3780420"/>
          </a:xfrm>
          <a:prstGeom prst="leftBrace">
            <a:avLst>
              <a:gd name="adj1" fmla="val 50221"/>
              <a:gd name="adj2" fmla="val 1183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ccolade ouvrante 26"/>
          <p:cNvSpPr/>
          <p:nvPr/>
        </p:nvSpPr>
        <p:spPr>
          <a:xfrm rot="16200000">
            <a:off x="7393228" y="2814992"/>
            <a:ext cx="432049" cy="2926493"/>
          </a:xfrm>
          <a:prstGeom prst="leftBrace">
            <a:avLst>
              <a:gd name="adj1" fmla="val 50221"/>
              <a:gd name="adj2" fmla="val 7799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539552" y="421128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First tuner version</a:t>
            </a:r>
            <a:endParaRPr lang="en-US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146005" y="42586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Second tuner version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357389" y="5511389"/>
            <a:ext cx="2955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« only » modification : allow to put longer piezo 50 mm </a:t>
            </a:r>
            <a:r>
              <a:rPr lang="en-US" sz="1400" dirty="0" smtClean="0">
                <a:sym typeface="Wingdings" panose="05000000000000000000" pitchFamily="2" charset="2"/>
              </a:rPr>
              <a:t> 90 mm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In order to get larger fast tuning range</a:t>
            </a:r>
            <a:endParaRPr lang="en-US" sz="14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61678"/>
            <a:ext cx="9062975" cy="309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8316417" y="2847974"/>
            <a:ext cx="675184" cy="29299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050307" y="2838449"/>
            <a:ext cx="675184" cy="29299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240218" y="1863874"/>
            <a:ext cx="827582" cy="29299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974108" y="1854349"/>
            <a:ext cx="827582" cy="29299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295457" y="1124744"/>
            <a:ext cx="8525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 one test at low temperature (January 2016) the tuner get stuck from the start without giving us a chance to move it. Ball screw was suspected to be stuck.</a:t>
            </a:r>
          </a:p>
          <a:p>
            <a:endParaRPr lang="en-US" sz="1400" dirty="0" smtClean="0"/>
          </a:p>
          <a:p>
            <a:r>
              <a:rPr lang="en-US" sz="1400" dirty="0" smtClean="0"/>
              <a:t>A LN2 bath test of this element has been made 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Strong frictional torque appeared</a:t>
            </a:r>
          </a:p>
          <a:p>
            <a:endParaRPr lang="en-US" sz="1400" dirty="0" smtClean="0"/>
          </a:p>
          <a:p>
            <a:r>
              <a:rPr lang="en-US" sz="1400" dirty="0" smtClean="0"/>
              <a:t>Industrial high precision grade ball screw with following specifications :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Screw made in stainless steel (AISI 440C)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Balls in </a:t>
            </a:r>
            <a:r>
              <a:rPr lang="en-US" sz="1400" dirty="0" err="1" smtClean="0"/>
              <a:t>zircone</a:t>
            </a:r>
            <a:r>
              <a:rPr lang="en-US" sz="1400" dirty="0" smtClean="0"/>
              <a:t> (</a:t>
            </a:r>
            <a:r>
              <a:rPr lang="en-US" sz="1400" dirty="0" err="1" smtClean="0"/>
              <a:t>ZrO</a:t>
            </a:r>
            <a:r>
              <a:rPr lang="en-US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MoS2 lubricant coating</a:t>
            </a:r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/>
            <a:r>
              <a:rPr lang="en-US" sz="1400" dirty="0" smtClean="0"/>
              <a:t>This elements went back to provider, he did not notice any damage.</a:t>
            </a:r>
          </a:p>
          <a:p>
            <a:pPr marL="285750" indent="-285750"/>
            <a:endParaRPr lang="en-US" sz="1400" dirty="0" smtClean="0"/>
          </a:p>
          <a:p>
            <a:pPr marL="285750" indent="-285750"/>
            <a:r>
              <a:rPr lang="en-US" sz="1400" dirty="0" smtClean="0"/>
              <a:t>We decided to replace this ball screw by a </a:t>
            </a:r>
            <a:r>
              <a:rPr lang="en-US" sz="1400" b="1" dirty="0" smtClean="0"/>
              <a:t>satellite roller screw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/>
            <a:r>
              <a:rPr lang="en-US" sz="1400" dirty="0" smtClean="0"/>
              <a:t>In the same dimensions, static capacity is like 10 time higher.</a:t>
            </a:r>
          </a:p>
          <a:p>
            <a:pPr marL="285750" indent="-285750"/>
            <a:r>
              <a:rPr lang="en-US" sz="1400" dirty="0" smtClean="0"/>
              <a:t>Also, good experience of such elements at low temperature have been proven at Soleil Facility</a:t>
            </a:r>
          </a:p>
        </p:txBody>
      </p:sp>
      <p:pic>
        <p:nvPicPr>
          <p:cNvPr id="1026" name="Picture 2" descr="D:\SAF ESS\Photos reception SAF ESS\IMG_0579 - Copi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19" b="79690" l="12119" r="86138">
                        <a14:backgroundMark x1="30166" y1="71938" x2="72799" y2="44496"/>
                        <a14:backgroundMark x1="58936" y1="48062" x2="57716" y2="49457"/>
                        <a14:backgroundMark x1="67829" y1="44806" x2="69398" y2="44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12187" r="13574" b="17115"/>
          <a:stretch/>
        </p:blipFill>
        <p:spPr bwMode="auto">
          <a:xfrm rot="1432792">
            <a:off x="5913321" y="4821599"/>
            <a:ext cx="2900438" cy="151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Ball screw issues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4" r="19713" b="36515"/>
          <a:stretch/>
        </p:blipFill>
        <p:spPr bwMode="auto">
          <a:xfrm>
            <a:off x="6988243" y="1772816"/>
            <a:ext cx="1760221" cy="204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988243" y="3789040"/>
            <a:ext cx="176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LN2 bath method</a:t>
            </a:r>
            <a:endParaRPr lang="en-US" sz="1200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t="8163" r="5564" b="31091"/>
          <a:stretch/>
        </p:blipFill>
        <p:spPr bwMode="auto">
          <a:xfrm>
            <a:off x="2411761" y="4869160"/>
            <a:ext cx="237626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ésultat de recherche d'images pour &quot;roller satellite screw&quot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58583"/>
            <a:ext cx="1440160" cy="144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483429" y="5805264"/>
            <a:ext cx="176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Ball screw</a:t>
            </a:r>
            <a:endParaRPr lang="en-US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392192" y="6164560"/>
            <a:ext cx="2395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Satellite roller screw</a:t>
            </a:r>
            <a:endParaRPr lang="en-US" sz="12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95536" y="616456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Roller principle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196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179512" y="1124744"/>
            <a:ext cx="209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Easy access to motor</a:t>
            </a:r>
            <a:endParaRPr lang="en-US" sz="1600" dirty="0" smtClean="0"/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Tuner upgrades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5122" name="Picture 2" descr="C:\Users\gandolfo.IPN\Desktop\sylvain\saf3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7" b="20299"/>
          <a:stretch/>
        </p:blipFill>
        <p:spPr bwMode="auto">
          <a:xfrm>
            <a:off x="3117343" y="1503949"/>
            <a:ext cx="6015544" cy="185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>
            <a:endCxn id="24" idx="2"/>
          </p:cNvCxnSpPr>
          <p:nvPr/>
        </p:nvCxnSpPr>
        <p:spPr>
          <a:xfrm flipH="1" flipV="1">
            <a:off x="4608814" y="1503948"/>
            <a:ext cx="970051" cy="34567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893637" y="1042281"/>
            <a:ext cx="167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Screwless</a:t>
            </a:r>
            <a:r>
              <a:rPr lang="en-US" sz="1400" dirty="0" smtClean="0"/>
              <a:t> coupling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6913406" y="1350059"/>
            <a:ext cx="1440160" cy="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773704" y="980728"/>
            <a:ext cx="167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two screws to remove the motor</a:t>
            </a:r>
          </a:p>
        </p:txBody>
      </p:sp>
      <p:cxnSp>
        <p:nvCxnSpPr>
          <p:cNvPr id="27" name="Connecteur droit avec flèche 26"/>
          <p:cNvCxnSpPr>
            <a:endCxn id="24" idx="2"/>
          </p:cNvCxnSpPr>
          <p:nvPr/>
        </p:nvCxnSpPr>
        <p:spPr>
          <a:xfrm flipH="1" flipV="1">
            <a:off x="4608814" y="1503948"/>
            <a:ext cx="1246276" cy="117435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6836165" y="1354326"/>
            <a:ext cx="857250" cy="866774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gandolfo.IPN\Desktop\sylvain\saf4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"/>
          <a:stretch/>
        </p:blipFill>
        <p:spPr bwMode="auto">
          <a:xfrm>
            <a:off x="2567959" y="3298998"/>
            <a:ext cx="6396529" cy="33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avec flèche 38"/>
          <p:cNvCxnSpPr/>
          <p:nvPr/>
        </p:nvCxnSpPr>
        <p:spPr>
          <a:xfrm flipV="1">
            <a:off x="3888734" y="1493648"/>
            <a:ext cx="1440160" cy="1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79512" y="3440698"/>
            <a:ext cx="312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Improved thermalization</a:t>
            </a:r>
            <a:endParaRPr lang="en-US" sz="1600" dirty="0" smtClean="0"/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6687097" y="5364705"/>
            <a:ext cx="78425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2833861" y="5616733"/>
            <a:ext cx="441995" cy="590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521078" y="6000622"/>
            <a:ext cx="338794" cy="216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2567960" y="4912084"/>
            <a:ext cx="338794" cy="216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65555" y="3779252"/>
            <a:ext cx="2851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Four large copper frame will accelerate bot warming up and cooling down and reduce the needs of thermal braids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13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andolfo.IPN\Desktop\bot cu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49" y="3356992"/>
            <a:ext cx="1534165" cy="3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ZoneTexte 119"/>
          <p:cNvSpPr txBox="1"/>
          <p:nvPr/>
        </p:nvSpPr>
        <p:spPr>
          <a:xfrm>
            <a:off x="295457" y="1124744"/>
            <a:ext cx="45645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R&amp;D program</a:t>
            </a:r>
            <a:r>
              <a:rPr lang="en-US" sz="1400" dirty="0" smtClean="0"/>
              <a:t> : Dedicated tool built for testing piezo at low temperatures.</a:t>
            </a:r>
          </a:p>
          <a:p>
            <a:endParaRPr lang="en-US" sz="1400" dirty="0"/>
          </a:p>
          <a:p>
            <a:r>
              <a:rPr lang="en-US" sz="1400" dirty="0" smtClean="0"/>
              <a:t>Features :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Compressive force (0 to 4kN) applied with electric motor + springs (with various stiffness)</a:t>
            </a:r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Online force measurement thanks to a RT </a:t>
            </a:r>
            <a:r>
              <a:rPr lang="en-US" sz="1400" dirty="0"/>
              <a:t>load </a:t>
            </a:r>
            <a:r>
              <a:rPr lang="en-US" sz="1400" dirty="0" smtClean="0"/>
              <a:t>cell and a stiff coaxial transmission tube </a:t>
            </a:r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Axial displacements in the cold box up to 20 mm, also measured on RT side</a:t>
            </a:r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Possibility to cool with LHe (for characterization) or LN2 (for accelerate life test)</a:t>
            </a:r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actuators tests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4" y="476672"/>
            <a:ext cx="1598232" cy="599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gandolfo.IPN\Desktop\bo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1534165" cy="3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andolfo.IPN\Desktop\top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" b="8917"/>
          <a:stretch/>
        </p:blipFill>
        <p:spPr bwMode="auto">
          <a:xfrm>
            <a:off x="5580112" y="25541"/>
            <a:ext cx="2190419" cy="42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ccolade fermante 16"/>
          <p:cNvSpPr/>
          <p:nvPr/>
        </p:nvSpPr>
        <p:spPr>
          <a:xfrm>
            <a:off x="7092280" y="188640"/>
            <a:ext cx="792088" cy="4032448"/>
          </a:xfrm>
          <a:prstGeom prst="rightBrace">
            <a:avLst>
              <a:gd name="adj1" fmla="val 37370"/>
              <a:gd name="adj2" fmla="val 2817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fermante 19"/>
          <p:cNvSpPr/>
          <p:nvPr/>
        </p:nvSpPr>
        <p:spPr>
          <a:xfrm>
            <a:off x="6675321" y="4581128"/>
            <a:ext cx="911744" cy="2016224"/>
          </a:xfrm>
          <a:prstGeom prst="rightBrace">
            <a:avLst>
              <a:gd name="adj1" fmla="val 29740"/>
              <a:gd name="adj2" fmla="val 7310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647649" y="2276872"/>
            <a:ext cx="1868567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644008" y="1124744"/>
            <a:ext cx="1728192" cy="1332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427984" y="2636912"/>
            <a:ext cx="216024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/>
          <p:cNvSpPr txBox="1"/>
          <p:nvPr/>
        </p:nvSpPr>
        <p:spPr>
          <a:xfrm>
            <a:off x="295457" y="1114286"/>
            <a:ext cx="2980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Instrumentation</a:t>
            </a:r>
          </a:p>
          <a:p>
            <a:r>
              <a:rPr lang="en-US" sz="1400" dirty="0" smtClean="0"/>
              <a:t>The piezo actuator is equipped with a strain gage to measure its elongation and a </a:t>
            </a:r>
            <a:r>
              <a:rPr lang="en-US" sz="1400" dirty="0" err="1" smtClean="0"/>
              <a:t>Cernox</a:t>
            </a:r>
            <a:r>
              <a:rPr lang="en-US" sz="1400" dirty="0" smtClean="0"/>
              <a:t> temperature sensor. </a:t>
            </a:r>
          </a:p>
          <a:p>
            <a:r>
              <a:rPr lang="en-US" sz="1400" dirty="0" smtClean="0"/>
              <a:t>Both are glued directly on it.</a:t>
            </a:r>
          </a:p>
          <a:p>
            <a:endParaRPr lang="en-US" sz="1400" dirty="0"/>
          </a:p>
          <a:p>
            <a:r>
              <a:rPr lang="en-US" sz="1400" dirty="0" smtClean="0"/>
              <a:t>Two piezo were tested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Noliac 36x10x10 mm^3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Physik instrument (PI) : PICMA</a:t>
            </a:r>
          </a:p>
          <a:p>
            <a:r>
              <a:rPr lang="en-US" sz="1400" dirty="0" smtClean="0"/>
              <a:t>All tests have not been done on both.</a:t>
            </a:r>
            <a:endParaRPr lang="en-US" sz="1400" dirty="0"/>
          </a:p>
        </p:txBody>
      </p:sp>
      <p:sp>
        <p:nvSpPr>
          <p:cNvPr id="117" name="Titre 3"/>
          <p:cNvSpPr txBox="1">
            <a:spLocks/>
          </p:cNvSpPr>
          <p:nvPr/>
        </p:nvSpPr>
        <p:spPr>
          <a:xfrm>
            <a:off x="2392192" y="188640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 pitchFamily="34" charset="0"/>
              </a:rPr>
              <a:t>Piezo actuators tests</a:t>
            </a:r>
            <a:endParaRPr lang="en-US" sz="24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20574" r="7895" b="37695"/>
          <a:stretch/>
        </p:blipFill>
        <p:spPr>
          <a:xfrm>
            <a:off x="3772784" y="1124744"/>
            <a:ext cx="5119696" cy="19549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72784" y="3068960"/>
            <a:ext cx="5119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Noliac piezo (at right)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its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strain</a:t>
            </a:r>
            <a:r>
              <a:rPr lang="fr-FR" sz="1400" i="1" dirty="0" smtClean="0"/>
              <a:t> gage </a:t>
            </a:r>
            <a:r>
              <a:rPr lang="fr-FR" sz="1400" i="1" dirty="0" err="1" smtClean="0"/>
              <a:t>during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gluing</a:t>
            </a:r>
            <a:r>
              <a:rPr lang="fr-FR" sz="1400" i="1" dirty="0"/>
              <a:t> </a:t>
            </a:r>
            <a:r>
              <a:rPr lang="fr-FR" sz="1400" i="1" dirty="0" smtClean="0"/>
              <a:t>and </a:t>
            </a:r>
            <a:r>
              <a:rPr lang="fr-FR" sz="1400" i="1" dirty="0" err="1" smtClean="0"/>
              <a:t>cabling</a:t>
            </a:r>
            <a:endParaRPr lang="fr-FR" sz="1400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95457" y="3645024"/>
            <a:ext cx="3484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Effect of the preload on the strain (PI piezo)</a:t>
            </a:r>
          </a:p>
          <a:p>
            <a:r>
              <a:rPr lang="en-US" sz="1400" dirty="0" smtClean="0"/>
              <a:t>It is well know to use preload when using piezo in with AC signal, typically 2 kN for 10x10 mm² section stack.</a:t>
            </a:r>
          </a:p>
          <a:p>
            <a:endParaRPr lang="en-US" sz="1400" dirty="0"/>
          </a:p>
          <a:p>
            <a:r>
              <a:rPr lang="en-US" sz="1400" dirty="0" smtClean="0"/>
              <a:t>Here we can see there is no significant change on the strain when loading the piezo from 1kN to 4kN, both at 300K or 4K.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37564"/>
            <a:ext cx="4896544" cy="252373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</p:pic>
      <p:sp>
        <p:nvSpPr>
          <p:cNvPr id="10" name="ZoneTexte 9"/>
          <p:cNvSpPr txBox="1"/>
          <p:nvPr/>
        </p:nvSpPr>
        <p:spPr>
          <a:xfrm rot="16200000">
            <a:off x="2577962" y="4682652"/>
            <a:ext cx="267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/>
              <a:t>Displacement</a:t>
            </a:r>
            <a:r>
              <a:rPr lang="fr-FR" sz="1400" i="1" dirty="0" smtClean="0"/>
              <a:t> (µm)</a:t>
            </a:r>
            <a:endParaRPr lang="fr-FR" sz="1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808974" y="6093296"/>
            <a:ext cx="5119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Excitation voltage (V)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80609" y="408509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300K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604213" y="5229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7K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17031</TotalTime>
  <Words>1668</Words>
  <Application>Microsoft Office PowerPoint</Application>
  <PresentationFormat>Affichage à l'écran (4:3)</PresentationFormat>
  <Paragraphs>264</Paragraphs>
  <Slides>22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gandolfo</dc:creator>
  <cp:lastModifiedBy>Nicolas gandolfo</cp:lastModifiedBy>
  <cp:revision>1696</cp:revision>
  <dcterms:created xsi:type="dcterms:W3CDTF">2011-06-27T07:14:19Z</dcterms:created>
  <dcterms:modified xsi:type="dcterms:W3CDTF">2017-06-09T10:09:58Z</dcterms:modified>
</cp:coreProperties>
</file>