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4" r:id="rId1"/>
    <p:sldMasterId id="2147483678" r:id="rId2"/>
  </p:sldMasterIdLst>
  <p:notesMasterIdLst>
    <p:notesMasterId r:id="rId25"/>
  </p:notesMasterIdLst>
  <p:handoutMasterIdLst>
    <p:handoutMasterId r:id="rId26"/>
  </p:handoutMasterIdLst>
  <p:sldIdLst>
    <p:sldId id="256" r:id="rId3"/>
    <p:sldId id="490" r:id="rId4"/>
    <p:sldId id="491" r:id="rId5"/>
    <p:sldId id="489" r:id="rId6"/>
    <p:sldId id="504" r:id="rId7"/>
    <p:sldId id="492" r:id="rId8"/>
    <p:sldId id="493" r:id="rId9"/>
    <p:sldId id="465" r:id="rId10"/>
    <p:sldId id="494" r:id="rId11"/>
    <p:sldId id="495" r:id="rId12"/>
    <p:sldId id="498" r:id="rId13"/>
    <p:sldId id="497" r:id="rId14"/>
    <p:sldId id="499" r:id="rId15"/>
    <p:sldId id="467" r:id="rId16"/>
    <p:sldId id="496" r:id="rId17"/>
    <p:sldId id="500" r:id="rId18"/>
    <p:sldId id="501" r:id="rId19"/>
    <p:sldId id="470" r:id="rId20"/>
    <p:sldId id="502" r:id="rId21"/>
    <p:sldId id="503" r:id="rId22"/>
    <p:sldId id="481" r:id="rId23"/>
    <p:sldId id="505" r:id="rId24"/>
  </p:sldIdLst>
  <p:sldSz cx="9144000" cy="6858000" type="screen4x3"/>
  <p:notesSz cx="6792913" cy="9918700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+mn-ea"/>
        <a:cs typeface="+mn-cs"/>
      </a:defRPr>
    </a:lvl2pPr>
    <a:lvl3pPr marL="11430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+mn-ea"/>
        <a:cs typeface="+mn-cs"/>
      </a:defRPr>
    </a:lvl3pPr>
    <a:lvl4pPr marL="16002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+mn-ea"/>
        <a:cs typeface="+mn-cs"/>
      </a:defRPr>
    </a:lvl4pPr>
    <a:lvl5pPr marL="20574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BADFF"/>
    <a:srgbClr val="4FD5FF"/>
    <a:srgbClr val="FFCF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Style moyen 1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CAF9ED-07DC-4A11-8D7F-57B35C25682E}" styleName="Style moyen 1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Style moyen 1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DA37D80-6434-44D0-A028-1B22A696006F}" styleName="Style léger 3 - Accentuation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5BE263C-DBD7-4A20-BB59-AAB30ACAA65A}" styleName="Style moyen 3 - 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113A9D2-9D6B-4929-AA2D-F23B5EE8CBE7}" styleName="Style à thème 2 - Accentuation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>
    <p:restoredLeft sz="15565" autoAdjust="0"/>
    <p:restoredTop sz="94690" autoAdjust="0"/>
  </p:normalViewPr>
  <p:slideViewPr>
    <p:cSldViewPr>
      <p:cViewPr varScale="1">
        <p:scale>
          <a:sx n="77" d="100"/>
          <a:sy n="77" d="100"/>
        </p:scale>
        <p:origin x="-1096" y="-10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3464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3225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3225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5DF308-F6CB-564F-99A3-6259A1E8A2DE}" type="datetimeFigureOut">
              <a:rPr lang="fr-FR" smtClean="0"/>
              <a:t>06/06/17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1813"/>
            <a:ext cx="2943225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8100" y="9421813"/>
            <a:ext cx="2943225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233B6-E59F-264B-9249-E5483B4B0FE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21554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792913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BE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792913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BE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6792913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BE"/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0"/>
            <a:ext cx="6792913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BE"/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0" y="0"/>
            <a:ext cx="6792913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BE"/>
          </a:p>
        </p:txBody>
      </p:sp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0" y="0"/>
            <a:ext cx="6792913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BE"/>
          </a:p>
        </p:txBody>
      </p:sp>
      <p:sp>
        <p:nvSpPr>
          <p:cNvPr id="2055" name="AutoShape 7"/>
          <p:cNvSpPr>
            <a:spLocks noChangeArrowheads="1"/>
          </p:cNvSpPr>
          <p:nvPr/>
        </p:nvSpPr>
        <p:spPr bwMode="auto">
          <a:xfrm>
            <a:off x="0" y="0"/>
            <a:ext cx="6792913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BE"/>
          </a:p>
        </p:txBody>
      </p:sp>
      <p:sp>
        <p:nvSpPr>
          <p:cNvPr id="2056" name="AutoShape 8"/>
          <p:cNvSpPr>
            <a:spLocks noChangeArrowheads="1"/>
          </p:cNvSpPr>
          <p:nvPr/>
        </p:nvSpPr>
        <p:spPr bwMode="auto">
          <a:xfrm>
            <a:off x="0" y="0"/>
            <a:ext cx="6792913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BE"/>
          </a:p>
        </p:txBody>
      </p:sp>
      <p:sp>
        <p:nvSpPr>
          <p:cNvPr id="2057" name="AutoShape 9"/>
          <p:cNvSpPr>
            <a:spLocks noChangeArrowheads="1"/>
          </p:cNvSpPr>
          <p:nvPr/>
        </p:nvSpPr>
        <p:spPr bwMode="auto">
          <a:xfrm>
            <a:off x="0" y="0"/>
            <a:ext cx="6792913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BE"/>
          </a:p>
        </p:txBody>
      </p:sp>
      <p:sp>
        <p:nvSpPr>
          <p:cNvPr id="2058" name="Rectangle 10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30525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86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ea typeface="DejaVu Sans" charset="0"/>
                <a:cs typeface="DejaVu Sans" charset="0"/>
              </a:defRPr>
            </a:lvl1pPr>
          </a:lstStyle>
          <a:p>
            <a:endParaRPr lang="en-US"/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dt"/>
          </p:nvPr>
        </p:nvSpPr>
        <p:spPr bwMode="auto">
          <a:xfrm>
            <a:off x="3849688" y="0"/>
            <a:ext cx="2930525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86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ea typeface="DejaVu Sans" charset="0"/>
                <a:cs typeface="DejaVu Sans" charset="0"/>
              </a:defRPr>
            </a:lvl1pPr>
          </a:lstStyle>
          <a:p>
            <a:endParaRPr lang="en-US"/>
          </a:p>
        </p:txBody>
      </p:sp>
      <p:sp>
        <p:nvSpPr>
          <p:cNvPr id="2060" name="Rectangle 1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19163" y="744538"/>
            <a:ext cx="4941887" cy="370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61" name="Rectangle 13"/>
          <p:cNvSpPr>
            <a:spLocks noGrp="1" noChangeArrowheads="1"/>
          </p:cNvSpPr>
          <p:nvPr>
            <p:ph type="body"/>
          </p:nvPr>
        </p:nvSpPr>
        <p:spPr bwMode="auto">
          <a:xfrm>
            <a:off x="906463" y="4711700"/>
            <a:ext cx="4967287" cy="444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nl-BE" smtClean="0"/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ftr"/>
          </p:nvPr>
        </p:nvSpPr>
        <p:spPr bwMode="auto">
          <a:xfrm>
            <a:off x="0" y="9423400"/>
            <a:ext cx="2930525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lnSpc>
                <a:spcPct val="86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ea typeface="DejaVu Sans" charset="0"/>
                <a:cs typeface="DejaVu Sans" charset="0"/>
              </a:defRPr>
            </a:lvl1pPr>
          </a:lstStyle>
          <a:p>
            <a:endParaRPr lang="en-US"/>
          </a:p>
        </p:txBody>
      </p:sp>
      <p:sp>
        <p:nvSpPr>
          <p:cNvPr id="2063" name="Rectangle 15"/>
          <p:cNvSpPr>
            <a:spLocks noGrp="1" noChangeArrowheads="1"/>
          </p:cNvSpPr>
          <p:nvPr>
            <p:ph type="sldNum"/>
          </p:nvPr>
        </p:nvSpPr>
        <p:spPr bwMode="auto">
          <a:xfrm>
            <a:off x="3849688" y="9423400"/>
            <a:ext cx="2930525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86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ea typeface="DejaVu Sans" charset="0"/>
                <a:cs typeface="DejaVu Sans" charset="0"/>
              </a:defRPr>
            </a:lvl1pPr>
          </a:lstStyle>
          <a:p>
            <a:fld id="{2447A041-B454-480E-B23B-8036F7C4802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5168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187CBC6-882D-4985-98C2-97ED5B3A050F}" type="slidenum">
              <a:rPr lang="en-US"/>
              <a:pPr/>
              <a:t>1</a:t>
            </a:fld>
            <a:endParaRPr lang="en-US"/>
          </a:p>
        </p:txBody>
      </p:sp>
      <p:sp>
        <p:nvSpPr>
          <p:cNvPr id="87041" name="Text Box 1"/>
          <p:cNvSpPr txBox="1">
            <a:spLocks noChangeArrowheads="1"/>
          </p:cNvSpPr>
          <p:nvPr/>
        </p:nvSpPr>
        <p:spPr bwMode="auto">
          <a:xfrm>
            <a:off x="917575" y="744538"/>
            <a:ext cx="4959350" cy="371951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BE"/>
          </a:p>
        </p:txBody>
      </p:sp>
      <p:sp>
        <p:nvSpPr>
          <p:cNvPr id="8704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06463" y="4711700"/>
            <a:ext cx="4968875" cy="45450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B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C3FCD-EDF4-864E-B24F-7FC1FE690619}" type="datetimeFigureOut">
              <a:rPr lang="fr-FR" smtClean="0"/>
              <a:t>06/06/17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95003" y="5874577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footer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9D212-6DBB-47F0-A310-43472C8ED8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607594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C3FCD-EDF4-864E-B24F-7FC1FE690619}" type="datetimeFigureOut">
              <a:rPr lang="fr-FR" smtClean="0"/>
              <a:t>06/06/17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95003" y="5874577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footer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9D212-6DBB-47F0-A310-43472C8ED8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090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C3FCD-EDF4-864E-B24F-7FC1FE690619}" type="datetimeFigureOut">
              <a:rPr lang="fr-FR" smtClean="0"/>
              <a:t>06/06/17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95003" y="5874577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footer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9D212-6DBB-47F0-A310-43472C8ED8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326034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1"/>
          <p:cNvSpPr>
            <a:spLocks noGrp="1"/>
          </p:cNvSpPr>
          <p:nvPr>
            <p:ph type="dt" sz="half" idx="2"/>
          </p:nvPr>
        </p:nvSpPr>
        <p:spPr>
          <a:xfrm>
            <a:off x="7759648" y="35625"/>
            <a:ext cx="1235055" cy="258854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2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>
              <a:defRPr/>
            </a:pP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600209" y="6445091"/>
            <a:ext cx="1543792" cy="325148"/>
          </a:xfrm>
        </p:spPr>
        <p:txBody>
          <a:bodyPr/>
          <a:lstStyle/>
          <a:p>
            <a:fld id="{EF99D212-6DBB-47F0-A310-43472C8ED8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8036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C7C8D-46E6-9A48-BB6A-3FBD0CEDBCBF}" type="datetimeFigureOut">
              <a:rPr lang="fr-FR" smtClean="0"/>
              <a:t>06/06/17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026A8-4C53-9348-9E20-60484421AB5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8709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C7C8D-46E6-9A48-BB6A-3FBD0CEDBCBF}" type="datetimeFigureOut">
              <a:rPr lang="fr-FR" smtClean="0"/>
              <a:t>06/06/17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026A8-4C53-9348-9E20-60484421AB5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27734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C7C8D-46E6-9A48-BB6A-3FBD0CEDBCBF}" type="datetimeFigureOut">
              <a:rPr lang="fr-FR" smtClean="0"/>
              <a:t>06/06/17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026A8-4C53-9348-9E20-60484421AB5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6276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C7C8D-46E6-9A48-BB6A-3FBD0CEDBCBF}" type="datetimeFigureOut">
              <a:rPr lang="fr-FR" smtClean="0"/>
              <a:t>06/06/17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026A8-4C53-9348-9E20-60484421AB5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74292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C7C8D-46E6-9A48-BB6A-3FBD0CEDBCBF}" type="datetimeFigureOut">
              <a:rPr lang="fr-FR" smtClean="0"/>
              <a:t>06/06/17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026A8-4C53-9348-9E20-60484421AB5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85632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C7C8D-46E6-9A48-BB6A-3FBD0CEDBCBF}" type="datetimeFigureOut">
              <a:rPr lang="fr-FR" smtClean="0"/>
              <a:t>06/06/17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026A8-4C53-9348-9E20-60484421AB5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3953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C7C8D-46E6-9A48-BB6A-3FBD0CEDBCBF}" type="datetimeFigureOut">
              <a:rPr lang="fr-FR" smtClean="0"/>
              <a:t>06/06/17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026A8-4C53-9348-9E20-60484421AB5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9999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C3FCD-EDF4-864E-B24F-7FC1FE690619}" type="datetimeFigureOut">
              <a:rPr lang="fr-FR" smtClean="0"/>
              <a:t>06/06/17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95003" y="5874577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footer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9D212-6DBB-47F0-A310-43472C8ED8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695628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C7C8D-46E6-9A48-BB6A-3FBD0CEDBCBF}" type="datetimeFigureOut">
              <a:rPr lang="fr-FR" smtClean="0"/>
              <a:t>06/06/17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026A8-4C53-9348-9E20-60484421AB5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74203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BE" smtClean="0"/>
              <a:t>Faire glisser l'image vers l'espace réservé ou cliquer sur l'icône pour l'ajouter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C7C8D-46E6-9A48-BB6A-3FBD0CEDBCBF}" type="datetimeFigureOut">
              <a:rPr lang="fr-FR" smtClean="0"/>
              <a:t>06/06/17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026A8-4C53-9348-9E20-60484421AB5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18072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C7C8D-46E6-9A48-BB6A-3FBD0CEDBCBF}" type="datetimeFigureOut">
              <a:rPr lang="fr-FR" smtClean="0"/>
              <a:t>06/06/17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026A8-4C53-9348-9E20-60484421AB5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05282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C7C8D-46E6-9A48-BB6A-3FBD0CEDBCBF}" type="datetimeFigureOut">
              <a:rPr lang="fr-FR" smtClean="0"/>
              <a:t>06/06/17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026A8-4C53-9348-9E20-60484421AB5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9982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C3FCD-EDF4-864E-B24F-7FC1FE690619}" type="datetimeFigureOut">
              <a:rPr lang="fr-FR" smtClean="0"/>
              <a:t>06/06/17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95003" y="5874577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footer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9D212-6DBB-47F0-A310-43472C8ED8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139032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C3FCD-EDF4-864E-B24F-7FC1FE690619}" type="datetimeFigureOut">
              <a:rPr lang="fr-FR" smtClean="0"/>
              <a:t>06/06/17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095003" y="5874577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footer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9D212-6DBB-47F0-A310-43472C8ED8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411232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C3FCD-EDF4-864E-B24F-7FC1FE690619}" type="datetimeFigureOut">
              <a:rPr lang="fr-FR" smtClean="0"/>
              <a:t>06/06/17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95003" y="5874577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footer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9D212-6DBB-47F0-A310-43472C8ED8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54182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C3FCD-EDF4-864E-B24F-7FC1FE690619}" type="datetimeFigureOut">
              <a:rPr lang="fr-FR" smtClean="0"/>
              <a:t>06/06/17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095003" y="5874577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footer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9D212-6DBB-47F0-A310-43472C8ED8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85254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C3FCD-EDF4-864E-B24F-7FC1FE690619}" type="datetimeFigureOut">
              <a:rPr lang="fr-FR" smtClean="0"/>
              <a:t>06/06/17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095003" y="5874577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footer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9D212-6DBB-47F0-A310-43472C8ED8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856098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C3FCD-EDF4-864E-B24F-7FC1FE690619}" type="datetimeFigureOut">
              <a:rPr lang="fr-FR" smtClean="0"/>
              <a:t>06/06/17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095003" y="5874577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footer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9D212-6DBB-47F0-A310-43472C8ED8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746261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BE" smtClean="0"/>
              <a:t>Faire glisser l'image vers l'espace réservé ou cliquer sur l'icône pour l'ajouter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C3FCD-EDF4-864E-B24F-7FC1FE690619}" type="datetimeFigureOut">
              <a:rPr lang="fr-FR" smtClean="0"/>
              <a:t>06/06/17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095003" y="5874577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footer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9D212-6DBB-47F0-A310-43472C8ED8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599768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O:\DOKUMENT\Diensten\COM\MPR\mpr\Corporate_design\SCKCEN\60jaar SCK•CEN\huisstijl\elements\balk60yonder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9998"/>
            <a:ext cx="9144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218940" y="128650"/>
            <a:ext cx="6467861" cy="7765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dirty="0" smtClean="0"/>
              <a:t>Cliquez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1" y="1343132"/>
            <a:ext cx="8199582" cy="4963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dirty="0" smtClean="0"/>
              <a:t>Cliquez pour modifier les styles du texte du masque</a:t>
            </a:r>
          </a:p>
          <a:p>
            <a:pPr lvl="1"/>
            <a:r>
              <a:rPr lang="nl-BE" dirty="0" smtClean="0"/>
              <a:t>Deuxième niveau</a:t>
            </a:r>
          </a:p>
          <a:p>
            <a:pPr lvl="2"/>
            <a:r>
              <a:rPr lang="nl-BE" dirty="0" smtClean="0"/>
              <a:t>Troisième niveau</a:t>
            </a:r>
          </a:p>
          <a:p>
            <a:pPr lvl="3"/>
            <a:r>
              <a:rPr lang="nl-BE" dirty="0" smtClean="0"/>
              <a:t>Quatrième niveau</a:t>
            </a:r>
          </a:p>
          <a:p>
            <a:pPr lvl="4"/>
            <a:r>
              <a:rPr lang="nl-BE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333094" y="644908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3FCD-EDF4-864E-B24F-7FC1FE690619}" type="datetimeFigureOut">
              <a:rPr lang="fr-FR" smtClean="0"/>
              <a:t>06/06/17</a:t>
            </a:fld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010400" y="643448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9D212-6DBB-47F0-A310-43472C8ED8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39854" y="6453203"/>
            <a:ext cx="15811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GB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</a:t>
            </a:r>
            <a:r>
              <a:rPr lang="en-GB" sz="7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2017 </a:t>
            </a:r>
            <a:r>
              <a:rPr lang="en-GB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GB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GB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SCK•CEN</a:t>
            </a:r>
          </a:p>
        </p:txBody>
      </p:sp>
      <p:cxnSp>
        <p:nvCxnSpPr>
          <p:cNvPr id="10" name="Connecteur droit 9"/>
          <p:cNvCxnSpPr/>
          <p:nvPr/>
        </p:nvCxnSpPr>
        <p:spPr>
          <a:xfrm flipV="1">
            <a:off x="0" y="1051148"/>
            <a:ext cx="9144000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Image 11" descr="logo_sck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2" y="2"/>
            <a:ext cx="1503623" cy="101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260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7" r:id="rId12"/>
  </p:sldLayoutIdLst>
  <p:hf hdr="0" ftr="0" dt="0"/>
  <p:txStyles>
    <p:titleStyle>
      <a:lvl1pPr algn="r" defTabSz="457200" rtl="0" eaLnBrk="1" latinLnBrk="0" hangingPunct="1">
        <a:spcBef>
          <a:spcPct val="0"/>
        </a:spcBef>
        <a:buNone/>
        <a:defRPr sz="4400" kern="1200">
          <a:solidFill>
            <a:schemeClr val="tx2">
              <a:lumMod val="60000"/>
              <a:lumOff val="4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C7C8D-46E6-9A48-BB6A-3FBD0CEDBCBF}" type="datetimeFigureOut">
              <a:rPr lang="fr-FR" smtClean="0"/>
              <a:t>06/06/17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3026A8-4C53-9348-9E20-60484421AB5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6387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Relationship Id="rId3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7.emf"/><Relationship Id="rId3" Type="http://schemas.openxmlformats.org/officeDocument/2006/relationships/image" Target="../media/image18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ctrTitle"/>
          </p:nvPr>
        </p:nvSpPr>
        <p:spPr>
          <a:xfrm>
            <a:off x="685800" y="1196752"/>
            <a:ext cx="7772400" cy="2088232"/>
          </a:xfrm>
          <a:ln/>
        </p:spPr>
        <p:txBody>
          <a:bodyPr tIns="71280">
            <a:normAutofit/>
          </a:bodyPr>
          <a:lstStyle/>
          <a:p>
            <a:pPr algn="ctr">
              <a:lnSpc>
                <a:spcPct val="96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nl-BE" dirty="0" smtClean="0"/>
              <a:t>Status of MYRRHA</a:t>
            </a:r>
            <a:endParaRPr lang="nl-BE" b="1" dirty="0">
              <a:solidFill>
                <a:schemeClr val="accent2"/>
              </a:solidFill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971601" y="4797152"/>
            <a:ext cx="7632848" cy="13681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60840" rIns="90000" bIns="46800">
            <a:normAutofit/>
          </a:bodyPr>
          <a:lstStyle/>
          <a:p>
            <a:pPr>
              <a:lnSpc>
                <a:spcPct val="96000"/>
              </a:lnSpc>
              <a:spcBef>
                <a:spcPts val="700"/>
              </a:spcBef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nl-BE" sz="2400" i="1" dirty="0" smtClean="0"/>
              <a:t>Dirk Vandeplassche</a:t>
            </a:r>
            <a:r>
              <a:rPr lang="nl-BE" sz="2400" i="1" dirty="0" smtClean="0"/>
              <a:t>, Jorik Belmans, Wouter De Cock </a:t>
            </a:r>
            <a:r>
              <a:rPr lang="nl-BE" sz="2400" i="1" dirty="0" smtClean="0"/>
              <a:t>SCK•CEN</a:t>
            </a:r>
          </a:p>
          <a:p>
            <a:pPr>
              <a:lnSpc>
                <a:spcPct val="96000"/>
              </a:lnSpc>
              <a:spcBef>
                <a:spcPts val="700"/>
              </a:spcBef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endParaRPr lang="nl-BE" sz="2400" i="1" baseline="30000" dirty="0" smtClean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C97BB-8E95-46D2-9481-7E68287A6D32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395536" y="6093298"/>
            <a:ext cx="1653377" cy="315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594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>
              <a:lnSpc>
                <a:spcPct val="96000"/>
              </a:lnSpc>
              <a:spcBef>
                <a:spcPts val="875"/>
              </a:spcBef>
            </a:pPr>
            <a:r>
              <a:rPr lang="en-US" sz="1400" dirty="0" err="1" smtClean="0">
                <a:latin typeface="Verdana" pitchFamily="32" charset="0"/>
              </a:rPr>
              <a:t>SLHiPP</a:t>
            </a:r>
            <a:r>
              <a:rPr lang="en-US" sz="1400" dirty="0" smtClean="0">
                <a:latin typeface="Verdana" pitchFamily="32" charset="0"/>
              </a:rPr>
              <a:t>-7, </a:t>
            </a:r>
            <a:r>
              <a:rPr lang="en-US" sz="1400" dirty="0" err="1" smtClean="0">
                <a:latin typeface="Verdana" pitchFamily="32" charset="0"/>
              </a:rPr>
              <a:t>Orsa</a:t>
            </a:r>
            <a:r>
              <a:rPr lang="en-US" sz="1400" dirty="0" err="1" smtClean="0">
                <a:latin typeface="Verdana" pitchFamily="32" charset="0"/>
              </a:rPr>
              <a:t>y</a:t>
            </a:r>
            <a:endParaRPr lang="nl-BE" sz="1400" dirty="0">
              <a:latin typeface="Verdana" pitchFamily="32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7546726" y="6078189"/>
            <a:ext cx="1422908" cy="315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594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algn="r">
              <a:lnSpc>
                <a:spcPct val="96000"/>
              </a:lnSpc>
              <a:spcBef>
                <a:spcPts val="875"/>
              </a:spcBef>
            </a:pPr>
            <a:r>
              <a:rPr lang="en-US" sz="1400" dirty="0" smtClean="0">
                <a:latin typeface="Verdana" pitchFamily="32" charset="0"/>
              </a:rPr>
              <a:t> </a:t>
            </a:r>
            <a:r>
              <a:rPr lang="en-US" sz="1400" dirty="0" smtClean="0">
                <a:latin typeface="Verdana" pitchFamily="32" charset="0"/>
              </a:rPr>
              <a:t>June 8, 2017</a:t>
            </a:r>
            <a:endParaRPr lang="nl-BE" sz="1400" dirty="0">
              <a:latin typeface="Verdana" pitchFamily="32" charset="0"/>
            </a:endParaRPr>
          </a:p>
        </p:txBody>
      </p:sp>
      <p:pic>
        <p:nvPicPr>
          <p:cNvPr id="4" name="Image 3" descr="Logo_MYRRH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824" y="271480"/>
            <a:ext cx="1536192" cy="1371600"/>
          </a:xfrm>
          <a:prstGeom prst="rect">
            <a:avLst/>
          </a:prstGeom>
        </p:spPr>
      </p:pic>
      <p:pic>
        <p:nvPicPr>
          <p:cNvPr id="2" name="Image 1" descr="MLA_600MeV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0928"/>
            <a:ext cx="9144000" cy="190668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WPs</a:t>
            </a:r>
            <a:endParaRPr lang="fr-FR" dirty="0" smtClean="0"/>
          </a:p>
          <a:p>
            <a:pPr lvl="1"/>
            <a:r>
              <a:rPr lang="fr-FR" dirty="0" err="1" smtClean="0"/>
              <a:t>MEBT1</a:t>
            </a:r>
            <a:r>
              <a:rPr lang="fr-FR" dirty="0" smtClean="0"/>
              <a:t> + diagnostic </a:t>
            </a:r>
            <a:r>
              <a:rPr lang="fr-FR" dirty="0" err="1" smtClean="0"/>
              <a:t>bench</a:t>
            </a:r>
            <a:endParaRPr lang="fr-FR" dirty="0" smtClean="0"/>
          </a:p>
          <a:p>
            <a:pPr lvl="2"/>
            <a:r>
              <a:rPr lang="fr-FR" dirty="0" err="1" smtClean="0"/>
              <a:t>inspired</a:t>
            </a:r>
            <a:r>
              <a:rPr lang="fr-FR" dirty="0" smtClean="0"/>
              <a:t> by </a:t>
            </a:r>
            <a:r>
              <a:rPr lang="fr-FR" dirty="0" err="1" smtClean="0"/>
              <a:t>Spiral2</a:t>
            </a:r>
            <a:r>
              <a:rPr lang="fr-FR" dirty="0" smtClean="0"/>
              <a:t> </a:t>
            </a:r>
            <a:r>
              <a:rPr lang="fr-FR" dirty="0" err="1" smtClean="0"/>
              <a:t>bench</a:t>
            </a:r>
            <a:endParaRPr lang="fr-FR" dirty="0" smtClean="0"/>
          </a:p>
          <a:p>
            <a:pPr lvl="2"/>
            <a:r>
              <a:rPr lang="fr-FR" dirty="0" smtClean="0"/>
              <a:t>goal: </a:t>
            </a:r>
            <a:r>
              <a:rPr lang="fr-FR" dirty="0" err="1" smtClean="0"/>
              <a:t>beam</a:t>
            </a:r>
            <a:r>
              <a:rPr lang="fr-FR" dirty="0" smtClean="0"/>
              <a:t> </a:t>
            </a:r>
            <a:r>
              <a:rPr lang="fr-FR" dirty="0" err="1" smtClean="0"/>
              <a:t>characterisation</a:t>
            </a:r>
            <a:r>
              <a:rPr lang="fr-FR" dirty="0" smtClean="0"/>
              <a:t> + diagnostic test </a:t>
            </a:r>
            <a:r>
              <a:rPr lang="fr-FR" dirty="0" err="1" smtClean="0"/>
              <a:t>platform</a:t>
            </a:r>
            <a:endParaRPr lang="fr-FR" dirty="0" smtClean="0"/>
          </a:p>
          <a:p>
            <a:pPr lvl="2"/>
            <a:r>
              <a:rPr lang="fr-FR" dirty="0" err="1" smtClean="0"/>
              <a:t>bench</a:t>
            </a:r>
            <a:r>
              <a:rPr lang="fr-FR" dirty="0" smtClean="0"/>
              <a:t> </a:t>
            </a:r>
            <a:r>
              <a:rPr lang="fr-FR" dirty="0" err="1" smtClean="0"/>
              <a:t>being</a:t>
            </a:r>
            <a:r>
              <a:rPr lang="fr-FR" dirty="0" smtClean="0"/>
              <a:t> </a:t>
            </a:r>
            <a:r>
              <a:rPr lang="fr-FR" dirty="0" err="1" smtClean="0"/>
              <a:t>designed</a:t>
            </a:r>
            <a:r>
              <a:rPr lang="fr-FR" dirty="0" smtClean="0"/>
              <a:t> (</a:t>
            </a:r>
            <a:r>
              <a:rPr lang="fr-FR" dirty="0" err="1" smtClean="0"/>
              <a:t>LPSC</a:t>
            </a:r>
            <a:r>
              <a:rPr lang="fr-FR" dirty="0" smtClean="0"/>
              <a:t>, </a:t>
            </a:r>
            <a:r>
              <a:rPr lang="fr-FR" dirty="0" err="1" smtClean="0"/>
              <a:t>IRFU</a:t>
            </a:r>
            <a:r>
              <a:rPr lang="fr-FR" dirty="0" smtClean="0"/>
              <a:t>, </a:t>
            </a:r>
            <a:r>
              <a:rPr lang="fr-FR" dirty="0" err="1" smtClean="0"/>
              <a:t>IPNO</a:t>
            </a:r>
            <a:r>
              <a:rPr lang="fr-FR" dirty="0" smtClean="0"/>
              <a:t>, </a:t>
            </a:r>
            <a:r>
              <a:rPr lang="fr-FR" dirty="0" err="1" smtClean="0"/>
              <a:t>IPHC</a:t>
            </a:r>
            <a:r>
              <a:rPr lang="fr-FR" dirty="0" smtClean="0"/>
              <a:t>, </a:t>
            </a:r>
            <a:r>
              <a:rPr lang="fr-FR" dirty="0" err="1" smtClean="0"/>
              <a:t>IAP</a:t>
            </a:r>
            <a:r>
              <a:rPr lang="fr-FR" dirty="0" smtClean="0"/>
              <a:t>, ...)</a:t>
            </a:r>
          </a:p>
          <a:p>
            <a:pPr lvl="2"/>
            <a:r>
              <a:rPr lang="fr-FR" dirty="0" smtClean="0"/>
              <a:t>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installed</a:t>
            </a:r>
            <a:r>
              <a:rPr lang="fr-FR" dirty="0" smtClean="0"/>
              <a:t> </a:t>
            </a:r>
            <a:r>
              <a:rPr lang="fr-FR" dirty="0" err="1" smtClean="0"/>
              <a:t>after</a:t>
            </a:r>
            <a:r>
              <a:rPr lang="fr-FR" dirty="0" smtClean="0"/>
              <a:t> </a:t>
            </a:r>
            <a:r>
              <a:rPr lang="fr-FR" dirty="0" err="1" smtClean="0"/>
              <a:t>MEBT1</a:t>
            </a:r>
            <a:r>
              <a:rPr lang="fr-FR" dirty="0" smtClean="0"/>
              <a:t> (</a:t>
            </a:r>
            <a:r>
              <a:rPr lang="fr-FR" dirty="0" err="1" smtClean="0"/>
              <a:t>Bevatech</a:t>
            </a:r>
            <a:r>
              <a:rPr lang="fr-FR" dirty="0" smtClean="0"/>
              <a:t>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9D212-6DBB-47F0-A310-43472C8ED813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Titre 3"/>
          <p:cNvSpPr txBox="1">
            <a:spLocks/>
          </p:cNvSpPr>
          <p:nvPr/>
        </p:nvSpPr>
        <p:spPr>
          <a:xfrm>
            <a:off x="1619672" y="116632"/>
            <a:ext cx="7272808" cy="7765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100 MeV </a:t>
            </a:r>
            <a:r>
              <a:rPr lang="fr-FR" dirty="0" err="1" smtClean="0"/>
              <a:t>accelerator</a:t>
            </a:r>
            <a:r>
              <a:rPr lang="fr-FR" dirty="0" smtClean="0"/>
              <a:t> program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00152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Spiral2</a:t>
            </a:r>
            <a:r>
              <a:rPr lang="fr-FR" dirty="0" smtClean="0"/>
              <a:t> test </a:t>
            </a:r>
            <a:r>
              <a:rPr lang="fr-FR" dirty="0" err="1" smtClean="0"/>
              <a:t>bench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9D212-6DBB-47F0-A310-43472C8ED813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Image 5" descr="Spiral2_bench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72816"/>
            <a:ext cx="5760720" cy="425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358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MEBT1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9D212-6DBB-47F0-A310-43472C8ED813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1" t="29955" r="64278" b="53984"/>
          <a:stretch/>
        </p:blipFill>
        <p:spPr>
          <a:xfrm>
            <a:off x="323528" y="1916832"/>
            <a:ext cx="10359241" cy="3573513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228184" y="5991671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smtClean="0">
                <a:solidFill>
                  <a:srgbClr val="000000"/>
                </a:solidFill>
                <a:latin typeface="+mn-lt"/>
              </a:rPr>
              <a:t>figure by </a:t>
            </a:r>
            <a:r>
              <a:rPr lang="fr-FR" dirty="0" err="1" smtClean="0">
                <a:solidFill>
                  <a:srgbClr val="000000"/>
                </a:solidFill>
                <a:latin typeface="+mn-lt"/>
              </a:rPr>
              <a:t>Bevatech</a:t>
            </a:r>
            <a:endParaRPr lang="fr-FR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60223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1" y="1196752"/>
            <a:ext cx="8199582" cy="5254220"/>
          </a:xfrm>
        </p:spPr>
        <p:txBody>
          <a:bodyPr>
            <a:normAutofit/>
          </a:bodyPr>
          <a:lstStyle/>
          <a:p>
            <a:r>
              <a:rPr lang="fr-FR" dirty="0" err="1" smtClean="0">
                <a:solidFill>
                  <a:srgbClr val="A6A6A6"/>
                </a:solidFill>
              </a:rPr>
              <a:t>WPs</a:t>
            </a:r>
            <a:endParaRPr lang="fr-FR" dirty="0" smtClean="0">
              <a:solidFill>
                <a:srgbClr val="A6A6A6"/>
              </a:solidFill>
            </a:endParaRPr>
          </a:p>
          <a:p>
            <a:pPr lvl="1"/>
            <a:r>
              <a:rPr lang="fr-FR" dirty="0" err="1" smtClean="0">
                <a:solidFill>
                  <a:srgbClr val="A6A6A6"/>
                </a:solidFill>
              </a:rPr>
              <a:t>MEBT1</a:t>
            </a:r>
            <a:r>
              <a:rPr lang="fr-FR" dirty="0" smtClean="0">
                <a:solidFill>
                  <a:srgbClr val="A6A6A6"/>
                </a:solidFill>
              </a:rPr>
              <a:t> + diagnostic </a:t>
            </a:r>
            <a:r>
              <a:rPr lang="fr-FR" dirty="0" err="1" smtClean="0">
                <a:solidFill>
                  <a:srgbClr val="A6A6A6"/>
                </a:solidFill>
              </a:rPr>
              <a:t>bench</a:t>
            </a:r>
            <a:endParaRPr lang="fr-FR" dirty="0" smtClean="0">
              <a:solidFill>
                <a:srgbClr val="A6A6A6"/>
              </a:solidFill>
            </a:endParaRPr>
          </a:p>
          <a:p>
            <a:pPr lvl="2"/>
            <a:r>
              <a:rPr lang="fr-FR" dirty="0" err="1" smtClean="0">
                <a:solidFill>
                  <a:srgbClr val="A6A6A6"/>
                </a:solidFill>
              </a:rPr>
              <a:t>inspired</a:t>
            </a:r>
            <a:r>
              <a:rPr lang="fr-FR" dirty="0" smtClean="0">
                <a:solidFill>
                  <a:srgbClr val="A6A6A6"/>
                </a:solidFill>
              </a:rPr>
              <a:t> by </a:t>
            </a:r>
            <a:r>
              <a:rPr lang="fr-FR" dirty="0" err="1" smtClean="0">
                <a:solidFill>
                  <a:srgbClr val="A6A6A6"/>
                </a:solidFill>
              </a:rPr>
              <a:t>Spiral2</a:t>
            </a:r>
            <a:r>
              <a:rPr lang="fr-FR" dirty="0" smtClean="0">
                <a:solidFill>
                  <a:srgbClr val="A6A6A6"/>
                </a:solidFill>
              </a:rPr>
              <a:t> </a:t>
            </a:r>
            <a:r>
              <a:rPr lang="fr-FR" dirty="0" err="1" smtClean="0">
                <a:solidFill>
                  <a:srgbClr val="A6A6A6"/>
                </a:solidFill>
              </a:rPr>
              <a:t>bench</a:t>
            </a:r>
            <a:endParaRPr lang="fr-FR" dirty="0" smtClean="0">
              <a:solidFill>
                <a:srgbClr val="A6A6A6"/>
              </a:solidFill>
            </a:endParaRPr>
          </a:p>
          <a:p>
            <a:pPr lvl="2"/>
            <a:r>
              <a:rPr lang="fr-FR" dirty="0" smtClean="0">
                <a:solidFill>
                  <a:srgbClr val="A6A6A6"/>
                </a:solidFill>
              </a:rPr>
              <a:t>goal: </a:t>
            </a:r>
            <a:r>
              <a:rPr lang="fr-FR" dirty="0" err="1" smtClean="0">
                <a:solidFill>
                  <a:srgbClr val="A6A6A6"/>
                </a:solidFill>
              </a:rPr>
              <a:t>beam</a:t>
            </a:r>
            <a:r>
              <a:rPr lang="fr-FR" dirty="0" smtClean="0">
                <a:solidFill>
                  <a:srgbClr val="A6A6A6"/>
                </a:solidFill>
              </a:rPr>
              <a:t> </a:t>
            </a:r>
            <a:r>
              <a:rPr lang="fr-FR" dirty="0" err="1" smtClean="0">
                <a:solidFill>
                  <a:srgbClr val="A6A6A6"/>
                </a:solidFill>
              </a:rPr>
              <a:t>characterisation</a:t>
            </a:r>
            <a:r>
              <a:rPr lang="fr-FR" dirty="0" smtClean="0">
                <a:solidFill>
                  <a:srgbClr val="A6A6A6"/>
                </a:solidFill>
              </a:rPr>
              <a:t> + diagnostic test </a:t>
            </a:r>
            <a:r>
              <a:rPr lang="fr-FR" dirty="0" err="1" smtClean="0">
                <a:solidFill>
                  <a:srgbClr val="A6A6A6"/>
                </a:solidFill>
              </a:rPr>
              <a:t>platform</a:t>
            </a:r>
            <a:endParaRPr lang="fr-FR" dirty="0" smtClean="0">
              <a:solidFill>
                <a:srgbClr val="A6A6A6"/>
              </a:solidFill>
            </a:endParaRPr>
          </a:p>
          <a:p>
            <a:pPr lvl="2"/>
            <a:r>
              <a:rPr lang="fr-FR" dirty="0" err="1" smtClean="0">
                <a:solidFill>
                  <a:srgbClr val="A6A6A6"/>
                </a:solidFill>
              </a:rPr>
              <a:t>bench</a:t>
            </a:r>
            <a:r>
              <a:rPr lang="fr-FR" dirty="0" smtClean="0">
                <a:solidFill>
                  <a:srgbClr val="A6A6A6"/>
                </a:solidFill>
              </a:rPr>
              <a:t> </a:t>
            </a:r>
            <a:r>
              <a:rPr lang="fr-FR" dirty="0" err="1" smtClean="0">
                <a:solidFill>
                  <a:srgbClr val="A6A6A6"/>
                </a:solidFill>
              </a:rPr>
              <a:t>being</a:t>
            </a:r>
            <a:r>
              <a:rPr lang="fr-FR" dirty="0" smtClean="0">
                <a:solidFill>
                  <a:srgbClr val="A6A6A6"/>
                </a:solidFill>
              </a:rPr>
              <a:t> </a:t>
            </a:r>
            <a:r>
              <a:rPr lang="fr-FR" dirty="0" err="1" smtClean="0">
                <a:solidFill>
                  <a:srgbClr val="A6A6A6"/>
                </a:solidFill>
              </a:rPr>
              <a:t>designed</a:t>
            </a:r>
            <a:r>
              <a:rPr lang="fr-FR" dirty="0" smtClean="0">
                <a:solidFill>
                  <a:srgbClr val="A6A6A6"/>
                </a:solidFill>
              </a:rPr>
              <a:t> (</a:t>
            </a:r>
            <a:r>
              <a:rPr lang="fr-FR" dirty="0" err="1" smtClean="0">
                <a:solidFill>
                  <a:srgbClr val="A6A6A6"/>
                </a:solidFill>
              </a:rPr>
              <a:t>LPSC</a:t>
            </a:r>
            <a:r>
              <a:rPr lang="fr-FR" dirty="0" smtClean="0">
                <a:solidFill>
                  <a:srgbClr val="A6A6A6"/>
                </a:solidFill>
              </a:rPr>
              <a:t>, </a:t>
            </a:r>
            <a:r>
              <a:rPr lang="fr-FR" dirty="0" err="1" smtClean="0">
                <a:solidFill>
                  <a:srgbClr val="A6A6A6"/>
                </a:solidFill>
              </a:rPr>
              <a:t>IRFU</a:t>
            </a:r>
            <a:r>
              <a:rPr lang="fr-FR" dirty="0" smtClean="0">
                <a:solidFill>
                  <a:srgbClr val="A6A6A6"/>
                </a:solidFill>
              </a:rPr>
              <a:t>, </a:t>
            </a:r>
            <a:r>
              <a:rPr lang="fr-FR" dirty="0" err="1" smtClean="0">
                <a:solidFill>
                  <a:srgbClr val="A6A6A6"/>
                </a:solidFill>
              </a:rPr>
              <a:t>IPNO</a:t>
            </a:r>
            <a:r>
              <a:rPr lang="fr-FR" dirty="0" smtClean="0">
                <a:solidFill>
                  <a:srgbClr val="A6A6A6"/>
                </a:solidFill>
              </a:rPr>
              <a:t>, </a:t>
            </a:r>
            <a:r>
              <a:rPr lang="fr-FR" dirty="0" err="1" smtClean="0">
                <a:solidFill>
                  <a:srgbClr val="A6A6A6"/>
                </a:solidFill>
              </a:rPr>
              <a:t>IPHC</a:t>
            </a:r>
            <a:r>
              <a:rPr lang="fr-FR" dirty="0" smtClean="0">
                <a:solidFill>
                  <a:srgbClr val="A6A6A6"/>
                </a:solidFill>
              </a:rPr>
              <a:t>, </a:t>
            </a:r>
            <a:r>
              <a:rPr lang="fr-FR" dirty="0" err="1" smtClean="0">
                <a:solidFill>
                  <a:srgbClr val="A6A6A6"/>
                </a:solidFill>
              </a:rPr>
              <a:t>IAP</a:t>
            </a:r>
            <a:r>
              <a:rPr lang="fr-FR" dirty="0" smtClean="0">
                <a:solidFill>
                  <a:srgbClr val="A6A6A6"/>
                </a:solidFill>
              </a:rPr>
              <a:t>, ...)</a:t>
            </a:r>
          </a:p>
          <a:p>
            <a:pPr lvl="2"/>
            <a:r>
              <a:rPr lang="fr-FR" dirty="0" smtClean="0">
                <a:solidFill>
                  <a:srgbClr val="A6A6A6"/>
                </a:solidFill>
              </a:rPr>
              <a:t>to </a:t>
            </a:r>
            <a:r>
              <a:rPr lang="fr-FR" dirty="0" err="1" smtClean="0">
                <a:solidFill>
                  <a:srgbClr val="A6A6A6"/>
                </a:solidFill>
              </a:rPr>
              <a:t>be</a:t>
            </a:r>
            <a:r>
              <a:rPr lang="fr-FR" dirty="0" smtClean="0">
                <a:solidFill>
                  <a:srgbClr val="A6A6A6"/>
                </a:solidFill>
              </a:rPr>
              <a:t> </a:t>
            </a:r>
            <a:r>
              <a:rPr lang="fr-FR" dirty="0" err="1" smtClean="0">
                <a:solidFill>
                  <a:srgbClr val="A6A6A6"/>
                </a:solidFill>
              </a:rPr>
              <a:t>installed</a:t>
            </a:r>
            <a:r>
              <a:rPr lang="fr-FR" dirty="0" smtClean="0">
                <a:solidFill>
                  <a:srgbClr val="A6A6A6"/>
                </a:solidFill>
              </a:rPr>
              <a:t> </a:t>
            </a:r>
            <a:r>
              <a:rPr lang="fr-FR" dirty="0" err="1" smtClean="0">
                <a:solidFill>
                  <a:srgbClr val="A6A6A6"/>
                </a:solidFill>
              </a:rPr>
              <a:t>after</a:t>
            </a:r>
            <a:r>
              <a:rPr lang="fr-FR" dirty="0" smtClean="0">
                <a:solidFill>
                  <a:srgbClr val="A6A6A6"/>
                </a:solidFill>
              </a:rPr>
              <a:t> </a:t>
            </a:r>
            <a:r>
              <a:rPr lang="fr-FR" dirty="0" err="1" smtClean="0">
                <a:solidFill>
                  <a:srgbClr val="A6A6A6"/>
                </a:solidFill>
              </a:rPr>
              <a:t>MEBT1</a:t>
            </a:r>
            <a:r>
              <a:rPr lang="fr-FR" dirty="0" smtClean="0">
                <a:solidFill>
                  <a:srgbClr val="A6A6A6"/>
                </a:solidFill>
              </a:rPr>
              <a:t> (</a:t>
            </a:r>
            <a:r>
              <a:rPr lang="fr-FR" dirty="0" err="1" smtClean="0">
                <a:solidFill>
                  <a:srgbClr val="A6A6A6"/>
                </a:solidFill>
              </a:rPr>
              <a:t>Bevatech</a:t>
            </a:r>
            <a:r>
              <a:rPr lang="fr-FR" dirty="0" smtClean="0">
                <a:solidFill>
                  <a:srgbClr val="A6A6A6"/>
                </a:solidFill>
              </a:rPr>
              <a:t>)</a:t>
            </a:r>
          </a:p>
          <a:p>
            <a:pPr lvl="1"/>
            <a:r>
              <a:rPr lang="fr-FR" dirty="0" err="1" smtClean="0"/>
              <a:t>CH</a:t>
            </a:r>
            <a:r>
              <a:rPr lang="fr-FR" dirty="0" smtClean="0"/>
              <a:t> section</a:t>
            </a:r>
          </a:p>
          <a:p>
            <a:pPr lvl="2"/>
            <a:r>
              <a:rPr lang="fr-FR" dirty="0" smtClean="0"/>
              <a:t>7 </a:t>
            </a:r>
            <a:r>
              <a:rPr lang="fr-FR" dirty="0" err="1" smtClean="0"/>
              <a:t>cav</a:t>
            </a:r>
            <a:r>
              <a:rPr lang="fr-FR" dirty="0" smtClean="0"/>
              <a:t>. (5.9 MeV) + </a:t>
            </a:r>
            <a:r>
              <a:rPr lang="fr-FR" dirty="0" err="1" smtClean="0"/>
              <a:t>MEBT2</a:t>
            </a:r>
            <a:r>
              <a:rPr lang="fr-FR" dirty="0" smtClean="0"/>
              <a:t> + 8 </a:t>
            </a:r>
            <a:r>
              <a:rPr lang="fr-FR" dirty="0" err="1" smtClean="0"/>
              <a:t>cav</a:t>
            </a:r>
            <a:r>
              <a:rPr lang="fr-FR" dirty="0" smtClean="0"/>
              <a:t>. (16.6 MeV): </a:t>
            </a:r>
            <a:r>
              <a:rPr lang="fr-FR" dirty="0" err="1" smtClean="0"/>
              <a:t>detailed</a:t>
            </a:r>
            <a:r>
              <a:rPr lang="fr-FR" dirty="0" smtClean="0"/>
              <a:t> concept design by </a:t>
            </a:r>
            <a:r>
              <a:rPr lang="fr-FR" dirty="0" err="1" smtClean="0"/>
              <a:t>IAP</a:t>
            </a:r>
            <a:r>
              <a:rPr lang="fr-FR" dirty="0" smtClean="0"/>
              <a:t>, engineering design by </a:t>
            </a:r>
            <a:r>
              <a:rPr lang="fr-FR" dirty="0" err="1" smtClean="0"/>
              <a:t>Bevatech</a:t>
            </a:r>
            <a:endParaRPr lang="fr-FR" dirty="0" smtClean="0"/>
          </a:p>
          <a:p>
            <a:pPr lvl="2"/>
            <a:r>
              <a:rPr lang="fr-FR" dirty="0" err="1" smtClean="0"/>
              <a:t>magnets</a:t>
            </a:r>
            <a:r>
              <a:rPr lang="fr-FR" dirty="0" smtClean="0"/>
              <a:t>: </a:t>
            </a:r>
            <a:r>
              <a:rPr lang="fr-FR" dirty="0" err="1" smtClean="0"/>
              <a:t>quadrupoles</a:t>
            </a:r>
            <a:r>
              <a:rPr lang="fr-FR" dirty="0" smtClean="0"/>
              <a:t>, </a:t>
            </a:r>
            <a:r>
              <a:rPr lang="fr-FR" dirty="0" err="1" smtClean="0"/>
              <a:t>steerers</a:t>
            </a:r>
            <a:endParaRPr lang="fr-FR" dirty="0" smtClean="0"/>
          </a:p>
          <a:p>
            <a:pPr lvl="2"/>
            <a:r>
              <a:rPr lang="fr-FR" dirty="0" smtClean="0"/>
              <a:t>176 MHz </a:t>
            </a:r>
            <a:r>
              <a:rPr lang="fr-FR" dirty="0" err="1" smtClean="0"/>
              <a:t>RF</a:t>
            </a: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9D212-6DBB-47F0-A310-43472C8ED813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Titre 3"/>
          <p:cNvSpPr txBox="1">
            <a:spLocks/>
          </p:cNvSpPr>
          <p:nvPr/>
        </p:nvSpPr>
        <p:spPr>
          <a:xfrm>
            <a:off x="1619672" y="116632"/>
            <a:ext cx="7272808" cy="7765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100 MeV </a:t>
            </a:r>
            <a:r>
              <a:rPr lang="fr-FR" dirty="0" err="1" smtClean="0"/>
              <a:t>accelerator</a:t>
            </a:r>
            <a:r>
              <a:rPr lang="fr-FR" dirty="0" smtClean="0"/>
              <a:t> program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48605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IAP</a:t>
            </a:r>
            <a:r>
              <a:rPr lang="fr-FR" dirty="0" smtClean="0"/>
              <a:t>: </a:t>
            </a:r>
            <a:r>
              <a:rPr lang="fr-FR" dirty="0" err="1" smtClean="0"/>
              <a:t>CH</a:t>
            </a:r>
            <a:r>
              <a:rPr lang="fr-FR" dirty="0" smtClean="0"/>
              <a:t> </a:t>
            </a:r>
            <a:r>
              <a:rPr lang="fr-FR" dirty="0" err="1" smtClean="0"/>
              <a:t>cavity</a:t>
            </a:r>
            <a:r>
              <a:rPr lang="fr-FR" dirty="0" smtClean="0"/>
              <a:t> 175 MHz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9D212-6DBB-47F0-A310-43472C8ED813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4" name="Picture 2" descr="D:\Podlech\PROJEKTE\FRANZ\CH-Rebuncher\2015\20150302_FRANZ_CH_10.jpg"/>
          <p:cNvPicPr>
            <a:picLocks noChangeAspect="1" noChangeArrowheads="1"/>
          </p:cNvPicPr>
          <p:nvPr/>
        </p:nvPicPr>
        <p:blipFill>
          <a:blip r:embed="rId2" cstate="print"/>
          <a:srcRect l="17931"/>
          <a:stretch>
            <a:fillRect/>
          </a:stretch>
        </p:blipFill>
        <p:spPr bwMode="auto">
          <a:xfrm>
            <a:off x="1619671" y="1196751"/>
            <a:ext cx="6314774" cy="51331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38165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5.9 MeV by </a:t>
            </a:r>
            <a:r>
              <a:rPr lang="fr-FR" dirty="0" err="1" smtClean="0"/>
              <a:t>Bevatech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9D212-6DBB-47F0-A310-43472C8ED813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Grafi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7" t="24823" r="15801" b="21564"/>
          <a:stretch/>
        </p:blipFill>
        <p:spPr>
          <a:xfrm>
            <a:off x="35496" y="2165217"/>
            <a:ext cx="9076792" cy="3063983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228184" y="5805264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smtClean="0">
                <a:solidFill>
                  <a:srgbClr val="000000"/>
                </a:solidFill>
                <a:latin typeface="+mn-lt"/>
              </a:rPr>
              <a:t>figure by </a:t>
            </a:r>
            <a:r>
              <a:rPr lang="fr-FR" dirty="0" err="1" smtClean="0">
                <a:solidFill>
                  <a:srgbClr val="000000"/>
                </a:solidFill>
                <a:latin typeface="+mn-lt"/>
              </a:rPr>
              <a:t>Bevatech</a:t>
            </a:r>
            <a:endParaRPr lang="fr-FR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40492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1" y="1343132"/>
            <a:ext cx="8199582" cy="4102092"/>
          </a:xfrm>
        </p:spPr>
        <p:txBody>
          <a:bodyPr/>
          <a:lstStyle/>
          <a:p>
            <a:r>
              <a:rPr lang="fr-FR" dirty="0" err="1" smtClean="0"/>
              <a:t>WPs</a:t>
            </a:r>
            <a:endParaRPr lang="fr-FR" dirty="0" smtClean="0"/>
          </a:p>
          <a:p>
            <a:pPr lvl="1"/>
            <a:r>
              <a:rPr lang="fr-FR" dirty="0" err="1" smtClean="0"/>
              <a:t>MEBT3</a:t>
            </a:r>
            <a:r>
              <a:rPr lang="fr-FR" dirty="0" smtClean="0"/>
              <a:t> @ 17 MeV: </a:t>
            </a:r>
            <a:r>
              <a:rPr lang="fr-FR" dirty="0" err="1" smtClean="0"/>
              <a:t>strategic</a:t>
            </a:r>
            <a:r>
              <a:rPr lang="fr-FR" dirty="0" smtClean="0"/>
              <a:t> for </a:t>
            </a:r>
            <a:r>
              <a:rPr lang="fr-FR" dirty="0" err="1" smtClean="0"/>
              <a:t>fault</a:t>
            </a:r>
            <a:r>
              <a:rPr lang="fr-FR" dirty="0" smtClean="0"/>
              <a:t> </a:t>
            </a:r>
            <a:r>
              <a:rPr lang="fr-FR" dirty="0" err="1" smtClean="0"/>
              <a:t>recovery</a:t>
            </a:r>
            <a:endParaRPr lang="fr-FR" dirty="0" smtClean="0"/>
          </a:p>
          <a:p>
            <a:pPr lvl="2"/>
            <a:r>
              <a:rPr lang="fr-FR" dirty="0" err="1" smtClean="0"/>
              <a:t>fast</a:t>
            </a:r>
            <a:r>
              <a:rPr lang="fr-FR" dirty="0" smtClean="0"/>
              <a:t> </a:t>
            </a:r>
            <a:r>
              <a:rPr lang="fr-FR" dirty="0" err="1" smtClean="0"/>
              <a:t>switching</a:t>
            </a:r>
            <a:r>
              <a:rPr lang="fr-FR" dirty="0" smtClean="0"/>
              <a:t> </a:t>
            </a:r>
            <a:r>
              <a:rPr lang="fr-FR" dirty="0" err="1" smtClean="0"/>
              <a:t>dipoles</a:t>
            </a:r>
            <a:r>
              <a:rPr lang="fr-FR" dirty="0" smtClean="0"/>
              <a:t>, </a:t>
            </a:r>
            <a:r>
              <a:rPr lang="fr-FR" dirty="0" err="1" smtClean="0"/>
              <a:t>quadrupoles</a:t>
            </a:r>
            <a:r>
              <a:rPr lang="fr-FR" dirty="0" smtClean="0"/>
              <a:t>, SC </a:t>
            </a:r>
            <a:r>
              <a:rPr lang="fr-FR" dirty="0" err="1" smtClean="0"/>
              <a:t>rebunchers</a:t>
            </a:r>
            <a:endParaRPr lang="fr-FR" dirty="0" smtClean="0"/>
          </a:p>
          <a:p>
            <a:pPr lvl="2"/>
            <a:r>
              <a:rPr lang="fr-FR" dirty="0" err="1" smtClean="0"/>
              <a:t>selection</a:t>
            </a:r>
            <a:r>
              <a:rPr lang="fr-FR" dirty="0" smtClean="0"/>
              <a:t> </a:t>
            </a:r>
            <a:r>
              <a:rPr lang="fr-FR" dirty="0" err="1" smtClean="0"/>
              <a:t>dipole</a:t>
            </a:r>
            <a:endParaRPr lang="fr-FR" dirty="0" smtClean="0"/>
          </a:p>
          <a:p>
            <a:pPr lvl="2"/>
            <a:r>
              <a:rPr lang="fr-FR" dirty="0" smtClean="0"/>
              <a:t>diagnostics, scrapers</a:t>
            </a:r>
          </a:p>
          <a:p>
            <a:pPr lvl="2"/>
            <a:r>
              <a:rPr lang="fr-FR" dirty="0" err="1" smtClean="0"/>
              <a:t>beam</a:t>
            </a:r>
            <a:r>
              <a:rPr lang="fr-FR" dirty="0" smtClean="0"/>
              <a:t> dump(s)</a:t>
            </a:r>
          </a:p>
          <a:p>
            <a:pPr lvl="2"/>
            <a:r>
              <a:rPr lang="fr-FR" dirty="0" smtClean="0"/>
              <a:t>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designed</a:t>
            </a:r>
            <a:r>
              <a:rPr lang="fr-FR" dirty="0" smtClean="0"/>
              <a:t> (</a:t>
            </a:r>
            <a:r>
              <a:rPr lang="fr-FR" dirty="0" err="1" smtClean="0"/>
              <a:t>IPHC</a:t>
            </a:r>
            <a:r>
              <a:rPr lang="fr-FR" dirty="0" smtClean="0"/>
              <a:t>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9D212-6DBB-47F0-A310-43472C8ED813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Image 4" descr="MEBT3_cropp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54" y="4725144"/>
            <a:ext cx="5596890" cy="2459990"/>
          </a:xfrm>
          <a:prstGeom prst="rect">
            <a:avLst/>
          </a:prstGeom>
        </p:spPr>
      </p:pic>
      <p:sp>
        <p:nvSpPr>
          <p:cNvPr id="6" name="Titre 3"/>
          <p:cNvSpPr txBox="1">
            <a:spLocks/>
          </p:cNvSpPr>
          <p:nvPr/>
        </p:nvSpPr>
        <p:spPr>
          <a:xfrm>
            <a:off x="1619672" y="132213"/>
            <a:ext cx="7272808" cy="7765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100 MeV </a:t>
            </a:r>
            <a:r>
              <a:rPr lang="fr-FR" dirty="0" err="1" smtClean="0"/>
              <a:t>accelerator</a:t>
            </a:r>
            <a:r>
              <a:rPr lang="fr-FR" dirty="0" smtClean="0"/>
              <a:t> program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63589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1" y="1343132"/>
            <a:ext cx="8199582" cy="4894180"/>
          </a:xfrm>
        </p:spPr>
        <p:txBody>
          <a:bodyPr/>
          <a:lstStyle/>
          <a:p>
            <a:r>
              <a:rPr lang="fr-FR" dirty="0" err="1" smtClean="0"/>
              <a:t>WPs</a:t>
            </a:r>
            <a:endParaRPr lang="fr-FR" dirty="0" smtClean="0"/>
          </a:p>
          <a:p>
            <a:pPr lvl="1"/>
            <a:r>
              <a:rPr lang="fr-FR" dirty="0" err="1" smtClean="0"/>
              <a:t>spoke</a:t>
            </a:r>
            <a:r>
              <a:rPr lang="fr-FR" dirty="0" smtClean="0"/>
              <a:t> section: </a:t>
            </a:r>
            <a:r>
              <a:rPr lang="fr-FR" dirty="0" err="1" smtClean="0"/>
              <a:t>IPNO</a:t>
            </a:r>
            <a:r>
              <a:rPr lang="fr-FR" dirty="0" smtClean="0"/>
              <a:t>, </a:t>
            </a:r>
            <a:r>
              <a:rPr lang="fr-FR" dirty="0" err="1" smtClean="0"/>
              <a:t>LPSC</a:t>
            </a:r>
            <a:r>
              <a:rPr lang="fr-FR" dirty="0" smtClean="0"/>
              <a:t>, </a:t>
            </a:r>
            <a:r>
              <a:rPr lang="fr-FR" dirty="0" err="1" smtClean="0"/>
              <a:t>LAL</a:t>
            </a:r>
            <a:endParaRPr lang="fr-FR" dirty="0" smtClean="0"/>
          </a:p>
          <a:p>
            <a:pPr lvl="2"/>
            <a:r>
              <a:rPr lang="fr-FR" dirty="0" err="1" smtClean="0"/>
              <a:t>cryomodule</a:t>
            </a:r>
            <a:r>
              <a:rPr lang="fr-FR" dirty="0" smtClean="0"/>
              <a:t>: </a:t>
            </a:r>
            <a:r>
              <a:rPr lang="fr-FR" dirty="0" err="1" smtClean="0"/>
              <a:t>designed</a:t>
            </a:r>
            <a:endParaRPr lang="fr-FR" dirty="0" smtClean="0"/>
          </a:p>
          <a:p>
            <a:pPr lvl="2"/>
            <a:r>
              <a:rPr lang="fr-FR" dirty="0" smtClean="0"/>
              <a:t>valve box</a:t>
            </a:r>
          </a:p>
          <a:p>
            <a:pPr lvl="2"/>
            <a:r>
              <a:rPr lang="fr-FR" dirty="0" smtClean="0"/>
              <a:t>power </a:t>
            </a:r>
            <a:r>
              <a:rPr lang="fr-FR" dirty="0" err="1" smtClean="0"/>
              <a:t>couplers</a:t>
            </a:r>
            <a:endParaRPr lang="fr-FR" dirty="0" smtClean="0"/>
          </a:p>
          <a:p>
            <a:pPr lvl="2"/>
            <a:r>
              <a:rPr lang="fr-FR" dirty="0" smtClean="0"/>
              <a:t>warm section</a:t>
            </a:r>
          </a:p>
          <a:p>
            <a:pPr lvl="2"/>
            <a:r>
              <a:rPr lang="fr-FR" dirty="0" smtClean="0"/>
              <a:t>352 MHz </a:t>
            </a:r>
            <a:r>
              <a:rPr lang="fr-FR" dirty="0" err="1" smtClean="0"/>
              <a:t>RF</a:t>
            </a:r>
            <a:endParaRPr lang="fr-FR" dirty="0" smtClean="0"/>
          </a:p>
          <a:p>
            <a:pPr lvl="2"/>
            <a:r>
              <a:rPr lang="fr-FR" dirty="0" smtClean="0"/>
              <a:t>industrialisation for </a:t>
            </a:r>
            <a:r>
              <a:rPr lang="fr-FR" dirty="0" err="1" smtClean="0"/>
              <a:t>series</a:t>
            </a:r>
            <a:r>
              <a:rPr lang="fr-FR" dirty="0" smtClean="0"/>
              <a:t> of 25–29 </a:t>
            </a:r>
            <a:r>
              <a:rPr lang="fr-FR" dirty="0" err="1" smtClean="0"/>
              <a:t>crymodules</a:t>
            </a:r>
            <a:endParaRPr lang="fr-FR" dirty="0" smtClean="0"/>
          </a:p>
          <a:p>
            <a:pPr lvl="1"/>
            <a:r>
              <a:rPr lang="fr-FR" dirty="0" err="1" smtClean="0"/>
              <a:t>cryogenics</a:t>
            </a:r>
            <a:r>
              <a:rPr lang="fr-FR" dirty="0" smtClean="0"/>
              <a:t>: </a:t>
            </a:r>
            <a:r>
              <a:rPr lang="fr-FR" dirty="0" err="1" smtClean="0"/>
              <a:t>ACS</a:t>
            </a:r>
            <a:r>
              <a:rPr lang="fr-FR" dirty="0" smtClean="0"/>
              <a:t> </a:t>
            </a:r>
            <a:r>
              <a:rPr lang="fr-FR" dirty="0" smtClean="0">
                <a:sym typeface="Wingdings"/>
              </a:rPr>
              <a:t> </a:t>
            </a:r>
            <a:r>
              <a:rPr lang="fr-FR" dirty="0" err="1" smtClean="0">
                <a:sym typeface="Wingdings"/>
              </a:rPr>
              <a:t>industry</a:t>
            </a:r>
            <a:endParaRPr lang="fr-FR" dirty="0" smtClean="0"/>
          </a:p>
          <a:p>
            <a:pPr lvl="2"/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9D212-6DBB-47F0-A310-43472C8ED813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Accolade fermante 5"/>
          <p:cNvSpPr/>
          <p:nvPr/>
        </p:nvSpPr>
        <p:spPr>
          <a:xfrm>
            <a:off x="4644008" y="2492896"/>
            <a:ext cx="216024" cy="1224136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 rot="10800000" flipV="1">
            <a:off x="5076056" y="2638653"/>
            <a:ext cx="3744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chemeClr val="tx1"/>
                </a:solidFill>
                <a:latin typeface="+mn-lt"/>
              </a:rPr>
              <a:t>prototyping</a:t>
            </a:r>
            <a:r>
              <a:rPr lang="fr-FR" dirty="0" smtClean="0">
                <a:solidFill>
                  <a:schemeClr val="tx1"/>
                </a:solidFill>
                <a:latin typeface="+mn-lt"/>
              </a:rPr>
              <a:t> (2 </a:t>
            </a:r>
            <a:r>
              <a:rPr lang="fr-FR" dirty="0" err="1" smtClean="0">
                <a:solidFill>
                  <a:schemeClr val="tx1"/>
                </a:solidFill>
                <a:latin typeface="+mn-lt"/>
              </a:rPr>
              <a:t>cavities</a:t>
            </a:r>
            <a:r>
              <a:rPr lang="fr-FR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fr-FR" dirty="0" err="1" smtClean="0">
                <a:solidFill>
                  <a:schemeClr val="tx1"/>
                </a:solidFill>
                <a:latin typeface="+mn-lt"/>
              </a:rPr>
              <a:t>will</a:t>
            </a:r>
            <a:r>
              <a:rPr lang="fr-FR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fr-FR" dirty="0" err="1" smtClean="0">
                <a:solidFill>
                  <a:schemeClr val="tx1"/>
                </a:solidFill>
                <a:latin typeface="+mn-lt"/>
              </a:rPr>
              <a:t>be</a:t>
            </a:r>
            <a:r>
              <a:rPr lang="fr-FR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fr-FR" dirty="0" err="1" smtClean="0">
                <a:solidFill>
                  <a:schemeClr val="tx1"/>
                </a:solidFill>
                <a:latin typeface="+mn-lt"/>
              </a:rPr>
              <a:t>ordered</a:t>
            </a:r>
            <a:r>
              <a:rPr lang="fr-FR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fr-FR" dirty="0" err="1" smtClean="0">
                <a:solidFill>
                  <a:schemeClr val="tx1"/>
                </a:solidFill>
                <a:latin typeface="+mn-lt"/>
              </a:rPr>
              <a:t>soon</a:t>
            </a:r>
            <a:r>
              <a:rPr lang="fr-FR" dirty="0" smtClean="0">
                <a:solidFill>
                  <a:schemeClr val="tx1"/>
                </a:solidFill>
                <a:latin typeface="+mn-lt"/>
              </a:rPr>
              <a:t>)</a:t>
            </a:r>
            <a:endParaRPr lang="fr-FR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Titre 3"/>
          <p:cNvSpPr txBox="1">
            <a:spLocks/>
          </p:cNvSpPr>
          <p:nvPr/>
        </p:nvSpPr>
        <p:spPr>
          <a:xfrm>
            <a:off x="1619672" y="132213"/>
            <a:ext cx="7272808" cy="7765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100 MeV </a:t>
            </a:r>
            <a:r>
              <a:rPr lang="fr-FR" dirty="0" err="1" smtClean="0"/>
              <a:t>accelerator</a:t>
            </a:r>
            <a:r>
              <a:rPr lang="fr-FR" dirty="0" smtClean="0"/>
              <a:t> program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2536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single </a:t>
            </a:r>
            <a:r>
              <a:rPr lang="fr-FR" dirty="0" err="1" smtClean="0"/>
              <a:t>spoke</a:t>
            </a:r>
            <a:r>
              <a:rPr lang="fr-FR" dirty="0" smtClean="0"/>
              <a:t> </a:t>
            </a:r>
            <a:r>
              <a:rPr lang="fr-FR" dirty="0" err="1" smtClean="0"/>
              <a:t>cryomodule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9D212-6DBB-47F0-A310-43472C8ED813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4" name="Image 3" descr="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897" y="1073251"/>
            <a:ext cx="5540433" cy="5390969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6654" y="2006027"/>
            <a:ext cx="3873731" cy="4447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6516216" y="1268760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smtClean="0">
                <a:solidFill>
                  <a:srgbClr val="000000"/>
                </a:solidFill>
                <a:latin typeface="+mn-lt"/>
              </a:rPr>
              <a:t>figure by </a:t>
            </a:r>
            <a:r>
              <a:rPr lang="fr-FR" dirty="0" err="1" smtClean="0">
                <a:solidFill>
                  <a:srgbClr val="000000"/>
                </a:solidFill>
                <a:latin typeface="+mn-lt"/>
              </a:rPr>
              <a:t>IPNO</a:t>
            </a:r>
            <a:endParaRPr lang="fr-FR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4402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near</a:t>
            </a:r>
            <a:r>
              <a:rPr lang="fr-FR" dirty="0" smtClean="0"/>
              <a:t> future </a:t>
            </a:r>
            <a:r>
              <a:rPr lang="fr-FR" dirty="0" err="1" smtClean="0"/>
              <a:t>activities</a:t>
            </a:r>
            <a:r>
              <a:rPr lang="fr-FR" dirty="0" smtClean="0"/>
              <a:t> @ </a:t>
            </a:r>
            <a:r>
              <a:rPr lang="fr-FR" dirty="0" err="1" smtClean="0"/>
              <a:t>LLN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purpose</a:t>
            </a:r>
            <a:r>
              <a:rPr lang="fr-FR" dirty="0" smtClean="0"/>
              <a:t>: installation of 5.9 MeV </a:t>
            </a:r>
            <a:r>
              <a:rPr lang="fr-FR" dirty="0" err="1" smtClean="0"/>
              <a:t>injector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diagnostic </a:t>
            </a:r>
            <a:r>
              <a:rPr lang="fr-FR" dirty="0" err="1" smtClean="0"/>
              <a:t>bench</a:t>
            </a:r>
            <a:r>
              <a:rPr lang="fr-FR" dirty="0" smtClean="0"/>
              <a:t> and </a:t>
            </a:r>
            <a:r>
              <a:rPr lang="fr-FR" dirty="0" err="1" smtClean="0"/>
              <a:t>beam</a:t>
            </a:r>
            <a:r>
              <a:rPr lang="fr-FR" dirty="0" smtClean="0"/>
              <a:t> dump</a:t>
            </a:r>
          </a:p>
          <a:p>
            <a:pPr lvl="1"/>
            <a:r>
              <a:rPr lang="fr-FR" dirty="0" smtClean="0"/>
              <a:t>new bunker </a:t>
            </a:r>
            <a:r>
              <a:rPr lang="fr-FR" dirty="0" err="1" smtClean="0"/>
              <a:t>24m</a:t>
            </a:r>
            <a:endParaRPr lang="fr-FR" dirty="0" smtClean="0"/>
          </a:p>
          <a:p>
            <a:pPr lvl="1"/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9D212-6DBB-47F0-A310-43472C8ED813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Image 6" descr="14 01 01 000E-2 Hall - Myrrha bunker with IS-LEBT-RFQ 2017-05-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6952"/>
            <a:ext cx="9144000" cy="383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716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MYRRHA</a:t>
            </a:r>
            <a:r>
              <a:rPr lang="fr-FR" dirty="0" smtClean="0"/>
              <a:t>: </a:t>
            </a:r>
            <a:r>
              <a:rPr lang="fr-FR" dirty="0" err="1" smtClean="0"/>
              <a:t>recall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1052736"/>
            <a:ext cx="8424936" cy="5328592"/>
          </a:xfrm>
        </p:spPr>
        <p:txBody>
          <a:bodyPr>
            <a:normAutofit/>
          </a:bodyPr>
          <a:lstStyle/>
          <a:p>
            <a:r>
              <a:rPr lang="fr-FR" dirty="0" err="1" smtClean="0"/>
              <a:t>MYRRHA</a:t>
            </a:r>
            <a:r>
              <a:rPr lang="fr-FR" dirty="0" smtClean="0"/>
              <a:t>: </a:t>
            </a:r>
            <a:r>
              <a:rPr lang="fr-FR" dirty="0" err="1" smtClean="0"/>
              <a:t>ADS</a:t>
            </a:r>
            <a:r>
              <a:rPr lang="fr-FR" dirty="0" smtClean="0"/>
              <a:t> </a:t>
            </a:r>
            <a:r>
              <a:rPr lang="fr-FR" dirty="0" err="1" smtClean="0"/>
              <a:t>project</a:t>
            </a:r>
            <a:r>
              <a:rPr lang="fr-FR" dirty="0" smtClean="0"/>
              <a:t> 100 </a:t>
            </a:r>
            <a:r>
              <a:rPr lang="fr-FR" dirty="0" err="1" smtClean="0"/>
              <a:t>MW</a:t>
            </a:r>
            <a:r>
              <a:rPr lang="fr-FR" baseline="-25000" dirty="0" err="1" smtClean="0"/>
              <a:t>th</a:t>
            </a:r>
            <a:r>
              <a:rPr lang="fr-FR" dirty="0" smtClean="0"/>
              <a:t>, 600 MeV </a:t>
            </a:r>
            <a:r>
              <a:rPr lang="fr-FR" dirty="0" err="1" smtClean="0"/>
              <a:t>CW</a:t>
            </a:r>
            <a:r>
              <a:rPr lang="fr-FR" dirty="0" smtClean="0"/>
              <a:t> </a:t>
            </a:r>
            <a:r>
              <a:rPr lang="fr-FR" dirty="0" err="1" smtClean="0"/>
              <a:t>linac</a:t>
            </a:r>
            <a:endParaRPr lang="fr-FR" baseline="-25000" dirty="0" smtClean="0"/>
          </a:p>
          <a:p>
            <a:r>
              <a:rPr lang="fr-FR" dirty="0" err="1" smtClean="0"/>
              <a:t>phased</a:t>
            </a:r>
            <a:r>
              <a:rPr lang="fr-FR" dirty="0" smtClean="0"/>
              <a:t> </a:t>
            </a:r>
            <a:r>
              <a:rPr lang="fr-FR" dirty="0" err="1" smtClean="0"/>
              <a:t>approach</a:t>
            </a:r>
            <a:endParaRPr lang="fr-FR" dirty="0" smtClean="0"/>
          </a:p>
          <a:p>
            <a:pPr marL="971550" lvl="1" indent="-514350">
              <a:buFont typeface="+mj-lt"/>
              <a:buAutoNum type="arabicPeriod"/>
            </a:pPr>
            <a:r>
              <a:rPr lang="fr-FR" dirty="0" smtClean="0"/>
              <a:t>100 MeV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FR" dirty="0" smtClean="0"/>
              <a:t>600 MeV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FR" dirty="0" smtClean="0"/>
              <a:t>Pb-Bi </a:t>
            </a:r>
            <a:r>
              <a:rPr lang="fr-FR" dirty="0" err="1" smtClean="0"/>
              <a:t>cooled</a:t>
            </a:r>
            <a:r>
              <a:rPr lang="fr-FR" dirty="0" smtClean="0"/>
              <a:t> </a:t>
            </a:r>
            <a:r>
              <a:rPr lang="fr-FR" dirty="0" err="1" smtClean="0"/>
              <a:t>reactor</a:t>
            </a:r>
            <a:endParaRPr lang="fr-FR" dirty="0" smtClean="0"/>
          </a:p>
          <a:p>
            <a:r>
              <a:rPr lang="fr-FR" dirty="0" smtClean="0"/>
              <a:t>100 MeV subdivision = teams</a:t>
            </a:r>
          </a:p>
          <a:p>
            <a:pPr lvl="1"/>
            <a:r>
              <a:rPr lang="fr-FR" dirty="0" err="1" smtClean="0"/>
              <a:t>accelerator</a:t>
            </a:r>
            <a:r>
              <a:rPr lang="fr-FR" dirty="0" smtClean="0"/>
              <a:t>: </a:t>
            </a:r>
            <a:r>
              <a:rPr lang="fr-FR" dirty="0" err="1" smtClean="0"/>
              <a:t>prototyping</a:t>
            </a:r>
            <a:r>
              <a:rPr lang="fr-FR" dirty="0" smtClean="0"/>
              <a:t> </a:t>
            </a:r>
            <a:r>
              <a:rPr lang="fr-FR" dirty="0" smtClean="0">
                <a:sym typeface="Wingdings"/>
              </a:rPr>
              <a:t> construction</a:t>
            </a:r>
            <a:endParaRPr lang="fr-FR" dirty="0" smtClean="0"/>
          </a:p>
          <a:p>
            <a:pPr lvl="1"/>
            <a:r>
              <a:rPr lang="fr-FR" dirty="0" err="1" smtClean="0"/>
              <a:t>target</a:t>
            </a:r>
            <a:r>
              <a:rPr lang="fr-FR" dirty="0" smtClean="0"/>
              <a:t>: design</a:t>
            </a:r>
          </a:p>
          <a:p>
            <a:pPr lvl="1"/>
            <a:r>
              <a:rPr lang="fr-FR" dirty="0" smtClean="0"/>
              <a:t>buildings: </a:t>
            </a:r>
            <a:r>
              <a:rPr lang="fr-FR" dirty="0" err="1" smtClean="0"/>
              <a:t>functional</a:t>
            </a:r>
            <a:r>
              <a:rPr lang="fr-FR" dirty="0" smtClean="0"/>
              <a:t> descriptions, initial </a:t>
            </a:r>
            <a:r>
              <a:rPr lang="fr-FR" dirty="0" err="1" smtClean="0"/>
              <a:t>integration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9D212-6DBB-47F0-A310-43472C8ED81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565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near</a:t>
            </a:r>
            <a:r>
              <a:rPr lang="fr-FR" dirty="0"/>
              <a:t> future </a:t>
            </a:r>
            <a:r>
              <a:rPr lang="fr-FR" dirty="0" err="1"/>
              <a:t>activities</a:t>
            </a:r>
            <a:r>
              <a:rPr lang="fr-FR" dirty="0"/>
              <a:t> @ </a:t>
            </a:r>
            <a:r>
              <a:rPr lang="fr-FR" dirty="0" err="1"/>
              <a:t>LLN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1" y="1196752"/>
            <a:ext cx="8199582" cy="5328592"/>
          </a:xfrm>
        </p:spPr>
        <p:txBody>
          <a:bodyPr>
            <a:normAutofit/>
          </a:bodyPr>
          <a:lstStyle/>
          <a:p>
            <a:pPr lvl="1"/>
            <a:r>
              <a:rPr lang="fr-FR" dirty="0" err="1" smtClean="0"/>
              <a:t>near</a:t>
            </a:r>
            <a:r>
              <a:rPr lang="fr-FR" dirty="0" smtClean="0"/>
              <a:t> </a:t>
            </a:r>
            <a:r>
              <a:rPr lang="fr-FR" dirty="0" err="1" smtClean="0"/>
              <a:t>milestones</a:t>
            </a:r>
            <a:endParaRPr lang="fr-FR" dirty="0" smtClean="0"/>
          </a:p>
          <a:p>
            <a:pPr lvl="2"/>
            <a:r>
              <a:rPr lang="fr-FR" dirty="0" smtClean="0"/>
              <a:t>August '17: </a:t>
            </a:r>
            <a:r>
              <a:rPr lang="fr-FR" dirty="0" err="1" smtClean="0"/>
              <a:t>start</a:t>
            </a:r>
            <a:r>
              <a:rPr lang="fr-FR" dirty="0" smtClean="0"/>
              <a:t> construction of bunker</a:t>
            </a:r>
          </a:p>
          <a:p>
            <a:pPr lvl="2"/>
            <a:r>
              <a:rPr lang="fr-FR" dirty="0" err="1" smtClean="0"/>
              <a:t>September</a:t>
            </a:r>
            <a:r>
              <a:rPr lang="fr-FR" dirty="0" smtClean="0"/>
              <a:t> '17: </a:t>
            </a:r>
            <a:r>
              <a:rPr lang="fr-FR" dirty="0" err="1" smtClean="0"/>
              <a:t>arrival</a:t>
            </a:r>
            <a:r>
              <a:rPr lang="fr-FR" dirty="0" smtClean="0"/>
              <a:t> of </a:t>
            </a:r>
            <a:r>
              <a:rPr lang="fr-FR" dirty="0" err="1" smtClean="0"/>
              <a:t>ECR-IS</a:t>
            </a:r>
            <a:r>
              <a:rPr lang="fr-FR" dirty="0" smtClean="0"/>
              <a:t> + </a:t>
            </a:r>
            <a:r>
              <a:rPr lang="fr-FR" dirty="0" err="1" smtClean="0"/>
              <a:t>LEBT</a:t>
            </a:r>
            <a:endParaRPr lang="fr-FR" dirty="0" smtClean="0"/>
          </a:p>
          <a:p>
            <a:pPr lvl="2"/>
            <a:r>
              <a:rPr lang="fr-FR" dirty="0" err="1"/>
              <a:t>D</a:t>
            </a:r>
            <a:r>
              <a:rPr lang="fr-FR" dirty="0" err="1" smtClean="0"/>
              <a:t>ecember</a:t>
            </a:r>
            <a:r>
              <a:rPr lang="fr-FR" dirty="0" smtClean="0"/>
              <a:t> '17: </a:t>
            </a:r>
            <a:r>
              <a:rPr lang="fr-FR" dirty="0" err="1" smtClean="0"/>
              <a:t>arrival</a:t>
            </a:r>
            <a:r>
              <a:rPr lang="fr-FR" dirty="0" smtClean="0"/>
              <a:t> of </a:t>
            </a:r>
            <a:r>
              <a:rPr lang="fr-FR" dirty="0" err="1" smtClean="0"/>
              <a:t>RFQ</a:t>
            </a:r>
            <a:r>
              <a:rPr lang="fr-FR" dirty="0" smtClean="0"/>
              <a:t> + </a:t>
            </a:r>
            <a:r>
              <a:rPr lang="fr-FR" dirty="0" err="1" smtClean="0"/>
              <a:t>RF</a:t>
            </a:r>
            <a:r>
              <a:rPr lang="fr-FR" dirty="0" smtClean="0"/>
              <a:t> amplifier</a:t>
            </a:r>
          </a:p>
          <a:p>
            <a:pPr lvl="2"/>
            <a:r>
              <a:rPr lang="fr-FR" dirty="0" err="1" smtClean="0"/>
              <a:t>Q2</a:t>
            </a:r>
            <a:r>
              <a:rPr lang="fr-FR" dirty="0" smtClean="0"/>
              <a:t> '18: first </a:t>
            </a:r>
            <a:r>
              <a:rPr lang="fr-FR" dirty="0" err="1" smtClean="0"/>
              <a:t>characterisation</a:t>
            </a:r>
            <a:r>
              <a:rPr lang="fr-FR" dirty="0" smtClean="0"/>
              <a:t> of </a:t>
            </a:r>
            <a:r>
              <a:rPr lang="fr-FR" dirty="0" err="1" smtClean="0"/>
              <a:t>RFQ</a:t>
            </a:r>
            <a:r>
              <a:rPr lang="fr-FR" dirty="0" smtClean="0"/>
              <a:t> </a:t>
            </a:r>
            <a:r>
              <a:rPr lang="fr-FR" dirty="0" err="1" smtClean="0"/>
              <a:t>beam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dipole</a:t>
            </a:r>
            <a:endParaRPr lang="fr-FR" dirty="0" smtClean="0"/>
          </a:p>
          <a:p>
            <a:pPr lvl="2"/>
            <a:endParaRPr lang="fr-FR" dirty="0"/>
          </a:p>
          <a:p>
            <a:pPr lvl="1"/>
            <a:r>
              <a:rPr lang="fr-FR" dirty="0" err="1" smtClean="0"/>
              <a:t>manpower</a:t>
            </a:r>
            <a:r>
              <a:rPr lang="fr-FR" dirty="0" smtClean="0"/>
              <a:t> </a:t>
            </a:r>
            <a:r>
              <a:rPr lang="fr-FR" dirty="0" err="1" smtClean="0"/>
              <a:t>increase</a:t>
            </a:r>
            <a:endParaRPr lang="fr-FR" dirty="0" smtClean="0"/>
          </a:p>
          <a:p>
            <a:pPr lvl="2"/>
            <a:r>
              <a:rPr lang="fr-FR" dirty="0" err="1" smtClean="0"/>
              <a:t>mechanical</a:t>
            </a:r>
            <a:r>
              <a:rPr lang="fr-FR" dirty="0" smtClean="0"/>
              <a:t> </a:t>
            </a:r>
            <a:r>
              <a:rPr lang="fr-FR" dirty="0" err="1" smtClean="0"/>
              <a:t>engineer</a:t>
            </a:r>
            <a:endParaRPr lang="fr-FR" dirty="0" smtClean="0"/>
          </a:p>
          <a:p>
            <a:pPr lvl="2"/>
            <a:r>
              <a:rPr lang="fr-FR" dirty="0" err="1" smtClean="0"/>
              <a:t>beam</a:t>
            </a:r>
            <a:r>
              <a:rPr lang="fr-FR" dirty="0" smtClean="0"/>
              <a:t> </a:t>
            </a:r>
            <a:r>
              <a:rPr lang="fr-FR" dirty="0" err="1" smtClean="0"/>
              <a:t>dynamics</a:t>
            </a:r>
            <a:r>
              <a:rPr lang="fr-FR" dirty="0" smtClean="0"/>
              <a:t> </a:t>
            </a:r>
            <a:r>
              <a:rPr lang="fr-FR" dirty="0" err="1" smtClean="0"/>
              <a:t>physicist</a:t>
            </a:r>
            <a:endParaRPr lang="fr-FR" dirty="0" smtClean="0"/>
          </a:p>
          <a:p>
            <a:pPr lvl="2"/>
            <a:r>
              <a:rPr lang="fr-FR" dirty="0" err="1" smtClean="0"/>
              <a:t>RF</a:t>
            </a:r>
            <a:r>
              <a:rPr lang="fr-FR" dirty="0" smtClean="0"/>
              <a:t> </a:t>
            </a:r>
            <a:r>
              <a:rPr lang="fr-FR" dirty="0" err="1" smtClean="0"/>
              <a:t>engineer</a:t>
            </a:r>
            <a:endParaRPr lang="fr-FR" dirty="0" smtClean="0"/>
          </a:p>
          <a:p>
            <a:pPr lvl="2"/>
            <a:r>
              <a:rPr lang="fr-FR" dirty="0" err="1" smtClean="0"/>
              <a:t>technician</a:t>
            </a:r>
            <a:endParaRPr lang="fr-FR" dirty="0" smtClean="0"/>
          </a:p>
          <a:p>
            <a:pPr lvl="2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9D212-6DBB-47F0-A310-43472C8ED813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ZoneTexte 5"/>
          <p:cNvSpPr txBox="1"/>
          <p:nvPr/>
        </p:nvSpPr>
        <p:spPr>
          <a:xfrm>
            <a:off x="5220072" y="4365104"/>
            <a:ext cx="3744416" cy="185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fr-FR" dirty="0" smtClean="0">
                <a:solidFill>
                  <a:srgbClr val="000000"/>
                </a:solidFill>
                <a:latin typeface="+mn-lt"/>
              </a:rPr>
              <a:t>control system </a:t>
            </a:r>
            <a:r>
              <a:rPr lang="fr-FR" dirty="0" err="1" smtClean="0">
                <a:solidFill>
                  <a:srgbClr val="000000"/>
                </a:solidFill>
                <a:latin typeface="+mn-lt"/>
              </a:rPr>
              <a:t>engineer</a:t>
            </a:r>
            <a:endParaRPr lang="fr-FR" dirty="0" smtClean="0">
              <a:solidFill>
                <a:srgbClr val="000000"/>
              </a:solidFill>
              <a:latin typeface="+mn-lt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fr-FR" dirty="0" smtClean="0">
                <a:solidFill>
                  <a:srgbClr val="000000"/>
                </a:solidFill>
                <a:latin typeface="+mn-lt"/>
              </a:rPr>
              <a:t>program manager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fr-FR" dirty="0" err="1" smtClean="0">
                <a:solidFill>
                  <a:srgbClr val="000000"/>
                </a:solidFill>
                <a:latin typeface="+mn-lt"/>
              </a:rPr>
              <a:t>integration</a:t>
            </a:r>
            <a:r>
              <a:rPr lang="fr-FR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latin typeface="+mn-lt"/>
              </a:rPr>
              <a:t>engineer</a:t>
            </a:r>
            <a:endParaRPr lang="fr-FR" dirty="0" smtClean="0">
              <a:solidFill>
                <a:srgbClr val="000000"/>
              </a:solidFill>
              <a:latin typeface="+mn-lt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fr-FR" dirty="0" smtClean="0">
                <a:solidFill>
                  <a:srgbClr val="000000"/>
                </a:solidFill>
                <a:latin typeface="+mn-lt"/>
              </a:rPr>
              <a:t>documentation manager</a:t>
            </a:r>
            <a:endParaRPr lang="fr-FR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26776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1" y="1484784"/>
            <a:ext cx="8199582" cy="4320480"/>
          </a:xfrm>
        </p:spPr>
        <p:txBody>
          <a:bodyPr>
            <a:normAutofit/>
          </a:bodyPr>
          <a:lstStyle/>
          <a:p>
            <a:r>
              <a:rPr lang="fr-FR" dirty="0" err="1" smtClean="0"/>
              <a:t>dark</a:t>
            </a:r>
            <a:r>
              <a:rPr lang="fr-FR" dirty="0" smtClean="0"/>
              <a:t> </a:t>
            </a:r>
            <a:r>
              <a:rPr lang="fr-FR" dirty="0" err="1" smtClean="0"/>
              <a:t>sides</a:t>
            </a:r>
            <a:r>
              <a:rPr lang="fr-FR" dirty="0" smtClean="0"/>
              <a:t> ?</a:t>
            </a:r>
          </a:p>
          <a:p>
            <a:r>
              <a:rPr lang="fr-FR" dirty="0" err="1" smtClean="0"/>
              <a:t>highlights</a:t>
            </a:r>
            <a:endParaRPr lang="fr-FR" dirty="0" smtClean="0"/>
          </a:p>
          <a:p>
            <a:pPr lvl="1"/>
            <a:r>
              <a:rPr lang="fr-FR" dirty="0" smtClean="0"/>
              <a:t>hardware </a:t>
            </a:r>
            <a:r>
              <a:rPr lang="fr-FR" dirty="0" err="1" smtClean="0"/>
              <a:t>at</a:t>
            </a:r>
            <a:r>
              <a:rPr lang="fr-FR" dirty="0" smtClean="0"/>
              <a:t> </a:t>
            </a:r>
            <a:r>
              <a:rPr lang="fr-FR" dirty="0" err="1" smtClean="0"/>
              <a:t>LLN</a:t>
            </a:r>
            <a:r>
              <a:rPr lang="fr-FR" dirty="0" smtClean="0"/>
              <a:t>: show, </a:t>
            </a:r>
            <a:r>
              <a:rPr lang="fr-FR" dirty="0" err="1" smtClean="0"/>
              <a:t>learn</a:t>
            </a:r>
            <a:r>
              <a:rPr lang="fr-FR" dirty="0" smtClean="0"/>
              <a:t>, test, </a:t>
            </a:r>
            <a:r>
              <a:rPr lang="fr-FR" dirty="0" err="1" smtClean="0"/>
              <a:t>attract</a:t>
            </a:r>
            <a:r>
              <a:rPr lang="fr-FR" dirty="0" smtClean="0"/>
              <a:t> ...</a:t>
            </a:r>
          </a:p>
          <a:p>
            <a:pPr lvl="1"/>
            <a:r>
              <a:rPr lang="fr-FR" dirty="0" err="1" smtClean="0"/>
              <a:t>significant</a:t>
            </a:r>
            <a:r>
              <a:rPr lang="fr-FR" dirty="0" smtClean="0"/>
              <a:t> </a:t>
            </a:r>
            <a:r>
              <a:rPr lang="fr-FR" dirty="0" err="1" smtClean="0"/>
              <a:t>prototyping</a:t>
            </a:r>
            <a:r>
              <a:rPr lang="fr-FR" dirty="0" smtClean="0"/>
              <a:t> program</a:t>
            </a:r>
          </a:p>
          <a:p>
            <a:pPr lvl="1"/>
            <a:r>
              <a:rPr lang="fr-FR" dirty="0" err="1" smtClean="0"/>
              <a:t>ambitious</a:t>
            </a:r>
            <a:r>
              <a:rPr lang="fr-FR" dirty="0" smtClean="0"/>
              <a:t> construction program</a:t>
            </a:r>
            <a:endParaRPr lang="fr-FR" dirty="0" smtClean="0"/>
          </a:p>
          <a:p>
            <a:pPr lvl="1"/>
            <a:r>
              <a:rPr lang="fr-FR" dirty="0" err="1" smtClean="0"/>
              <a:t>internal</a:t>
            </a:r>
            <a:r>
              <a:rPr lang="fr-FR" dirty="0" smtClean="0"/>
              <a:t> organisation</a:t>
            </a:r>
          </a:p>
          <a:p>
            <a:pPr lvl="1"/>
            <a:r>
              <a:rPr lang="fr-FR" dirty="0" smtClean="0"/>
              <a:t>collaborations</a:t>
            </a:r>
          </a:p>
          <a:p>
            <a:pPr lvl="1"/>
            <a:r>
              <a:rPr lang="fr-FR" dirty="0" err="1" smtClean="0"/>
              <a:t>MYRRHA</a:t>
            </a:r>
            <a:r>
              <a:rPr lang="fr-FR" dirty="0" smtClean="0"/>
              <a:t> Accelerator </a:t>
            </a:r>
            <a:r>
              <a:rPr lang="fr-FR" dirty="0" err="1" smtClean="0"/>
              <a:t>TDR</a:t>
            </a:r>
            <a:r>
              <a:rPr lang="fr-FR" dirty="0" smtClean="0"/>
              <a:t> </a:t>
            </a:r>
            <a:r>
              <a:rPr lang="fr-FR" dirty="0" err="1" smtClean="0"/>
              <a:t>being</a:t>
            </a:r>
            <a:r>
              <a:rPr lang="fr-FR" dirty="0" smtClean="0"/>
              <a:t> </a:t>
            </a:r>
            <a:r>
              <a:rPr lang="fr-FR" dirty="0" err="1" smtClean="0"/>
              <a:t>finalized</a:t>
            </a:r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9D212-6DBB-47F0-A310-43472C8ED81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564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9D212-6DBB-47F0-A310-43472C8ED813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Image 4" descr="MYRRHA TDR - 101. Front_A4 [170607]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53320"/>
            <a:ext cx="4533900" cy="6416040"/>
          </a:xfrm>
          <a:prstGeom prst="rect">
            <a:avLst/>
          </a:prstGeom>
        </p:spPr>
      </p:pic>
      <p:pic>
        <p:nvPicPr>
          <p:cNvPr id="6" name="Image 5" descr="MYRRHA TDR - 101. Front_A4 [170607]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3320"/>
            <a:ext cx="4533900" cy="641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15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600 MeV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9D212-6DBB-47F0-A310-43472C8ED813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6" name="Image 5" descr="600MeV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" y="1700808"/>
            <a:ext cx="18296312" cy="381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693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85 0.00532 L -0.91834 0.005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100 MeV </a:t>
            </a:r>
            <a:r>
              <a:rPr lang="fr-FR" dirty="0" err="1" smtClean="0"/>
              <a:t>layout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9D212-6DBB-47F0-A310-43472C8ED813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Image 4" descr="newslide_3_1inj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638300"/>
            <a:ext cx="8902700" cy="356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789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accelerator</a:t>
            </a:r>
            <a:r>
              <a:rPr lang="fr-FR" dirty="0" smtClean="0"/>
              <a:t> building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9D212-6DBB-47F0-A310-43472C8ED813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4" name="Image 3" descr="Buildings MYRRHA 100 MeV with label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92933"/>
            <a:ext cx="8501063" cy="589245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516216" y="6135687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smtClean="0">
                <a:solidFill>
                  <a:srgbClr val="000000"/>
                </a:solidFill>
                <a:latin typeface="+mn-lt"/>
              </a:rPr>
              <a:t>figure by </a:t>
            </a:r>
            <a:r>
              <a:rPr lang="fr-FR" dirty="0" err="1" smtClean="0">
                <a:solidFill>
                  <a:srgbClr val="000000"/>
                </a:solidFill>
                <a:latin typeface="+mn-lt"/>
              </a:rPr>
              <a:t>ACS</a:t>
            </a:r>
            <a:endParaRPr lang="fr-FR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34939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619672" y="128650"/>
            <a:ext cx="7272808" cy="776507"/>
          </a:xfrm>
        </p:spPr>
        <p:txBody>
          <a:bodyPr>
            <a:normAutofit/>
          </a:bodyPr>
          <a:lstStyle/>
          <a:p>
            <a:r>
              <a:rPr lang="fr-FR" dirty="0" smtClean="0"/>
              <a:t>100 MeV </a:t>
            </a:r>
            <a:r>
              <a:rPr lang="fr-FR" dirty="0" err="1" smtClean="0"/>
              <a:t>accelerator</a:t>
            </a:r>
            <a:r>
              <a:rPr lang="fr-FR" dirty="0" smtClean="0"/>
              <a:t> program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611560" y="1052736"/>
            <a:ext cx="8136904" cy="5472608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goal and </a:t>
            </a:r>
            <a:r>
              <a:rPr lang="fr-FR" dirty="0" err="1" smtClean="0"/>
              <a:t>schedule</a:t>
            </a:r>
            <a:endParaRPr lang="fr-FR" dirty="0" smtClean="0"/>
          </a:p>
          <a:p>
            <a:pPr lvl="1"/>
            <a:r>
              <a:rPr lang="fr-FR" dirty="0" err="1" smtClean="0"/>
              <a:t>decisional</a:t>
            </a:r>
            <a:r>
              <a:rPr lang="fr-FR" dirty="0" smtClean="0"/>
              <a:t> </a:t>
            </a:r>
            <a:r>
              <a:rPr lang="fr-FR" dirty="0" err="1" smtClean="0"/>
              <a:t>hold</a:t>
            </a:r>
            <a:r>
              <a:rPr lang="fr-FR" dirty="0" smtClean="0"/>
              <a:t> point 2024 </a:t>
            </a:r>
            <a:r>
              <a:rPr lang="fr-FR" dirty="0" err="1" smtClean="0"/>
              <a:t>after</a:t>
            </a:r>
            <a:r>
              <a:rPr lang="fr-FR" dirty="0" smtClean="0"/>
              <a:t> </a:t>
            </a:r>
            <a:r>
              <a:rPr lang="fr-FR" dirty="0" err="1" smtClean="0"/>
              <a:t>2y</a:t>
            </a:r>
            <a:r>
              <a:rPr lang="fr-FR" dirty="0" smtClean="0"/>
              <a:t> </a:t>
            </a:r>
            <a:r>
              <a:rPr lang="fr-FR" dirty="0" err="1" smtClean="0"/>
              <a:t>commissioning</a:t>
            </a:r>
            <a:endParaRPr lang="fr-FR" dirty="0" smtClean="0"/>
          </a:p>
          <a:p>
            <a:pPr lvl="1"/>
            <a:r>
              <a:rPr lang="fr-FR" dirty="0" smtClean="0"/>
              <a:t>construction </a:t>
            </a:r>
            <a:r>
              <a:rPr lang="fr-FR" dirty="0" err="1" smtClean="0"/>
              <a:t>ready</a:t>
            </a:r>
            <a:r>
              <a:rPr lang="fr-FR" dirty="0" smtClean="0"/>
              <a:t> 2022</a:t>
            </a:r>
          </a:p>
          <a:p>
            <a:pPr lvl="1"/>
            <a:r>
              <a:rPr lang="fr-FR" dirty="0" err="1" smtClean="0"/>
              <a:t>financial</a:t>
            </a:r>
            <a:r>
              <a:rPr lang="fr-FR" dirty="0" smtClean="0"/>
              <a:t> </a:t>
            </a:r>
            <a:r>
              <a:rPr lang="fr-FR" dirty="0" err="1" smtClean="0"/>
              <a:t>milestone</a:t>
            </a:r>
            <a:r>
              <a:rPr lang="fr-FR" dirty="0" smtClean="0"/>
              <a:t> end of 2017</a:t>
            </a:r>
          </a:p>
          <a:p>
            <a:pPr lvl="1"/>
            <a:r>
              <a:rPr lang="fr-FR" dirty="0" err="1" smtClean="0"/>
              <a:t>prototyping</a:t>
            </a:r>
            <a:r>
              <a:rPr lang="fr-FR" dirty="0" smtClean="0"/>
              <a:t> &amp; construction in </a:t>
            </a:r>
            <a:r>
              <a:rPr lang="fr-FR" dirty="0" err="1" smtClean="0"/>
              <a:t>parallel</a:t>
            </a:r>
            <a:r>
              <a:rPr lang="fr-FR" dirty="0" smtClean="0"/>
              <a:t> </a:t>
            </a:r>
            <a:r>
              <a:rPr lang="fr-FR" dirty="0" err="1" smtClean="0"/>
              <a:t>5y</a:t>
            </a:r>
            <a:endParaRPr lang="fr-FR" dirty="0" smtClean="0"/>
          </a:p>
          <a:p>
            <a:r>
              <a:rPr lang="fr-FR" dirty="0" err="1" smtClean="0"/>
              <a:t>frameworks</a:t>
            </a:r>
            <a:endParaRPr lang="fr-FR" dirty="0" smtClean="0"/>
          </a:p>
          <a:p>
            <a:pPr lvl="1"/>
            <a:r>
              <a:rPr lang="fr-FR" dirty="0" err="1" smtClean="0"/>
              <a:t>H2020</a:t>
            </a:r>
            <a:r>
              <a:rPr lang="fr-FR" dirty="0" smtClean="0"/>
              <a:t>: MYRTE: </a:t>
            </a:r>
            <a:r>
              <a:rPr lang="fr-FR" dirty="0" err="1" smtClean="0"/>
              <a:t>historical</a:t>
            </a:r>
            <a:r>
              <a:rPr lang="fr-FR" dirty="0" smtClean="0"/>
              <a:t> </a:t>
            </a:r>
            <a:r>
              <a:rPr lang="fr-FR" dirty="0" err="1" smtClean="0"/>
              <a:t>partners</a:t>
            </a:r>
            <a:endParaRPr lang="fr-FR" dirty="0" smtClean="0"/>
          </a:p>
          <a:p>
            <a:pPr lvl="1"/>
            <a:r>
              <a:rPr lang="fr-FR" dirty="0" smtClean="0"/>
              <a:t>collaboration </a:t>
            </a:r>
            <a:r>
              <a:rPr lang="fr-FR" dirty="0" err="1" smtClean="0"/>
              <a:t>agreements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defined</a:t>
            </a:r>
            <a:r>
              <a:rPr lang="fr-FR" dirty="0" smtClean="0"/>
              <a:t> </a:t>
            </a:r>
            <a:r>
              <a:rPr lang="fr-FR" dirty="0" err="1" smtClean="0"/>
              <a:t>financial</a:t>
            </a:r>
            <a:r>
              <a:rPr lang="fr-FR" dirty="0" smtClean="0"/>
              <a:t> scenario: </a:t>
            </a:r>
            <a:r>
              <a:rPr lang="fr-FR" dirty="0" err="1" smtClean="0"/>
              <a:t>IN2P3</a:t>
            </a:r>
            <a:r>
              <a:rPr lang="fr-FR" dirty="0" smtClean="0"/>
              <a:t>, U. Frankfurt/</a:t>
            </a:r>
            <a:r>
              <a:rPr lang="fr-FR" dirty="0" err="1" smtClean="0"/>
              <a:t>IAP</a:t>
            </a:r>
            <a:r>
              <a:rPr lang="fr-FR" dirty="0" smtClean="0"/>
              <a:t>, UCL/</a:t>
            </a:r>
            <a:r>
              <a:rPr lang="fr-FR" dirty="0" err="1" smtClean="0"/>
              <a:t>CRC</a:t>
            </a:r>
            <a:endParaRPr lang="fr-FR" dirty="0" smtClean="0"/>
          </a:p>
          <a:p>
            <a:pPr lvl="1"/>
            <a:r>
              <a:rPr lang="fr-FR" dirty="0" err="1" smtClean="0"/>
              <a:t>industrial</a:t>
            </a:r>
            <a:r>
              <a:rPr lang="fr-FR" dirty="0" smtClean="0"/>
              <a:t> </a:t>
            </a:r>
            <a:r>
              <a:rPr lang="fr-FR" dirty="0" err="1" smtClean="0"/>
              <a:t>contracts</a:t>
            </a:r>
            <a:r>
              <a:rPr lang="fr-FR" dirty="0" smtClean="0"/>
              <a:t>: </a:t>
            </a:r>
            <a:r>
              <a:rPr lang="fr-FR" dirty="0" err="1" smtClean="0"/>
              <a:t>Bevatech</a:t>
            </a:r>
            <a:r>
              <a:rPr lang="fr-FR" dirty="0" smtClean="0"/>
              <a:t>, </a:t>
            </a:r>
            <a:r>
              <a:rPr lang="fr-FR" dirty="0" err="1" smtClean="0"/>
              <a:t>ACS</a:t>
            </a:r>
            <a:r>
              <a:rPr lang="fr-FR" dirty="0" smtClean="0"/>
              <a:t>, (</a:t>
            </a:r>
            <a:r>
              <a:rPr lang="fr-FR" dirty="0" err="1" smtClean="0"/>
              <a:t>Cosylab</a:t>
            </a:r>
            <a:r>
              <a:rPr lang="fr-FR" dirty="0" smtClean="0"/>
              <a:t>)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9D212-6DBB-47F0-A310-43472C8ED81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681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WPs</a:t>
            </a:r>
            <a:endParaRPr lang="fr-FR" dirty="0" smtClean="0"/>
          </a:p>
          <a:p>
            <a:pPr lvl="1"/>
            <a:r>
              <a:rPr lang="fr-FR" dirty="0" err="1" smtClean="0"/>
              <a:t>ECR</a:t>
            </a:r>
            <a:r>
              <a:rPr lang="fr-FR" dirty="0" smtClean="0"/>
              <a:t> ion source + </a:t>
            </a:r>
            <a:r>
              <a:rPr lang="fr-FR" dirty="0" err="1" smtClean="0"/>
              <a:t>LEBT</a:t>
            </a:r>
            <a:r>
              <a:rPr lang="fr-FR" dirty="0" smtClean="0"/>
              <a:t> + chopper</a:t>
            </a:r>
          </a:p>
          <a:p>
            <a:pPr lvl="2"/>
            <a:r>
              <a:rPr lang="fr-FR" dirty="0" err="1" smtClean="0"/>
              <a:t>existing</a:t>
            </a:r>
            <a:endParaRPr lang="fr-FR" dirty="0" smtClean="0"/>
          </a:p>
          <a:p>
            <a:pPr lvl="2"/>
            <a:r>
              <a:rPr lang="fr-FR" dirty="0" err="1" smtClean="0"/>
              <a:t>LPSC</a:t>
            </a:r>
            <a:r>
              <a:rPr lang="fr-FR" dirty="0" smtClean="0"/>
              <a:t> Grenoble</a:t>
            </a:r>
          </a:p>
          <a:p>
            <a:pPr lvl="2"/>
            <a:r>
              <a:rPr lang="fr-FR" dirty="0" err="1" smtClean="0"/>
              <a:t>cfr</a:t>
            </a:r>
            <a:r>
              <a:rPr lang="fr-FR" dirty="0" smtClean="0"/>
              <a:t>. Frédéric </a:t>
            </a:r>
            <a:r>
              <a:rPr lang="fr-FR" dirty="0" err="1" smtClean="0"/>
              <a:t>Bouly's</a:t>
            </a:r>
            <a:r>
              <a:rPr lang="fr-FR" dirty="0" smtClean="0"/>
              <a:t> talk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9D212-6DBB-47F0-A310-43472C8ED813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itre 3"/>
          <p:cNvSpPr txBox="1">
            <a:spLocks/>
          </p:cNvSpPr>
          <p:nvPr/>
        </p:nvSpPr>
        <p:spPr>
          <a:xfrm>
            <a:off x="1619672" y="116632"/>
            <a:ext cx="7272808" cy="7765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100 MeV </a:t>
            </a:r>
            <a:r>
              <a:rPr lang="fr-FR" dirty="0" err="1" smtClean="0"/>
              <a:t>accelerator</a:t>
            </a:r>
            <a:r>
              <a:rPr lang="fr-FR" dirty="0" smtClean="0"/>
              <a:t> program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248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LEBT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9D212-6DBB-47F0-A310-43472C8ED813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Image 4" descr="DSC_0619reduce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41" y="1087839"/>
            <a:ext cx="8861616" cy="579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34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bg1">
                    <a:lumMod val="65000"/>
                  </a:schemeClr>
                </a:solidFill>
              </a:rPr>
              <a:t>WPs</a:t>
            </a:r>
            <a:endParaRPr lang="fr-FR" dirty="0" smtClean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lang="fr-FR" dirty="0" err="1" smtClean="0">
                <a:solidFill>
                  <a:schemeClr val="bg1">
                    <a:lumMod val="65000"/>
                  </a:schemeClr>
                </a:solidFill>
              </a:rPr>
              <a:t>ECR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 ion source + </a:t>
            </a:r>
            <a:r>
              <a:rPr lang="fr-FR" dirty="0" err="1" smtClean="0">
                <a:solidFill>
                  <a:schemeClr val="bg1">
                    <a:lumMod val="65000"/>
                  </a:schemeClr>
                </a:solidFill>
              </a:rPr>
              <a:t>LEBT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 + chopper</a:t>
            </a:r>
          </a:p>
          <a:p>
            <a:pPr lvl="2"/>
            <a:r>
              <a:rPr lang="fr-FR" dirty="0" err="1" smtClean="0">
                <a:solidFill>
                  <a:schemeClr val="bg1">
                    <a:lumMod val="65000"/>
                  </a:schemeClr>
                </a:solidFill>
              </a:rPr>
              <a:t>existing</a:t>
            </a:r>
            <a:endParaRPr lang="fr-FR" dirty="0" smtClean="0">
              <a:solidFill>
                <a:schemeClr val="bg1">
                  <a:lumMod val="65000"/>
                </a:schemeClr>
              </a:solidFill>
            </a:endParaRPr>
          </a:p>
          <a:p>
            <a:pPr lvl="2"/>
            <a:r>
              <a:rPr lang="fr-FR" dirty="0" err="1" smtClean="0">
                <a:solidFill>
                  <a:schemeClr val="bg1">
                    <a:lumMod val="65000"/>
                  </a:schemeClr>
                </a:solidFill>
              </a:rPr>
              <a:t>LPSC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 Grenoble</a:t>
            </a:r>
          </a:p>
          <a:p>
            <a:pPr lvl="2"/>
            <a:r>
              <a:rPr lang="fr-FR" dirty="0" err="1" smtClean="0">
                <a:solidFill>
                  <a:schemeClr val="bg1">
                    <a:lumMod val="65000"/>
                  </a:schemeClr>
                </a:solidFill>
              </a:rPr>
              <a:t>cfr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. Frédéric </a:t>
            </a:r>
            <a:r>
              <a:rPr lang="fr-FR" dirty="0" err="1" smtClean="0">
                <a:solidFill>
                  <a:schemeClr val="bg1">
                    <a:lumMod val="65000"/>
                  </a:schemeClr>
                </a:solidFill>
              </a:rPr>
              <a:t>Bouly's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 talk</a:t>
            </a:r>
          </a:p>
          <a:p>
            <a:pPr lvl="1"/>
            <a:r>
              <a:rPr lang="fr-FR" dirty="0" smtClean="0"/>
              <a:t>MYRTE: </a:t>
            </a:r>
            <a:r>
              <a:rPr lang="fr-FR" dirty="0" err="1" smtClean="0"/>
              <a:t>RFQ</a:t>
            </a:r>
            <a:r>
              <a:rPr lang="fr-FR" dirty="0" smtClean="0"/>
              <a:t> 4-</a:t>
            </a:r>
            <a:r>
              <a:rPr lang="fr-FR" dirty="0" err="1" smtClean="0"/>
              <a:t>rod</a:t>
            </a:r>
            <a:r>
              <a:rPr lang="fr-FR" dirty="0" smtClean="0"/>
              <a:t>, </a:t>
            </a:r>
            <a:r>
              <a:rPr lang="fr-FR" dirty="0" err="1" smtClean="0"/>
              <a:t>CW</a:t>
            </a:r>
            <a:r>
              <a:rPr lang="fr-FR" dirty="0" smtClean="0"/>
              <a:t>, 1.5 MeV, 176 MHz, 5 mA</a:t>
            </a:r>
          </a:p>
          <a:p>
            <a:pPr lvl="2"/>
            <a:r>
              <a:rPr lang="fr-FR" dirty="0" err="1" smtClean="0"/>
              <a:t>cavity</a:t>
            </a:r>
            <a:r>
              <a:rPr lang="fr-FR" dirty="0" smtClean="0"/>
              <a:t> 4 m (</a:t>
            </a:r>
            <a:r>
              <a:rPr lang="fr-FR" dirty="0" err="1" smtClean="0"/>
              <a:t>NTG</a:t>
            </a:r>
            <a:r>
              <a:rPr lang="fr-FR" dirty="0" smtClean="0"/>
              <a:t> + </a:t>
            </a:r>
            <a:r>
              <a:rPr lang="fr-FR" dirty="0" err="1" smtClean="0"/>
              <a:t>IAP</a:t>
            </a:r>
            <a:r>
              <a:rPr lang="fr-FR" dirty="0" smtClean="0"/>
              <a:t>)</a:t>
            </a:r>
          </a:p>
          <a:p>
            <a:pPr lvl="2"/>
            <a:r>
              <a:rPr lang="fr-FR" dirty="0" smtClean="0"/>
              <a:t>SS amplifier 160 kW (</a:t>
            </a:r>
            <a:r>
              <a:rPr lang="fr-FR" dirty="0" err="1" smtClean="0"/>
              <a:t>IBA</a:t>
            </a:r>
            <a:r>
              <a:rPr lang="fr-FR" dirty="0" smtClean="0"/>
              <a:t>)</a:t>
            </a:r>
          </a:p>
          <a:p>
            <a:pPr lvl="2"/>
            <a:r>
              <a:rPr lang="fr-FR" dirty="0" err="1" smtClean="0"/>
              <a:t>LLRF</a:t>
            </a:r>
            <a:r>
              <a:rPr lang="fr-FR" dirty="0" smtClean="0"/>
              <a:t> µ</a:t>
            </a:r>
            <a:r>
              <a:rPr lang="fr-FR" dirty="0" err="1" smtClean="0"/>
              <a:t>TCA-based</a:t>
            </a:r>
            <a:r>
              <a:rPr lang="fr-FR" dirty="0" smtClean="0"/>
              <a:t> (</a:t>
            </a:r>
            <a:r>
              <a:rPr lang="fr-FR" dirty="0" err="1" smtClean="0"/>
              <a:t>IPNO</a:t>
            </a:r>
            <a:r>
              <a:rPr lang="fr-FR" dirty="0" smtClean="0"/>
              <a:t>)</a:t>
            </a:r>
          </a:p>
          <a:p>
            <a:pPr lvl="2"/>
            <a:r>
              <a:rPr lang="fr-FR" dirty="0" smtClean="0"/>
              <a:t>EPICS (</a:t>
            </a:r>
            <a:r>
              <a:rPr lang="fr-FR" dirty="0" err="1" smtClean="0"/>
              <a:t>Cosylab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9D212-6DBB-47F0-A310-43472C8ED813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Image 4" descr="20170214_10220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564" y="1052551"/>
            <a:ext cx="3282073" cy="5832833"/>
          </a:xfrm>
          <a:prstGeom prst="rect">
            <a:avLst/>
          </a:prstGeom>
        </p:spPr>
      </p:pic>
      <p:sp>
        <p:nvSpPr>
          <p:cNvPr id="6" name="Titre 3"/>
          <p:cNvSpPr txBox="1">
            <a:spLocks/>
          </p:cNvSpPr>
          <p:nvPr/>
        </p:nvSpPr>
        <p:spPr>
          <a:xfrm>
            <a:off x="1619672" y="116632"/>
            <a:ext cx="7272808" cy="7765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100 MeV </a:t>
            </a:r>
            <a:r>
              <a:rPr lang="fr-FR" dirty="0" err="1" smtClean="0"/>
              <a:t>accelerator</a:t>
            </a:r>
            <a:r>
              <a:rPr lang="fr-FR" dirty="0" smtClean="0"/>
              <a:t> program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6289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st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test.thmx</Template>
  <TotalTime>50251</TotalTime>
  <Words>613</Words>
  <Application>Microsoft Macintosh PowerPoint</Application>
  <PresentationFormat>Présentation à l'écran (4:3)</PresentationFormat>
  <Paragraphs>143</Paragraphs>
  <Slides>22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22</vt:i4>
      </vt:variant>
    </vt:vector>
  </HeadingPairs>
  <TitlesOfParts>
    <vt:vector size="24" baseType="lpstr">
      <vt:lpstr>test</vt:lpstr>
      <vt:lpstr>Conception personnalisée</vt:lpstr>
      <vt:lpstr>Status of MYRRHA</vt:lpstr>
      <vt:lpstr>MYRRHA: recall</vt:lpstr>
      <vt:lpstr>600 MeV</vt:lpstr>
      <vt:lpstr>100 MeV layout</vt:lpstr>
      <vt:lpstr>accelerator building</vt:lpstr>
      <vt:lpstr>100 MeV accelerator program</vt:lpstr>
      <vt:lpstr>Présentation PowerPoint</vt:lpstr>
      <vt:lpstr>LEBT</vt:lpstr>
      <vt:lpstr>Présentation PowerPoint</vt:lpstr>
      <vt:lpstr>Présentation PowerPoint</vt:lpstr>
      <vt:lpstr>Spiral2 test bench</vt:lpstr>
      <vt:lpstr>MEBT1</vt:lpstr>
      <vt:lpstr>Présentation PowerPoint</vt:lpstr>
      <vt:lpstr>IAP: CH cavity 175 MHz</vt:lpstr>
      <vt:lpstr>5.9 MeV by Bevatech</vt:lpstr>
      <vt:lpstr>Présentation PowerPoint</vt:lpstr>
      <vt:lpstr>Présentation PowerPoint</vt:lpstr>
      <vt:lpstr>single spoke cryomodule</vt:lpstr>
      <vt:lpstr>near future activities @ LLN</vt:lpstr>
      <vt:lpstr>near future activities @ LLN</vt:lpstr>
      <vt:lpstr>Conclusion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of MLA</dc:title>
  <dc:creator>Dirk Vandeplassche</dc:creator>
  <cp:lastModifiedBy>Dirk Vandeplassche</cp:lastModifiedBy>
  <cp:revision>1242</cp:revision>
  <cp:lastPrinted>2002-02-21T14:47:21Z</cp:lastPrinted>
  <dcterms:created xsi:type="dcterms:W3CDTF">2006-10-12T14:22:59Z</dcterms:created>
  <dcterms:modified xsi:type="dcterms:W3CDTF">2017-06-07T13:59:42Z</dcterms:modified>
</cp:coreProperties>
</file>