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3" r:id="rId2"/>
    <p:sldId id="332" r:id="rId3"/>
    <p:sldId id="326" r:id="rId4"/>
    <p:sldId id="330" r:id="rId5"/>
    <p:sldId id="333" r:id="rId6"/>
    <p:sldId id="331" r:id="rId7"/>
    <p:sldId id="322" r:id="rId8"/>
    <p:sldId id="335" r:id="rId9"/>
    <p:sldId id="329" r:id="rId10"/>
    <p:sldId id="334" r:id="rId11"/>
    <p:sldId id="336" r:id="rId12"/>
    <p:sldId id="337" r:id="rId13"/>
    <p:sldId id="32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EBE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5" autoAdjust="0"/>
    <p:restoredTop sz="94660"/>
  </p:normalViewPr>
  <p:slideViewPr>
    <p:cSldViewPr>
      <p:cViewPr varScale="1">
        <p:scale>
          <a:sx n="75" d="100"/>
          <a:sy n="75" d="100"/>
        </p:scale>
        <p:origin x="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7F08B-4F0C-463D-A874-DC032CA6C04F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A5652-A8A2-4E7F-8E77-B3EBBEDEA6C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4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0755BC8-20D1-46FB-A238-B26C8A62BF23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1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0755BC8-20D1-46FB-A238-B26C8A62BF23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5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0755BC8-20D1-46FB-A238-B26C8A62BF23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0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0755BC8-20D1-46FB-A238-B26C8A62BF23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9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0755BC8-20D1-46FB-A238-B26C8A62BF23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1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Name of the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2458" y="3886200"/>
            <a:ext cx="77590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the presenter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115616" y="13240"/>
            <a:ext cx="7920880" cy="67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 of the slide</a:t>
            </a:r>
            <a:endParaRPr lang="en-GB" dirty="0"/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127" y="2397818"/>
            <a:ext cx="6963747" cy="4204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" y="-1868"/>
            <a:ext cx="1291052" cy="69368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3240"/>
            <a:ext cx="7920880" cy="6794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96" y="6453336"/>
            <a:ext cx="2520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12/02/2013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6624736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LTM03-04-01      Transportation issues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42392" cy="365125"/>
          </a:xfrm>
          <a:prstGeom prst="rect">
            <a:avLst/>
          </a:prstGeom>
        </p:spPr>
        <p:txBody>
          <a:bodyPr/>
          <a:lstStyle/>
          <a:p>
            <a:fld id="{86AACFFC-7F54-4B4C-B288-14C871E4345B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96" y="6453336"/>
            <a:ext cx="2520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12/02/2013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6624736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LTM03-04-01      Transportation issues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42392" cy="365125"/>
          </a:xfrm>
          <a:prstGeom prst="rect">
            <a:avLst/>
          </a:prstGeom>
        </p:spPr>
        <p:txBody>
          <a:bodyPr/>
          <a:lstStyle/>
          <a:p>
            <a:fld id="{86AACFFC-7F54-4B4C-B288-14C871E4345B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3240"/>
            <a:ext cx="7920880" cy="6794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the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44" y="-880"/>
            <a:ext cx="9144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12/02/2013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LTM03-04-01      Transportation issues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2904" y="6453336"/>
            <a:ext cx="51440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6AACFFC-7F54-4B4C-B288-14C871E4345B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" y="-1868"/>
            <a:ext cx="1291052" cy="69368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96" y="6453336"/>
            <a:ext cx="2520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12/02/2013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6624736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LTM03-04-01      Transportation issues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42392" cy="365125"/>
          </a:xfrm>
          <a:prstGeom prst="rect">
            <a:avLst/>
          </a:prstGeom>
        </p:spPr>
        <p:txBody>
          <a:bodyPr/>
          <a:lstStyle/>
          <a:p>
            <a:fld id="{86AACFFC-7F54-4B4C-B288-14C871E4345B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3240"/>
            <a:ext cx="7920880" cy="6794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4172272" cy="57606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172272" cy="57606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453336"/>
            <a:ext cx="2520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12/02/2013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6624736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LTM03-04-01      Transportation issues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42392" cy="365125"/>
          </a:xfrm>
          <a:prstGeom prst="rect">
            <a:avLst/>
          </a:prstGeom>
        </p:spPr>
        <p:txBody>
          <a:bodyPr/>
          <a:lstStyle/>
          <a:p>
            <a:fld id="{86AACFFC-7F54-4B4C-B288-14C871E4345B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3240"/>
            <a:ext cx="7920880" cy="6794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41738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404466"/>
            <a:ext cx="4173860" cy="50488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1754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04466"/>
            <a:ext cx="4175447" cy="50488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496" y="6453336"/>
            <a:ext cx="2520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12/02/2013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6624736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LTM03-04-01      Transportation issues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42392" cy="365125"/>
          </a:xfrm>
          <a:prstGeom prst="rect">
            <a:avLst/>
          </a:prstGeom>
        </p:spPr>
        <p:txBody>
          <a:bodyPr/>
          <a:lstStyle/>
          <a:p>
            <a:fld id="{86AACFFC-7F54-4B4C-B288-14C871E4345B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3240"/>
            <a:ext cx="7920880" cy="6794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496" y="6453336"/>
            <a:ext cx="2520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12/02/2013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6624736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LTM03-04-01      Transportation issues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42392" cy="365125"/>
          </a:xfrm>
          <a:prstGeom prst="rect">
            <a:avLst/>
          </a:prstGeom>
        </p:spPr>
        <p:txBody>
          <a:bodyPr/>
          <a:lstStyle/>
          <a:p>
            <a:fld id="{86AACFFC-7F54-4B4C-B288-14C871E4345B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496" y="6453336"/>
            <a:ext cx="2520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12/02/2013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6624736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LTM03-04-01      Transportation issues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42392" cy="365125"/>
          </a:xfrm>
          <a:prstGeom prst="rect">
            <a:avLst/>
          </a:prstGeom>
        </p:spPr>
        <p:txBody>
          <a:bodyPr/>
          <a:lstStyle/>
          <a:p>
            <a:fld id="{86AACFFC-7F54-4B4C-B288-14C871E4345B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16247"/>
            <a:ext cx="327565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722" y="816247"/>
            <a:ext cx="5111750" cy="56370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978297"/>
            <a:ext cx="3275657" cy="4475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453336"/>
            <a:ext cx="2520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12/02/2013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6624736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LTM03-04-01      Transportation issues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42392" cy="365125"/>
          </a:xfrm>
          <a:prstGeom prst="rect">
            <a:avLst/>
          </a:prstGeom>
        </p:spPr>
        <p:txBody>
          <a:bodyPr/>
          <a:lstStyle/>
          <a:p>
            <a:fld id="{86AACFFC-7F54-4B4C-B288-14C871E4345B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800600"/>
            <a:ext cx="6264696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3648" y="612775"/>
            <a:ext cx="626469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648" y="5367338"/>
            <a:ext cx="626469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496" y="6453336"/>
            <a:ext cx="252028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12/02/2013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453336"/>
            <a:ext cx="6624736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LTM03-04-01      Transportation issues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42392" cy="365125"/>
          </a:xfrm>
          <a:prstGeom prst="rect">
            <a:avLst/>
          </a:prstGeom>
        </p:spPr>
        <p:txBody>
          <a:bodyPr/>
          <a:lstStyle/>
          <a:p>
            <a:fld id="{86AACFFC-7F54-4B4C-B288-14C871E4345B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842493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AACFFC-7F54-4B4C-B288-14C871E4345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980729"/>
            <a:ext cx="7848872" cy="50405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 algn="just">
              <a:tabLst>
                <a:tab pos="2424113" algn="l"/>
                <a:tab pos="5384800" algn="l"/>
              </a:tabLst>
            </a:pPr>
            <a:endParaRPr lang="en-GB" sz="2400" dirty="0" smtClean="0"/>
          </a:p>
          <a:p>
            <a:pPr lvl="1" algn="just">
              <a:tabLst>
                <a:tab pos="2424113" algn="l"/>
                <a:tab pos="5384800" algn="l"/>
              </a:tabLst>
            </a:pPr>
            <a:endParaRPr lang="en-GB" sz="2400" dirty="0"/>
          </a:p>
          <a:p>
            <a:pPr lvl="1" algn="just">
              <a:tabLst>
                <a:tab pos="2424113" algn="l"/>
                <a:tab pos="5384800" algn="l"/>
              </a:tabLst>
            </a:pPr>
            <a:endParaRPr lang="en-GB" sz="2400" dirty="0"/>
          </a:p>
          <a:p>
            <a:pPr algn="just"/>
            <a:endParaRPr lang="en-GB" sz="24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33487"/>
            <a:ext cx="6096000" cy="451984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59632" y="-12917"/>
            <a:ext cx="7884368" cy="14700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tx2"/>
                </a:solidFill>
              </a:rPr>
              <a:t>		   Ifmif Cryoplant :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	installation and commissioning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99592" y="1249413"/>
            <a:ext cx="775908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solidFill>
                  <a:schemeClr val="tx2"/>
                </a:solidFill>
              </a:rPr>
              <a:t>Bertrand RENARD (CEA)</a:t>
            </a:r>
          </a:p>
        </p:txBody>
      </p:sp>
    </p:spTree>
    <p:extLst>
      <p:ext uri="{BB962C8B-B14F-4D97-AF65-F5344CB8AC3E}">
        <p14:creationId xmlns:p14="http://schemas.microsoft.com/office/powerpoint/2010/main" val="35112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920037" cy="5778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 sz="3200" b="1" dirty="0" smtClean="0">
                <a:solidFill>
                  <a:srgbClr val="FFFFFF"/>
                </a:solidFill>
              </a:rPr>
              <a:t>Commissioning and tests risk analysis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57200" y="808476"/>
            <a:ext cx="7848600" cy="593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85750" indent="-263525"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fr-FR" sz="2000" b="1" dirty="0" smtClean="0">
                <a:solidFill>
                  <a:srgbClr val="0033CC"/>
                </a:solidFill>
              </a:rPr>
              <a:t>Startup helium contamination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chemeClr val="tx1"/>
                </a:solidFill>
              </a:rPr>
              <a:t>Risk: damage the Cold Box turbines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FF0000"/>
                </a:solidFill>
              </a:rPr>
              <a:t>Mitigation: careful monitoring of pollution during conditioning and cooling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fr-FR" sz="2000" b="1" dirty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fr-FR" sz="2000" b="1" dirty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fr-FR" sz="2000" b="1" dirty="0" smtClean="0">
              <a:solidFill>
                <a:srgbClr val="0033CC"/>
              </a:solidFill>
            </a:endParaRPr>
          </a:p>
          <a:p>
            <a:pPr marL="0" indent="0"/>
            <a:r>
              <a:rPr lang="en-US" altLang="fr-FR" sz="2000" b="1" dirty="0" smtClean="0">
                <a:solidFill>
                  <a:srgbClr val="0033CC"/>
                </a:solidFill>
              </a:rPr>
              <a:t>Cryogenic </a:t>
            </a:r>
            <a:r>
              <a:rPr lang="en-US" altLang="fr-FR" sz="2000" b="1" dirty="0" smtClean="0">
                <a:solidFill>
                  <a:srgbClr val="0033CC"/>
                </a:solidFill>
              </a:rPr>
              <a:t>power needed is heavily increased (beyond margin)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chemeClr val="tx1"/>
                </a:solidFill>
              </a:rPr>
              <a:t>Risk: duration of dynamic tests heavily reduced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FF0000"/>
                </a:solidFill>
              </a:rPr>
              <a:t>Mitigation: 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increase 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storage 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Dewar size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FF0000"/>
                </a:solidFill>
              </a:rPr>
              <a:t>Correction: </a:t>
            </a:r>
            <a:r>
              <a:rPr lang="en-US" altLang="fr-FR" sz="2000" b="1" dirty="0">
                <a:solidFill>
                  <a:srgbClr val="FF0000"/>
                </a:solidFill>
              </a:rPr>
              <a:t>optimization of cryogenic power use, and 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eventually increase </a:t>
            </a:r>
            <a:r>
              <a:rPr lang="en-US" altLang="fr-FR" sz="2000" b="1" dirty="0">
                <a:solidFill>
                  <a:srgbClr val="FF0000"/>
                </a:solidFill>
              </a:rPr>
              <a:t>storage buffer size</a:t>
            </a:r>
            <a:endParaRPr lang="en-US" altLang="fr-FR" sz="2000" b="1" dirty="0" smtClean="0">
              <a:solidFill>
                <a:srgbClr val="FF0000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fr-FR" sz="2000" b="1" dirty="0" smtClean="0">
              <a:solidFill>
                <a:srgbClr val="0033CC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8623300" y="6453188"/>
            <a:ext cx="5143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BC2A1C9D-E435-4594-8AA7-05E49441FCE7}" type="slidenum">
              <a:rPr lang="fr-FR" altLang="fr-FR" sz="1200">
                <a:solidFill>
                  <a:srgbClr val="FFFFFF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fr-FR" altLang="fr-FR" sz="1200" dirty="0">
              <a:solidFill>
                <a:srgbClr val="FFFFFF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3251199" cy="1828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44786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25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AACFFC-7F54-4B4C-B288-14C871E4345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8849" y="0"/>
            <a:ext cx="7920880" cy="6794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Commissioning problem solving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57200" y="921418"/>
            <a:ext cx="5486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2000" b="1" dirty="0" smtClean="0">
                <a:solidFill>
                  <a:srgbClr val="0033CC"/>
                </a:solidFill>
              </a:rPr>
              <a:t>COMMISSIONING CONTENT</a:t>
            </a:r>
          </a:p>
          <a:p>
            <a:endParaRPr lang="en-US" altLang="fr-FR" sz="2000" b="1" dirty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Utilities checks</a:t>
            </a: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Electrical checks</a:t>
            </a: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Connection checks</a:t>
            </a: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Conditioning </a:t>
            </a: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(compressor oil, ORS charcoal drying, </a:t>
            </a: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CB adsorbers drying, GHe conditioning)</a:t>
            </a: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Programs checks</a:t>
            </a: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Safety checks</a:t>
            </a:r>
          </a:p>
          <a:p>
            <a:endParaRPr lang="en-US" altLang="fr-FR" sz="2000" b="1" dirty="0">
              <a:solidFill>
                <a:srgbClr val="0033CC"/>
              </a:solidFill>
            </a:endParaRP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Compressor commissioning</a:t>
            </a: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Turbines installation</a:t>
            </a:r>
          </a:p>
          <a:p>
            <a:endParaRPr lang="en-US" altLang="fr-FR" sz="2000" b="1" dirty="0">
              <a:solidFill>
                <a:srgbClr val="0033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0904" y="921418"/>
            <a:ext cx="5029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fr-FR" sz="2000" b="1" dirty="0" smtClean="0"/>
              <a:t>PROBLEM SOLVING</a:t>
            </a:r>
          </a:p>
          <a:p>
            <a:pPr algn="r"/>
            <a:endParaRPr lang="en-US" altLang="fr-FR" sz="2000" b="1" dirty="0" smtClean="0"/>
          </a:p>
          <a:p>
            <a:pPr algn="r"/>
            <a:endParaRPr lang="en-US" altLang="fr-FR" sz="2000" b="1" dirty="0" smtClean="0"/>
          </a:p>
          <a:p>
            <a:pPr algn="r"/>
            <a:r>
              <a:rPr lang="en-US" altLang="fr-FR" sz="2000" b="1" dirty="0" smtClean="0"/>
              <a:t>Incorrect connections…</a:t>
            </a:r>
          </a:p>
          <a:p>
            <a:pPr algn="r"/>
            <a:r>
              <a:rPr lang="en-US" altLang="fr-FR" sz="2000" b="1" dirty="0" smtClean="0"/>
              <a:t>Missing parts, leaks, </a:t>
            </a:r>
          </a:p>
          <a:p>
            <a:pPr algn="r"/>
            <a:r>
              <a:rPr lang="en-US" altLang="fr-FR" sz="2000" b="1" dirty="0" smtClean="0"/>
              <a:t>labelling, protections…</a:t>
            </a:r>
            <a:endParaRPr lang="en-US" altLang="fr-FR" sz="2000" b="1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altLang="fr-FR" sz="2000" b="1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altLang="fr-FR" sz="2000" b="1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altLang="fr-FR" sz="2000" b="1" dirty="0"/>
          </a:p>
          <a:p>
            <a:pPr algn="r"/>
            <a:endParaRPr lang="en-US" altLang="fr-FR" sz="2000" b="1" dirty="0" smtClean="0"/>
          </a:p>
          <a:p>
            <a:pPr algn="r"/>
            <a:endParaRPr lang="en-US" altLang="fr-FR" sz="2000" b="1" dirty="0" smtClean="0"/>
          </a:p>
          <a:p>
            <a:pPr algn="r"/>
            <a:endParaRPr lang="en-US" altLang="fr-FR" sz="2000" b="1" dirty="0"/>
          </a:p>
          <a:p>
            <a:pPr algn="r"/>
            <a:endParaRPr lang="en-US" altLang="fr-FR" sz="2000" b="1" dirty="0"/>
          </a:p>
          <a:p>
            <a:pPr algn="r"/>
            <a:endParaRPr lang="en-US" altLang="fr-FR" sz="2000" b="1" dirty="0" smtClean="0"/>
          </a:p>
          <a:p>
            <a:pPr algn="r"/>
            <a:r>
              <a:rPr lang="en-US" altLang="fr-FR" sz="2000" b="1" dirty="0" smtClean="0"/>
              <a:t>By compressor </a:t>
            </a:r>
          </a:p>
          <a:p>
            <a:pPr algn="r"/>
            <a:r>
              <a:rPr lang="en-US" altLang="fr-FR" sz="2000" b="1" dirty="0" smtClean="0"/>
              <a:t>Manufacturer</a:t>
            </a:r>
          </a:p>
          <a:p>
            <a:pPr algn="r"/>
            <a:r>
              <a:rPr lang="en-US" altLang="fr-FR" sz="2000" b="1" dirty="0" smtClean="0">
                <a:solidFill>
                  <a:srgbClr val="FF0000"/>
                </a:solidFill>
              </a:rPr>
              <a:t>24h operation needed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83685"/>
            <a:ext cx="2438400" cy="1371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60894"/>
            <a:ext cx="2655268" cy="19914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0"/>
          <a:stretch/>
        </p:blipFill>
        <p:spPr>
          <a:xfrm>
            <a:off x="3587008" y="679456"/>
            <a:ext cx="2549896" cy="17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AACFFC-7F54-4B4C-B288-14C871E4345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8849" y="0"/>
            <a:ext cx="7920880" cy="6794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Cryoplant tests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57200" y="762115"/>
            <a:ext cx="5715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2000" b="1" dirty="0" smtClean="0">
                <a:solidFill>
                  <a:srgbClr val="0033CC"/>
                </a:solidFill>
              </a:rPr>
              <a:t>CRYOPLANT TESTS</a:t>
            </a: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Cooling</a:t>
            </a: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Performance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Cryogenic elements tightness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Dewar losses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Refrigeration 101 W and liquefaction 52 l/h @5K</a:t>
            </a:r>
            <a:endParaRPr lang="en-US" altLang="fr-FR" sz="2000" b="1" dirty="0">
              <a:solidFill>
                <a:srgbClr val="0033CC"/>
              </a:solidFill>
            </a:endParaRP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Acceptance tests</a:t>
            </a:r>
          </a:p>
          <a:p>
            <a:endParaRPr lang="en-US" altLang="fr-FR" sz="2000" b="1" dirty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Complete documentation: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Manufacturer 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Operation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Maintenance manual</a:t>
            </a: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Operators training</a:t>
            </a:r>
            <a:endParaRPr lang="en-US" altLang="fr-FR" sz="2000" b="1" dirty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Storage of material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95600" y="762115"/>
            <a:ext cx="5984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fr-FR" sz="2000" b="1" dirty="0" smtClean="0"/>
              <a:t>ADJUSTMENTS</a:t>
            </a:r>
          </a:p>
          <a:p>
            <a:pPr algn="r"/>
            <a:r>
              <a:rPr lang="en-US" altLang="fr-FR" sz="2000" b="1" dirty="0">
                <a:solidFill>
                  <a:srgbClr val="FF0000"/>
                </a:solidFill>
              </a:rPr>
              <a:t>Work overtime 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necessary </a:t>
            </a:r>
            <a:endParaRPr lang="en-US" altLang="fr-FR" sz="2000" b="1" dirty="0">
              <a:solidFill>
                <a:srgbClr val="FF0000"/>
              </a:solidFill>
            </a:endParaRPr>
          </a:p>
          <a:p>
            <a:pPr algn="r"/>
            <a:r>
              <a:rPr lang="en-US" altLang="fr-FR" sz="2000" b="1" dirty="0" smtClean="0"/>
              <a:t>Parameter settings time constant ~6h</a:t>
            </a:r>
            <a:endParaRPr lang="en-US" altLang="fr-FR" sz="2000" b="1" dirty="0"/>
          </a:p>
          <a:p>
            <a:pPr algn="r"/>
            <a:endParaRPr lang="en-US" altLang="fr-FR" sz="2000" b="1" dirty="0" smtClean="0"/>
          </a:p>
          <a:p>
            <a:pPr algn="r"/>
            <a:endParaRPr lang="en-US" altLang="fr-FR" sz="2000" b="1" dirty="0" smtClean="0"/>
          </a:p>
          <a:p>
            <a:pPr algn="r"/>
            <a:r>
              <a:rPr lang="en-US" altLang="fr-FR" sz="2000" b="1" dirty="0" smtClean="0"/>
              <a:t>Leak sensitivity x1000</a:t>
            </a:r>
          </a:p>
          <a:p>
            <a:pPr algn="r"/>
            <a:r>
              <a:rPr lang="en-US" altLang="fr-FR" sz="2000" b="1" dirty="0" smtClean="0"/>
              <a:t>Performances confirmed after</a:t>
            </a:r>
          </a:p>
          <a:p>
            <a:pPr algn="r"/>
            <a:r>
              <a:rPr lang="en-US" altLang="fr-FR" sz="2000" b="1" dirty="0" smtClean="0"/>
              <a:t>  post-processing</a:t>
            </a:r>
          </a:p>
          <a:p>
            <a:pPr algn="r"/>
            <a:endParaRPr lang="en-US" altLang="fr-FR" sz="2000" b="1" dirty="0"/>
          </a:p>
          <a:p>
            <a:pPr algn="r"/>
            <a:r>
              <a:rPr lang="en-US" altLang="fr-FR" sz="2000" b="1" dirty="0" smtClean="0"/>
              <a:t>Passed in terms of cryogenic power!</a:t>
            </a:r>
          </a:p>
          <a:p>
            <a:pPr algn="r"/>
            <a:endParaRPr lang="en-US" altLang="fr-FR" sz="2000" b="1" dirty="0" smtClean="0"/>
          </a:p>
          <a:p>
            <a:pPr algn="r"/>
            <a:r>
              <a:rPr lang="en-US" altLang="fr-FR" sz="2000" b="1" dirty="0" smtClean="0"/>
              <a:t>Meetings and exchanges to clarify </a:t>
            </a:r>
          </a:p>
          <a:p>
            <a:pPr algn="r"/>
            <a:r>
              <a:rPr lang="en-US" altLang="fr-FR" sz="2000" b="1" dirty="0" smtClean="0"/>
              <a:t>content and additions</a:t>
            </a:r>
          </a:p>
          <a:p>
            <a:pPr algn="r"/>
            <a:endParaRPr lang="en-US" altLang="fr-FR" sz="2000" b="1" dirty="0"/>
          </a:p>
          <a:p>
            <a:pPr algn="r"/>
            <a:endParaRPr lang="en-US" altLang="fr-FR" sz="2000" b="1" dirty="0" smtClean="0"/>
          </a:p>
          <a:p>
            <a:pPr algn="r"/>
            <a:endParaRPr lang="en-US" altLang="fr-FR" sz="2000" b="1" dirty="0" smtClean="0"/>
          </a:p>
          <a:p>
            <a:pPr algn="r"/>
            <a:r>
              <a:rPr lang="en-US" altLang="fr-FR" sz="2000" b="1" dirty="0" smtClean="0"/>
              <a:t>Postponed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89296"/>
            <a:ext cx="2218718" cy="16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AACFFC-7F54-4B4C-B288-14C871E4345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052736"/>
            <a:ext cx="8077200" cy="504056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just"/>
            <a:r>
              <a:rPr lang="en-GB" sz="2200" b="1" dirty="0" smtClean="0">
                <a:solidFill>
                  <a:srgbClr val="0066CC"/>
                </a:solidFill>
              </a:rPr>
              <a:t>Special Ifmif challenges: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b="1" dirty="0" smtClean="0">
                <a:solidFill>
                  <a:srgbClr val="0033CC"/>
                </a:solidFill>
              </a:rPr>
              <a:t>Cultural/communication challenges in Japan</a:t>
            </a:r>
          </a:p>
          <a:p>
            <a:pPr algn="just"/>
            <a:r>
              <a:rPr lang="en-GB" sz="2200" b="1" dirty="0" smtClean="0">
                <a:solidFill>
                  <a:srgbClr val="0033CC"/>
                </a:solidFill>
              </a:rPr>
              <a:t>(paperwork, safety rules, working hours…)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b="1" dirty="0" smtClean="0">
                <a:solidFill>
                  <a:srgbClr val="0033CC"/>
                </a:solidFill>
              </a:rPr>
              <a:t>Licensing regulation challenges in Japan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b="1" dirty="0" smtClean="0">
                <a:solidFill>
                  <a:srgbClr val="0033CC"/>
                </a:solidFill>
              </a:rPr>
              <a:t>Limited local support: best if maintenance </a:t>
            </a:r>
          </a:p>
          <a:p>
            <a:pPr algn="just"/>
            <a:r>
              <a:rPr lang="en-GB" sz="2200" b="1" dirty="0" smtClean="0">
                <a:solidFill>
                  <a:srgbClr val="0033CC"/>
                </a:solidFill>
              </a:rPr>
              <a:t>and operation teams are already operational</a:t>
            </a:r>
          </a:p>
          <a:p>
            <a:pPr algn="just"/>
            <a:endParaRPr lang="en-GB" sz="2200" b="1" dirty="0" smtClean="0">
              <a:solidFill>
                <a:srgbClr val="0033CC"/>
              </a:solidFill>
            </a:endParaRPr>
          </a:p>
          <a:p>
            <a:pPr algn="just"/>
            <a:r>
              <a:rPr lang="en-GB" sz="2200" b="1" dirty="0" smtClean="0">
                <a:solidFill>
                  <a:srgbClr val="0033CC"/>
                </a:solidFill>
              </a:rPr>
              <a:t>General lessons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b="1" dirty="0" smtClean="0">
                <a:solidFill>
                  <a:srgbClr val="0033CC"/>
                </a:solidFill>
              </a:rPr>
              <a:t>As much tests as possible in factory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b="1" dirty="0" smtClean="0">
                <a:solidFill>
                  <a:srgbClr val="0033CC"/>
                </a:solidFill>
              </a:rPr>
              <a:t>Commissioning consists mainly in problem solving!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b="1" dirty="0" smtClean="0">
                <a:solidFill>
                  <a:srgbClr val="0033CC"/>
                </a:solidFill>
              </a:rPr>
              <a:t>Industry is highly experienced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b="1" dirty="0" smtClean="0">
                <a:solidFill>
                  <a:srgbClr val="0033CC"/>
                </a:solidFill>
              </a:rPr>
              <a:t>Although deeply modified, the schedule proves to be efficient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b="1" dirty="0" smtClean="0">
                <a:solidFill>
                  <a:srgbClr val="0033CC"/>
                </a:solidFill>
              </a:rPr>
              <a:t>Commissioning engineers have the support of industry experts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200" b="1" dirty="0" smtClean="0">
              <a:solidFill>
                <a:srgbClr val="0033CC"/>
              </a:solidFill>
            </a:endParaRPr>
          </a:p>
          <a:p>
            <a:pPr algn="just"/>
            <a:r>
              <a:rPr lang="en-GB" sz="2200" b="1" dirty="0" smtClean="0">
                <a:solidFill>
                  <a:srgbClr val="0033CC"/>
                </a:solidFill>
              </a:rPr>
              <a:t>The Ifmif cryoplant is waiting for parameters adjustments (cooling parameters fine tuning, cryogenic line phase separator setting…) and for the SRF Linac cryomodule connection.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200" b="1" dirty="0">
              <a:solidFill>
                <a:srgbClr val="0033CC"/>
              </a:solidFill>
            </a:endParaRPr>
          </a:p>
          <a:p>
            <a:pPr algn="just">
              <a:lnSpc>
                <a:spcPct val="150000"/>
              </a:lnSpc>
            </a:pPr>
            <a:endParaRPr lang="en-GB" sz="2200" dirty="0"/>
          </a:p>
          <a:p>
            <a:pPr algn="just">
              <a:lnSpc>
                <a:spcPct val="150000"/>
              </a:lnSpc>
            </a:pPr>
            <a:endParaRPr lang="en-GB" sz="22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692696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920037" cy="5778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 sz="3200" b="1" dirty="0" smtClean="0">
                <a:solidFill>
                  <a:srgbClr val="FFFFFF"/>
                </a:solidFill>
              </a:rPr>
              <a:t>Ifmif-</a:t>
            </a:r>
            <a:r>
              <a:rPr lang="en-US" altLang="fr-FR" sz="3200" b="1" dirty="0" err="1" smtClean="0">
                <a:solidFill>
                  <a:srgbClr val="FFFFFF"/>
                </a:solidFill>
              </a:rPr>
              <a:t>eveda</a:t>
            </a:r>
            <a:endParaRPr lang="en-US" altLang="fr-FR" sz="3200" b="1" dirty="0" smtClean="0">
              <a:solidFill>
                <a:srgbClr val="FFFFFF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79400" y="838200"/>
            <a:ext cx="8585200" cy="538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85750" indent="-263525"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/>
            <a:r>
              <a:rPr lang="fr-FR" sz="1900" b="1" dirty="0">
                <a:solidFill>
                  <a:schemeClr val="tx1"/>
                </a:solidFill>
              </a:rPr>
              <a:t>T</a:t>
            </a:r>
            <a:r>
              <a:rPr lang="en-US" sz="1900" b="1" dirty="0">
                <a:solidFill>
                  <a:schemeClr val="tx1"/>
                </a:solidFill>
              </a:rPr>
              <a:t>he International Fusion Materials Irradiation Facility </a:t>
            </a:r>
            <a:endParaRPr lang="en-US" sz="1900" b="1" dirty="0" smtClean="0">
              <a:solidFill>
                <a:schemeClr val="tx1"/>
              </a:solidFill>
            </a:endParaRPr>
          </a:p>
          <a:p>
            <a:pPr marL="0" indent="0"/>
            <a:r>
              <a:rPr lang="en-US" sz="1900" b="1" dirty="0" smtClean="0">
                <a:solidFill>
                  <a:schemeClr val="tx1"/>
                </a:solidFill>
              </a:rPr>
              <a:t>(</a:t>
            </a:r>
            <a:r>
              <a:rPr lang="en-US" sz="1900" b="1" dirty="0">
                <a:solidFill>
                  <a:schemeClr val="tx1"/>
                </a:solidFill>
              </a:rPr>
              <a:t>Engineering Validation and Engineering Design </a:t>
            </a:r>
            <a:r>
              <a:rPr lang="en-US" sz="1900" b="1" dirty="0" smtClean="0">
                <a:solidFill>
                  <a:schemeClr val="tx1"/>
                </a:solidFill>
              </a:rPr>
              <a:t>Activities phase), </a:t>
            </a:r>
            <a:r>
              <a:rPr lang="en-US" sz="1900" b="1" dirty="0">
                <a:solidFill>
                  <a:schemeClr val="tx1"/>
                </a:solidFill>
              </a:rPr>
              <a:t>is an accelerator-based neutron source that will use Li(</a:t>
            </a:r>
            <a:r>
              <a:rPr lang="en-US" sz="1900" b="1" dirty="0" err="1">
                <a:solidFill>
                  <a:schemeClr val="tx1"/>
                </a:solidFill>
              </a:rPr>
              <a:t>d,xn</a:t>
            </a:r>
            <a:r>
              <a:rPr lang="en-US" sz="1900" b="1" dirty="0">
                <a:solidFill>
                  <a:schemeClr val="tx1"/>
                </a:solidFill>
              </a:rPr>
              <a:t>) reactions to generate a flux of neutrons with a broad peak at 14 MeV equivalent to the conditions of the Deuterium-Tritium reactions in a fusion power plant.</a:t>
            </a:r>
            <a:endParaRPr lang="fr-FR" altLang="fr-FR" sz="1900" b="1" dirty="0">
              <a:solidFill>
                <a:schemeClr val="tx1"/>
              </a:solidFill>
            </a:endParaRPr>
          </a:p>
          <a:p>
            <a:pPr marL="0" indent="0"/>
            <a:endParaRPr lang="fr-FR" altLang="fr-FR" sz="2000" b="1" dirty="0" smtClean="0">
              <a:solidFill>
                <a:srgbClr val="0033CC"/>
              </a:solidFill>
            </a:endParaRPr>
          </a:p>
          <a:p>
            <a:pPr marL="0" indent="0"/>
            <a:r>
              <a:rPr lang="en-US" altLang="fr-FR" sz="2000" b="1" dirty="0" smtClean="0">
                <a:solidFill>
                  <a:srgbClr val="0033CC"/>
                </a:solidFill>
              </a:rPr>
              <a:t>Under a procurement agreement between F4E (EU) and QST (JA), the cryoplant is meant to cool one SRF Linac with 8 Half-wave resonators and 8 solenoids packages. </a:t>
            </a:r>
            <a:endParaRPr lang="en-US" altLang="fr-FR" sz="1900" b="1" dirty="0">
              <a:solidFill>
                <a:srgbClr val="0033CC"/>
              </a:solidFill>
            </a:endParaRPr>
          </a:p>
          <a:p>
            <a:pPr marL="0" indent="0"/>
            <a:endParaRPr lang="en-US" altLang="fr-FR" sz="1900" b="1" dirty="0" smtClean="0">
              <a:solidFill>
                <a:srgbClr val="0033CC"/>
              </a:solidFill>
            </a:endParaRPr>
          </a:p>
          <a:p>
            <a:pPr marL="0" indent="0"/>
            <a:endParaRPr lang="en-US" altLang="fr-FR" sz="1900" b="1" dirty="0">
              <a:solidFill>
                <a:srgbClr val="0033CC"/>
              </a:solidFill>
            </a:endParaRPr>
          </a:p>
          <a:p>
            <a:pPr marL="0" indent="0"/>
            <a:endParaRPr lang="en-US" altLang="fr-FR" sz="1900" b="1" dirty="0" smtClean="0">
              <a:solidFill>
                <a:srgbClr val="0033CC"/>
              </a:solidFill>
            </a:endParaRPr>
          </a:p>
          <a:p>
            <a:pPr marL="0" indent="0"/>
            <a:endParaRPr lang="en-US" altLang="fr-FR" sz="1900" b="1" dirty="0">
              <a:solidFill>
                <a:srgbClr val="0033CC"/>
              </a:solidFill>
            </a:endParaRPr>
          </a:p>
          <a:p>
            <a:pPr marL="0" indent="0"/>
            <a:endParaRPr lang="en-US" altLang="fr-FR" sz="1900" b="1" dirty="0" smtClean="0">
              <a:solidFill>
                <a:srgbClr val="0033CC"/>
              </a:solidFill>
            </a:endParaRPr>
          </a:p>
          <a:p>
            <a:pPr marL="0" indent="0"/>
            <a:endParaRPr lang="en-US" altLang="fr-FR" sz="1900" b="1" dirty="0">
              <a:solidFill>
                <a:srgbClr val="0033CC"/>
              </a:solidFill>
            </a:endParaRPr>
          </a:p>
          <a:p>
            <a:pPr marL="0" indent="0"/>
            <a:endParaRPr lang="en-US" altLang="fr-FR" sz="1900" b="1" dirty="0" smtClean="0">
              <a:solidFill>
                <a:srgbClr val="0033CC"/>
              </a:solidFill>
            </a:endParaRPr>
          </a:p>
          <a:p>
            <a:pPr marL="0" indent="0"/>
            <a:r>
              <a:rPr lang="en-US" altLang="fr-FR" b="1" dirty="0" smtClean="0">
                <a:solidFill>
                  <a:srgbClr val="0033CC"/>
                </a:solidFill>
              </a:rPr>
              <a:t>The Ifmif cryoplant is medium-size standard and was delivered by </a:t>
            </a:r>
          </a:p>
          <a:p>
            <a:pPr marL="0" indent="0"/>
            <a:r>
              <a:rPr lang="en-US" altLang="fr-FR" b="1" dirty="0" smtClean="0">
                <a:solidFill>
                  <a:srgbClr val="0033CC"/>
                </a:solidFill>
              </a:rPr>
              <a:t>Air Liquide Advanced Technologies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8623300" y="6453188"/>
            <a:ext cx="5143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BC2A1C9D-E435-4594-8AA7-05E49441FCE7}" type="slidenum">
              <a:rPr lang="fr-FR" altLang="fr-FR" sz="1200">
                <a:solidFill>
                  <a:srgbClr val="FFFFFF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fr-FR" altLang="fr-FR" sz="1200" dirty="0">
              <a:solidFill>
                <a:srgbClr val="FFFFFF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" y="3810000"/>
            <a:ext cx="9144000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73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6793"/>
            <a:ext cx="9144000" cy="5246395"/>
          </a:xfrm>
          <a:prstGeom prst="rect">
            <a:avLst/>
          </a:prstGeom>
        </p:spPr>
      </p:pic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920037" cy="5778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 sz="3200" b="1" dirty="0" smtClean="0">
                <a:solidFill>
                  <a:srgbClr val="FFFFFF"/>
                </a:solidFill>
              </a:rPr>
              <a:t>Ifmif Cryoplant description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28600" y="969122"/>
            <a:ext cx="6595448" cy="286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85750" indent="-263525"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000" b="1" dirty="0" err="1">
                <a:solidFill>
                  <a:srgbClr val="0033CC"/>
                </a:solidFill>
              </a:rPr>
              <a:t>Cryogenic</a:t>
            </a:r>
            <a:r>
              <a:rPr lang="fr-FR" altLang="fr-FR" sz="2000" b="1" dirty="0">
                <a:solidFill>
                  <a:srgbClr val="0033CC"/>
                </a:solidFill>
              </a:rPr>
              <a:t> 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production</a:t>
            </a:r>
            <a:endParaRPr lang="fr-FR" altLang="fr-FR" sz="2000" b="1" dirty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0033CC"/>
                </a:solidFill>
              </a:rPr>
              <a:t>Cold 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Box,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Compressor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unit,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Oil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</a:t>
            </a:r>
            <a:r>
              <a:rPr lang="fr-FR" altLang="fr-FR" sz="2000" b="1" dirty="0" err="1">
                <a:solidFill>
                  <a:srgbClr val="0033CC"/>
                </a:solidFill>
              </a:rPr>
              <a:t>R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emoval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System,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smtClean="0">
                <a:solidFill>
                  <a:srgbClr val="0033CC"/>
                </a:solidFill>
              </a:rPr>
              <a:t>Local </a:t>
            </a:r>
            <a:r>
              <a:rPr lang="fr-FR" altLang="fr-FR" sz="2000" b="1" dirty="0">
                <a:solidFill>
                  <a:srgbClr val="0033CC"/>
                </a:solidFill>
              </a:rPr>
              <a:t>C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ontrol System</a:t>
            </a:r>
            <a:endParaRPr lang="fr-FR" altLang="fr-FR" sz="2000" b="1" dirty="0">
              <a:solidFill>
                <a:srgbClr val="0033CC"/>
              </a:solidFill>
            </a:endParaRPr>
          </a:p>
          <a:p>
            <a:pPr marL="0" indent="0"/>
            <a:endParaRPr lang="fr-FR" altLang="fr-FR" sz="2000" b="1" dirty="0" smtClean="0">
              <a:solidFill>
                <a:srgbClr val="0033CC"/>
              </a:solidFill>
            </a:endParaRPr>
          </a:p>
          <a:p>
            <a:pPr marL="0" indent="0"/>
            <a:r>
              <a:rPr lang="fr-FR" altLang="fr-FR" sz="2000" b="1" dirty="0" err="1" smtClean="0">
                <a:solidFill>
                  <a:srgbClr val="0033CC"/>
                </a:solidFill>
              </a:rPr>
              <a:t>Cryogenic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</a:t>
            </a:r>
            <a:r>
              <a:rPr lang="fr-FR" altLang="fr-FR" sz="2000" b="1" dirty="0">
                <a:solidFill>
                  <a:srgbClr val="0033CC"/>
                </a:solidFill>
              </a:rPr>
              <a:t>distribution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CC"/>
                </a:solidFill>
              </a:rPr>
              <a:t>Dewar, storage Buffer, </a:t>
            </a:r>
            <a:r>
              <a:rPr lang="en-GB" sz="2000" b="1" dirty="0" smtClean="0">
                <a:solidFill>
                  <a:srgbClr val="0033CC"/>
                </a:solidFill>
              </a:rPr>
              <a:t>atmospheric </a:t>
            </a:r>
            <a:r>
              <a:rPr lang="en-GB" sz="2000" b="1" dirty="0">
                <a:solidFill>
                  <a:srgbClr val="0033CC"/>
                </a:solidFill>
              </a:rPr>
              <a:t>Heat Exchanger and </a:t>
            </a:r>
            <a:r>
              <a:rPr lang="en-GB" sz="2000" b="1" dirty="0" smtClean="0">
                <a:solidFill>
                  <a:srgbClr val="0033CC"/>
                </a:solidFill>
              </a:rPr>
              <a:t>Room Temperature Valve Panel</a:t>
            </a:r>
            <a:endParaRPr lang="en-GB" sz="2000" b="1" dirty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err="1" smtClean="0">
                <a:solidFill>
                  <a:srgbClr val="0033CC"/>
                </a:solidFill>
              </a:rPr>
              <a:t>Cryogenic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lines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, room </a:t>
            </a:r>
            <a:r>
              <a:rPr lang="fr-FR" altLang="fr-FR" sz="2000" b="1" dirty="0" err="1">
                <a:solidFill>
                  <a:srgbClr val="0033CC"/>
                </a:solidFill>
              </a:rPr>
              <a:t>temperature</a:t>
            </a:r>
            <a:r>
              <a:rPr lang="fr-FR" altLang="fr-FR" sz="2000" b="1" dirty="0">
                <a:solidFill>
                  <a:srgbClr val="0033CC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piping</a:t>
            </a:r>
            <a:endParaRPr lang="fr-FR" altLang="fr-FR" sz="2000" b="1" dirty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err="1" smtClean="0">
                <a:solidFill>
                  <a:srgbClr val="0033CC"/>
                </a:solidFill>
              </a:rPr>
              <a:t>cabling</a:t>
            </a:r>
            <a:endParaRPr lang="fr-FR" altLang="fr-FR" sz="2000" b="1" dirty="0">
              <a:solidFill>
                <a:srgbClr val="0033CC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8623300" y="6453188"/>
            <a:ext cx="5143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BC2A1C9D-E435-4594-8AA7-05E49441FCE7}" type="slidenum">
              <a:rPr lang="fr-FR" altLang="fr-FR" sz="1200">
                <a:solidFill>
                  <a:srgbClr val="FFFFFF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fr-FR" altLang="fr-FR" sz="1200" dirty="0">
              <a:solidFill>
                <a:srgbClr val="FFFFFF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539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920037" cy="5778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 sz="3200" b="1" dirty="0" smtClean="0">
                <a:solidFill>
                  <a:srgbClr val="FFFFFF"/>
                </a:solidFill>
              </a:rPr>
              <a:t>Ifmif Cryoplant preparation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06116" y="886415"/>
            <a:ext cx="7671083" cy="532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85750" indent="-263525"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000" b="1" dirty="0" smtClean="0">
                <a:solidFill>
                  <a:srgbClr val="0033CC"/>
                </a:solidFill>
              </a:rPr>
              <a:t>Cryoplant and cryomodule interfaces installation in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advance</a:t>
            </a:r>
            <a:endParaRPr lang="fr-FR" altLang="fr-FR" sz="2000" b="1" dirty="0" smtClean="0">
              <a:solidFill>
                <a:srgbClr val="0033CC"/>
              </a:solidFill>
            </a:endParaRPr>
          </a:p>
          <a:p>
            <a:pPr marL="0" indent="0"/>
            <a:r>
              <a:rPr lang="fr-FR" altLang="fr-FR" sz="2000" b="1" dirty="0" smtClean="0">
                <a:solidFill>
                  <a:srgbClr val="0033CC"/>
                </a:solidFill>
              </a:rPr>
              <a:t>All connections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with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</a:t>
            </a:r>
            <a:r>
              <a:rPr lang="fr-FR" altLang="fr-FR" sz="2000" b="1" dirty="0">
                <a:solidFill>
                  <a:srgbClr val="FF0000"/>
                </a:solidFill>
              </a:rPr>
              <a:t>+/-10 mm </a:t>
            </a:r>
            <a:r>
              <a:rPr lang="fr-FR" altLang="fr-FR" sz="2000" b="1" dirty="0" err="1">
                <a:solidFill>
                  <a:srgbClr val="FF0000"/>
                </a:solidFill>
              </a:rPr>
              <a:t>flexibility</a:t>
            </a:r>
            <a:r>
              <a:rPr lang="fr-FR" altLang="fr-FR" sz="2000" b="1" dirty="0">
                <a:solidFill>
                  <a:srgbClr val="FF0000"/>
                </a:solidFill>
              </a:rPr>
              <a:t>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in 3D</a:t>
            </a:r>
            <a:endParaRPr lang="fr-FR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err="1" smtClean="0">
                <a:solidFill>
                  <a:srgbClr val="0033CC"/>
                </a:solidFill>
              </a:rPr>
              <a:t>cryogenic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connection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(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with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additional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</a:t>
            </a:r>
          </a:p>
          <a:p>
            <a:pPr marL="0" indent="0"/>
            <a:r>
              <a:rPr lang="fr-FR" altLang="fr-FR" sz="2000" b="1" dirty="0">
                <a:solidFill>
                  <a:srgbClr val="0033CC"/>
                </a:solidFill>
              </a:rPr>
              <a:t> 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 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cooling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flexibility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for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internal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lines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)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err="1" smtClean="0">
                <a:solidFill>
                  <a:srgbClr val="0033CC"/>
                </a:solidFill>
              </a:rPr>
              <a:t>Current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Leads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outlets</a:t>
            </a:r>
            <a:endParaRPr lang="fr-FR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smtClean="0">
                <a:solidFill>
                  <a:srgbClr val="0033CC"/>
                </a:solidFill>
              </a:rPr>
              <a:t>Power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Couplers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outlets</a:t>
            </a:r>
            <a:endParaRPr lang="fr-FR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err="1" smtClean="0">
                <a:solidFill>
                  <a:srgbClr val="0033CC"/>
                </a:solidFill>
              </a:rPr>
              <a:t>Safety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relief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chimneys</a:t>
            </a:r>
            <a:endParaRPr lang="fr-FR" altLang="fr-FR" sz="2000" b="1" dirty="0" smtClean="0">
              <a:solidFill>
                <a:srgbClr val="0033CC"/>
              </a:solidFill>
            </a:endParaRPr>
          </a:p>
          <a:p>
            <a:pPr marL="0" indent="0"/>
            <a:endParaRPr lang="fr-FR" altLang="fr-FR" sz="2000" b="1" dirty="0" smtClean="0">
              <a:solidFill>
                <a:srgbClr val="0033CC"/>
              </a:solidFill>
            </a:endParaRPr>
          </a:p>
          <a:p>
            <a:pPr marL="0" indent="0"/>
            <a:r>
              <a:rPr lang="fr-FR" altLang="fr-FR" sz="2000" b="1" dirty="0" err="1" smtClean="0">
                <a:solidFill>
                  <a:srgbClr val="0033CC"/>
                </a:solidFill>
              </a:rPr>
              <a:t>Cryogenic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power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margin</a:t>
            </a:r>
            <a:endParaRPr lang="fr-FR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smtClean="0">
                <a:solidFill>
                  <a:srgbClr val="0033CC"/>
                </a:solidFill>
              </a:rPr>
              <a:t>50%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margin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for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static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loads</a:t>
            </a:r>
            <a:endParaRPr lang="fr-FR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smtClean="0">
                <a:solidFill>
                  <a:srgbClr val="0033CC"/>
                </a:solidFill>
              </a:rPr>
              <a:t>20%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margin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for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dynamic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loads</a:t>
            </a:r>
            <a:endParaRPr lang="fr-FR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fr-FR" altLang="fr-FR" sz="2000" b="1" dirty="0">
              <a:solidFill>
                <a:srgbClr val="0033CC"/>
              </a:solidFill>
            </a:endParaRPr>
          </a:p>
          <a:p>
            <a:r>
              <a:rPr lang="en-US" altLang="fr-FR" sz="2000" b="1" dirty="0">
                <a:solidFill>
                  <a:srgbClr val="0033CC"/>
                </a:solidFill>
              </a:rPr>
              <a:t>Licensing preparation</a:t>
            </a: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(ASME </a:t>
            </a:r>
            <a:r>
              <a:rPr lang="en-US" altLang="fr-FR" sz="2000" b="1" dirty="0">
                <a:solidFill>
                  <a:srgbClr val="0033CC"/>
                </a:solidFill>
              </a:rPr>
              <a:t>+ additional requirements)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Equipment and tests</a:t>
            </a:r>
            <a:endParaRPr lang="en-US" altLang="fr-FR" sz="2000" b="1" dirty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fr-FR" sz="2000" b="1" dirty="0">
                <a:solidFill>
                  <a:srgbClr val="0033CC"/>
                </a:solidFill>
              </a:rPr>
              <a:t>Certificates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fr-FR" altLang="fr-FR" sz="2000" b="1" dirty="0" err="1" smtClean="0">
              <a:solidFill>
                <a:srgbClr val="0033CC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8623300" y="6453188"/>
            <a:ext cx="5143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BC2A1C9D-E435-4594-8AA7-05E49441FCE7}" type="slidenum">
              <a:rPr lang="fr-FR" altLang="fr-FR" sz="1200">
                <a:solidFill>
                  <a:srgbClr val="FFFFFF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fr-FR" altLang="fr-FR" sz="1200" dirty="0">
              <a:solidFill>
                <a:srgbClr val="FFFFFF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72" y="1843644"/>
            <a:ext cx="3041650" cy="4055533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3429000" y="1828800"/>
            <a:ext cx="4648200" cy="2026932"/>
          </a:xfrm>
          <a:prstGeom prst="straightConnector1">
            <a:avLst/>
          </a:prstGeom>
          <a:ln w="50800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37" y="2666999"/>
            <a:ext cx="1377813" cy="10338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55375" y="4677306"/>
            <a:ext cx="2438400" cy="132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98" y="4735237"/>
            <a:ext cx="2290601" cy="17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25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AACFFC-7F54-4B4C-B288-14C871E4345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76165" y="609600"/>
            <a:ext cx="7848872" cy="50405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 algn="just">
              <a:tabLst>
                <a:tab pos="2424113" algn="l"/>
                <a:tab pos="5384800" algn="l"/>
              </a:tabLst>
            </a:pPr>
            <a:endParaRPr lang="en-GB" sz="2400" dirty="0" smtClean="0"/>
          </a:p>
          <a:p>
            <a:pPr lvl="1" algn="just">
              <a:tabLst>
                <a:tab pos="2424113" algn="l"/>
                <a:tab pos="5384800" algn="l"/>
              </a:tabLst>
            </a:pPr>
            <a:endParaRPr lang="en-GB" sz="2400" dirty="0"/>
          </a:p>
          <a:p>
            <a:pPr lvl="1" algn="just">
              <a:tabLst>
                <a:tab pos="2424113" algn="l"/>
                <a:tab pos="5384800" algn="l"/>
              </a:tabLst>
            </a:pPr>
            <a:endParaRPr lang="en-GB" sz="2400" dirty="0"/>
          </a:p>
          <a:p>
            <a:pPr algn="just"/>
            <a:endParaRPr lang="en-GB" sz="240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59632" y="-12917"/>
            <a:ext cx="7884368" cy="14700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tx2"/>
                </a:solidFill>
              </a:rPr>
              <a:t>		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28800" y="227343"/>
            <a:ext cx="6436568" cy="332739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tx2"/>
                </a:solidFill>
              </a:rPr>
              <a:t>   Ifmif Cryoplant: installation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186"/>
            <a:ext cx="6172200" cy="46291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56591"/>
            <a:ext cx="4800600" cy="35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920037" cy="5778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 sz="3200" b="1" dirty="0" smtClean="0">
                <a:solidFill>
                  <a:srgbClr val="FFFFFF"/>
                </a:solidFill>
              </a:rPr>
              <a:t>Installation risk analysis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81000" y="919366"/>
            <a:ext cx="8534400" cy="563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85750" indent="-263525"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000" b="1" dirty="0">
                <a:solidFill>
                  <a:srgbClr val="0033CC"/>
                </a:solidFill>
              </a:rPr>
              <a:t>Utilities </a:t>
            </a:r>
            <a:r>
              <a:rPr lang="fr-FR" altLang="fr-FR" sz="2000" b="1" dirty="0" err="1">
                <a:solidFill>
                  <a:srgbClr val="0033CC"/>
                </a:solidFill>
              </a:rPr>
              <a:t>unavailable</a:t>
            </a:r>
            <a:r>
              <a:rPr lang="fr-FR" altLang="fr-FR" sz="2000" b="1" dirty="0">
                <a:solidFill>
                  <a:srgbClr val="0033CC"/>
                </a:solidFill>
              </a:rPr>
              <a:t> (Power, </a:t>
            </a:r>
            <a:r>
              <a:rPr lang="fr-FR" altLang="fr-FR" sz="2000" b="1" dirty="0" err="1">
                <a:solidFill>
                  <a:srgbClr val="0033CC"/>
                </a:solidFill>
              </a:rPr>
              <a:t>cooling</a:t>
            </a:r>
            <a:r>
              <a:rPr lang="fr-FR" altLang="fr-FR" sz="2000" b="1" dirty="0">
                <a:solidFill>
                  <a:srgbClr val="0033CC"/>
                </a:solidFill>
              </a:rPr>
              <a:t> water, instrument air, LN2, 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GN2, GHe</a:t>
            </a:r>
            <a:r>
              <a:rPr lang="fr-FR" altLang="fr-FR" sz="2000" b="1" dirty="0">
                <a:solidFill>
                  <a:srgbClr val="0033CC"/>
                </a:solidFill>
              </a:rPr>
              <a:t>, vacuum </a:t>
            </a:r>
            <a:r>
              <a:rPr lang="fr-FR" altLang="fr-FR" sz="2000" b="1" dirty="0" err="1">
                <a:solidFill>
                  <a:srgbClr val="0033CC"/>
                </a:solidFill>
              </a:rPr>
              <a:t>pumps</a:t>
            </a:r>
            <a:r>
              <a:rPr lang="fr-FR" altLang="fr-FR" sz="2000" b="1" dirty="0">
                <a:solidFill>
                  <a:srgbClr val="0033CC"/>
                </a:solidFill>
              </a:rPr>
              <a:t>, He </a:t>
            </a:r>
            <a:r>
              <a:rPr lang="fr-FR" altLang="fr-FR" sz="2000" b="1" dirty="0" err="1">
                <a:solidFill>
                  <a:srgbClr val="0033CC"/>
                </a:solidFill>
              </a:rPr>
              <a:t>leak</a:t>
            </a:r>
            <a:r>
              <a:rPr lang="fr-FR" altLang="fr-FR" sz="2000" b="1" dirty="0">
                <a:solidFill>
                  <a:srgbClr val="0033CC"/>
                </a:solidFill>
              </a:rPr>
              <a:t> detector, </a:t>
            </a:r>
            <a:r>
              <a:rPr lang="fr-FR" altLang="fr-FR" sz="2000" b="1" dirty="0" err="1">
                <a:solidFill>
                  <a:srgbClr val="0033CC"/>
                </a:solidFill>
              </a:rPr>
              <a:t>nitrogen</a:t>
            </a:r>
            <a:r>
              <a:rPr lang="fr-FR" altLang="fr-FR" sz="2000" b="1" dirty="0">
                <a:solidFill>
                  <a:srgbClr val="0033CC"/>
                </a:solidFill>
              </a:rPr>
              <a:t> trace detector)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err="1" smtClean="0">
                <a:solidFill>
                  <a:schemeClr val="tx1"/>
                </a:solidFill>
              </a:rPr>
              <a:t>Risk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: </a:t>
            </a:r>
            <a:r>
              <a:rPr lang="fr-FR" altLang="fr-FR" sz="2000" b="1" dirty="0" err="1" smtClean="0">
                <a:solidFill>
                  <a:schemeClr val="tx1"/>
                </a:solidFill>
              </a:rPr>
              <a:t>limited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tx1"/>
                </a:solidFill>
              </a:rPr>
              <a:t>commissioning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 and </a:t>
            </a:r>
            <a:r>
              <a:rPr lang="fr-FR" altLang="fr-FR" sz="2000" b="1" dirty="0" err="1" smtClean="0">
                <a:solidFill>
                  <a:schemeClr val="tx1"/>
                </a:solidFill>
              </a:rPr>
              <a:t>testing</a:t>
            </a:r>
            <a:endParaRPr lang="fr-FR" altLang="fr-FR" sz="2000" b="1" dirty="0" smtClean="0">
              <a:solidFill>
                <a:schemeClr val="tx1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smtClean="0">
                <a:solidFill>
                  <a:srgbClr val="FF0000"/>
                </a:solidFill>
              </a:rPr>
              <a:t>Mitigation: anticipation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fr-FR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fr-FR" altLang="fr-FR" sz="2000" b="1" dirty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fr-FR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fr-FR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fr-FR" altLang="fr-FR" sz="2000" b="1" dirty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fr-FR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fr-FR" altLang="fr-FR" sz="2000" b="1" dirty="0" smtClean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fr-FR" altLang="fr-FR" sz="2000" b="1" dirty="0">
              <a:solidFill>
                <a:srgbClr val="0033CC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fr-FR" altLang="fr-FR" sz="2000" b="1" dirty="0">
              <a:solidFill>
                <a:srgbClr val="0033CC"/>
              </a:solidFill>
            </a:endParaRPr>
          </a:p>
          <a:p>
            <a:pPr marL="0" indent="0"/>
            <a:r>
              <a:rPr lang="fr-FR" altLang="fr-FR" sz="2000" b="1" dirty="0" smtClean="0">
                <a:solidFill>
                  <a:srgbClr val="0033CC"/>
                </a:solidFill>
              </a:rPr>
              <a:t>Major GHe </a:t>
            </a:r>
            <a:r>
              <a:rPr lang="fr-FR" altLang="fr-FR" sz="2000" b="1" dirty="0" err="1" smtClean="0">
                <a:solidFill>
                  <a:srgbClr val="0033CC"/>
                </a:solidFill>
              </a:rPr>
              <a:t>leaks</a:t>
            </a:r>
            <a:r>
              <a:rPr lang="fr-FR" altLang="fr-FR" sz="2000" b="1" dirty="0" smtClean="0">
                <a:solidFill>
                  <a:srgbClr val="0033CC"/>
                </a:solidFill>
              </a:rPr>
              <a:t> or pollution of the buffer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err="1" smtClean="0">
                <a:solidFill>
                  <a:schemeClr val="tx1"/>
                </a:solidFill>
              </a:rPr>
              <a:t>Risk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: large </a:t>
            </a:r>
            <a:r>
              <a:rPr lang="fr-FR" altLang="fr-FR" sz="2000" b="1" dirty="0" err="1" smtClean="0">
                <a:solidFill>
                  <a:schemeClr val="tx1"/>
                </a:solidFill>
              </a:rPr>
              <a:t>helium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 </a:t>
            </a:r>
            <a:r>
              <a:rPr lang="fr-FR" altLang="fr-FR" sz="2000" b="1" dirty="0" err="1" smtClean="0">
                <a:solidFill>
                  <a:schemeClr val="tx1"/>
                </a:solidFill>
              </a:rPr>
              <a:t>loss</a:t>
            </a:r>
            <a:endParaRPr lang="fr-FR" altLang="fr-FR" sz="2000" b="1" dirty="0" smtClean="0">
              <a:solidFill>
                <a:schemeClr val="tx1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fr-FR" altLang="fr-FR" sz="2000" b="1" dirty="0" smtClean="0">
                <a:solidFill>
                  <a:srgbClr val="FF0000"/>
                </a:solidFill>
              </a:rPr>
              <a:t>Mitigation: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separate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circuits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with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separate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safety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valves,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systematic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testing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with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precise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protocols</a:t>
            </a:r>
            <a:endParaRPr lang="fr-FR" altLang="fr-FR" sz="2000" b="1" dirty="0" smtClean="0">
              <a:solidFill>
                <a:srgbClr val="FF0000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fr-FR" altLang="fr-FR" sz="2000" b="1" dirty="0" err="1" smtClean="0">
              <a:solidFill>
                <a:srgbClr val="0033CC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8623300" y="6453188"/>
            <a:ext cx="5143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BC2A1C9D-E435-4594-8AA7-05E49441FCE7}" type="slidenum">
              <a:rPr lang="fr-FR" altLang="fr-FR" sz="1200">
                <a:solidFill>
                  <a:srgbClr val="FFFFFF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fr-FR" altLang="fr-FR" sz="1200" dirty="0">
              <a:solidFill>
                <a:srgbClr val="FFFFFF"/>
              </a:solidFill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495800" cy="252888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63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AACFFC-7F54-4B4C-B288-14C871E4345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8849" y="0"/>
            <a:ext cx="7920880" cy="6794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Installation work and adjustments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16760" y="1076265"/>
            <a:ext cx="5486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2000" b="1" dirty="0" smtClean="0">
                <a:solidFill>
                  <a:srgbClr val="0033CC"/>
                </a:solidFill>
              </a:rPr>
              <a:t>WORK CONTENT</a:t>
            </a:r>
          </a:p>
          <a:p>
            <a:endParaRPr lang="en-US" altLang="fr-FR" sz="2000" b="1" dirty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Deliveries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EU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Local piping and cabling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fr-FR" sz="2000" b="1" dirty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Positioning and anchoring</a:t>
            </a:r>
          </a:p>
          <a:p>
            <a:endParaRPr lang="en-US" altLang="fr-FR" sz="2000" b="1" dirty="0">
              <a:solidFill>
                <a:srgbClr val="0033CC"/>
              </a:solidFill>
            </a:endParaRP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Cryogenic lines installation</a:t>
            </a: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Interface connections</a:t>
            </a: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Room temperature piping work</a:t>
            </a: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Cabling work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0" y="1076265"/>
            <a:ext cx="51094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fr-FR" sz="2000" b="1" dirty="0" smtClean="0"/>
              <a:t>ADJUSTMENTS</a:t>
            </a:r>
          </a:p>
          <a:p>
            <a:pPr algn="r"/>
            <a:endParaRPr lang="en-US" altLang="fr-FR" sz="2000" b="1" dirty="0" smtClean="0"/>
          </a:p>
          <a:p>
            <a:pPr algn="r"/>
            <a:endParaRPr lang="en-US" altLang="fr-FR" sz="2000" b="1" dirty="0" smtClean="0"/>
          </a:p>
          <a:p>
            <a:pPr algn="r"/>
            <a:r>
              <a:rPr lang="en-US" altLang="fr-FR" sz="2000" b="1" dirty="0" smtClean="0"/>
              <a:t>Heavy paperwork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altLang="fr-FR" sz="2000" b="1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altLang="fr-FR" sz="2000" b="1" dirty="0"/>
          </a:p>
          <a:p>
            <a:pPr algn="r"/>
            <a:r>
              <a:rPr lang="en-US" altLang="fr-FR" sz="2000" b="1" dirty="0" smtClean="0"/>
              <a:t>Creation </a:t>
            </a:r>
            <a:r>
              <a:rPr lang="en-US" altLang="fr-FR" sz="2000" b="1" dirty="0"/>
              <a:t>of a matrix of responsibilities to precise ownership, </a:t>
            </a:r>
            <a:r>
              <a:rPr lang="en-US" altLang="fr-FR" sz="2000" b="1" dirty="0" smtClean="0"/>
              <a:t>work sharing, </a:t>
            </a:r>
            <a:r>
              <a:rPr lang="en-US" altLang="fr-FR" sz="2000" b="1" dirty="0" err="1" smtClean="0"/>
              <a:t>toolings</a:t>
            </a:r>
            <a:r>
              <a:rPr lang="en-US" altLang="fr-FR" sz="2000" b="1" dirty="0" smtClean="0"/>
              <a:t>, anchor calculation responsibility, supervision… </a:t>
            </a:r>
          </a:p>
          <a:p>
            <a:pPr algn="r"/>
            <a:endParaRPr lang="en-US" altLang="fr-FR" sz="2000" b="1" dirty="0" smtClean="0"/>
          </a:p>
          <a:p>
            <a:pPr algn="r"/>
            <a:r>
              <a:rPr lang="en-US" altLang="fr-FR" sz="2000" b="1" dirty="0" smtClean="0"/>
              <a:t>X-ray replaced by </a:t>
            </a:r>
          </a:p>
          <a:p>
            <a:pPr algn="r"/>
            <a:r>
              <a:rPr lang="en-US" altLang="fr-FR" sz="2000" b="1" dirty="0" smtClean="0"/>
              <a:t>Dye-penetration tests</a:t>
            </a:r>
          </a:p>
          <a:p>
            <a:pPr algn="r"/>
            <a:endParaRPr lang="en-US" altLang="fr-FR" sz="2000" b="1" dirty="0" smtClean="0"/>
          </a:p>
          <a:p>
            <a:pPr algn="r"/>
            <a:endParaRPr lang="en-US" altLang="fr-FR" sz="2000" b="1" dirty="0" smtClean="0"/>
          </a:p>
          <a:p>
            <a:pPr algn="r"/>
            <a:r>
              <a:rPr lang="en-US" altLang="fr-FR" sz="2000" b="1" dirty="0" smtClean="0"/>
              <a:t>Modifications reporting on 3DMU</a:t>
            </a:r>
          </a:p>
          <a:p>
            <a:pPr algn="r"/>
            <a:endParaRPr lang="en-US" altLang="fr-FR" sz="2000" b="1" dirty="0" smtClean="0"/>
          </a:p>
          <a:p>
            <a:pPr algn="r"/>
            <a:r>
              <a:rPr lang="en-US" altLang="fr-FR" sz="2000" b="1" dirty="0" smtClean="0"/>
              <a:t>Power safety rules and documentation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4"/>
          <a:stretch/>
        </p:blipFill>
        <p:spPr>
          <a:xfrm rot="5400000">
            <a:off x="4846768" y="1053025"/>
            <a:ext cx="2213696" cy="15440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79456"/>
            <a:ext cx="2174317" cy="163073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58" y="3923952"/>
            <a:ext cx="1979712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AACFFC-7F54-4B4C-B288-14C871E4345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8849" y="0"/>
            <a:ext cx="7920880" cy="6794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Installation adjustments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r="33283"/>
          <a:stretch/>
        </p:blipFill>
        <p:spPr>
          <a:xfrm>
            <a:off x="6629400" y="679456"/>
            <a:ext cx="2148591" cy="282658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52400" y="904128"/>
            <a:ext cx="6705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2000" b="1" dirty="0" smtClean="0">
                <a:solidFill>
                  <a:srgbClr val="0033CC"/>
                </a:solidFill>
              </a:rPr>
              <a:t>3D Mock-up</a:t>
            </a: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Expectations had to be clarified: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Precise tool for accelerator and interfaces, but rough volume reservation for some piping and cabling</a:t>
            </a: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Corrections: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Inevitable mistakes and surprises (wall position, lamp, missing cable tray…) that required fast decisions</a:t>
            </a:r>
          </a:p>
          <a:p>
            <a:endParaRPr lang="en-US" altLang="fr-FR" sz="2000" b="1" dirty="0" smtClean="0">
              <a:solidFill>
                <a:srgbClr val="0033CC"/>
              </a:solidFill>
            </a:endParaRPr>
          </a:p>
          <a:p>
            <a:r>
              <a:rPr lang="en-US" altLang="fr-FR" sz="2000" b="1" dirty="0" smtClean="0">
                <a:solidFill>
                  <a:srgbClr val="0033CC"/>
                </a:solidFill>
              </a:rPr>
              <a:t>Schedule and on-site rules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Work </a:t>
            </a:r>
            <a:r>
              <a:rPr lang="en-US" altLang="fr-FR" sz="2000" b="1" dirty="0">
                <a:solidFill>
                  <a:srgbClr val="0033CC"/>
                </a:solidFill>
              </a:rPr>
              <a:t>steps </a:t>
            </a:r>
            <a:r>
              <a:rPr lang="en-US" altLang="fr-FR" sz="2000" b="1" dirty="0" smtClean="0">
                <a:solidFill>
                  <a:srgbClr val="0033CC"/>
                </a:solidFill>
              </a:rPr>
              <a:t>conducted in parallel, so only the duration of operations were useful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olidFill>
                  <a:srgbClr val="0033CC"/>
                </a:solidFill>
              </a:rPr>
              <a:t>Weather constraints and work priorities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33CC"/>
              </a:solidFill>
            </a:endParaRPr>
          </a:p>
          <a:p>
            <a:r>
              <a:rPr lang="en-US" sz="2000" b="1" dirty="0" smtClean="0">
                <a:solidFill>
                  <a:srgbClr val="0033CC"/>
                </a:solidFill>
              </a:rPr>
              <a:t>Safety and coactivity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</a:rPr>
              <a:t>Weekly meetings, daily meetings to follow operations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</a:rPr>
              <a:t>Schedule for each work area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</a:rPr>
              <a:t>Safety rules of each activity (welding, confined work…)</a:t>
            </a:r>
            <a:endParaRPr lang="en-US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/>
          <a:stretch/>
        </p:blipFill>
        <p:spPr>
          <a:xfrm>
            <a:off x="6434338" y="4009653"/>
            <a:ext cx="2709662" cy="24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AACFFC-7F54-4B4C-B288-14C871E4345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980729"/>
            <a:ext cx="7848872" cy="50405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 algn="just">
              <a:tabLst>
                <a:tab pos="2424113" algn="l"/>
                <a:tab pos="5384800" algn="l"/>
              </a:tabLst>
            </a:pPr>
            <a:endParaRPr lang="en-GB" sz="2400" dirty="0" smtClean="0"/>
          </a:p>
          <a:p>
            <a:pPr lvl="1" algn="just">
              <a:tabLst>
                <a:tab pos="2424113" algn="l"/>
                <a:tab pos="5384800" algn="l"/>
              </a:tabLst>
            </a:pPr>
            <a:endParaRPr lang="en-GB" sz="2400" dirty="0"/>
          </a:p>
          <a:p>
            <a:pPr lvl="1" algn="just">
              <a:tabLst>
                <a:tab pos="2424113" algn="l"/>
                <a:tab pos="5384800" algn="l"/>
              </a:tabLst>
            </a:pPr>
            <a:endParaRPr lang="en-GB" sz="2400" dirty="0"/>
          </a:p>
          <a:p>
            <a:pPr algn="just"/>
            <a:endParaRPr lang="en-GB" sz="240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244" y="6453336"/>
            <a:ext cx="1976468" cy="404664"/>
          </a:xfrm>
        </p:spPr>
        <p:txBody>
          <a:bodyPr/>
          <a:lstStyle/>
          <a:p>
            <a:r>
              <a:rPr lang="en-US" dirty="0" smtClean="0"/>
              <a:t>07/06/2017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53336"/>
            <a:ext cx="6624736" cy="404664"/>
          </a:xfrm>
        </p:spPr>
        <p:txBody>
          <a:bodyPr/>
          <a:lstStyle/>
          <a:p>
            <a:r>
              <a:rPr lang="en-GB" dirty="0" smtClean="0"/>
              <a:t>SLHiPP-7      Ifmif Cryoplant installation and commissioning</a:t>
            </a:r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59632" y="-12917"/>
            <a:ext cx="7884368" cy="14700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tx2"/>
                </a:solidFill>
              </a:rPr>
              <a:t>		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95060" y="244927"/>
            <a:ext cx="7884368" cy="332739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tx2"/>
                </a:solidFill>
              </a:rPr>
              <a:t>Ifmif Cryoplant: commissioning and tests</a:t>
            </a:r>
          </a:p>
          <a:p>
            <a:pPr algn="l"/>
            <a:endParaRPr lang="en-GB" dirty="0" smtClean="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2328975"/>
            <a:ext cx="5562599" cy="41243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" y="1134882"/>
            <a:ext cx="533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Template_23J5WP_v1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Presentation_Template_23J5WP_v1_0</Template>
  <TotalTime>1541</TotalTime>
  <Words>853</Words>
  <Application>Microsoft Office PowerPoint</Application>
  <PresentationFormat>Affichage à l'écran (4:3)</PresentationFormat>
  <Paragraphs>264</Paragraphs>
  <Slides>13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 Unicode MS</vt:lpstr>
      <vt:lpstr>Microsoft YaHei</vt:lpstr>
      <vt:lpstr>Arial</vt:lpstr>
      <vt:lpstr>Calibri</vt:lpstr>
      <vt:lpstr>Times New Roman</vt:lpstr>
      <vt:lpstr>Wingdings</vt:lpstr>
      <vt:lpstr>Presentation_Template_23J5WP_v1_0</vt:lpstr>
      <vt:lpstr>Présentation PowerPoint</vt:lpstr>
      <vt:lpstr>Ifmif-eveda</vt:lpstr>
      <vt:lpstr>Ifmif Cryoplant description</vt:lpstr>
      <vt:lpstr>Ifmif Cryoplant preparation</vt:lpstr>
      <vt:lpstr>Présentation PowerPoint</vt:lpstr>
      <vt:lpstr>Installation risk analysis</vt:lpstr>
      <vt:lpstr>Présentation PowerPoint</vt:lpstr>
      <vt:lpstr>Présentation PowerPoint</vt:lpstr>
      <vt:lpstr>Présentation PowerPoint</vt:lpstr>
      <vt:lpstr>Commissioning and tests risk analysis</vt:lpstr>
      <vt:lpstr>Présentation PowerPoint</vt:lpstr>
      <vt:lpstr>Présentation PowerPoint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Giuseppe Pruneri</dc:creator>
  <cp:lastModifiedBy>Renard Bertrand</cp:lastModifiedBy>
  <cp:revision>206</cp:revision>
  <dcterms:created xsi:type="dcterms:W3CDTF">2014-04-07T23:37:16Z</dcterms:created>
  <dcterms:modified xsi:type="dcterms:W3CDTF">2017-06-07T06:10:15Z</dcterms:modified>
</cp:coreProperties>
</file>