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42"/>
  </p:notesMasterIdLst>
  <p:sldIdLst>
    <p:sldId id="322" r:id="rId2"/>
    <p:sldId id="367" r:id="rId3"/>
    <p:sldId id="369" r:id="rId4"/>
    <p:sldId id="370" r:id="rId5"/>
    <p:sldId id="355" r:id="rId6"/>
    <p:sldId id="375" r:id="rId7"/>
    <p:sldId id="374" r:id="rId8"/>
    <p:sldId id="360" r:id="rId9"/>
    <p:sldId id="330" r:id="rId10"/>
    <p:sldId id="331" r:id="rId11"/>
    <p:sldId id="332" r:id="rId12"/>
    <p:sldId id="334" r:id="rId13"/>
    <p:sldId id="341" r:id="rId14"/>
    <p:sldId id="335" r:id="rId15"/>
    <p:sldId id="337" r:id="rId16"/>
    <p:sldId id="338" r:id="rId17"/>
    <p:sldId id="340" r:id="rId18"/>
    <p:sldId id="342" r:id="rId19"/>
    <p:sldId id="345" r:id="rId20"/>
    <p:sldId id="344" r:id="rId21"/>
    <p:sldId id="346" r:id="rId22"/>
    <p:sldId id="347" r:id="rId23"/>
    <p:sldId id="348" r:id="rId24"/>
    <p:sldId id="364" r:id="rId25"/>
    <p:sldId id="361" r:id="rId26"/>
    <p:sldId id="362" r:id="rId27"/>
    <p:sldId id="363" r:id="rId28"/>
    <p:sldId id="356" r:id="rId29"/>
    <p:sldId id="350" r:id="rId30"/>
    <p:sldId id="351" r:id="rId31"/>
    <p:sldId id="352" r:id="rId32"/>
    <p:sldId id="378" r:id="rId33"/>
    <p:sldId id="379" r:id="rId34"/>
    <p:sldId id="380" r:id="rId35"/>
    <p:sldId id="381" r:id="rId36"/>
    <p:sldId id="382" r:id="rId37"/>
    <p:sldId id="386" r:id="rId38"/>
    <p:sldId id="383" r:id="rId39"/>
    <p:sldId id="384" r:id="rId40"/>
    <p:sldId id="385" r:id="rId41"/>
  </p:sldIdLst>
  <p:sldSz cx="9144000" cy="5715000" type="screen16x10"/>
  <p:notesSz cx="6858000" cy="9872663"/>
  <p:embeddedFontLst>
    <p:embeddedFont>
      <p:font typeface="Vrinda" pitchFamily="34" charset="0"/>
      <p:regular r:id="rId43"/>
      <p:bold r:id="rId44"/>
    </p:embeddedFont>
    <p:embeddedFont>
      <p:font typeface="Corbel" pitchFamily="34" charset="0"/>
      <p:regular r:id="rId45"/>
      <p:bold r:id="rId46"/>
      <p:italic r:id="rId47"/>
      <p:boldItalic r:id="rId48"/>
    </p:embeddedFont>
    <p:embeddedFont>
      <p:font typeface="Comic Sans MS" pitchFamily="66" charset="0"/>
      <p:regular r:id="rId49"/>
      <p:bold r:id="rId50"/>
      <p:italic r:id="rId51"/>
      <p:boldItalic r:id="rId52"/>
    </p:embeddedFont>
    <p:embeddedFont>
      <p:font typeface="Calibri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B64"/>
    <a:srgbClr val="50586B"/>
    <a:srgbClr val="404656"/>
    <a:srgbClr val="CC0099"/>
    <a:srgbClr val="CC00FF"/>
    <a:srgbClr val="2D313D"/>
    <a:srgbClr val="66FF66"/>
  </p:clrMru>
</p:presentationPr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70" autoAdjust="0"/>
    <p:restoredTop sz="86432" autoAdjust="0"/>
  </p:normalViewPr>
  <p:slideViewPr>
    <p:cSldViewPr snapToGrid="0" snapToObjects="1">
      <p:cViewPr varScale="1">
        <p:scale>
          <a:sx n="76" d="100"/>
          <a:sy n="76" d="100"/>
        </p:scale>
        <p:origin x="-1008" y="-96"/>
      </p:cViewPr>
      <p:guideLst>
        <p:guide orient="horz" pos="1800"/>
        <p:guide pos="2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634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fr-FR"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3634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fr-FR" sz="1200"/>
            </a:lvl1pPr>
          </a:lstStyle>
          <a:p>
            <a:fld id="{7D7FFEE4-4A8C-4EF6-87B2-F4E802178BD4}" type="datetimeFigureOut">
              <a:rPr/>
              <a:pPr/>
              <a:t>8/31/2006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6725" y="741363"/>
            <a:ext cx="59245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89516"/>
            <a:ext cx="5486400" cy="4442699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71800" cy="493634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fr-FR"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377317"/>
            <a:ext cx="2971800" cy="493634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fr-FR" sz="1200"/>
            </a:lvl1pPr>
          </a:lstStyle>
          <a:p>
            <a:fld id="{4A6505C8-6E27-40BE-9D71-ECD91AC13D63}" type="slidenum">
              <a:rPr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66725" y="741363"/>
            <a:ext cx="5924550" cy="37020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RFQ in CW </a:t>
            </a:r>
            <a:r>
              <a:rPr lang="en-US" dirty="0" err="1" smtClean="0"/>
              <a:t>rf</a:t>
            </a:r>
            <a:r>
              <a:rPr lang="en-US" dirty="0" smtClean="0"/>
              <a:t> operation  (up to 50 kV)     Pulsed beam 200 </a:t>
            </a:r>
            <a:r>
              <a:rPr lang="en-US" dirty="0" smtClean="0">
                <a:sym typeface="Symbol"/>
              </a:rPr>
              <a:t></a:t>
            </a:r>
            <a:r>
              <a:rPr lang="en-US" dirty="0" smtClean="0"/>
              <a:t>A, 200 </a:t>
            </a:r>
            <a:r>
              <a:rPr lang="en-US" dirty="0" smtClean="0">
                <a:sym typeface="Symbol"/>
              </a:rPr>
              <a:t></a:t>
            </a:r>
            <a:r>
              <a:rPr lang="en-US" dirty="0" smtClean="0"/>
              <a:t>s, 2 Hz</a:t>
            </a:r>
          </a:p>
          <a:p>
            <a:r>
              <a:rPr lang="fr-FR" dirty="0" smtClean="0"/>
              <a:t>magenta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0B2FA9-71A3-4D12-909D-60725B34FC45}" type="slidenum">
              <a:rPr lang="fr-FR" smtClean="0"/>
              <a:pPr/>
              <a:t>3</a:t>
            </a:fld>
            <a:endParaRPr lang="fr-FR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8313" y="739775"/>
            <a:ext cx="5922962" cy="370205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688912"/>
            <a:ext cx="5029200" cy="4443906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</a:t>
            </a:r>
            <a:r>
              <a:rPr lang="en-GB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2+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longitudinal bunch shape for 1 and 0.1 </a:t>
            </a:r>
            <a:r>
              <a:rPr lang="en-GB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</a:t>
            </a:r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Rupture disc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Steps of 4W had no impact on pressure stability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74FA1B-D9DA-4195-8050-7E404CB56333}" type="slidenum">
              <a:rPr lang="fr-FR" smtClean="0"/>
              <a:pPr/>
              <a:t>32</a:t>
            </a:fld>
            <a:endParaRPr lang="fr-FR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z="20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74FA1B-D9DA-4195-8050-7E404CB56333}" type="slidenum">
              <a:rPr lang="fr-FR" smtClean="0"/>
              <a:pPr/>
              <a:t>33</a:t>
            </a:fld>
            <a:endParaRPr lang="fr-FR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z="20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74FA1B-D9DA-4195-8050-7E404CB56333}" type="slidenum">
              <a:rPr lang="fr-FR" smtClean="0"/>
              <a:pPr/>
              <a:t>34</a:t>
            </a:fld>
            <a:endParaRPr lang="fr-FR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z="200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74FA1B-D9DA-4195-8050-7E404CB56333}" type="slidenum">
              <a:rPr lang="fr-FR" smtClean="0"/>
              <a:pPr/>
              <a:t>35</a:t>
            </a:fld>
            <a:endParaRPr lang="fr-FR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z="200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smtClean="0"/>
          </a:p>
        </p:txBody>
      </p:sp>
      <p:sp>
        <p:nvSpPr>
          <p:cNvPr id="419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38E05C-4E89-45FB-915B-B551E8BD4518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663066-FF5B-4A9A-909C-17EE873FD04D}" type="slidenum">
              <a:rPr lang="fr-FR" smtClean="0"/>
              <a:pPr/>
              <a:t>6</a:t>
            </a:fld>
            <a:endParaRPr lang="fr-FR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Reproduce the results from the pre-commissioning of the ion sources, i.e. validate the source performances on SPIRAL2 site, </a:t>
            </a:r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Validate the RFQ performances for the various main reference particles (see below): transmission, beam energy, output emittances in the three planes, and bunch extension, </a:t>
            </a:r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 a development platform for various beam diagnostics required either to validate the RFQ beams or later to tune and validate the linac beams,</a:t>
            </a:r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 the beam characteristics at the RFQ exit, to serve as input parameter for the next stage.</a:t>
            </a:r>
          </a:p>
          <a:p>
            <a:pPr>
              <a:buFont typeface="Arial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RF to validate the cold tuning system, the</a:t>
            </a: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automations, the dynamics RF consumption and so on</a:t>
            </a:r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505C8-6E27-40BE-9D71-ECD91AC13D63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 vert="horz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lang="fr-FR" sz="5400" b="1" kern="1200" cap="none" spc="150" dirty="0">
                <a:ln w="1905"/>
                <a:gradFill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100000">
                      <a:schemeClr val="accent4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63500" dist="76200" dir="2700000" algn="tl" rotWithShape="0">
                    <a:prstClr val="black">
                      <a:alpha val="78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 latinLnBrk="0">
              <a:buNone/>
              <a:defRPr lang="fr-FR">
                <a:solidFill>
                  <a:srgbClr val="404656"/>
                </a:solidFill>
              </a:defRPr>
            </a:lvl1pPr>
            <a:lvl2pPr marL="457200" indent="0" algn="ctr">
              <a:buNone/>
              <a:defRPr lang="fr-FR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lang="fr-FR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lang="fr-FR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lang="fr-FR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 lang="fr-FR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 lang="fr-FR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 lang="fr-FR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 lang="fr-FR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noProof="0" smtClean="0"/>
              <a:pPr/>
              <a:t>‹N°›</a:t>
            </a:fld>
            <a:endParaRPr lang="en-US" noProof="0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7" name="Espace réservé de la date 7"/>
          <p:cNvSpPr>
            <a:spLocks noGrp="1"/>
          </p:cNvSpPr>
          <p:nvPr>
            <p:ph type="dt" sz="half" idx="2"/>
          </p:nvPr>
        </p:nvSpPr>
        <p:spPr>
          <a:xfrm>
            <a:off x="320570" y="5458807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08/06/2017</a:t>
            </a:r>
            <a:endParaRPr lang="fr-FR"/>
          </a:p>
        </p:txBody>
      </p:sp>
      <p:sp>
        <p:nvSpPr>
          <p:cNvPr id="8" name="Espace réservé du pied de page 8"/>
          <p:cNvSpPr>
            <a:spLocks noGrp="1"/>
          </p:cNvSpPr>
          <p:nvPr>
            <p:ph type="ftr" sz="quarter" idx="3"/>
          </p:nvPr>
        </p:nvSpPr>
        <p:spPr>
          <a:xfrm>
            <a:off x="3124200" y="5437787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Robin FERDINAND - SLHIPP</a:t>
            </a:r>
            <a:endParaRPr lang="fr-FR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Cliquez pour modifier le style du titre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 latinLnBrk="0">
              <a:defRPr lang="fr-FR" sz="2800"/>
            </a:lvl1pPr>
            <a:lvl2pPr>
              <a:defRPr lang="fr-FR" sz="2400"/>
            </a:lvl2pPr>
            <a:lvl3pPr>
              <a:defRPr lang="fr-FR" sz="2000"/>
            </a:lvl3pPr>
            <a:lvl4pPr>
              <a:defRPr lang="fr-FR" sz="1800"/>
            </a:lvl4pPr>
            <a:lvl5pPr>
              <a:defRPr lang="fr-FR" sz="1800"/>
            </a:lvl5pPr>
            <a:lvl6pPr>
              <a:defRPr lang="fr-FR" sz="1800"/>
            </a:lvl6pPr>
            <a:lvl7pPr>
              <a:defRPr lang="fr-FR" sz="1800"/>
            </a:lvl7pPr>
            <a:lvl8pPr>
              <a:defRPr lang="fr-FR" sz="1800"/>
            </a:lvl8pPr>
            <a:lvl9pPr>
              <a:defRPr lang="fr-FR"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 latinLnBrk="0">
              <a:defRPr lang="fr-FR" sz="2800"/>
            </a:lvl1pPr>
            <a:lvl2pPr>
              <a:defRPr lang="fr-FR" sz="2400"/>
            </a:lvl2pPr>
            <a:lvl3pPr>
              <a:defRPr lang="fr-FR" sz="2000"/>
            </a:lvl3pPr>
            <a:lvl4pPr>
              <a:defRPr lang="fr-FR" sz="1800"/>
            </a:lvl4pPr>
            <a:lvl5pPr>
              <a:defRPr lang="fr-FR" sz="1800"/>
            </a:lvl5pPr>
            <a:lvl6pPr>
              <a:defRPr lang="fr-FR" sz="1800"/>
            </a:lvl6pPr>
            <a:lvl7pPr>
              <a:defRPr lang="fr-FR" sz="1800"/>
            </a:lvl7pPr>
            <a:lvl8pPr>
              <a:defRPr lang="fr-FR" sz="1800"/>
            </a:lvl8pPr>
            <a:lvl9pPr>
              <a:defRPr lang="fr-FR"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noProof="0" smtClean="0"/>
              <a:pPr/>
              <a:t>‹N°›</a:t>
            </a:fld>
            <a:endParaRPr lang="en-US" noProof="0"/>
          </a:p>
        </p:txBody>
      </p:sp>
      <p:sp>
        <p:nvSpPr>
          <p:cNvPr id="6" name="Espace réservé de la date 7"/>
          <p:cNvSpPr>
            <a:spLocks noGrp="1"/>
          </p:cNvSpPr>
          <p:nvPr>
            <p:ph type="dt" sz="half" idx="13"/>
          </p:nvPr>
        </p:nvSpPr>
        <p:spPr>
          <a:xfrm>
            <a:off x="457200" y="5437787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08/06/2017</a:t>
            </a:r>
            <a:endParaRPr lang="fr-FR"/>
          </a:p>
        </p:txBody>
      </p:sp>
      <p:sp>
        <p:nvSpPr>
          <p:cNvPr id="8" name="Espace réservé du pied de page 8"/>
          <p:cNvSpPr>
            <a:spLocks noGrp="1"/>
          </p:cNvSpPr>
          <p:nvPr>
            <p:ph type="ftr" sz="quarter" idx="3"/>
          </p:nvPr>
        </p:nvSpPr>
        <p:spPr>
          <a:xfrm>
            <a:off x="3124200" y="5437787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Robin FERDINAND - SLHIPP</a:t>
            </a:r>
            <a:endParaRPr lang="fr-FR" dirty="0"/>
          </a:p>
        </p:txBody>
      </p:sp>
    </p:spTree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fr-FR"/>
            </a:lvl1pPr>
          </a:lstStyle>
          <a:p>
            <a:r>
              <a:rPr lang="fr-FR" noProof="0" smtClean="0"/>
              <a:t>Cliquez pour modifier le style du titre</a:t>
            </a: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 latinLnBrk="0">
              <a:buNone/>
              <a:defRPr lang="fr-FR" sz="2400" b="1"/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 latinLnBrk="0">
              <a:defRPr lang="fr-FR" sz="2400"/>
            </a:lvl1pPr>
            <a:lvl2pPr>
              <a:defRPr lang="fr-FR" sz="2000"/>
            </a:lvl2pPr>
            <a:lvl3pPr>
              <a:defRPr lang="fr-FR" sz="1800"/>
            </a:lvl3pPr>
            <a:lvl4pPr>
              <a:defRPr lang="fr-FR" sz="1600"/>
            </a:lvl4pPr>
            <a:lvl5pPr>
              <a:defRPr lang="fr-FR" sz="1600"/>
            </a:lvl5pPr>
            <a:lvl6pPr>
              <a:defRPr lang="fr-FR" sz="1600"/>
            </a:lvl6pPr>
            <a:lvl7pPr>
              <a:defRPr lang="fr-FR" sz="1600"/>
            </a:lvl7pPr>
            <a:lvl8pPr>
              <a:defRPr lang="fr-FR" sz="1600"/>
            </a:lvl8pPr>
            <a:lvl9pPr>
              <a:defRPr lang="fr-FR" sz="16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 latinLnBrk="0">
              <a:buNone/>
              <a:defRPr lang="fr-FR" sz="2400" b="1"/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 latinLnBrk="0">
              <a:defRPr lang="fr-FR" sz="2400"/>
            </a:lvl1pPr>
            <a:lvl2pPr>
              <a:defRPr lang="fr-FR" sz="2000"/>
            </a:lvl2pPr>
            <a:lvl3pPr>
              <a:defRPr lang="fr-FR" sz="1800"/>
            </a:lvl3pPr>
            <a:lvl4pPr>
              <a:defRPr lang="fr-FR" sz="1600"/>
            </a:lvl4pPr>
            <a:lvl5pPr>
              <a:defRPr lang="fr-FR" sz="1600"/>
            </a:lvl5pPr>
            <a:lvl6pPr>
              <a:defRPr lang="fr-FR" sz="1600"/>
            </a:lvl6pPr>
            <a:lvl7pPr>
              <a:defRPr lang="fr-FR" sz="1600"/>
            </a:lvl7pPr>
            <a:lvl8pPr>
              <a:defRPr lang="fr-FR" sz="1600"/>
            </a:lvl8pPr>
            <a:lvl9pPr>
              <a:defRPr lang="fr-FR" sz="16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noProof="0" smtClean="0"/>
              <a:pPr/>
              <a:t>‹N°›</a:t>
            </a:fld>
            <a:endParaRPr lang="en-US" noProof="0"/>
          </a:p>
        </p:txBody>
      </p:sp>
      <p:sp>
        <p:nvSpPr>
          <p:cNvPr id="10" name="Espace réservé de la date 7"/>
          <p:cNvSpPr>
            <a:spLocks noGrp="1"/>
          </p:cNvSpPr>
          <p:nvPr>
            <p:ph type="dt" sz="half" idx="13"/>
          </p:nvPr>
        </p:nvSpPr>
        <p:spPr>
          <a:xfrm>
            <a:off x="457200" y="5437787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08/06/2017</a:t>
            </a:r>
            <a:endParaRPr lang="fr-FR"/>
          </a:p>
        </p:txBody>
      </p:sp>
      <p:sp>
        <p:nvSpPr>
          <p:cNvPr id="11" name="Espace réservé du pied de page 8"/>
          <p:cNvSpPr>
            <a:spLocks noGrp="1"/>
          </p:cNvSpPr>
          <p:nvPr>
            <p:ph type="ftr" sz="quarter" idx="14"/>
          </p:nvPr>
        </p:nvSpPr>
        <p:spPr>
          <a:xfrm>
            <a:off x="3124200" y="5437787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Robin FERDINAND - SLHIPP</a:t>
            </a:r>
            <a:endParaRPr lang="fr-FR" dirty="0"/>
          </a:p>
        </p:txBody>
      </p:sp>
    </p:spTree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Cliquez pour modifier le style du titre</a:t>
            </a:r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noProof="0" smtClean="0"/>
              <a:pPr/>
              <a:t>‹N°›</a:t>
            </a:fld>
            <a:endParaRPr lang="en-US" noProof="0"/>
          </a:p>
        </p:txBody>
      </p:sp>
      <p:sp>
        <p:nvSpPr>
          <p:cNvPr id="4" name="Espace réservé de la date 7"/>
          <p:cNvSpPr>
            <a:spLocks noGrp="1"/>
          </p:cNvSpPr>
          <p:nvPr>
            <p:ph type="dt" sz="half" idx="2"/>
          </p:nvPr>
        </p:nvSpPr>
        <p:spPr>
          <a:xfrm>
            <a:off x="320570" y="5458807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6" name="Espace réservé du pied de page 8"/>
          <p:cNvSpPr>
            <a:spLocks noGrp="1"/>
          </p:cNvSpPr>
          <p:nvPr>
            <p:ph type="ftr" sz="quarter" idx="3"/>
          </p:nvPr>
        </p:nvSpPr>
        <p:spPr>
          <a:xfrm>
            <a:off x="3124200" y="5437787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Robin FERDINAND - SLHIPP</a:t>
            </a:r>
            <a:endParaRPr lang="fr-FR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gi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ganil spiral 2 simple.png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8332" y="5275869"/>
            <a:ext cx="1665267" cy="40025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512" y="97194"/>
            <a:ext cx="8784976" cy="67220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noProof="0" dirty="0" err="1" smtClean="0"/>
              <a:t>Cliquez</a:t>
            </a:r>
            <a:r>
              <a:rPr lang="en-US" noProof="0" dirty="0" smtClean="0"/>
              <a:t> pour modifier le style du </a:t>
            </a:r>
            <a:r>
              <a:rPr lang="en-US" noProof="0" dirty="0" err="1" smtClean="0"/>
              <a:t>titre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887767"/>
            <a:ext cx="8784976" cy="45500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noProof="0" dirty="0" err="1" smtClean="0"/>
              <a:t>Cliquez</a:t>
            </a:r>
            <a:r>
              <a:rPr lang="en-US" noProof="0" dirty="0" smtClean="0"/>
              <a:t> pour modifier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64288" y="5437787"/>
            <a:ext cx="909464" cy="304271"/>
          </a:xfrm>
          <a:prstGeom prst="rect">
            <a:avLst/>
          </a:prstGeom>
        </p:spPr>
        <p:txBody>
          <a:bodyPr vert="horz" rtlCol="0" anchor="ctr"/>
          <a:lstStyle>
            <a:lvl1pPr algn="r" latinLnBrk="0">
              <a:defRPr lang="fr-FR" sz="1000">
                <a:solidFill>
                  <a:schemeClr val="tx1">
                    <a:tint val="75000"/>
                  </a:schemeClr>
                </a:solidFill>
                <a:latin typeface="+mn-lt"/>
                <a:cs typeface="Vrinda" pitchFamily="34" charset="0"/>
              </a:defRPr>
            </a:lvl1pPr>
          </a:lstStyle>
          <a:p>
            <a:fld id="{49BBC286-B2FE-44AC-8F25-02BBF4E9D12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3"/>
          </p:nvPr>
        </p:nvSpPr>
        <p:spPr>
          <a:xfrm>
            <a:off x="3124200" y="5437787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Vrinda" pitchFamily="34" charset="0"/>
              </a:defRPr>
            </a:lvl1pPr>
          </a:lstStyle>
          <a:p>
            <a:r>
              <a:rPr lang="fr-FR" dirty="0" smtClean="0"/>
              <a:t>Robin FERDINAND - SLHIPP</a:t>
            </a:r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2"/>
          </p:nvPr>
        </p:nvSpPr>
        <p:spPr>
          <a:xfrm>
            <a:off x="331087" y="5458807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Vrinda" pitchFamily="34" charset="0"/>
              </a:defRPr>
            </a:lvl1pPr>
          </a:lstStyle>
          <a:p>
            <a:r>
              <a:rPr lang="fr-FR" smtClean="0"/>
              <a:t>08/06/2017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transition>
    <p:push/>
  </p:transition>
  <p:hf hdr="0"/>
  <p:txStyles>
    <p:titleStyle>
      <a:lvl1pPr algn="ctr" rtl="0" eaLnBrk="1" latinLnBrk="0" hangingPunct="1">
        <a:spcBef>
          <a:spcPct val="0"/>
        </a:spcBef>
        <a:buNone/>
        <a:defRPr lang="fr-FR" sz="3600" b="1" kern="1200" cap="none" spc="150">
          <a:ln w="11430"/>
          <a:solidFill>
            <a:srgbClr val="50586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j-ea"/>
          <a:cs typeface="Vrinda" pitchFamily="34" charset="0"/>
        </a:defRPr>
      </a:lvl1pPr>
    </p:titleStyle>
    <p:bodyStyle>
      <a:lvl1pPr marL="342900" indent="-342900" algn="l" rtl="0" eaLnBrk="1" latinLnBrk="0" hangingPunct="1">
        <a:spcBef>
          <a:spcPct val="20000"/>
        </a:spcBef>
        <a:buFontTx/>
        <a:buBlip>
          <a:blip r:embed="rId9"/>
        </a:buBlip>
        <a:defRPr lang="fr-FR" sz="3200" kern="1200">
          <a:solidFill>
            <a:srgbClr val="404656"/>
          </a:solidFill>
          <a:latin typeface="+mn-lt"/>
          <a:ea typeface="+mn-ea"/>
          <a:cs typeface="Vrinda" pitchFamily="34" charset="0"/>
        </a:defRPr>
      </a:lvl1pPr>
      <a:lvl2pPr marL="742950" indent="-285750" algn="l" rtl="0" eaLnBrk="1" latinLnBrk="0" hangingPunct="1">
        <a:spcBef>
          <a:spcPct val="20000"/>
        </a:spcBef>
        <a:buSzPct val="125000"/>
        <a:buFont typeface="Wingdings" pitchFamily="2" charset="2"/>
        <a:buChar char="§"/>
        <a:defRPr lang="fr-FR" sz="2800" kern="1200">
          <a:solidFill>
            <a:srgbClr val="404656"/>
          </a:solidFill>
          <a:latin typeface="+mn-lt"/>
          <a:ea typeface="+mn-ea"/>
          <a:cs typeface="Vrinda" pitchFamily="34" charset="0"/>
        </a:defRPr>
      </a:lvl2pPr>
      <a:lvl3pPr marL="1143000" indent="-228600" algn="l" rtl="0" eaLnBrk="1" latinLnBrk="0" hangingPunct="1">
        <a:spcBef>
          <a:spcPct val="20000"/>
        </a:spcBef>
        <a:buFontTx/>
        <a:buBlip>
          <a:blip r:embed="rId10"/>
        </a:buBlip>
        <a:defRPr lang="fr-FR" sz="2400" kern="1200">
          <a:solidFill>
            <a:srgbClr val="404656"/>
          </a:solidFill>
          <a:latin typeface="+mn-lt"/>
          <a:ea typeface="+mn-ea"/>
          <a:cs typeface="Vrinda" pitchFamily="34" charset="0"/>
        </a:defRPr>
      </a:lvl3pPr>
      <a:lvl4pPr marL="1600200" indent="-228600" algn="l" rtl="0" eaLnBrk="1" latinLnBrk="0" hangingPunct="1">
        <a:spcBef>
          <a:spcPct val="20000"/>
        </a:spcBef>
        <a:buFontTx/>
        <a:buBlip>
          <a:blip r:embed="rId11"/>
        </a:buBlip>
        <a:defRPr lang="fr-FR" sz="2000" kern="1200">
          <a:solidFill>
            <a:srgbClr val="404656"/>
          </a:solidFill>
          <a:latin typeface="+mn-lt"/>
          <a:ea typeface="+mn-ea"/>
          <a:cs typeface="Vrinda" pitchFamily="34" charset="0"/>
        </a:defRPr>
      </a:lvl4pPr>
      <a:lvl5pPr marL="2057400" indent="-228600" algn="l" rtl="0" eaLnBrk="1" latinLnBrk="0" hangingPunct="1">
        <a:spcBef>
          <a:spcPct val="20000"/>
        </a:spcBef>
        <a:buFontTx/>
        <a:buBlip>
          <a:blip r:embed="rId12"/>
        </a:buBlip>
        <a:defRPr lang="fr-FR" sz="2000" kern="1200">
          <a:solidFill>
            <a:srgbClr val="404656"/>
          </a:solidFill>
          <a:latin typeface="+mn-lt"/>
          <a:ea typeface="+mn-ea"/>
          <a:cs typeface="Vrinda" pitchFamily="34" charset="0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lang="fr-FR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lang="fr-FR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lang="fr-FR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lang="fr-FR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lang="fr-FR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emf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hyperlink" Target="01%20film_RFQ_HD.mov" TargetMode="External"/><Relationship Id="rId2" Type="http://schemas.openxmlformats.org/officeDocument/2006/relationships/slideLayout" Target="../slideLayouts/slideLayout5.xml"/><Relationship Id="rId1" Type="http://schemas.openxmlformats.org/officeDocument/2006/relationships/video" Target="01_Film_Rfq_Hd.mp4" TargetMode="External"/><Relationship Id="rId6" Type="http://schemas.openxmlformats.org/officeDocument/2006/relationships/image" Target="../media/image65.png"/><Relationship Id="rId5" Type="http://schemas.openxmlformats.org/officeDocument/2006/relationships/image" Target="../media/image21.jpeg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ctrTitle"/>
          </p:nvPr>
        </p:nvSpPr>
        <p:spPr>
          <a:xfrm>
            <a:off x="685800" y="1496580"/>
            <a:ext cx="7772400" cy="1225021"/>
          </a:xfrm>
        </p:spPr>
        <p:txBody>
          <a:bodyPr/>
          <a:lstStyle/>
          <a:p>
            <a:r>
              <a:rPr lang="en-US" dirty="0" smtClean="0">
                <a:latin typeface="Vrinda" pitchFamily="34" charset="0"/>
                <a:cs typeface="Vrinda" pitchFamily="34" charset="0"/>
              </a:rPr>
              <a:t>SPIRAL2: installation and commissioning of the accelerator</a:t>
            </a:r>
            <a:endParaRPr lang="en-US" dirty="0">
              <a:latin typeface="Vrinda" pitchFamily="34" charset="0"/>
              <a:cs typeface="Vrinda" pitchFamily="34" charset="0"/>
            </a:endParaRPr>
          </a:p>
        </p:txBody>
      </p:sp>
      <p:sp>
        <p:nvSpPr>
          <p:cNvPr id="12" name="Sous-titre 11"/>
          <p:cNvSpPr>
            <a:spLocks noGrp="1"/>
          </p:cNvSpPr>
          <p:nvPr>
            <p:ph type="subTitle" idx="1"/>
          </p:nvPr>
        </p:nvSpPr>
        <p:spPr>
          <a:xfrm>
            <a:off x="1384300" y="5051502"/>
            <a:ext cx="6400800" cy="382284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Vrinda" pitchFamily="34" charset="0"/>
                <a:cs typeface="Vrinda" pitchFamily="34" charset="0"/>
              </a:rPr>
              <a:t>Robin FERDINAND for the </a:t>
            </a:r>
            <a:r>
              <a:rPr lang="en-US" sz="1600" dirty="0" smtClean="0">
                <a:solidFill>
                  <a:srgbClr val="FF2B64"/>
                </a:solidFill>
                <a:latin typeface="Vrinda" pitchFamily="34" charset="0"/>
              </a:rPr>
              <a:t>GANIL</a:t>
            </a:r>
            <a:r>
              <a:rPr lang="en-US" sz="1600" dirty="0" smtClean="0">
                <a:latin typeface="Vrinda" pitchFamily="34" charset="0"/>
                <a:cs typeface="Vrinda" pitchFamily="34" charset="0"/>
              </a:rPr>
              <a:t> </a:t>
            </a:r>
            <a:r>
              <a:rPr lang="en-US" sz="1600" dirty="0" smtClean="0">
                <a:solidFill>
                  <a:srgbClr val="FF2B64"/>
                </a:solidFill>
                <a:latin typeface="Vrinda" pitchFamily="34" charset="0"/>
                <a:cs typeface="Vrinda" pitchFamily="34" charset="0"/>
              </a:rPr>
              <a:t>teams</a:t>
            </a:r>
            <a:endParaRPr lang="en-US" sz="1600" dirty="0">
              <a:solidFill>
                <a:srgbClr val="FF2B64"/>
              </a:solidFill>
              <a:latin typeface="Vrinda" pitchFamily="34" charset="0"/>
              <a:cs typeface="Vrinda" pitchFamily="34" charset="0"/>
            </a:endParaRPr>
          </a:p>
        </p:txBody>
      </p:sp>
      <p:pic>
        <p:nvPicPr>
          <p:cNvPr id="5" name="Image 4" descr="logo4 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5753" y="194813"/>
            <a:ext cx="2664964" cy="615890"/>
          </a:xfrm>
          <a:prstGeom prst="rect">
            <a:avLst/>
          </a:prstGeom>
        </p:spPr>
      </p:pic>
      <p:pic>
        <p:nvPicPr>
          <p:cNvPr id="6" name="Image 5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66922" y="29264"/>
            <a:ext cx="752665" cy="1562878"/>
          </a:xfrm>
          <a:prstGeom prst="rect">
            <a:avLst/>
          </a:prstGeom>
        </p:spPr>
      </p:pic>
      <p:sp>
        <p:nvSpPr>
          <p:cNvPr id="8" name="Espace réservé du contenu 1"/>
          <p:cNvSpPr txBox="1">
            <a:spLocks/>
          </p:cNvSpPr>
          <p:nvPr/>
        </p:nvSpPr>
        <p:spPr>
          <a:xfrm>
            <a:off x="2940717" y="3334914"/>
            <a:ext cx="3111191" cy="1605078"/>
          </a:xfrm>
          <a:prstGeom prst="rect">
            <a:avLst/>
          </a:prstGeom>
        </p:spPr>
        <p:txBody>
          <a:bodyPr vert="horz" rtlCol="0">
            <a:normAutofit fontScale="40000" lnSpcReduction="20000"/>
          </a:bodyPr>
          <a:lstStyle/>
          <a:p>
            <a:pPr marL="342900" marR="0" lvl="0" indent="-342900" defTabSz="9144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5"/>
              </a:buBlip>
              <a:tabLst/>
              <a:defRPr/>
            </a:pPr>
            <a:r>
              <a:rPr lang="en-US" sz="5100" dirty="0" smtClean="0">
                <a:solidFill>
                  <a:srgbClr val="404656"/>
                </a:solidFill>
                <a:cs typeface="Vrinda" pitchFamily="34" charset="0"/>
              </a:rPr>
              <a:t>Project status</a:t>
            </a:r>
          </a:p>
          <a:p>
            <a:pPr marL="342900" marR="0" lvl="0" indent="-342900" defTabSz="9144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5"/>
              </a:buBlip>
              <a:tabLst/>
              <a:defRPr/>
            </a:pPr>
            <a:r>
              <a:rPr lang="en-US" sz="5100" dirty="0" smtClean="0">
                <a:solidFill>
                  <a:srgbClr val="404656"/>
                </a:solidFill>
                <a:cs typeface="Vrinda" pitchFamily="34" charset="0"/>
              </a:rPr>
              <a:t>Commissioning strategy</a:t>
            </a:r>
          </a:p>
          <a:p>
            <a:pPr marL="342900" marR="0" lvl="0" indent="-342900" defTabSz="9144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5"/>
              </a:buBlip>
              <a:tabLst/>
              <a:defRPr/>
            </a:pPr>
            <a:r>
              <a:rPr lang="en-US" sz="5100" dirty="0" smtClean="0">
                <a:solidFill>
                  <a:srgbClr val="404656"/>
                </a:solidFill>
                <a:cs typeface="Vrinda" pitchFamily="34" charset="0"/>
              </a:rPr>
              <a:t>Injector results</a:t>
            </a:r>
          </a:p>
          <a:p>
            <a:pPr marL="342900" marR="0" lvl="0" indent="-342900" defTabSz="9144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5"/>
              </a:buBlip>
              <a:tabLst/>
              <a:defRPr/>
            </a:pPr>
            <a:r>
              <a:rPr lang="en-US" sz="5100" dirty="0" smtClean="0">
                <a:solidFill>
                  <a:srgbClr val="404656"/>
                </a:solidFill>
                <a:cs typeface="Vrinda" pitchFamily="34" charset="0"/>
              </a:rPr>
              <a:t>LINAC partial cool down</a:t>
            </a:r>
          </a:p>
          <a:p>
            <a:pPr marL="342900" marR="0" lvl="0" indent="-342900" defTabSz="9144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5"/>
              </a:buBlip>
              <a:tabLst/>
              <a:defRPr/>
            </a:pPr>
            <a:r>
              <a:rPr lang="en-US" sz="5100" dirty="0" smtClean="0">
                <a:solidFill>
                  <a:srgbClr val="404656"/>
                </a:solidFill>
                <a:cs typeface="Vrinda" pitchFamily="34" charset="0"/>
              </a:rPr>
              <a:t>Next phases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404656"/>
              </a:solidFill>
              <a:effectLst/>
              <a:uLnTx/>
              <a:uFillTx/>
              <a:latin typeface="+mn-lt"/>
              <a:ea typeface="+mn-ea"/>
              <a:cs typeface="Vrind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04656"/>
              </a:solidFill>
              <a:effectLst/>
              <a:uLnTx/>
              <a:uFillTx/>
              <a:latin typeface="+mn-lt"/>
              <a:ea typeface="+mn-ea"/>
              <a:cs typeface="Vrind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Qualification of the ion sources and LEBT in the laboratories in charge of the development (LPSC-Grenoble and CEA-Saclay)</a:t>
            </a:r>
          </a:p>
          <a:p>
            <a:pPr lvl="1"/>
            <a:r>
              <a:rPr lang="en-GB" dirty="0" smtClean="0"/>
              <a:t>2009-2012</a:t>
            </a:r>
          </a:p>
          <a:p>
            <a:r>
              <a:rPr lang="en-GB" dirty="0" smtClean="0"/>
              <a:t>Qualification of the injector on a test bench (GANIL)</a:t>
            </a:r>
          </a:p>
          <a:p>
            <a:pPr lvl="1"/>
            <a:r>
              <a:rPr lang="en-US" dirty="0" smtClean="0"/>
              <a:t>Reproduce the results from the pre-commissioning</a:t>
            </a:r>
          </a:p>
          <a:p>
            <a:pPr lvl="1"/>
            <a:r>
              <a:rPr lang="en-US" dirty="0" smtClean="0"/>
              <a:t>Validate the RFQ performances</a:t>
            </a:r>
          </a:p>
          <a:p>
            <a:pPr lvl="1"/>
            <a:r>
              <a:rPr lang="en-US" dirty="0" smtClean="0"/>
              <a:t>Provide a development platform for various diagnostics</a:t>
            </a:r>
          </a:p>
          <a:p>
            <a:pPr lvl="1"/>
            <a:r>
              <a:rPr lang="en-US" dirty="0" smtClean="0"/>
              <a:t>Measure the beam characteristics at the RFQ exit.</a:t>
            </a:r>
          </a:p>
          <a:p>
            <a:r>
              <a:rPr lang="en-GB" dirty="0" smtClean="0"/>
              <a:t>SC linac beam commissioning up to the main beam dump</a:t>
            </a:r>
          </a:p>
          <a:p>
            <a:pPr lvl="1"/>
            <a:r>
              <a:rPr lang="en-GB" dirty="0" smtClean="0"/>
              <a:t>Progressive cool down</a:t>
            </a:r>
          </a:p>
          <a:p>
            <a:pPr lvl="1"/>
            <a:r>
              <a:rPr lang="en-GB" dirty="0" smtClean="0"/>
              <a:t>RF validation of all cavities</a:t>
            </a:r>
          </a:p>
          <a:p>
            <a:pPr lvl="1"/>
            <a:r>
              <a:rPr lang="en-GB" dirty="0" smtClean="0"/>
              <a:t>Beam commissioning</a:t>
            </a:r>
          </a:p>
          <a:p>
            <a:r>
              <a:rPr lang="en-GB" dirty="0" smtClean="0"/>
              <a:t>“day-1” experiments to NFS and S3 experimental halls, including commissioning.</a:t>
            </a:r>
            <a:endParaRPr lang="fr-FR" dirty="0" smtClean="0"/>
          </a:p>
          <a:p>
            <a:endParaRPr lang="en-US" dirty="0" smtClean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SPIRAL2 :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commissioning</a:t>
            </a:r>
            <a:r>
              <a:rPr lang="fr-FR" dirty="0" smtClean="0"/>
              <a:t> in 4 phases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409642" y="680262"/>
            <a:ext cx="8280000" cy="126000"/>
          </a:xfrm>
          <a:prstGeom prst="rect">
            <a:avLst/>
          </a:prstGeom>
          <a:solidFill>
            <a:srgbClr val="505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Increasing stress for the RFQ cavity  and later for the linac</a:t>
            </a:r>
          </a:p>
          <a:p>
            <a:pPr lvl="1"/>
            <a:r>
              <a:rPr lang="en-GB" dirty="0" smtClean="0">
                <a:sym typeface="Wingdings"/>
              </a:rPr>
              <a:t> : H</a:t>
            </a:r>
            <a:r>
              <a:rPr lang="en-GB" baseline="30000" dirty="0" smtClean="0">
                <a:sym typeface="Wingdings"/>
              </a:rPr>
              <a:t>+</a:t>
            </a:r>
            <a:r>
              <a:rPr lang="en-GB" dirty="0" smtClean="0">
                <a:sym typeface="Wingdings"/>
              </a:rPr>
              <a:t> beam,  Light ion source and LEBT, 50kV on RFQ vanes, up to 5mA</a:t>
            </a:r>
          </a:p>
          <a:p>
            <a:pPr lvl="1"/>
            <a:r>
              <a:rPr lang="en-GB" dirty="0" smtClean="0">
                <a:sym typeface="Wingdings"/>
              </a:rPr>
              <a:t> : </a:t>
            </a:r>
            <a:r>
              <a:rPr lang="en-GB" baseline="30000" dirty="0" smtClean="0"/>
              <a:t>4</a:t>
            </a:r>
            <a:r>
              <a:rPr lang="en-GB" dirty="0" smtClean="0"/>
              <a:t>He</a:t>
            </a:r>
            <a:r>
              <a:rPr lang="en-GB" baseline="30000" dirty="0" smtClean="0"/>
              <a:t>2+</a:t>
            </a:r>
            <a:r>
              <a:rPr lang="en-GB" dirty="0" smtClean="0"/>
              <a:t> beam, heavy ion source and LEBT, 80kV, up to 2mA, mimic the D</a:t>
            </a:r>
            <a:r>
              <a:rPr lang="en-GB" baseline="30000" dirty="0" smtClean="0"/>
              <a:t>+</a:t>
            </a:r>
          </a:p>
          <a:p>
            <a:pPr lvl="1"/>
            <a:r>
              <a:rPr lang="en-GB" dirty="0" smtClean="0">
                <a:sym typeface="Wingdings"/>
              </a:rPr>
              <a:t> : </a:t>
            </a:r>
            <a:r>
              <a:rPr lang="en-GB" dirty="0" smtClean="0"/>
              <a:t>ultimate injector performances, A/Q=3, 114kV, up to 1mA </a:t>
            </a:r>
            <a:r>
              <a:rPr lang="en-GB" dirty="0" smtClean="0">
                <a:sym typeface="Wingdings" pitchFamily="2" charset="2"/>
              </a:rPr>
              <a:t> </a:t>
            </a:r>
            <a:r>
              <a:rPr lang="en-GB" baseline="30000" dirty="0" smtClean="0"/>
              <a:t>18</a:t>
            </a:r>
            <a:r>
              <a:rPr lang="en-GB" dirty="0" smtClean="0"/>
              <a:t>O</a:t>
            </a:r>
            <a:r>
              <a:rPr lang="en-GB" baseline="30000" dirty="0" smtClean="0"/>
              <a:t>6+</a:t>
            </a:r>
          </a:p>
          <a:p>
            <a:pPr lvl="1"/>
            <a:r>
              <a:rPr lang="en-GB" dirty="0" smtClean="0">
                <a:sym typeface="Wingdings"/>
              </a:rPr>
              <a:t> : </a:t>
            </a:r>
            <a:r>
              <a:rPr lang="en-GB" dirty="0" smtClean="0"/>
              <a:t>20 µA Ni ion beam to facilitate the future tuning of the accelerator </a:t>
            </a:r>
          </a:p>
          <a:p>
            <a:pPr lvl="1"/>
            <a:r>
              <a:rPr lang="en-GB" dirty="0" smtClean="0">
                <a:sym typeface="Wingdings"/>
              </a:rPr>
              <a:t> : D</a:t>
            </a:r>
            <a:r>
              <a:rPr lang="en-GB" baseline="30000" dirty="0" smtClean="0">
                <a:sym typeface="Wingdings"/>
              </a:rPr>
              <a:t>+</a:t>
            </a:r>
            <a:r>
              <a:rPr lang="en-GB" dirty="0" smtClean="0">
                <a:sym typeface="Wingdings"/>
              </a:rPr>
              <a:t> beam, up to 5mA</a:t>
            </a:r>
          </a:p>
          <a:p>
            <a:pPr lvl="2"/>
            <a:r>
              <a:rPr lang="en-GB" dirty="0" smtClean="0"/>
              <a:t>requires the final licence from the Safety Authority Offices</a:t>
            </a:r>
          </a:p>
          <a:p>
            <a:pPr lvl="2"/>
            <a:r>
              <a:rPr lang="en-GB" dirty="0" smtClean="0"/>
              <a:t>Activation</a:t>
            </a:r>
          </a:p>
          <a:p>
            <a:pPr lvl="2"/>
            <a:r>
              <a:rPr lang="en-GB" dirty="0" smtClean="0"/>
              <a:t>May become ❸ to respect the Application Decree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mtClean="0"/>
              <a:t>Strategy for a multi beam commissioning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585006" y="680262"/>
            <a:ext cx="7920000" cy="126000"/>
          </a:xfrm>
          <a:prstGeom prst="rect">
            <a:avLst/>
          </a:prstGeom>
          <a:solidFill>
            <a:srgbClr val="505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-1"/>
            <a:ext cx="9144000" cy="57150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9052" y="120094"/>
            <a:ext cx="9144000" cy="5534554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 rot="19342545">
            <a:off x="-195719" y="3185533"/>
            <a:ext cx="4027793" cy="2125035"/>
          </a:xfrm>
          <a:prstGeom prst="ellipse">
            <a:avLst/>
          </a:prstGeom>
          <a:noFill/>
          <a:ln w="412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ctrTitle"/>
          </p:nvPr>
        </p:nvSpPr>
        <p:spPr>
          <a:xfrm>
            <a:off x="175693" y="748745"/>
            <a:ext cx="3886200" cy="1225021"/>
          </a:xfrm>
        </p:spPr>
        <p:txBody>
          <a:bodyPr/>
          <a:lstStyle/>
          <a:p>
            <a:r>
              <a:rPr lang="fr-FR" dirty="0" err="1" smtClean="0"/>
              <a:t>Injector</a:t>
            </a:r>
            <a:r>
              <a:rPr lang="fr-FR" dirty="0" smtClean="0"/>
              <a:t> </a:t>
            </a:r>
            <a:r>
              <a:rPr lang="fr-FR" dirty="0" err="1" smtClean="0">
                <a:solidFill>
                  <a:srgbClr val="FF2B64"/>
                </a:solidFill>
              </a:rPr>
              <a:t>results</a:t>
            </a:r>
            <a:endParaRPr lang="fr-FR" dirty="0">
              <a:solidFill>
                <a:srgbClr val="FF2B64"/>
              </a:solidFill>
            </a:endParaRPr>
          </a:p>
        </p:txBody>
      </p:sp>
      <p:pic>
        <p:nvPicPr>
          <p:cNvPr id="1027" name="Picture 3" descr="D:\Mes documents\SPIRAL 2\Installations et démarrages\images\Installation SPIRAL2\LINAC\2016 11\IMG_7107_l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2917" y="2410011"/>
            <a:ext cx="4853049" cy="3235539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494263" y="97194"/>
            <a:ext cx="6155474" cy="672206"/>
          </a:xfrm>
        </p:spPr>
        <p:txBody>
          <a:bodyPr vert="horz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dirty="0" smtClean="0"/>
              <a:t>Test </a:t>
            </a:r>
            <a:r>
              <a:rPr lang="fr-FR" dirty="0" err="1" smtClean="0"/>
              <a:t>bench</a:t>
            </a:r>
            <a:r>
              <a:rPr lang="fr-FR" dirty="0" smtClean="0"/>
              <a:t> configuration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684830"/>
            <a:ext cx="9171145" cy="156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e la date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pic>
        <p:nvPicPr>
          <p:cNvPr id="3074" name="Picture 2" descr="D:\Mes documents\SPIRAL 2\Installations et démarrages\images\Installation SPIRAL2\BTI\BTIv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00" y="2254180"/>
            <a:ext cx="9144000" cy="3439166"/>
          </a:xfrm>
          <a:prstGeom prst="rect">
            <a:avLst/>
          </a:prstGeom>
          <a:noFill/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noProof="0" smtClean="0"/>
              <a:pPr/>
              <a:t>13</a:t>
            </a:fld>
            <a:endParaRPr lang="en-US" noProof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Mes documents\SPIRAL 2\Mises en service\Runs\2014 12 19 premier faisceau\2014-12-19 18.42.5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36346" y="817413"/>
            <a:ext cx="3529597" cy="2970349"/>
          </a:xfrm>
          <a:prstGeom prst="rect">
            <a:avLst/>
          </a:prstGeom>
          <a:noFill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7718" y="806262"/>
            <a:ext cx="4293227" cy="83099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/>
              <a:t> First beam (proton) at GANIL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FF2B64"/>
                </a:solidFill>
              </a:rPr>
              <a:t>December 19, 2014</a:t>
            </a: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source </a:t>
            </a:r>
            <a:r>
              <a:rPr lang="fr-FR" dirty="0" err="1" smtClean="0"/>
              <a:t>commissioning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1935108" y="680262"/>
            <a:ext cx="5220000" cy="126000"/>
          </a:xfrm>
          <a:prstGeom prst="rect">
            <a:avLst/>
          </a:prstGeom>
          <a:solidFill>
            <a:srgbClr val="505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/>
              <a:t>Source deuton (SD)</a:t>
            </a:r>
            <a:endParaRPr lang="fr-FR" sz="800" dirty="0"/>
          </a:p>
        </p:txBody>
      </p:sp>
      <p:pic>
        <p:nvPicPr>
          <p:cNvPr id="2050" name="Picture 2" descr="D:\Mes documents\SPIRAL 2\Installations et démarrages\images\Installation SPIRAL2\2016 10 Photos pro\Reportage photos\Sources\_STR7590.jpg"/>
          <p:cNvPicPr>
            <a:picLocks noChangeAspect="1" noChangeArrowheads="1"/>
          </p:cNvPicPr>
          <p:nvPr/>
        </p:nvPicPr>
        <p:blipFill>
          <a:blip r:embed="rId4" cstate="print"/>
          <a:srcRect t="26562" r="11158"/>
          <a:stretch>
            <a:fillRect/>
          </a:stretch>
        </p:blipFill>
        <p:spPr bwMode="auto">
          <a:xfrm>
            <a:off x="0" y="1630202"/>
            <a:ext cx="4405188" cy="2423736"/>
          </a:xfrm>
          <a:prstGeom prst="rect">
            <a:avLst/>
          </a:prstGeom>
          <a:noFill/>
        </p:spPr>
      </p:pic>
      <p:pic>
        <p:nvPicPr>
          <p:cNvPr id="16" name="Image 15" descr="2016 06 07 Proton 6.3mA CW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536346" y="1167728"/>
            <a:ext cx="3606048" cy="221424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6347" y="1167728"/>
            <a:ext cx="3606048" cy="23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-1" y="4254656"/>
            <a:ext cx="9065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Ability to extract </a:t>
            </a:r>
            <a:r>
              <a:rPr lang="en-US" dirty="0" smtClean="0">
                <a:solidFill>
                  <a:srgbClr val="FF2B64"/>
                </a:solidFill>
              </a:rPr>
              <a:t>11 </a:t>
            </a:r>
            <a:r>
              <a:rPr lang="en-US" dirty="0" err="1" smtClean="0">
                <a:solidFill>
                  <a:srgbClr val="FF2B64"/>
                </a:solidFill>
              </a:rPr>
              <a:t>mA</a:t>
            </a:r>
            <a:r>
              <a:rPr lang="en-US" dirty="0" smtClean="0">
                <a:solidFill>
                  <a:srgbClr val="FF2B64"/>
                </a:solidFill>
              </a:rPr>
              <a:t> CW </a:t>
            </a:r>
            <a:r>
              <a:rPr lang="en-US" dirty="0" smtClean="0"/>
              <a:t>from source  =&gt;  up to </a:t>
            </a:r>
            <a:r>
              <a:rPr lang="en-US" dirty="0" smtClean="0">
                <a:solidFill>
                  <a:srgbClr val="FF2B64"/>
                </a:solidFill>
              </a:rPr>
              <a:t>6 </a:t>
            </a:r>
            <a:r>
              <a:rPr lang="en-US" dirty="0" err="1" smtClean="0">
                <a:solidFill>
                  <a:srgbClr val="FF2B64"/>
                </a:solidFill>
              </a:rPr>
              <a:t>mA</a:t>
            </a:r>
            <a:r>
              <a:rPr lang="en-US" dirty="0" smtClean="0">
                <a:solidFill>
                  <a:srgbClr val="FF2B64"/>
                </a:solidFill>
              </a:rPr>
              <a:t> </a:t>
            </a:r>
            <a:r>
              <a:rPr lang="en-US" dirty="0" smtClean="0"/>
              <a:t>proton beam at the RFQ entrance</a:t>
            </a:r>
          </a:p>
          <a:p>
            <a:pPr algn="ctr"/>
            <a:r>
              <a:rPr lang="en-US" dirty="0" smtClean="0"/>
              <a:t>Beam intensity and emittance control using </a:t>
            </a:r>
            <a:r>
              <a:rPr lang="en-US" dirty="0" smtClean="0">
                <a:solidFill>
                  <a:srgbClr val="FF2B64"/>
                </a:solidFill>
              </a:rPr>
              <a:t>6 H </a:t>
            </a:r>
            <a:r>
              <a:rPr lang="en-US" dirty="0" smtClean="0"/>
              <a:t>and</a:t>
            </a:r>
            <a:r>
              <a:rPr lang="en-US" dirty="0" smtClean="0">
                <a:solidFill>
                  <a:srgbClr val="FF2B64"/>
                </a:solidFill>
              </a:rPr>
              <a:t> 6 V slit </a:t>
            </a:r>
            <a:r>
              <a:rPr lang="en-US" dirty="0" smtClean="0"/>
              <a:t>systems </a:t>
            </a:r>
            <a:endParaRPr lang="fr-FR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339827" y="949629"/>
            <a:ext cx="4733925" cy="46166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 First beam </a:t>
            </a:r>
            <a:r>
              <a:rPr lang="en-US" sz="2000" dirty="0" smtClean="0"/>
              <a:t> </a:t>
            </a:r>
            <a:r>
              <a:rPr lang="en-US" sz="1400" dirty="0" smtClean="0"/>
              <a:t>(230 </a:t>
            </a:r>
            <a:r>
              <a:rPr lang="en-US" sz="1400" dirty="0" smtClean="0">
                <a:sym typeface="Symbol"/>
              </a:rPr>
              <a:t>A  </a:t>
            </a:r>
            <a:r>
              <a:rPr lang="en-US" sz="1400" dirty="0" smtClean="0"/>
              <a:t>Argon 9+)</a:t>
            </a:r>
            <a:r>
              <a:rPr lang="en-US" sz="2000" dirty="0" smtClean="0"/>
              <a:t>  </a:t>
            </a:r>
            <a:r>
              <a:rPr lang="en-US" sz="2400" dirty="0" smtClean="0"/>
              <a:t>July 10, 2015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85725" y="3579402"/>
            <a:ext cx="3735220" cy="13849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 smtClean="0"/>
              <a:t>Already  tested :</a:t>
            </a:r>
            <a:r>
              <a:rPr lang="en-US" sz="1800" dirty="0" smtClean="0">
                <a:solidFill>
                  <a:srgbClr val="FF2B64"/>
                </a:solidFill>
              </a:rPr>
              <a:t/>
            </a:r>
            <a:br>
              <a:rPr lang="en-US" sz="1800" dirty="0" smtClean="0">
                <a:solidFill>
                  <a:srgbClr val="FF2B64"/>
                </a:solidFill>
              </a:rPr>
            </a:br>
            <a:r>
              <a:rPr lang="en-US" sz="1800" baseline="30000" dirty="0" smtClean="0"/>
              <a:t>4</a:t>
            </a:r>
            <a:r>
              <a:rPr lang="en-US" sz="1800" dirty="0" smtClean="0"/>
              <a:t>He</a:t>
            </a:r>
            <a:r>
              <a:rPr lang="en-US" sz="1800" baseline="30000" dirty="0" smtClean="0"/>
              <a:t>2+</a:t>
            </a:r>
            <a:r>
              <a:rPr lang="en-US" sz="1800" dirty="0" smtClean="0"/>
              <a:t> A/Q = 2,</a:t>
            </a:r>
            <a:r>
              <a:rPr lang="en-US" sz="1800" dirty="0" smtClean="0">
                <a:solidFill>
                  <a:srgbClr val="FF2B64"/>
                </a:solidFill>
              </a:rPr>
              <a:t>  3mA, 1.5 </a:t>
            </a:r>
            <a:r>
              <a:rPr lang="en-US" sz="1800" dirty="0" err="1" smtClean="0">
                <a:solidFill>
                  <a:srgbClr val="FF2B64"/>
                </a:solidFill>
              </a:rPr>
              <a:t>mA</a:t>
            </a:r>
            <a:r>
              <a:rPr lang="en-US" sz="1800" dirty="0" smtClean="0">
                <a:solidFill>
                  <a:srgbClr val="FF2B64"/>
                </a:solidFill>
              </a:rPr>
              <a:t>  </a:t>
            </a:r>
            <a:r>
              <a:rPr lang="en-US" sz="1400" dirty="0" smtClean="0">
                <a:solidFill>
                  <a:srgbClr val="FF2B64"/>
                </a:solidFill>
              </a:rPr>
              <a:t>after RFQ</a:t>
            </a:r>
            <a:endParaRPr lang="en-US" sz="1800" dirty="0" smtClean="0">
              <a:solidFill>
                <a:srgbClr val="FF2B64"/>
              </a:solidFill>
            </a:endParaRPr>
          </a:p>
          <a:p>
            <a:r>
              <a:rPr lang="en-US" sz="1800" baseline="30000" dirty="0" smtClean="0"/>
              <a:t>40</a:t>
            </a:r>
            <a:r>
              <a:rPr lang="en-US" sz="1800" dirty="0" smtClean="0"/>
              <a:t>Ar</a:t>
            </a:r>
            <a:r>
              <a:rPr lang="en-US" baseline="30000" dirty="0" smtClean="0"/>
              <a:t>14+</a:t>
            </a:r>
            <a:r>
              <a:rPr lang="en-US" dirty="0" smtClean="0"/>
              <a:t> : </a:t>
            </a:r>
            <a:r>
              <a:rPr lang="en-US" dirty="0" smtClean="0">
                <a:solidFill>
                  <a:srgbClr val="FF2B64"/>
                </a:solidFill>
              </a:rPr>
              <a:t>45µA</a:t>
            </a:r>
          </a:p>
          <a:p>
            <a:r>
              <a:rPr lang="en-US" sz="1800" baseline="30000" dirty="0" smtClean="0"/>
              <a:t>18</a:t>
            </a:r>
            <a:r>
              <a:rPr lang="en-US" sz="1800" dirty="0" smtClean="0"/>
              <a:t>O</a:t>
            </a:r>
            <a:r>
              <a:rPr lang="en-US" sz="1800" baseline="30000" dirty="0" smtClean="0"/>
              <a:t>6+</a:t>
            </a:r>
            <a:r>
              <a:rPr lang="en-US" sz="1800" dirty="0" smtClean="0"/>
              <a:t> : </a:t>
            </a:r>
            <a:r>
              <a:rPr lang="en-US" sz="1800" dirty="0" smtClean="0">
                <a:solidFill>
                  <a:srgbClr val="FF2B64"/>
                </a:solidFill>
              </a:rPr>
              <a:t>1.2 </a:t>
            </a:r>
            <a:r>
              <a:rPr lang="en-US" sz="1800" dirty="0" err="1" smtClean="0">
                <a:solidFill>
                  <a:srgbClr val="FF2B64"/>
                </a:solidFill>
              </a:rPr>
              <a:t>mA</a:t>
            </a:r>
            <a:endParaRPr lang="en-US" sz="1800" dirty="0" smtClean="0">
              <a:solidFill>
                <a:srgbClr val="FF2B64"/>
              </a:solidFill>
            </a:endParaRPr>
          </a:p>
          <a:p>
            <a:r>
              <a:rPr lang="en-US" sz="1200" dirty="0" smtClean="0"/>
              <a:t>Metallic not showing up… :-( </a:t>
            </a:r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commissioning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  <p:pic>
        <p:nvPicPr>
          <p:cNvPr id="13" name="Image 12" descr="_STR74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5220" y="1447800"/>
            <a:ext cx="5408780" cy="3600000"/>
          </a:xfrm>
          <a:prstGeom prst="rect">
            <a:avLst/>
          </a:prstGeom>
        </p:spPr>
      </p:pic>
      <p:pic>
        <p:nvPicPr>
          <p:cNvPr id="14" name="Image 13" descr="_STR74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313812"/>
            <a:ext cx="3120698" cy="20770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939698" y="680262"/>
            <a:ext cx="5220000" cy="126000"/>
          </a:xfrm>
          <a:prstGeom prst="rect">
            <a:avLst/>
          </a:prstGeom>
          <a:solidFill>
            <a:srgbClr val="505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/>
              <a:t>HI source (Q/A=1/3)</a:t>
            </a:r>
            <a:endParaRPr lang="fr-FR" sz="800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Emittance </a:t>
            </a:r>
            <a:r>
              <a:rPr lang="fr-FR" dirty="0" err="1" smtClean="0"/>
              <a:t>at</a:t>
            </a:r>
            <a:r>
              <a:rPr lang="fr-FR" dirty="0" smtClean="0"/>
              <a:t> the end of the LEBT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077696" y="4863042"/>
            <a:ext cx="3697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750µA </a:t>
            </a:r>
            <a:r>
              <a:rPr lang="fr-FR" baseline="30000" dirty="0" smtClean="0"/>
              <a:t>18</a:t>
            </a:r>
            <a:r>
              <a:rPr lang="fr-FR" dirty="0" smtClean="0"/>
              <a:t>O</a:t>
            </a:r>
            <a:r>
              <a:rPr lang="fr-FR" baseline="30000" dirty="0" smtClean="0"/>
              <a:t>6+</a:t>
            </a:r>
            <a:r>
              <a:rPr lang="fr-FR" dirty="0" smtClean="0"/>
              <a:t>, </a:t>
            </a:r>
            <a:r>
              <a:rPr lang="fr-FR" dirty="0" smtClean="0">
                <a:latin typeface="Symbol" pitchFamily="18" charset="2"/>
              </a:rPr>
              <a:t>e</a:t>
            </a:r>
            <a:r>
              <a:rPr lang="fr-FR" dirty="0" smtClean="0"/>
              <a:t>=0.36/0.42 </a:t>
            </a:r>
            <a:r>
              <a:rPr lang="fr-FR" dirty="0" smtClean="0">
                <a:latin typeface="Symbol" pitchFamily="18" charset="2"/>
              </a:rPr>
              <a:t>p</a:t>
            </a:r>
            <a:r>
              <a:rPr lang="fr-FR" dirty="0" smtClean="0"/>
              <a:t>.mm.mrad</a:t>
            </a:r>
            <a:endParaRPr lang="fr-F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36988" y="3066035"/>
            <a:ext cx="4127500" cy="1797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58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8" name="Tableau 17"/>
          <p:cNvGraphicFramePr>
            <a:graphicFrameLocks noGrp="1"/>
          </p:cNvGraphicFramePr>
          <p:nvPr/>
        </p:nvGraphicFramePr>
        <p:xfrm>
          <a:off x="119852" y="1352410"/>
          <a:ext cx="5481046" cy="1432560"/>
        </p:xfrm>
        <a:graphic>
          <a:graphicData uri="http://schemas.openxmlformats.org/drawingml/2006/table">
            <a:tbl>
              <a:tblPr/>
              <a:tblGrid>
                <a:gridCol w="1075480"/>
                <a:gridCol w="1525566"/>
                <a:gridCol w="1440000"/>
                <a:gridCol w="1440000"/>
              </a:tblGrid>
              <a:tr h="609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Particle</a:t>
                      </a:r>
                      <a:endParaRPr lang="fr-FR" sz="18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Beam current (</a:t>
                      </a:r>
                      <a:r>
                        <a:rPr lang="en-GB" sz="18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mA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endParaRPr lang="fr-FR" sz="18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Emit X (</a:t>
                      </a:r>
                      <a:r>
                        <a:rPr lang="en-GB" sz="1800" dirty="0" err="1">
                          <a:solidFill>
                            <a:schemeClr val="tx1"/>
                          </a:solidFill>
                          <a:latin typeface="Symbol" pitchFamily="18" charset="2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GB" sz="18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.mm.mrad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endParaRPr lang="fr-FR" sz="18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Emit Y (</a:t>
                      </a:r>
                      <a:r>
                        <a:rPr lang="en-GB" sz="1800" dirty="0" err="1">
                          <a:solidFill>
                            <a:schemeClr val="tx1"/>
                          </a:solidFill>
                          <a:latin typeface="Symbol" pitchFamily="18" charset="2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GB" sz="18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.mm.mrad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endParaRPr lang="fr-FR" sz="18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en-GB" sz="1800" baseline="30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+</a:t>
                      </a:r>
                      <a:endParaRPr lang="fr-FR" sz="18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5.2</a:t>
                      </a:r>
                      <a:endParaRPr lang="fr-FR" sz="18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0.18</a:t>
                      </a:r>
                      <a:endParaRPr lang="fr-FR" sz="18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0.2</a:t>
                      </a:r>
                      <a:endParaRPr lang="fr-FR" sz="18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aseline="30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He</a:t>
                      </a:r>
                      <a:r>
                        <a:rPr lang="en-GB" sz="1800" baseline="30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2+</a:t>
                      </a:r>
                      <a:endParaRPr lang="fr-FR" sz="18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1.35</a:t>
                      </a:r>
                      <a:endParaRPr lang="fr-FR" sz="180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0.54</a:t>
                      </a:r>
                      <a:endParaRPr lang="fr-FR" sz="180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0.43</a:t>
                      </a:r>
                      <a:endParaRPr lang="fr-FR" sz="18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aseline="3000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r>
                        <a:rPr lang="en-GB" sz="180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GB" sz="1800" baseline="3000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6+</a:t>
                      </a:r>
                      <a:endParaRPr lang="fr-FR" sz="180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0.75</a:t>
                      </a:r>
                      <a:endParaRPr lang="fr-FR" sz="180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0.36</a:t>
                      </a:r>
                      <a:endParaRPr lang="fr-FR" sz="18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0.42</a:t>
                      </a:r>
                      <a:endParaRPr lang="fr-FR" sz="18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2B6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776332" y="1675576"/>
            <a:ext cx="3367668" cy="92333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 smtClean="0"/>
              <a:t>Expected: </a:t>
            </a:r>
          </a:p>
          <a:p>
            <a:r>
              <a:rPr lang="en-US" dirty="0" smtClean="0"/>
              <a:t>P or D :</a:t>
            </a:r>
            <a:r>
              <a:rPr lang="en-US" sz="1800" dirty="0" smtClean="0"/>
              <a:t>  </a:t>
            </a:r>
            <a:r>
              <a:rPr lang="en-US" sz="1800" dirty="0" smtClean="0">
                <a:solidFill>
                  <a:srgbClr val="FF2B64"/>
                </a:solidFill>
              </a:rPr>
              <a:t>5mA, 0.2</a:t>
            </a:r>
            <a:r>
              <a:rPr lang="en-GB" dirty="0" smtClean="0">
                <a:latin typeface="Symbol" pitchFamily="18" charset="2"/>
                <a:ea typeface="Times New Roman"/>
                <a:cs typeface="Times New Roman"/>
              </a:rPr>
              <a:t> </a:t>
            </a:r>
            <a:r>
              <a:rPr lang="en-GB" dirty="0" err="1" smtClean="0">
                <a:latin typeface="Symbol" pitchFamily="18" charset="2"/>
                <a:ea typeface="Times New Roman"/>
                <a:cs typeface="Times New Roman"/>
              </a:rPr>
              <a:t>p</a:t>
            </a:r>
            <a:r>
              <a:rPr lang="en-GB" dirty="0" err="1" smtClean="0">
                <a:ea typeface="Times New Roman"/>
                <a:cs typeface="Times New Roman"/>
              </a:rPr>
              <a:t>.mm.mrad</a:t>
            </a:r>
            <a:r>
              <a:rPr lang="en-US" sz="1800" dirty="0" smtClean="0">
                <a:solidFill>
                  <a:srgbClr val="FF2B64"/>
                </a:solidFill>
              </a:rPr>
              <a:t> </a:t>
            </a:r>
          </a:p>
          <a:p>
            <a:r>
              <a:rPr lang="en-US" sz="1800" dirty="0" smtClean="0"/>
              <a:t>HI</a:t>
            </a:r>
            <a:r>
              <a:rPr lang="en-US" dirty="0" smtClean="0"/>
              <a:t> : </a:t>
            </a:r>
            <a:r>
              <a:rPr lang="en-US" dirty="0" smtClean="0">
                <a:solidFill>
                  <a:srgbClr val="FF2B64"/>
                </a:solidFill>
              </a:rPr>
              <a:t>1mA, 0.4</a:t>
            </a:r>
            <a:r>
              <a:rPr lang="en-GB" dirty="0" smtClean="0">
                <a:latin typeface="Symbol" pitchFamily="18" charset="2"/>
                <a:ea typeface="Times New Roman"/>
                <a:cs typeface="Times New Roman"/>
              </a:rPr>
              <a:t> </a:t>
            </a:r>
            <a:r>
              <a:rPr lang="en-GB" dirty="0" err="1" smtClean="0">
                <a:latin typeface="Symbol" pitchFamily="18" charset="2"/>
                <a:ea typeface="Times New Roman"/>
                <a:cs typeface="Times New Roman"/>
              </a:rPr>
              <a:t>p</a:t>
            </a:r>
            <a:r>
              <a:rPr lang="en-GB" dirty="0" err="1" smtClean="0">
                <a:ea typeface="Times New Roman"/>
                <a:cs typeface="Times New Roman"/>
              </a:rPr>
              <a:t>.mm.mrad</a:t>
            </a:r>
            <a:r>
              <a:rPr lang="en-US" dirty="0" smtClean="0">
                <a:solidFill>
                  <a:srgbClr val="FF2B64"/>
                </a:solidFill>
              </a:rPr>
              <a:t>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01" y="3063042"/>
            <a:ext cx="366293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681995" y="4863042"/>
            <a:ext cx="3544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5.2mA H</a:t>
            </a:r>
            <a:r>
              <a:rPr lang="en-US" baseline="30000" dirty="0" smtClean="0"/>
              <a:t>+</a:t>
            </a:r>
            <a:r>
              <a:rPr lang="en-US" dirty="0" smtClean="0"/>
              <a:t>, 0.2 </a:t>
            </a:r>
            <a:r>
              <a:rPr lang="en-US" dirty="0" smtClean="0">
                <a:sym typeface="Symbol"/>
              </a:rPr>
              <a:t> </a:t>
            </a:r>
            <a:r>
              <a:rPr lang="en-US" dirty="0" smtClean="0"/>
              <a:t>mm </a:t>
            </a:r>
            <a:r>
              <a:rPr lang="en-US" dirty="0" err="1" smtClean="0"/>
              <a:t>mrd</a:t>
            </a:r>
            <a:r>
              <a:rPr lang="en-US" dirty="0" smtClean="0"/>
              <a:t> </a:t>
            </a:r>
            <a:r>
              <a:rPr lang="en-US" dirty="0" err="1" smtClean="0"/>
              <a:t>rms</a:t>
            </a:r>
            <a:r>
              <a:rPr lang="en-US" dirty="0" smtClean="0"/>
              <a:t> norm.</a:t>
            </a:r>
            <a:endParaRPr lang="fr-FR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1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4 x 60 kW </a:t>
            </a:r>
            <a:r>
              <a:rPr lang="en-US" dirty="0" err="1" smtClean="0"/>
              <a:t>rf</a:t>
            </a:r>
            <a:r>
              <a:rPr lang="en-US" dirty="0" smtClean="0"/>
              <a:t> amplifiers  (tubes / 3 kW solid state preamplifier)</a:t>
            </a:r>
          </a:p>
          <a:p>
            <a:endParaRPr lang="fr-FR" dirty="0" smtClean="0"/>
          </a:p>
          <a:p>
            <a:r>
              <a:rPr lang="fr-FR" dirty="0" smtClean="0"/>
              <a:t>Voltage </a:t>
            </a:r>
            <a:r>
              <a:rPr lang="fr-FR" dirty="0" err="1" smtClean="0"/>
              <a:t>law</a:t>
            </a:r>
            <a:r>
              <a:rPr lang="fr-FR" dirty="0" smtClean="0"/>
              <a:t> </a:t>
            </a:r>
            <a:r>
              <a:rPr lang="fr-FR" dirty="0" err="1" smtClean="0"/>
              <a:t>measured</a:t>
            </a:r>
            <a:r>
              <a:rPr lang="fr-FR" dirty="0" smtClean="0"/>
              <a:t> by </a:t>
            </a:r>
            <a:r>
              <a:rPr lang="fr-FR" dirty="0" err="1" smtClean="0"/>
              <a:t>means</a:t>
            </a:r>
            <a:r>
              <a:rPr lang="fr-FR" dirty="0" smtClean="0"/>
              <a:t> of 16 </a:t>
            </a:r>
            <a:r>
              <a:rPr lang="fr-FR" dirty="0" err="1" smtClean="0"/>
              <a:t>pick-ups</a:t>
            </a:r>
            <a:r>
              <a:rPr lang="fr-FR" dirty="0" smtClean="0"/>
              <a:t>, in RF </a:t>
            </a:r>
            <a:r>
              <a:rPr lang="fr-FR" dirty="0" err="1" smtClean="0"/>
              <a:t>operation</a:t>
            </a:r>
            <a:endParaRPr lang="fr-FR" dirty="0" smtClean="0"/>
          </a:p>
          <a:p>
            <a:r>
              <a:rPr lang="en-US" dirty="0" smtClean="0"/>
              <a:t>Relative errors are less than ±0.8% as the vane voltage is varied from 10 kV to 95 kV, rise to 3.4% at 113.6kV </a:t>
            </a:r>
            <a:r>
              <a:rPr lang="en-US" sz="1700" dirty="0" smtClean="0"/>
              <a:t>(might be related to a bad cable)</a:t>
            </a:r>
            <a:endParaRPr lang="en-US" dirty="0" smtClean="0"/>
          </a:p>
          <a:p>
            <a:r>
              <a:rPr lang="en-US" dirty="0" err="1" smtClean="0"/>
              <a:t>Conditionned</a:t>
            </a:r>
            <a:r>
              <a:rPr lang="en-US" dirty="0" smtClean="0"/>
              <a:t>  up to </a:t>
            </a:r>
            <a:r>
              <a:rPr lang="en-US" dirty="0" smtClean="0">
                <a:solidFill>
                  <a:srgbClr val="FF2B64"/>
                </a:solidFill>
              </a:rPr>
              <a:t>121kV</a:t>
            </a:r>
            <a:r>
              <a:rPr lang="en-US" dirty="0" smtClean="0"/>
              <a:t> above the nominal voltage (113.6kV)</a:t>
            </a:r>
          </a:p>
          <a:p>
            <a:pPr lvl="1"/>
            <a:r>
              <a:rPr lang="en-US" dirty="0" smtClean="0"/>
              <a:t>No sparks at 80kV (D</a:t>
            </a:r>
            <a:r>
              <a:rPr lang="en-US" baseline="30000" dirty="0" smtClean="0"/>
              <a:t>+</a:t>
            </a:r>
            <a:r>
              <a:rPr lang="en-US" dirty="0" smtClean="0"/>
              <a:t> value)</a:t>
            </a:r>
          </a:p>
          <a:p>
            <a:pPr lvl="1"/>
            <a:r>
              <a:rPr lang="en-US" dirty="0" smtClean="0"/>
              <a:t>@nominal : </a:t>
            </a:r>
            <a:r>
              <a:rPr lang="en-US" dirty="0" smtClean="0">
                <a:solidFill>
                  <a:srgbClr val="FF2B64"/>
                </a:solidFill>
              </a:rPr>
              <a:t>Spark every 45min (mean)</a:t>
            </a:r>
            <a:r>
              <a:rPr lang="en-US" dirty="0" smtClean="0"/>
              <a:t>, record 1.5h</a:t>
            </a:r>
          </a:p>
          <a:p>
            <a:pPr lvl="1"/>
            <a:r>
              <a:rPr lang="en-US" dirty="0" smtClean="0"/>
              <a:t>121kV (one spark every 2min, record 8min)</a:t>
            </a:r>
          </a:p>
          <a:p>
            <a:r>
              <a:rPr lang="en-US" dirty="0" smtClean="0"/>
              <a:t>RF shows instabilities at high voltage</a:t>
            </a:r>
          </a:p>
          <a:p>
            <a:pPr lvl="1"/>
            <a:r>
              <a:rPr lang="en-US" dirty="0" smtClean="0"/>
              <a:t>Investigation of cooling circuits/LLRF/RF amplifiers</a:t>
            </a:r>
          </a:p>
          <a:p>
            <a:r>
              <a:rPr lang="en-US" dirty="0" smtClean="0">
                <a:solidFill>
                  <a:srgbClr val="FF2B64"/>
                </a:solidFill>
              </a:rPr>
              <a:t>38kW </a:t>
            </a:r>
            <a:r>
              <a:rPr lang="en-US" dirty="0" smtClean="0"/>
              <a:t>more than expected (200kW instead of 170kW)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070248" y="97194"/>
            <a:ext cx="7003504" cy="672206"/>
          </a:xfrm>
        </p:spPr>
        <p:txBody>
          <a:bodyPr vert="horz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dirty="0" smtClean="0"/>
              <a:t>RFQ </a:t>
            </a:r>
            <a:r>
              <a:rPr lang="fr-FR" dirty="0" err="1" smtClean="0"/>
              <a:t>high</a:t>
            </a:r>
            <a:r>
              <a:rPr lang="fr-FR" dirty="0" smtClean="0"/>
              <a:t> Power </a:t>
            </a:r>
            <a:r>
              <a:rPr lang="fr-FR" dirty="0" err="1" smtClean="0"/>
              <a:t>commissioning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179512" y="887767"/>
            <a:ext cx="8784976" cy="1052863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fr-FR" dirty="0" smtClean="0"/>
              <a:t>2015, </a:t>
            </a:r>
            <a:r>
              <a:rPr lang="fr-FR" dirty="0" err="1" smtClean="0"/>
              <a:t>December</a:t>
            </a:r>
            <a:r>
              <a:rPr lang="fr-FR" dirty="0" smtClean="0"/>
              <a:t> 03,  9h26 :  </a:t>
            </a:r>
            <a:r>
              <a:rPr lang="en-US" dirty="0" smtClean="0"/>
              <a:t>First RFQ beams (</a:t>
            </a:r>
            <a:r>
              <a:rPr lang="en-US" i="1" dirty="0" smtClean="0"/>
              <a:t>Protons</a:t>
            </a:r>
            <a:r>
              <a:rPr lang="en-US" dirty="0" smtClean="0"/>
              <a:t>)</a:t>
            </a:r>
          </a:p>
          <a:p>
            <a:r>
              <a:rPr lang="en-US" dirty="0" smtClean="0"/>
              <a:t>4.8 </a:t>
            </a:r>
            <a:r>
              <a:rPr lang="en-US" dirty="0" err="1" smtClean="0"/>
              <a:t>mA</a:t>
            </a:r>
            <a:r>
              <a:rPr lang="en-US" dirty="0" smtClean="0"/>
              <a:t> with </a:t>
            </a:r>
            <a:r>
              <a:rPr lang="en-US" dirty="0" smtClean="0">
                <a:solidFill>
                  <a:srgbClr val="FF2B64"/>
                </a:solidFill>
              </a:rPr>
              <a:t>100%</a:t>
            </a:r>
            <a:r>
              <a:rPr lang="en-US" dirty="0" smtClean="0"/>
              <a:t> transmission </a:t>
            </a:r>
            <a:r>
              <a:rPr lang="en-US" dirty="0" smtClean="0">
                <a:solidFill>
                  <a:srgbClr val="FF2B64"/>
                </a:solidFill>
              </a:rPr>
              <a:t>at the end of the same working day </a:t>
            </a:r>
            <a:r>
              <a:rPr lang="en-US" dirty="0" smtClean="0"/>
              <a:t>(SPIRAL 2 nominal beam current)</a:t>
            </a:r>
          </a:p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527717" y="97194"/>
            <a:ext cx="6088566" cy="672206"/>
          </a:xfrm>
        </p:spPr>
        <p:txBody>
          <a:bodyPr vert="horz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dirty="0" smtClean="0"/>
              <a:t>RFQ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commissioning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  <p:pic>
        <p:nvPicPr>
          <p:cNvPr id="1026" name="Picture 2" descr="E:\SPIRAL 2\100 trans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85019" y="1862513"/>
            <a:ext cx="5444431" cy="3575274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7171227" y="2857500"/>
            <a:ext cx="18050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First CW proton beam : </a:t>
            </a:r>
          </a:p>
          <a:p>
            <a:pPr algn="ctr"/>
            <a:r>
              <a:rPr lang="en-US" dirty="0" smtClean="0">
                <a:solidFill>
                  <a:srgbClr val="FF2B64"/>
                </a:solidFill>
              </a:rPr>
              <a:t>2.3 </a:t>
            </a:r>
            <a:r>
              <a:rPr lang="en-US" dirty="0" err="1" smtClean="0">
                <a:solidFill>
                  <a:srgbClr val="FF2B64"/>
                </a:solidFill>
              </a:rPr>
              <a:t>mA</a:t>
            </a:r>
            <a:r>
              <a:rPr lang="en-US" dirty="0" smtClean="0">
                <a:solidFill>
                  <a:srgbClr val="FF2B64"/>
                </a:solidFill>
              </a:rPr>
              <a:t> on December 18</a:t>
            </a:r>
          </a:p>
          <a:p>
            <a:pPr algn="ctr"/>
            <a:endParaRPr lang="en-US" dirty="0" smtClean="0">
              <a:solidFill>
                <a:srgbClr val="FF2B64"/>
              </a:solidFill>
            </a:endParaRPr>
          </a:p>
          <a:p>
            <a:pPr algn="ctr"/>
            <a:r>
              <a:rPr lang="en-US" dirty="0" smtClean="0"/>
              <a:t>Now routine operation</a:t>
            </a:r>
          </a:p>
          <a:p>
            <a:endParaRPr lang="fr-FR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Transmission comparison with calculation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noProof="0" smtClean="0"/>
              <a:pPr/>
              <a:t>19</a:t>
            </a:fld>
            <a:endParaRPr lang="en-US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89" t="443" r="868" b="886"/>
          <a:stretch>
            <a:fillRect/>
          </a:stretch>
        </p:blipFill>
        <p:spPr bwMode="auto">
          <a:xfrm>
            <a:off x="1312521" y="788370"/>
            <a:ext cx="6480904" cy="4227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312521" y="4856865"/>
            <a:ext cx="6072128" cy="64633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rgbClr val="FF2B64"/>
                </a:solidFill>
              </a:rPr>
              <a:t>RFQ always operated CW from the </a:t>
            </a:r>
            <a:r>
              <a:rPr lang="en-US" b="1" dirty="0" err="1" smtClean="0">
                <a:solidFill>
                  <a:srgbClr val="FF2B64"/>
                </a:solidFill>
              </a:rPr>
              <a:t>rf</a:t>
            </a:r>
            <a:r>
              <a:rPr lang="en-US" b="1" dirty="0" smtClean="0">
                <a:solidFill>
                  <a:srgbClr val="FF2B64"/>
                </a:solidFill>
              </a:rPr>
              <a:t> point of view, </a:t>
            </a:r>
            <a:r>
              <a:rPr lang="en-US" b="1" dirty="0" err="1" smtClean="0">
                <a:solidFill>
                  <a:srgbClr val="FF2B64"/>
                </a:solidFill>
              </a:rPr>
              <a:t>rf</a:t>
            </a:r>
            <a:r>
              <a:rPr lang="en-US" b="1" dirty="0" smtClean="0">
                <a:solidFill>
                  <a:srgbClr val="FF2B64"/>
                </a:solidFill>
              </a:rPr>
              <a:t> operation stable and reliable for Proton/</a:t>
            </a:r>
            <a:r>
              <a:rPr lang="en-US" b="1" dirty="0" err="1" smtClean="0">
                <a:solidFill>
                  <a:srgbClr val="FF2B64"/>
                </a:solidFill>
              </a:rPr>
              <a:t>Hélium</a:t>
            </a:r>
            <a:endParaRPr lang="en-US" b="1" dirty="0" smtClean="0">
              <a:solidFill>
                <a:srgbClr val="FF2B64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934075" y="987950"/>
            <a:ext cx="3107069" cy="2308324"/>
          </a:xfrm>
          <a:prstGeom prst="rect">
            <a:avLst/>
          </a:prstGeom>
          <a:noFill/>
          <a:ln>
            <a:solidFill>
              <a:srgbClr val="FF2B64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Proton :  </a:t>
            </a:r>
            <a:r>
              <a:rPr lang="en-US" dirty="0" smtClean="0">
                <a:solidFill>
                  <a:srgbClr val="FF2B64"/>
                </a:solidFill>
              </a:rPr>
              <a:t>December 23, 2015</a:t>
            </a:r>
          </a:p>
          <a:p>
            <a:r>
              <a:rPr lang="en-US" dirty="0" smtClean="0"/>
              <a:t>Helium : </a:t>
            </a:r>
            <a:r>
              <a:rPr lang="en-US" dirty="0" smtClean="0">
                <a:solidFill>
                  <a:srgbClr val="FF2B64"/>
                </a:solidFill>
              </a:rPr>
              <a:t>June 04, 2016</a:t>
            </a:r>
          </a:p>
          <a:p>
            <a:r>
              <a:rPr lang="en-US" dirty="0" smtClean="0"/>
              <a:t>Oxygen : </a:t>
            </a:r>
            <a:r>
              <a:rPr lang="en-US" dirty="0" smtClean="0">
                <a:solidFill>
                  <a:srgbClr val="50586B"/>
                </a:solidFill>
              </a:rPr>
              <a:t>December 9, 2016</a:t>
            </a:r>
          </a:p>
          <a:p>
            <a:r>
              <a:rPr lang="en-US" dirty="0" smtClean="0"/>
              <a:t>trans. OK, but not fully tested</a:t>
            </a:r>
          </a:p>
          <a:p>
            <a:endParaRPr lang="en-US" dirty="0" smtClean="0"/>
          </a:p>
          <a:p>
            <a:r>
              <a:rPr lang="en-US" dirty="0" smtClean="0"/>
              <a:t>RFQ specifications reached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transm</a:t>
            </a:r>
            <a:r>
              <a:rPr lang="en-US" dirty="0" smtClean="0"/>
              <a:t>., energy, emittances…</a:t>
            </a:r>
          </a:p>
          <a:p>
            <a:r>
              <a:rPr lang="en-US" dirty="0" smtClean="0"/>
              <a:t>In CW operation) for H</a:t>
            </a:r>
            <a:r>
              <a:rPr lang="en-US" baseline="30000" dirty="0" smtClean="0"/>
              <a:t>+</a:t>
            </a:r>
            <a:r>
              <a:rPr lang="en-US" dirty="0" smtClean="0"/>
              <a:t>, </a:t>
            </a:r>
            <a:r>
              <a:rPr lang="en-US" baseline="30000" dirty="0" smtClean="0"/>
              <a:t>4</a:t>
            </a:r>
            <a:r>
              <a:rPr lang="en-US" dirty="0" smtClean="0"/>
              <a:t>He</a:t>
            </a:r>
            <a:r>
              <a:rPr lang="en-US" baseline="30000" dirty="0" smtClean="0"/>
              <a:t>2+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67592E-6 L -0.2085 -0.01942 " pathEditMode="relative" ptsTypes="AA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/>
          <p:nvPr/>
        </p:nvPicPr>
        <p:blipFill>
          <a:blip r:embed="rId2" cstate="screen"/>
          <a:srcRect t="2680"/>
          <a:stretch>
            <a:fillRect/>
          </a:stretch>
        </p:blipFill>
        <p:spPr bwMode="auto">
          <a:xfrm>
            <a:off x="179512" y="697262"/>
            <a:ext cx="8784976" cy="472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411762" y="4937731"/>
            <a:ext cx="25266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More than 100 rooms</a:t>
            </a:r>
            <a:endParaRPr lang="fr-FR" sz="2000" dirty="0"/>
          </a:p>
        </p:txBody>
      </p:sp>
      <p:sp>
        <p:nvSpPr>
          <p:cNvPr id="9" name="Rectangle 8"/>
          <p:cNvSpPr/>
          <p:nvPr/>
        </p:nvSpPr>
        <p:spPr>
          <a:xfrm>
            <a:off x="288262" y="4377669"/>
            <a:ext cx="22590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 </a:t>
            </a:r>
            <a:r>
              <a:rPr lang="en-US" sz="2000" b="1" dirty="0" smtClean="0"/>
              <a:t>4 levels     7,200 </a:t>
            </a:r>
            <a:r>
              <a:rPr lang="en-US" sz="2000" b="1" dirty="0" err="1" smtClean="0"/>
              <a:t>m</a:t>
            </a:r>
            <a:r>
              <a:rPr lang="en-US" sz="2000" b="1" baseline="30000" dirty="0" err="1" smtClean="0"/>
              <a:t>2</a:t>
            </a:r>
            <a:endParaRPr lang="fr-FR" sz="2000" dirty="0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SPIRAL2 </a:t>
            </a:r>
            <a:r>
              <a:rPr lang="fr-FR" dirty="0" err="1" smtClean="0"/>
              <a:t>facility</a:t>
            </a:r>
            <a:endParaRPr lang="fr-FR" dirty="0"/>
          </a:p>
        </p:txBody>
      </p:sp>
      <p:sp>
        <p:nvSpPr>
          <p:cNvPr id="12" name="Espace réservé du pied de page 1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  <a:noFill/>
        </p:spPr>
        <p:txBody>
          <a:bodyPr/>
          <a:lstStyle/>
          <a:p>
            <a:r>
              <a:rPr lang="en-US" smtClean="0"/>
              <a:t>Robin FERDINAND - SLHIPP</a:t>
            </a:r>
            <a:endParaRPr lang="es-ES" dirty="0" smtClean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noProof="0" smtClean="0"/>
              <a:pPr/>
              <a:t>2</a:t>
            </a:fld>
            <a:endParaRPr lang="en-US" noProof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14"/>
          <p:cNvSpPr>
            <a:spLocks noGrp="1"/>
          </p:cNvSpPr>
          <p:nvPr>
            <p:ph idx="1"/>
          </p:nvPr>
        </p:nvSpPr>
        <p:spPr>
          <a:xfrm>
            <a:off x="179512" y="782992"/>
            <a:ext cx="8784976" cy="84578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Emittance measurement and comparison with the code</a:t>
            </a:r>
            <a:endParaRPr lang="en-US" sz="28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1427356" y="97194"/>
            <a:ext cx="6289288" cy="672206"/>
          </a:xfrm>
        </p:spPr>
        <p:txBody>
          <a:bodyPr vert="horz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dirty="0" smtClean="0"/>
              <a:t>RFQ beam commissioning</a:t>
            </a:r>
            <a:endParaRPr lang="en-US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08/06/2017</a:t>
            </a:r>
            <a:endParaRPr lang="en-US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Robin FERDINAND - SLHIPP</a:t>
            </a:r>
            <a:endParaRPr lang="en-US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06328"/>
            <a:ext cx="4167619" cy="389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06328"/>
            <a:ext cx="4167619" cy="382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123728" y="2028317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2B64"/>
                </a:solidFill>
              </a:rPr>
              <a:t>TraceWin</a:t>
            </a:r>
            <a:endParaRPr lang="en-US" dirty="0">
              <a:solidFill>
                <a:srgbClr val="FF2B64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99414" y="2028317"/>
            <a:ext cx="17297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2B64"/>
                </a:solidFill>
              </a:rPr>
              <a:t>Measurement</a:t>
            </a:r>
            <a:endParaRPr lang="en-US" dirty="0">
              <a:solidFill>
                <a:srgbClr val="FF2B64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TOF measurements </a:t>
            </a:r>
            <a:r>
              <a:rPr lang="en-US" sz="1200" dirty="0" smtClean="0"/>
              <a:t>(IBIC – W. </a:t>
            </a:r>
            <a:r>
              <a:rPr lang="en-US" sz="1200" dirty="0" err="1" smtClean="0"/>
              <a:t>LeCoz</a:t>
            </a:r>
            <a:r>
              <a:rPr lang="en-US" sz="1200" dirty="0" smtClean="0"/>
              <a:t> – WEPF32)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Fast Faraday Cup </a:t>
            </a:r>
            <a:r>
              <a:rPr lang="en-US" sz="1400" dirty="0" smtClean="0"/>
              <a:t>(IBIC – C. </a:t>
            </a:r>
            <a:r>
              <a:rPr lang="en-US" sz="1400" dirty="0" err="1" smtClean="0"/>
              <a:t>Jamet</a:t>
            </a:r>
            <a:r>
              <a:rPr lang="en-US" sz="1400" dirty="0" smtClean="0"/>
              <a:t> - WEPG42)</a:t>
            </a:r>
            <a:r>
              <a:rPr lang="en-US" sz="2400" dirty="0" smtClean="0"/>
              <a:t> and Beam Extension Measurement </a:t>
            </a:r>
            <a:r>
              <a:rPr lang="en-US" sz="1400" dirty="0" smtClean="0"/>
              <a:t>(IBIC – R. </a:t>
            </a:r>
            <a:r>
              <a:rPr lang="en-US" sz="1400" dirty="0" err="1" smtClean="0"/>
              <a:t>Revenko</a:t>
            </a:r>
            <a:r>
              <a:rPr lang="en-US" sz="1400" dirty="0" smtClean="0"/>
              <a:t> - TUPG59)</a:t>
            </a:r>
            <a:endParaRPr lang="en-US" sz="2800" dirty="0" smtClean="0"/>
          </a:p>
          <a:p>
            <a:pPr lvl="1"/>
            <a:endParaRPr lang="en-US" sz="2000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noProof="0" smtClean="0"/>
              <a:pPr/>
              <a:t>21</a:t>
            </a:fld>
            <a:endParaRPr lang="en-US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4332" y="97194"/>
            <a:ext cx="6735336" cy="672206"/>
          </a:xfrm>
        </p:spPr>
        <p:txBody>
          <a:bodyPr vert="horz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dirty="0" smtClean="0"/>
              <a:t>Longitudinal measurements</a:t>
            </a:r>
            <a:endParaRPr lang="en-US" dirty="0"/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367323" y="1448777"/>
          <a:ext cx="5062806" cy="1151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7602"/>
                <a:gridCol w="1687602"/>
                <a:gridCol w="1687602"/>
              </a:tblGrid>
              <a:tr h="533400">
                <a:tc>
                  <a:txBody>
                    <a:bodyPr/>
                    <a:lstStyle/>
                    <a:p>
                      <a:r>
                        <a:rPr lang="en-US" sz="1500" noProof="0" dirty="0" smtClean="0"/>
                        <a:t>Energy (</a:t>
                      </a:r>
                      <a:r>
                        <a:rPr lang="en-US" sz="1500" noProof="0" dirty="0" err="1" smtClean="0"/>
                        <a:t>keV</a:t>
                      </a:r>
                      <a:r>
                        <a:rPr lang="en-US" sz="1500" noProof="0" dirty="0" smtClean="0"/>
                        <a:t>/nucleus)</a:t>
                      </a:r>
                      <a:endParaRPr lang="en-US" sz="1500" noProof="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n-US" sz="1500" noProof="0" dirty="0" err="1" smtClean="0"/>
                        <a:t>Toutatis</a:t>
                      </a:r>
                      <a:r>
                        <a:rPr lang="en-US" sz="1500" noProof="0" dirty="0" smtClean="0"/>
                        <a:t> simulations</a:t>
                      </a:r>
                      <a:endParaRPr lang="en-US" sz="1500" noProof="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n-US" sz="1500" noProof="0" smtClean="0"/>
                        <a:t>TOF measurement</a:t>
                      </a:r>
                      <a:endParaRPr lang="en-US" sz="1500" noProof="0"/>
                    </a:p>
                  </a:txBody>
                  <a:tcPr marT="38100" marB="38100"/>
                </a:tc>
              </a:tr>
              <a:tr h="309033">
                <a:tc>
                  <a:txBody>
                    <a:bodyPr/>
                    <a:lstStyle/>
                    <a:p>
                      <a:r>
                        <a:rPr lang="en-US" sz="1500" noProof="0" smtClean="0"/>
                        <a:t>Proton</a:t>
                      </a:r>
                      <a:endParaRPr lang="en-US" sz="1500" noProof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n-US" sz="1500" noProof="0" dirty="0" smtClean="0"/>
                        <a:t>730</a:t>
                      </a:r>
                      <a:endParaRPr lang="en-US" sz="1500" noProof="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n-US" sz="1500" noProof="0" dirty="0" smtClean="0"/>
                        <a:t>729.3</a:t>
                      </a:r>
                      <a:endParaRPr lang="en-US" sz="1500" noProof="0" dirty="0"/>
                    </a:p>
                  </a:txBody>
                  <a:tcPr marT="38100" marB="38100"/>
                </a:tc>
              </a:tr>
              <a:tr h="309033">
                <a:tc>
                  <a:txBody>
                    <a:bodyPr/>
                    <a:lstStyle/>
                    <a:p>
                      <a:r>
                        <a:rPr lang="en-US" sz="1500" noProof="0" smtClean="0"/>
                        <a:t>Helium</a:t>
                      </a:r>
                      <a:endParaRPr lang="en-US" sz="1500" noProof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n-US" sz="1500" noProof="0" dirty="0" smtClean="0"/>
                        <a:t>727.2</a:t>
                      </a:r>
                      <a:endParaRPr lang="en-US" sz="1500" noProof="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en-US" sz="1500" noProof="0" dirty="0" smtClean="0"/>
                        <a:t>728.1</a:t>
                      </a:r>
                      <a:endParaRPr lang="en-US" sz="1500" noProof="0" dirty="0"/>
                    </a:p>
                  </a:txBody>
                  <a:tcPr marT="38100" marB="38100"/>
                </a:tc>
              </a:tr>
            </a:tbl>
          </a:graphicData>
        </a:graphic>
      </p:graphicFrame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3041" y="3194925"/>
            <a:ext cx="3756101" cy="227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4529" y="3419704"/>
            <a:ext cx="3771690" cy="159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bertrand\conferences\linac2012\my_presentation\POWERPOINT\jamet\4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335349" y="1192683"/>
            <a:ext cx="1493520" cy="1438656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0" name="Image 7" descr="1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680026" y="1192683"/>
            <a:ext cx="1574002" cy="143954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787527" y="5014749"/>
            <a:ext cx="3333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400W max, and </a:t>
            </a:r>
            <a:r>
              <a:rPr lang="en-US" dirty="0" err="1" smtClean="0"/>
              <a:t>σ</a:t>
            </a:r>
            <a:r>
              <a:rPr lang="en-US" baseline="-25000" dirty="0" err="1" smtClean="0"/>
              <a:t>rms</a:t>
            </a:r>
            <a:r>
              <a:rPr lang="en-US" dirty="0" smtClean="0"/>
              <a:t>= 320–330 </a:t>
            </a:r>
            <a:r>
              <a:rPr lang="en-US" dirty="0" err="1" smtClean="0"/>
              <a:t>ps</a:t>
            </a:r>
            <a:r>
              <a:rPr lang="en-US" dirty="0" smtClean="0"/>
              <a:t> 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667691" y="3733795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σ</a:t>
            </a:r>
            <a:r>
              <a:rPr lang="en-US" baseline="-25000" dirty="0" err="1" smtClean="0"/>
              <a:t>rms</a:t>
            </a:r>
            <a:r>
              <a:rPr lang="en-US" dirty="0" smtClean="0"/>
              <a:t>= 47 </a:t>
            </a:r>
            <a:r>
              <a:rPr lang="en-US" dirty="0" err="1" smtClean="0"/>
              <a:t>ps</a:t>
            </a:r>
            <a:r>
              <a:rPr lang="en-US" dirty="0" smtClean="0"/>
              <a:t> </a:t>
            </a:r>
            <a:endParaRPr lang="fr-FR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79512" y="887767"/>
            <a:ext cx="4181473" cy="220712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Good agreement between the two measurements and the </a:t>
            </a:r>
            <a:r>
              <a:rPr lang="en-US" sz="2400" dirty="0" err="1" smtClean="0"/>
              <a:t>TraceWin</a:t>
            </a:r>
            <a:r>
              <a:rPr lang="en-US" sz="2400" dirty="0" smtClean="0"/>
              <a:t> simulations</a:t>
            </a:r>
          </a:p>
          <a:p>
            <a:r>
              <a:rPr lang="en-US" sz="2400" dirty="0" smtClean="0"/>
              <a:t>Buncher variation in phase or voltage</a:t>
            </a:r>
          </a:p>
          <a:p>
            <a:r>
              <a:rPr lang="en-US" sz="2400" dirty="0" smtClean="0"/>
              <a:t>0.27 </a:t>
            </a:r>
            <a:r>
              <a:rPr lang="en-US" sz="2400" dirty="0" err="1" smtClean="0">
                <a:latin typeface="Symbol" pitchFamily="18" charset="2"/>
              </a:rPr>
              <a:t>p</a:t>
            </a:r>
            <a:r>
              <a:rPr lang="en-US" sz="2400" dirty="0" err="1" smtClean="0"/>
              <a:t>.deg.MeV</a:t>
            </a:r>
            <a:r>
              <a:rPr lang="en-US" sz="2400" dirty="0" smtClean="0"/>
              <a:t> (Helium, 0.19 expected)</a:t>
            </a:r>
            <a:endParaRPr lang="en-US" sz="2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dirty="0" smtClean="0"/>
              <a:t>Bunch length measurement comparison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08/06/2017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Robin FERDINAND - SLHIPP</a:t>
            </a:r>
            <a:endParaRPr lang="en-US"/>
          </a:p>
        </p:txBody>
      </p:sp>
      <p:pic>
        <p:nvPicPr>
          <p:cNvPr id="8" name="Image 7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60985" y="664581"/>
            <a:ext cx="4783015" cy="2606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comp CFR BEM 600µA He 1ms 100ms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4404" y="3376455"/>
            <a:ext cx="7061982" cy="198600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" y="3047267"/>
            <a:ext cx="412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Comparison</a:t>
            </a:r>
            <a:r>
              <a:rPr lang="fr-FR" dirty="0" smtClean="0"/>
              <a:t> FFC </a:t>
            </a:r>
            <a:r>
              <a:rPr lang="fr-FR" dirty="0" err="1" smtClean="0"/>
              <a:t>with</a:t>
            </a:r>
            <a:r>
              <a:rPr lang="fr-FR" dirty="0" smtClean="0"/>
              <a:t> BEM, 0.6mA, 1%</a:t>
            </a:r>
            <a:r>
              <a:rPr lang="fr-FR" dirty="0" err="1" smtClean="0"/>
              <a:t>dC</a:t>
            </a:r>
            <a:endParaRPr lang="fr-FR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79512" y="731653"/>
            <a:ext cx="8784976" cy="796067"/>
          </a:xfrm>
        </p:spPr>
        <p:txBody>
          <a:bodyPr>
            <a:normAutofit fontScale="92500"/>
          </a:bodyPr>
          <a:lstStyle/>
          <a:p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shapes</a:t>
            </a:r>
            <a:r>
              <a:rPr lang="fr-FR" dirty="0" smtClean="0"/>
              <a:t> for 1 mA and &lt; 150µA </a:t>
            </a:r>
            <a:r>
              <a:rPr lang="fr-FR" dirty="0" err="1" smtClean="0"/>
              <a:t>beams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Longitudinal </a:t>
            </a:r>
            <a:r>
              <a:rPr lang="fr-FR" dirty="0" err="1" smtClean="0"/>
              <a:t>results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  <p:pic>
        <p:nvPicPr>
          <p:cNvPr id="8" name="Image 7" descr="He 1.0mA 75kV 1ms100ms.png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459678" y="1250779"/>
            <a:ext cx="3437074" cy="2018844"/>
          </a:xfrm>
          <a:prstGeom prst="rect">
            <a:avLst/>
          </a:prstGeom>
        </p:spPr>
      </p:pic>
      <p:pic>
        <p:nvPicPr>
          <p:cNvPr id="9" name="Image 8" descr="He 0.1mA 75kV 10ms100ms.png"/>
          <p:cNvPicPr/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4889336" y="1252684"/>
            <a:ext cx="3649754" cy="2028662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264900" y="3385426"/>
            <a:ext cx="4234375" cy="203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947040" y="1327665"/>
            <a:ext cx="949712" cy="40011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2B64"/>
                </a:solidFill>
              </a:rPr>
              <a:t>1 </a:t>
            </a:r>
            <a:r>
              <a:rPr lang="en-US" sz="2000" b="1" dirty="0" err="1" smtClean="0">
                <a:solidFill>
                  <a:srgbClr val="FF2B64"/>
                </a:solidFill>
              </a:rPr>
              <a:t>mA</a:t>
            </a:r>
            <a:endParaRPr lang="en-US" sz="2000" b="1" dirty="0" smtClean="0">
              <a:solidFill>
                <a:srgbClr val="FF2B64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273717" y="1327665"/>
            <a:ext cx="949712" cy="40011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2B64"/>
                </a:solidFill>
              </a:rPr>
              <a:t>0.1 </a:t>
            </a:r>
            <a:r>
              <a:rPr lang="en-US" sz="2000" b="1" dirty="0" err="1" smtClean="0">
                <a:solidFill>
                  <a:srgbClr val="FF2B64"/>
                </a:solidFill>
              </a:rPr>
              <a:t>mA</a:t>
            </a:r>
            <a:endParaRPr lang="en-US" sz="2000" b="1" dirty="0" smtClean="0">
              <a:solidFill>
                <a:srgbClr val="FF2B64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-1"/>
            <a:ext cx="9144000" cy="57150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9052" y="120094"/>
            <a:ext cx="9144000" cy="5534554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 rot="19342545">
            <a:off x="2826261" y="1008474"/>
            <a:ext cx="4027793" cy="2125035"/>
          </a:xfrm>
          <a:prstGeom prst="ellipse">
            <a:avLst/>
          </a:prstGeom>
          <a:noFill/>
          <a:ln w="412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ctrTitle"/>
          </p:nvPr>
        </p:nvSpPr>
        <p:spPr>
          <a:xfrm>
            <a:off x="175693" y="748745"/>
            <a:ext cx="3886200" cy="1225021"/>
          </a:xfrm>
        </p:spPr>
        <p:txBody>
          <a:bodyPr/>
          <a:lstStyle/>
          <a:p>
            <a:r>
              <a:rPr lang="fr-FR" dirty="0" smtClean="0"/>
              <a:t>Linac</a:t>
            </a:r>
            <a:br>
              <a:rPr lang="fr-FR" dirty="0" smtClean="0"/>
            </a:br>
            <a:r>
              <a:rPr lang="fr-FR" dirty="0" err="1" smtClean="0">
                <a:solidFill>
                  <a:srgbClr val="FF2B64"/>
                </a:solidFill>
              </a:rPr>
              <a:t>results</a:t>
            </a:r>
            <a:endParaRPr lang="fr-FR" dirty="0">
              <a:solidFill>
                <a:srgbClr val="FF2B64"/>
              </a:solidFill>
            </a:endParaRPr>
          </a:p>
        </p:txBody>
      </p:sp>
      <p:pic>
        <p:nvPicPr>
          <p:cNvPr id="7" name="Picture 2" descr="D:\Mes documents\SPIRAL 2\Installations et démarrages\images\Installation SPIRAL2\2016 10 Photos pro\Reportage photos\LINAC\_STR68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9909" y="2509252"/>
            <a:ext cx="5407927" cy="3600000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2442117"/>
            <a:ext cx="4019522" cy="2995670"/>
          </a:xfrm>
        </p:spPr>
        <p:txBody>
          <a:bodyPr>
            <a:normAutofit fontScale="62500" lnSpcReduction="20000"/>
          </a:bodyPr>
          <a:lstStyle/>
          <a:p>
            <a:r>
              <a:rPr lang="fr-FR" dirty="0" smtClean="0"/>
              <a:t>First partial cool down on July, 2016</a:t>
            </a:r>
          </a:p>
          <a:p>
            <a:pPr lvl="1"/>
            <a:r>
              <a:rPr lang="en-US" dirty="0" smtClean="0"/>
              <a:t>test a major part of the cryogenic installation</a:t>
            </a:r>
          </a:p>
          <a:p>
            <a:pPr lvl="2"/>
            <a:r>
              <a:rPr lang="en-US" dirty="0" smtClean="0"/>
              <a:t>thermal acoustic oscillations (TAO) </a:t>
            </a:r>
          </a:p>
          <a:p>
            <a:pPr lvl="1"/>
            <a:r>
              <a:rPr lang="en-US" dirty="0" smtClean="0"/>
              <a:t>PLCs and C/C</a:t>
            </a:r>
          </a:p>
          <a:p>
            <a:r>
              <a:rPr lang="en-US" dirty="0" smtClean="0"/>
              <a:t>Second in march 2017</a:t>
            </a:r>
          </a:p>
          <a:p>
            <a:pPr lvl="1"/>
            <a:r>
              <a:rPr lang="en-US" dirty="0" smtClean="0"/>
              <a:t>validate the helium pressure stability requirements of ± 3mbar</a:t>
            </a:r>
          </a:p>
          <a:p>
            <a:pPr lvl="1"/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noProof="0" smtClean="0"/>
              <a:pPr/>
              <a:t>25</a:t>
            </a:fld>
            <a:endParaRPr lang="en-US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Linac partial cool </a:t>
            </a:r>
            <a:r>
              <a:rPr lang="fr-FR" dirty="0" err="1" smtClean="0"/>
              <a:t>downs</a:t>
            </a:r>
            <a:endParaRPr lang="fr-FR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2"/>
          </p:nvPr>
        </p:nvSpPr>
        <p:spPr>
          <a:xfrm>
            <a:off x="320675" y="5459413"/>
            <a:ext cx="2133600" cy="303212"/>
          </a:xfrm>
        </p:spPr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3"/>
          </p:nvPr>
        </p:nvSpPr>
        <p:spPr>
          <a:xfrm>
            <a:off x="3124200" y="5437188"/>
            <a:ext cx="2895600" cy="304800"/>
          </a:xfrm>
        </p:spPr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  <p:pic>
        <p:nvPicPr>
          <p:cNvPr id="4" name="Picture 5" descr="Linac01c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195932"/>
            <a:ext cx="9144000" cy="947208"/>
          </a:xfrm>
          <a:prstGeom prst="rect">
            <a:avLst/>
          </a:prstGeom>
          <a:noFill/>
        </p:spPr>
      </p:pic>
      <p:cxnSp>
        <p:nvCxnSpPr>
          <p:cNvPr id="5" name="Connecteur droit avec flèche 4"/>
          <p:cNvCxnSpPr/>
          <p:nvPr/>
        </p:nvCxnSpPr>
        <p:spPr>
          <a:xfrm flipH="1">
            <a:off x="370072" y="916098"/>
            <a:ext cx="9071" cy="420000"/>
          </a:xfrm>
          <a:prstGeom prst="straightConnector1">
            <a:avLst/>
          </a:prstGeom>
          <a:ln w="38100">
            <a:solidFill>
              <a:srgbClr val="A54BC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H="1">
            <a:off x="8296364" y="918337"/>
            <a:ext cx="9071" cy="420000"/>
          </a:xfrm>
          <a:prstGeom prst="straightConnector1">
            <a:avLst/>
          </a:prstGeom>
          <a:ln w="38100">
            <a:solidFill>
              <a:srgbClr val="A54BC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>
            <a:off x="4781565" y="776825"/>
            <a:ext cx="9071" cy="360000"/>
          </a:xfrm>
          <a:prstGeom prst="straightConnector1">
            <a:avLst/>
          </a:prstGeom>
          <a:ln w="381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812938" y="772282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Helium</a:t>
            </a:r>
            <a:r>
              <a:rPr lang="fr-FR" dirty="0" smtClean="0"/>
              <a:t> distribution</a:t>
            </a:r>
            <a:endParaRPr lang="fr-FR" dirty="0"/>
          </a:p>
        </p:txBody>
      </p:sp>
      <p:cxnSp>
        <p:nvCxnSpPr>
          <p:cNvPr id="10" name="Connecteur droit 9"/>
          <p:cNvCxnSpPr/>
          <p:nvPr/>
        </p:nvCxnSpPr>
        <p:spPr>
          <a:xfrm flipH="1">
            <a:off x="869795" y="1137137"/>
            <a:ext cx="3913221" cy="4477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4787949" y="1141614"/>
            <a:ext cx="3432517" cy="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715758" y="931614"/>
            <a:ext cx="9071" cy="420000"/>
          </a:xfrm>
          <a:prstGeom prst="straightConnector1">
            <a:avLst/>
          </a:prstGeom>
          <a:ln w="38100">
            <a:solidFill>
              <a:srgbClr val="A54BC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 descr="Screen Shot 2017-03-24 at 13.03.2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0624" y="2442116"/>
            <a:ext cx="5083864" cy="2456007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Tcav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769400"/>
            <a:ext cx="5018494" cy="3189249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noProof="0" smtClean="0"/>
              <a:pPr/>
              <a:t>26</a:t>
            </a:fld>
            <a:endParaRPr lang="en-US" noProof="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Cryogenic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4583151" y="3820408"/>
          <a:ext cx="4381337" cy="1097280"/>
        </p:xfrm>
        <a:graphic>
          <a:graphicData uri="http://schemas.openxmlformats.org/drawingml/2006/table">
            <a:tbl>
              <a:tblPr/>
              <a:tblGrid>
                <a:gridCol w="1600165"/>
                <a:gridCol w="917617"/>
                <a:gridCol w="917617"/>
                <a:gridCol w="945938"/>
              </a:tblGrid>
              <a:tr h="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800" i="1" kern="800" dirty="0">
                          <a:latin typeface="Times New Roman"/>
                          <a:ea typeface="Times New Roman"/>
                        </a:rPr>
                        <a:t>Static @4K</a:t>
                      </a:r>
                      <a:endParaRPr lang="fr-FR" sz="1800" dirty="0"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800" i="1" kern="800" dirty="0">
                          <a:latin typeface="Times New Roman"/>
                          <a:ea typeface="Times New Roman"/>
                        </a:rPr>
                        <a:t>CMA01</a:t>
                      </a:r>
                      <a:endParaRPr lang="fr-FR" sz="1800" dirty="0"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800" i="1" kern="8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CMA02</a:t>
                      </a:r>
                      <a:endParaRPr lang="fr-FR" sz="1800" i="1" kern="8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800" i="1" kern="8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CMB07</a:t>
                      </a:r>
                      <a:endParaRPr lang="fr-FR" sz="1800" i="1" kern="8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en-US" sz="1800" kern="800" dirty="0">
                          <a:latin typeface="Times New Roman"/>
                          <a:ea typeface="Times New Roman"/>
                        </a:rPr>
                        <a:t>Saclay/</a:t>
                      </a:r>
                      <a:r>
                        <a:rPr lang="en-US" sz="1800" kern="800" dirty="0" err="1">
                          <a:latin typeface="Times New Roman"/>
                          <a:ea typeface="Times New Roman"/>
                        </a:rPr>
                        <a:t>Orsay</a:t>
                      </a:r>
                      <a:r>
                        <a:rPr lang="en-US" sz="1800" kern="800" dirty="0">
                          <a:latin typeface="Times New Roman"/>
                          <a:ea typeface="Times New Roman"/>
                        </a:rPr>
                        <a:t> meas.</a:t>
                      </a:r>
                      <a:endParaRPr lang="fr-FR" sz="1800" dirty="0"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800" kern="800" dirty="0">
                          <a:latin typeface="Times New Roman"/>
                          <a:ea typeface="Times New Roman"/>
                        </a:rPr>
                        <a:t>5.73 W</a:t>
                      </a:r>
                      <a:endParaRPr lang="fr-FR" sz="1800" dirty="0"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800" kern="800" dirty="0">
                          <a:latin typeface="Times New Roman"/>
                          <a:ea typeface="Times New Roman"/>
                        </a:rPr>
                        <a:t>3.98 W</a:t>
                      </a:r>
                      <a:endParaRPr lang="fr-FR" sz="1800" dirty="0"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800" kern="800" dirty="0">
                          <a:latin typeface="Times New Roman"/>
                          <a:ea typeface="Times New Roman"/>
                        </a:rPr>
                        <a:t>19 W</a:t>
                      </a:r>
                      <a:endParaRPr lang="fr-FR" sz="1800" dirty="0"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en-US" sz="1800" kern="800" dirty="0">
                          <a:latin typeface="Times New Roman"/>
                          <a:ea typeface="Times New Roman"/>
                        </a:rPr>
                        <a:t>GANIL meas.</a:t>
                      </a:r>
                      <a:endParaRPr lang="fr-FR" sz="1800" dirty="0"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800" kern="800" dirty="0">
                          <a:latin typeface="Times New Roman"/>
                          <a:ea typeface="Times New Roman"/>
                        </a:rPr>
                        <a:t>4.95 W</a:t>
                      </a:r>
                      <a:endParaRPr lang="fr-FR" sz="1800" dirty="0"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800" kern="800" dirty="0">
                          <a:latin typeface="Times New Roman"/>
                          <a:ea typeface="Times New Roman"/>
                        </a:rPr>
                        <a:t>2.99 W</a:t>
                      </a:r>
                      <a:endParaRPr lang="fr-FR" sz="1800" dirty="0"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800" kern="800" dirty="0">
                          <a:latin typeface="Times New Roman"/>
                          <a:ea typeface="Times New Roman"/>
                        </a:rPr>
                        <a:t>12.33 W</a:t>
                      </a:r>
                      <a:endParaRPr lang="fr-FR" sz="1800" dirty="0">
                        <a:latin typeface="Times New Roman"/>
                        <a:ea typeface="Times New Roman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018494" y="769400"/>
            <a:ext cx="2944688" cy="83099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 Fast </a:t>
            </a:r>
            <a:r>
              <a:rPr lang="en-US" sz="2400" dirty="0" smtClean="0">
                <a:solidFill>
                  <a:srgbClr val="FF2B64"/>
                </a:solidFill>
              </a:rPr>
              <a:t>cool-down</a:t>
            </a:r>
          </a:p>
          <a:p>
            <a:r>
              <a:rPr lang="en-US" sz="2400" dirty="0" smtClean="0"/>
              <a:t>of the 3 cryomodules</a:t>
            </a:r>
            <a:endParaRPr lang="en-US" sz="2400" dirty="0" smtClean="0">
              <a:solidFill>
                <a:srgbClr val="FF2B64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019800" y="2966222"/>
            <a:ext cx="2944688" cy="83099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dirty="0" smtClean="0"/>
              <a:t> better </a:t>
            </a:r>
            <a:r>
              <a:rPr lang="en-US" sz="2400" dirty="0" smtClean="0">
                <a:solidFill>
                  <a:srgbClr val="FF2B64"/>
                </a:solidFill>
              </a:rPr>
              <a:t>cryogenic consumption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mef_032017_ptlt_a01a02b07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47703" y="887413"/>
            <a:ext cx="7848594" cy="4549775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noProof="0" smtClean="0"/>
              <a:pPr/>
              <a:t>27</a:t>
            </a:fld>
            <a:endParaRPr lang="en-US" noProof="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Pressure </a:t>
            </a:r>
            <a:r>
              <a:rPr lang="fr-FR" dirty="0" err="1" smtClean="0"/>
              <a:t>stability</a:t>
            </a:r>
            <a:r>
              <a:rPr lang="fr-FR" smtClean="0"/>
              <a:t> </a:t>
            </a:r>
            <a:r>
              <a:rPr lang="fr-FR" sz="2000" b="0" smtClean="0"/>
              <a:t>(11h</a:t>
            </a:r>
            <a:r>
              <a:rPr lang="fr-FR" sz="2000" b="0" dirty="0" smtClean="0"/>
              <a:t>)</a:t>
            </a:r>
            <a:endParaRPr lang="fr-FR" b="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RFQ RF commissioning to be finished</a:t>
            </a:r>
          </a:p>
          <a:p>
            <a:r>
              <a:rPr lang="en-US" dirty="0" smtClean="0">
                <a:sym typeface="Wingdings" pitchFamily="2" charset="2"/>
              </a:rPr>
              <a:t>Deuteron RFQ beam measurement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Waiting for the safety authorization</a:t>
            </a:r>
          </a:p>
          <a:p>
            <a:r>
              <a:rPr lang="en-US" dirty="0" smtClean="0">
                <a:sym typeface="Wingdings" pitchFamily="2" charset="2"/>
              </a:rPr>
              <a:t>RFQ validation with beam (</a:t>
            </a:r>
            <a:r>
              <a:rPr lang="en-US" baseline="30000" dirty="0" smtClean="0">
                <a:sym typeface="Wingdings" pitchFamily="2" charset="2"/>
              </a:rPr>
              <a:t>18</a:t>
            </a:r>
            <a:r>
              <a:rPr lang="en-US" dirty="0" smtClean="0">
                <a:sym typeface="Wingdings" pitchFamily="2" charset="2"/>
              </a:rPr>
              <a:t>O</a:t>
            </a:r>
            <a:r>
              <a:rPr lang="en-US" baseline="30000" dirty="0" smtClean="0">
                <a:sym typeface="Wingdings" pitchFamily="2" charset="2"/>
              </a:rPr>
              <a:t>6+</a:t>
            </a:r>
            <a:r>
              <a:rPr lang="en-US" dirty="0" smtClean="0">
                <a:sym typeface="Wingdings" pitchFamily="2" charset="2"/>
              </a:rPr>
              <a:t>) 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depend on D-plate removing and the Linac commissioning</a:t>
            </a:r>
          </a:p>
          <a:p>
            <a:r>
              <a:rPr lang="en-US" dirty="0" smtClean="0">
                <a:sym typeface="Wingdings" pitchFamily="2" charset="2"/>
              </a:rPr>
              <a:t>RF in linac cavities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Waiting for the safety authorization</a:t>
            </a:r>
          </a:p>
          <a:p>
            <a:r>
              <a:rPr lang="en-US" dirty="0" smtClean="0">
                <a:sym typeface="Wingdings" pitchFamily="2" charset="2"/>
              </a:rPr>
              <a:t>Linac first beam (H</a:t>
            </a:r>
            <a:r>
              <a:rPr lang="en-US" baseline="30000" dirty="0" smtClean="0">
                <a:sym typeface="Wingdings" pitchFamily="2" charset="2"/>
              </a:rPr>
              <a:t>+</a:t>
            </a:r>
            <a:r>
              <a:rPr lang="en-US" dirty="0" smtClean="0">
                <a:sym typeface="Wingdings" pitchFamily="2" charset="2"/>
              </a:rPr>
              <a:t>) 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Next year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 ?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Robin FERDINAND - SLHIPP</a:t>
            </a:r>
            <a:endParaRPr 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smtClean="0"/>
              <a:t>CEA-Irfu </a:t>
            </a:r>
            <a:r>
              <a:rPr lang="fr-FR" sz="2300" smtClean="0"/>
              <a:t>(SACM, SIS, LENAC)</a:t>
            </a:r>
            <a:r>
              <a:rPr lang="fr-FR" smtClean="0"/>
              <a:t> : P/D source, RFQ, LEBT, A-type cryomodule,                                                                                   			          C/C, LLRF, Activation simulation, commissioning</a:t>
            </a:r>
          </a:p>
          <a:p>
            <a:pPr>
              <a:tabLst>
                <a:tab pos="2236788" algn="l"/>
              </a:tabLst>
            </a:pPr>
            <a:r>
              <a:rPr lang="en-US" smtClean="0"/>
              <a:t>CEA/DAM/ DP2I : safety</a:t>
            </a:r>
          </a:p>
          <a:p>
            <a:r>
              <a:rPr lang="en-US" smtClean="0"/>
              <a:t>CNRS-IN2P3  </a:t>
            </a:r>
            <a:r>
              <a:rPr lang="en-US" sz="2300" smtClean="0"/>
              <a:t>(IPNO, IPNL, IPHC, LPSC, LAL, LPC) </a:t>
            </a:r>
            <a:r>
              <a:rPr lang="en-US" smtClean="0"/>
              <a:t>: HI source, B-type cryomodules, power 					couplers, diagnostics, final main beam 					bump, timing, commissioning</a:t>
            </a:r>
          </a:p>
          <a:p>
            <a:r>
              <a:rPr lang="en-US" smtClean="0"/>
              <a:t>BARC :                BPM electronic</a:t>
            </a:r>
          </a:p>
          <a:p>
            <a:r>
              <a:rPr lang="en-US" smtClean="0"/>
              <a:t>INFN :                 Slow Choper, bunch selector (fast chopper), test stand</a:t>
            </a:r>
          </a:p>
          <a:p>
            <a:r>
              <a:rPr lang="en-US" smtClean="0"/>
              <a:t>IFJPAN: 	 Valves boxes installation</a:t>
            </a:r>
          </a:p>
          <a:p>
            <a:r>
              <a:rPr lang="en-US" smtClean="0"/>
              <a:t>SOREQ :            diagnostic beam test stand</a:t>
            </a:r>
          </a:p>
          <a:p>
            <a:r>
              <a:rPr lang="en-US" smtClean="0"/>
              <a:t>IFIN-HH :           Beam loss monitor</a:t>
            </a:r>
          </a:p>
          <a:p>
            <a:r>
              <a:rPr lang="en-US" smtClean="0"/>
              <a:t>INRNE-BAS :   linac supports</a:t>
            </a:r>
          </a:p>
          <a:p>
            <a:r>
              <a:rPr lang="en-US" smtClean="0"/>
              <a:t>Argonne :          design of A/Q=1/6 injector</a:t>
            </a:r>
          </a:p>
          <a:p>
            <a:r>
              <a:rPr lang="en-US" smtClean="0"/>
              <a:t>CIEMAT :           beam dump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noProof="0" smtClean="0"/>
              <a:pPr/>
              <a:t>29</a:t>
            </a:fld>
            <a:endParaRPr lang="en-US" noProof="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dirty="0" smtClean="0"/>
              <a:t>Partner </a:t>
            </a:r>
            <a:r>
              <a:rPr lang="fr-FR" dirty="0" err="1" smtClean="0"/>
              <a:t>labs</a:t>
            </a:r>
            <a:r>
              <a:rPr lang="fr-FR" dirty="0" smtClean="0"/>
              <a:t> for GANIL/SPIRAL2 phase 1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5" name="Rectangle 5"/>
          <p:cNvSpPr>
            <a:spLocks noChangeArrowheads="1"/>
          </p:cNvSpPr>
          <p:nvPr/>
        </p:nvSpPr>
        <p:spPr bwMode="auto">
          <a:xfrm>
            <a:off x="320676" y="635002"/>
            <a:ext cx="8328025" cy="3055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SPIRAL 2 </a:t>
            </a:r>
            <a:r>
              <a:rPr 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building </a:t>
            </a: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site </a:t>
            </a:r>
            <a:r>
              <a:rPr 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preparation                 January </a:t>
            </a:r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2011</a:t>
            </a:r>
          </a:p>
        </p:txBody>
      </p:sp>
      <p:pic>
        <p:nvPicPr>
          <p:cNvPr id="32773" name="Picture 7" descr="IMG_035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6415" y="1058336"/>
            <a:ext cx="3798887" cy="211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8" descr="IMG_044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37125" y="1058335"/>
            <a:ext cx="3733800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9" descr="IMG_0589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8003" y="3254378"/>
            <a:ext cx="3744913" cy="208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Image 1" descr="C:\Users\ALAIN\Pictures\07-02-2011\P1000867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953000" y="3249086"/>
            <a:ext cx="3773488" cy="209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SPIRAL 2   Construction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fr-FR"/>
          </a:p>
        </p:txBody>
      </p:sp>
      <p:sp>
        <p:nvSpPr>
          <p:cNvPr id="10" name="Espace réservé du pied de page 1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  <a:noFill/>
        </p:spPr>
        <p:txBody>
          <a:bodyPr/>
          <a:lstStyle/>
          <a:p>
            <a:r>
              <a:rPr lang="en-US" smtClean="0"/>
              <a:t>Robin FERDINAND - SLHIPP</a:t>
            </a:r>
            <a:endParaRPr lang="es-ES" dirty="0" smtClean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Good advances of the SPIRAL2 project  !!!</a:t>
            </a:r>
          </a:p>
          <a:p>
            <a:pPr lvl="1"/>
            <a:r>
              <a:rPr lang="en-US" dirty="0" smtClean="0"/>
              <a:t>Both light and heavy ion sources working very well</a:t>
            </a:r>
          </a:p>
          <a:p>
            <a:pPr lvl="1"/>
            <a:r>
              <a:rPr lang="en-US" dirty="0" smtClean="0"/>
              <a:t>RFQ working well</a:t>
            </a:r>
          </a:p>
          <a:p>
            <a:pPr lvl="2"/>
            <a:r>
              <a:rPr lang="en-US" dirty="0" smtClean="0"/>
              <a:t>RFQ with about 100% transmission</a:t>
            </a:r>
          </a:p>
          <a:p>
            <a:pPr lvl="2"/>
            <a:r>
              <a:rPr lang="en-US" dirty="0" smtClean="0"/>
              <a:t>Very good comparisons with </a:t>
            </a:r>
            <a:r>
              <a:rPr lang="en-US" dirty="0" err="1" smtClean="0"/>
              <a:t>TraceWin</a:t>
            </a:r>
            <a:r>
              <a:rPr lang="en-US" dirty="0" smtClean="0"/>
              <a:t> simulations</a:t>
            </a:r>
          </a:p>
          <a:p>
            <a:r>
              <a:rPr lang="en-US" dirty="0" smtClean="0"/>
              <a:t>RFQ partly conditioned up to maximum voltage   (114 kV,  CW)</a:t>
            </a:r>
          </a:p>
          <a:p>
            <a:r>
              <a:rPr lang="en-US" dirty="0" smtClean="0"/>
              <a:t>RFQ improvements</a:t>
            </a:r>
          </a:p>
          <a:p>
            <a:pPr lvl="1"/>
            <a:r>
              <a:rPr lang="en-US" dirty="0" err="1" smtClean="0"/>
              <a:t>rf</a:t>
            </a:r>
            <a:r>
              <a:rPr lang="en-US" dirty="0" smtClean="0"/>
              <a:t> amplifiers (reliability)   LLRF (variable freq. loop)   Tuning system (faster and stable)</a:t>
            </a:r>
          </a:p>
          <a:p>
            <a:r>
              <a:rPr lang="en-US" dirty="0" smtClean="0"/>
              <a:t>Superconducting linac  :  </a:t>
            </a:r>
          </a:p>
          <a:p>
            <a:pPr lvl="1"/>
            <a:r>
              <a:rPr lang="en-US" dirty="0" smtClean="0"/>
              <a:t>Stable cryogenic operation with 3 cryomodules</a:t>
            </a:r>
          </a:p>
          <a:p>
            <a:endParaRPr lang="en-US" dirty="0" smtClean="0"/>
          </a:p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noProof="0" smtClean="0"/>
              <a:pPr/>
              <a:t>30</a:t>
            </a:fld>
            <a:endParaRPr lang="en-US" noProof="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124200" y="97194"/>
            <a:ext cx="2895600" cy="672206"/>
          </a:xfrm>
        </p:spPr>
        <p:txBody>
          <a:bodyPr vert="horz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fr-FR" dirty="0" err="1" smtClean="0"/>
              <a:t>Summary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80512" cy="612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0" y="4535477"/>
            <a:ext cx="9212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all the GANIL and partner labs staff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to P-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E.Bernaudin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P. Bertrand, M. Di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Giacomo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A.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Ghribi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H.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Franberg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O.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Kamalou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JM.Lagniel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G. Normand, A.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Savalle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F.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Varenne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D.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Uriot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026024" y="3496235"/>
            <a:ext cx="4500282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5400" b="1" dirty="0" err="1" smtClean="0">
                <a:ln/>
                <a:solidFill>
                  <a:srgbClr val="FF0000"/>
                </a:solidFill>
              </a:rPr>
              <a:t>Thank</a:t>
            </a:r>
            <a:r>
              <a:rPr lang="fr-FR" sz="5400" b="1" dirty="0" smtClean="0">
                <a:ln/>
                <a:solidFill>
                  <a:srgbClr val="FF0000"/>
                </a:solidFill>
              </a:rPr>
              <a:t> </a:t>
            </a:r>
            <a:r>
              <a:rPr lang="fr-FR" sz="5400" b="1" dirty="0" err="1" smtClean="0">
                <a:ln/>
                <a:solidFill>
                  <a:srgbClr val="FF0000"/>
                </a:solidFill>
              </a:rPr>
              <a:t>you</a:t>
            </a:r>
            <a:r>
              <a:rPr lang="fr-FR" sz="5400" b="1" dirty="0" smtClean="0">
                <a:ln/>
                <a:solidFill>
                  <a:srgbClr val="FF0000"/>
                </a:solidFill>
              </a:rPr>
              <a:t> for </a:t>
            </a:r>
            <a:r>
              <a:rPr lang="fr-FR" sz="5400" b="1" dirty="0" err="1" smtClean="0">
                <a:ln/>
                <a:solidFill>
                  <a:srgbClr val="FF0000"/>
                </a:solidFill>
              </a:rPr>
              <a:t>your</a:t>
            </a:r>
            <a:r>
              <a:rPr lang="fr-FR" sz="5400" b="1" dirty="0" smtClean="0">
                <a:ln/>
                <a:solidFill>
                  <a:srgbClr val="FF0000"/>
                </a:solidFill>
              </a:rPr>
              <a:t> attention</a:t>
            </a:r>
            <a:endParaRPr lang="fr-FR" sz="5400" b="1" dirty="0">
              <a:ln/>
              <a:solidFill>
                <a:srgbClr val="FF0000"/>
              </a:solidFill>
            </a:endParaRPr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49BBC286-B2FE-44AC-8F25-02BBF4E9D12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0" name="Espace réservé de la date 19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smtClean="0"/>
              <a:t>Cryogenic system – first cooldown (1)</a:t>
            </a:r>
          </a:p>
        </p:txBody>
      </p:sp>
      <p:sp>
        <p:nvSpPr>
          <p:cNvPr id="8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239000" y="5438511"/>
            <a:ext cx="1905000" cy="381000"/>
          </a:xfrm>
        </p:spPr>
        <p:txBody>
          <a:bodyPr/>
          <a:lstStyle/>
          <a:p>
            <a:pPr>
              <a:defRPr/>
            </a:pPr>
            <a:fld id="{F079619E-195C-4D07-B50E-3A5BAC0DEE7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13" name="ZoneTexte 12"/>
          <p:cNvSpPr txBox="1"/>
          <p:nvPr/>
        </p:nvSpPr>
        <p:spPr>
          <a:xfrm>
            <a:off x="-38100" y="5532636"/>
            <a:ext cx="21948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mtClean="0">
                <a:latin typeface="Comic Sans MS" pitchFamily="66" charset="0"/>
              </a:rPr>
              <a:t>P.-E. Bernaudin GANIL/SDA/GVC</a:t>
            </a:r>
            <a:endParaRPr lang="en-US" sz="1000">
              <a:latin typeface="Comic Sans MS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295849" y="5532636"/>
            <a:ext cx="25523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smtClean="0">
                <a:latin typeface="Comic Sans MS" pitchFamily="66" charset="0"/>
              </a:rPr>
              <a:t>SPIRAL2Week  - November 24th, 2016</a:t>
            </a:r>
            <a:endParaRPr lang="en-US" sz="1000">
              <a:latin typeface="Comic Sans MS" pitchFamily="66" charset="0"/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5848152" y="2197427"/>
            <a:ext cx="668065" cy="300033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212038" y="5156383"/>
            <a:ext cx="61908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Time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37792" y="978261"/>
            <a:ext cx="8806209" cy="417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10"/>
          <p:cNvSpPr txBox="1"/>
          <p:nvPr/>
        </p:nvSpPr>
        <p:spPr>
          <a:xfrm rot="16200000">
            <a:off x="-601414" y="3023620"/>
            <a:ext cx="1574277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Temperature (K)</a:t>
            </a:r>
            <a:endParaRPr lang="en-US" sz="1600">
              <a:solidFill>
                <a:schemeClr val="bg1"/>
              </a:solidFill>
            </a:endParaRPr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2080295" y="1297327"/>
            <a:ext cx="0" cy="342038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951137" y="1040846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FF0000"/>
                </a:solidFill>
                <a:latin typeface="Comic Sans MS" pitchFamily="66" charset="0"/>
              </a:rPr>
              <a:t>End of cooldown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746052" y="2137420"/>
            <a:ext cx="1324719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2042195" y="2007345"/>
            <a:ext cx="153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FF0000"/>
                </a:solidFill>
                <a:latin typeface="Comic Sans MS" pitchFamily="66" charset="0"/>
              </a:rPr>
              <a:t>~12 h for 2 CMs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482916" y="3452183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FF0000"/>
                </a:solidFill>
                <a:latin typeface="Comic Sans MS" pitchFamily="66" charset="0"/>
              </a:rPr>
              <a:t>Cold box failure &amp; restart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313730" y="1880940"/>
            <a:ext cx="1362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smtClean="0">
                <a:solidFill>
                  <a:srgbClr val="FF0000"/>
                </a:solidFill>
                <a:latin typeface="Comic Sans MS" pitchFamily="66" charset="0"/>
              </a:rPr>
              <a:t>Warmup start</a:t>
            </a:r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7239000" y="3844918"/>
            <a:ext cx="756084" cy="3927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V="1">
            <a:off x="8517582" y="2137420"/>
            <a:ext cx="0" cy="2554578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2080296" y="2977513"/>
            <a:ext cx="6437287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3857952" y="2725961"/>
            <a:ext cx="309411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</a:rPr>
              <a:t>~60 h @ 4K</a:t>
            </a:r>
          </a:p>
          <a:p>
            <a:pPr algn="ctr"/>
            <a:endParaRPr lang="en-US" sz="6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</a:rPr>
              <a:t>CMA3, CMB7, all </a:t>
            </a:r>
            <a:r>
              <a:rPr lang="en-US" sz="1400" dirty="0" err="1" smtClean="0">
                <a:solidFill>
                  <a:srgbClr val="FF0000"/>
                </a:solidFill>
                <a:latin typeface="Comic Sans MS" pitchFamily="66" charset="0"/>
              </a:rPr>
              <a:t>cryo</a:t>
            </a:r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</a:rPr>
              <a:t> valves boxes</a:t>
            </a:r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26" name="Espace réservé du pied de page 2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Cryogenic system – first </a:t>
            </a:r>
            <a:r>
              <a:rPr lang="en-US" sz="3200" dirty="0" err="1" smtClean="0"/>
              <a:t>cooldown</a:t>
            </a:r>
            <a:r>
              <a:rPr lang="en-US" sz="3200" dirty="0" smtClean="0"/>
              <a:t> (2)</a:t>
            </a:r>
          </a:p>
        </p:txBody>
      </p:sp>
      <p:sp>
        <p:nvSpPr>
          <p:cNvPr id="8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239000" y="5438511"/>
            <a:ext cx="1905000" cy="381000"/>
          </a:xfrm>
        </p:spPr>
        <p:txBody>
          <a:bodyPr/>
          <a:lstStyle/>
          <a:p>
            <a:pPr>
              <a:defRPr/>
            </a:pPr>
            <a:fld id="{F079619E-195C-4D07-B50E-3A5BAC0DEE7C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-38100" y="5532636"/>
            <a:ext cx="21948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mtClean="0">
                <a:latin typeface="Comic Sans MS" pitchFamily="66" charset="0"/>
              </a:rPr>
              <a:t>P.-E. Bernaudin GANIL/SDA/GVC</a:t>
            </a:r>
            <a:endParaRPr lang="en-US" sz="1000">
              <a:latin typeface="Comic Sans MS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295849" y="5532636"/>
            <a:ext cx="25523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smtClean="0">
                <a:latin typeface="Comic Sans MS" pitchFamily="66" charset="0"/>
              </a:rPr>
              <a:t>SPIRAL2Week  - November 24th, 2016</a:t>
            </a:r>
            <a:endParaRPr lang="en-US" sz="1000">
              <a:latin typeface="Comic Sans MS" pitchFamily="66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845530"/>
            <a:ext cx="8820472" cy="41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2400" kern="0" dirty="0" smtClean="0">
                <a:latin typeface="Comic Sans MS" pitchFamily="66" charset="0"/>
              </a:rPr>
              <a:t>Pressure instabilities:</a:t>
            </a:r>
            <a:endParaRPr kumimoji="0" lang="en-US" sz="240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1482" y="1265268"/>
            <a:ext cx="7950959" cy="3917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5495177" y="1821900"/>
            <a:ext cx="90191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Taconis</a:t>
            </a:r>
            <a:endParaRPr lang="en-US" dirty="0"/>
          </a:p>
        </p:txBody>
      </p:sp>
      <p:cxnSp>
        <p:nvCxnSpPr>
          <p:cNvPr id="10" name="Connecteur droit avec flèche 9"/>
          <p:cNvCxnSpPr>
            <a:stCxn id="9" idx="1"/>
          </p:cNvCxnSpPr>
          <p:nvPr/>
        </p:nvCxnSpPr>
        <p:spPr>
          <a:xfrm flipH="1">
            <a:off x="4844326" y="2006566"/>
            <a:ext cx="650851" cy="7309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2442151" y="2129677"/>
            <a:ext cx="199125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Pressure in cavities</a:t>
            </a:r>
            <a:endParaRPr lang="en-US"/>
          </a:p>
        </p:txBody>
      </p:sp>
      <p:cxnSp>
        <p:nvCxnSpPr>
          <p:cNvPr id="17" name="Connecteur droit avec flèche 16"/>
          <p:cNvCxnSpPr>
            <a:stCxn id="16" idx="2"/>
          </p:cNvCxnSpPr>
          <p:nvPr/>
        </p:nvCxnSpPr>
        <p:spPr>
          <a:xfrm flipH="1">
            <a:off x="3065250" y="2499009"/>
            <a:ext cx="372526" cy="10785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480991" y="1514123"/>
            <a:ext cx="186942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Pressure in </a:t>
            </a:r>
            <a:r>
              <a:rPr lang="en-US" dirty="0" err="1" smtClean="0"/>
              <a:t>dewar</a:t>
            </a:r>
            <a:endParaRPr lang="en-US" dirty="0"/>
          </a:p>
        </p:txBody>
      </p:sp>
      <p:cxnSp>
        <p:nvCxnSpPr>
          <p:cNvPr id="22" name="Connecteur droit avec flèche 21"/>
          <p:cNvCxnSpPr>
            <a:stCxn id="21" idx="2"/>
          </p:cNvCxnSpPr>
          <p:nvPr/>
        </p:nvCxnSpPr>
        <p:spPr>
          <a:xfrm flipH="1">
            <a:off x="1390125" y="1883455"/>
            <a:ext cx="1025578" cy="5539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 rot="5400000">
            <a:off x="7083229" y="2946034"/>
            <a:ext cx="3236976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Temperature (K) / Valve opening (%)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4212038" y="5156383"/>
            <a:ext cx="61908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Time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 rot="16200000">
            <a:off x="-352396" y="3023620"/>
            <a:ext cx="1529201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Pressure (mbar)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Cryogenic system – first </a:t>
            </a:r>
            <a:r>
              <a:rPr lang="en-US" sz="3200" dirty="0" err="1" smtClean="0"/>
              <a:t>cooldown</a:t>
            </a:r>
            <a:r>
              <a:rPr lang="en-US" sz="3200" dirty="0" smtClean="0"/>
              <a:t> (3)</a:t>
            </a:r>
          </a:p>
        </p:txBody>
      </p:sp>
      <p:sp>
        <p:nvSpPr>
          <p:cNvPr id="8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239000" y="5438511"/>
            <a:ext cx="1905000" cy="381000"/>
          </a:xfrm>
        </p:spPr>
        <p:txBody>
          <a:bodyPr/>
          <a:lstStyle/>
          <a:p>
            <a:pPr>
              <a:defRPr/>
            </a:pPr>
            <a:fld id="{F079619E-195C-4D07-B50E-3A5BAC0DEE7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13" name="ZoneTexte 12"/>
          <p:cNvSpPr txBox="1"/>
          <p:nvPr/>
        </p:nvSpPr>
        <p:spPr>
          <a:xfrm>
            <a:off x="-38100" y="5532636"/>
            <a:ext cx="21948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Comic Sans MS" pitchFamily="66" charset="0"/>
              </a:rPr>
              <a:t>P.-E. Bernaudin GANIL/SDA/GVC</a:t>
            </a:r>
            <a:endParaRPr lang="fr-FR" sz="1000" dirty="0">
              <a:latin typeface="Comic Sans MS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295849" y="5532636"/>
            <a:ext cx="25523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 smtClean="0">
                <a:latin typeface="Comic Sans MS" pitchFamily="66" charset="0"/>
              </a:rPr>
              <a:t>SPIRAL2Week  - </a:t>
            </a:r>
            <a:r>
              <a:rPr lang="fr-FR" sz="1000" dirty="0" err="1" smtClean="0">
                <a:latin typeface="Comic Sans MS" pitchFamily="66" charset="0"/>
              </a:rPr>
              <a:t>November</a:t>
            </a:r>
            <a:r>
              <a:rPr lang="fr-FR" sz="1000" dirty="0" smtClean="0">
                <a:latin typeface="Comic Sans MS" pitchFamily="66" charset="0"/>
              </a:rPr>
              <a:t> 24th, 2016</a:t>
            </a:r>
            <a:endParaRPr lang="fr-FR" sz="1000" dirty="0">
              <a:latin typeface="Comic Sans MS" pitchFamily="66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845530"/>
            <a:ext cx="8820472" cy="41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2400" kern="0" dirty="0" smtClean="0">
                <a:latin typeface="Comic Sans MS" pitchFamily="66" charset="0"/>
              </a:rPr>
              <a:t>Coupling to refrigerator (LP case):</a:t>
            </a:r>
            <a:endParaRPr kumimoji="0" lang="en-US" sz="240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5848152" y="2197427"/>
            <a:ext cx="668065" cy="300033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1482" y="1297327"/>
            <a:ext cx="7950958" cy="386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 rot="5400000">
            <a:off x="7083229" y="2946034"/>
            <a:ext cx="3236976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Temperature (K) / Valve opening (%)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212038" y="5156383"/>
            <a:ext cx="61908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Time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-352396" y="3023620"/>
            <a:ext cx="1529201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Pressure (mbar)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Cryogenic system – first </a:t>
            </a:r>
            <a:r>
              <a:rPr lang="en-US" sz="3200" dirty="0" err="1" smtClean="0"/>
              <a:t>cooldown</a:t>
            </a:r>
            <a:r>
              <a:rPr lang="en-US" sz="3200" dirty="0" smtClean="0"/>
              <a:t> summary</a:t>
            </a:r>
          </a:p>
        </p:txBody>
      </p:sp>
      <p:sp>
        <p:nvSpPr>
          <p:cNvPr id="8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239000" y="5438511"/>
            <a:ext cx="1905000" cy="381000"/>
          </a:xfrm>
        </p:spPr>
        <p:txBody>
          <a:bodyPr/>
          <a:lstStyle/>
          <a:p>
            <a:pPr>
              <a:defRPr/>
            </a:pPr>
            <a:fld id="{F079619E-195C-4D07-B50E-3A5BAC0DEE7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13" name="ZoneTexte 12"/>
          <p:cNvSpPr txBox="1"/>
          <p:nvPr/>
        </p:nvSpPr>
        <p:spPr>
          <a:xfrm>
            <a:off x="-38100" y="5532636"/>
            <a:ext cx="21948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Comic Sans MS" pitchFamily="66" charset="0"/>
              </a:rPr>
              <a:t>P.-E. Bernaudin GANIL/SDA/GVC</a:t>
            </a:r>
            <a:endParaRPr lang="fr-FR" sz="1000" dirty="0">
              <a:latin typeface="Comic Sans MS" pitchFamily="66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295849" y="5532636"/>
            <a:ext cx="25523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 smtClean="0">
                <a:latin typeface="Comic Sans MS" pitchFamily="66" charset="0"/>
              </a:rPr>
              <a:t>SPIRAL2Week  - </a:t>
            </a:r>
            <a:r>
              <a:rPr lang="fr-FR" sz="1000" dirty="0" err="1" smtClean="0">
                <a:latin typeface="Comic Sans MS" pitchFamily="66" charset="0"/>
              </a:rPr>
              <a:t>November</a:t>
            </a:r>
            <a:r>
              <a:rPr lang="fr-FR" sz="1000" dirty="0" smtClean="0">
                <a:latin typeface="Comic Sans MS" pitchFamily="66" charset="0"/>
              </a:rPr>
              <a:t> 24th, 2016</a:t>
            </a:r>
            <a:endParaRPr lang="fr-FR" sz="1000" dirty="0">
              <a:latin typeface="Comic Sans MS" pitchFamily="66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44016" y="937287"/>
            <a:ext cx="8820472" cy="450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kumimoji="0" lang="en-US" sz="70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Comic Sans MS" pitchFamily="66" charset="0"/>
                <a:cs typeface="+mn-cs"/>
              </a:rPr>
              <a:t>Coupling between refrigerator and </a:t>
            </a:r>
            <a:r>
              <a:rPr lang="en-US" sz="2000" kern="0" dirty="0" err="1" smtClean="0">
                <a:latin typeface="Comic Sans MS" pitchFamily="66" charset="0"/>
                <a:cs typeface="+mn-cs"/>
              </a:rPr>
              <a:t>linac</a:t>
            </a:r>
            <a:r>
              <a:rPr lang="en-US" sz="2000" kern="0" dirty="0" smtClean="0">
                <a:latin typeface="Comic Sans MS" pitchFamily="66" charset="0"/>
                <a:cs typeface="+mn-cs"/>
              </a:rPr>
              <a:t> stronger than anticipated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/>
            </a:pPr>
            <a:r>
              <a:rPr lang="en-US" kern="0" dirty="0" smtClean="0">
                <a:latin typeface="Comic Sans MS" pitchFamily="66" charset="0"/>
                <a:cs typeface="+mn-cs"/>
              </a:rPr>
              <a:t>More communications between PLCs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/>
            </a:pPr>
            <a:r>
              <a:rPr lang="en-US" kern="0" dirty="0" smtClean="0">
                <a:latin typeface="Comic Sans MS" pitchFamily="66" charset="0"/>
                <a:cs typeface="+mn-cs"/>
              </a:rPr>
              <a:t>Protect cavities from refrigerator LP trips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/>
            </a:pPr>
            <a:r>
              <a:rPr lang="en-US" kern="0" dirty="0" smtClean="0">
                <a:latin typeface="Comic Sans MS" pitchFamily="66" charset="0"/>
                <a:cs typeface="+mn-cs"/>
              </a:rPr>
              <a:t>More data from refrigerator to store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en-US" sz="2000" kern="0" dirty="0" smtClean="0">
              <a:latin typeface="Comic Sans MS" pitchFamily="66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Comic Sans MS" pitchFamily="66" charset="0"/>
                <a:cs typeface="+mn-cs"/>
              </a:rPr>
              <a:t>Pressure stabilization tricky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/>
            </a:pPr>
            <a:r>
              <a:rPr lang="en-US" b="1" kern="0" dirty="0" smtClean="0">
                <a:latin typeface="Comic Sans MS" pitchFamily="66" charset="0"/>
                <a:cs typeface="+mn-cs"/>
              </a:rPr>
              <a:t>Specs </a:t>
            </a:r>
            <a:r>
              <a:rPr lang="en-US" b="1" i="1" u="sng" kern="0" dirty="0" smtClean="0">
                <a:latin typeface="Comic Sans MS" pitchFamily="66" charset="0"/>
                <a:cs typeface="+mn-cs"/>
              </a:rPr>
              <a:t>not</a:t>
            </a:r>
            <a:r>
              <a:rPr lang="en-US" b="1" kern="0" dirty="0" smtClean="0">
                <a:latin typeface="Comic Sans MS" pitchFamily="66" charset="0"/>
                <a:cs typeface="+mn-cs"/>
              </a:rPr>
              <a:t> achieved for now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/>
            </a:pPr>
            <a:r>
              <a:rPr lang="en-US" kern="0" dirty="0" smtClean="0">
                <a:latin typeface="Comic Sans MS" pitchFamily="66" charset="0"/>
                <a:cs typeface="+mn-cs"/>
              </a:rPr>
              <a:t>Replace bursts discs with pressure valves on </a:t>
            </a:r>
            <a:r>
              <a:rPr lang="en-US" kern="0" dirty="0" err="1" smtClean="0">
                <a:latin typeface="Comic Sans MS" pitchFamily="66" charset="0"/>
                <a:cs typeface="+mn-cs"/>
              </a:rPr>
              <a:t>LHe</a:t>
            </a:r>
            <a:r>
              <a:rPr lang="en-US" kern="0" dirty="0" smtClean="0">
                <a:latin typeface="Comic Sans MS" pitchFamily="66" charset="0"/>
                <a:cs typeface="+mn-cs"/>
              </a:rPr>
              <a:t> circuits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/>
            </a:pPr>
            <a:r>
              <a:rPr lang="en-US" kern="0" dirty="0" smtClean="0">
                <a:latin typeface="Comic Sans MS" pitchFamily="66" charset="0"/>
                <a:cs typeface="+mn-cs"/>
              </a:rPr>
              <a:t>Investigate coupling between </a:t>
            </a:r>
            <a:r>
              <a:rPr lang="en-US" kern="0" dirty="0" err="1" smtClean="0">
                <a:latin typeface="Comic Sans MS" pitchFamily="66" charset="0"/>
                <a:cs typeface="+mn-cs"/>
              </a:rPr>
              <a:t>cryomodules</a:t>
            </a:r>
            <a:r>
              <a:rPr lang="en-US" kern="0" dirty="0" smtClean="0">
                <a:latin typeface="Comic Sans MS" pitchFamily="66" charset="0"/>
                <a:cs typeface="+mn-cs"/>
              </a:rPr>
              <a:t> ASAP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en-US" sz="2000" kern="0" dirty="0" smtClean="0">
              <a:latin typeface="Comic Sans MS" pitchFamily="66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Comic Sans MS" pitchFamily="66" charset="0"/>
                <a:cs typeface="+mn-cs"/>
              </a:rPr>
              <a:t>TAO (</a:t>
            </a:r>
            <a:r>
              <a:rPr lang="en-US" sz="2000" kern="0" dirty="0" err="1" smtClean="0">
                <a:latin typeface="Comic Sans MS" pitchFamily="66" charset="0"/>
                <a:cs typeface="+mn-cs"/>
              </a:rPr>
              <a:t>Taconis</a:t>
            </a:r>
            <a:r>
              <a:rPr lang="en-US" sz="2000" kern="0" dirty="0" smtClean="0">
                <a:latin typeface="Comic Sans MS" pitchFamily="66" charset="0"/>
                <a:cs typeface="+mn-cs"/>
              </a:rPr>
              <a:t>) shall be solved first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en-US" sz="2000" kern="0" dirty="0" smtClean="0">
              <a:latin typeface="Comic Sans MS" pitchFamily="66" charset="0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Comic Sans MS" pitchFamily="66" charset="0"/>
                <a:cs typeface="+mn-cs"/>
              </a:rPr>
              <a:t>Cold helium leaks to keep under surveillance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/>
            </a:pPr>
            <a:r>
              <a:rPr lang="en-US" kern="0" dirty="0" smtClean="0">
                <a:latin typeface="Comic Sans MS" pitchFamily="66" charset="0"/>
                <a:cs typeface="+mn-cs"/>
              </a:rPr>
              <a:t>leak to LINA: 1.9e</a:t>
            </a:r>
            <a:r>
              <a:rPr lang="en-US" kern="0" baseline="30000" dirty="0" smtClean="0">
                <a:latin typeface="Comic Sans MS" pitchFamily="66" charset="0"/>
                <a:cs typeface="+mn-cs"/>
              </a:rPr>
              <a:t>-6</a:t>
            </a:r>
            <a:r>
              <a:rPr lang="en-US" kern="0" dirty="0" smtClean="0">
                <a:latin typeface="Comic Sans MS" pitchFamily="66" charset="0"/>
                <a:cs typeface="+mn-cs"/>
              </a:rPr>
              <a:t> Pa.m</a:t>
            </a:r>
            <a:r>
              <a:rPr lang="en-US" kern="0" baseline="30000" dirty="0" smtClean="0">
                <a:latin typeface="Comic Sans MS" pitchFamily="66" charset="0"/>
                <a:cs typeface="+mn-cs"/>
              </a:rPr>
              <a:t>3</a:t>
            </a:r>
            <a:r>
              <a:rPr lang="en-US" kern="0" dirty="0" smtClean="0">
                <a:latin typeface="Comic Sans MS" pitchFamily="66" charset="0"/>
                <a:cs typeface="+mn-cs"/>
              </a:rPr>
              <a:t>/s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/>
            </a:pPr>
            <a:r>
              <a:rPr lang="en-US" kern="0" dirty="0" smtClean="0">
                <a:latin typeface="Comic Sans MS" pitchFamily="66" charset="0"/>
                <a:cs typeface="+mn-cs"/>
              </a:rPr>
              <a:t>leak to Cold Box vacuum: 1.1</a:t>
            </a:r>
            <a:r>
              <a:rPr lang="en-US" kern="0" dirty="0" smtClean="0">
                <a:latin typeface="Comic Sans MS" pitchFamily="66" charset="0"/>
              </a:rPr>
              <a:t>e</a:t>
            </a:r>
            <a:r>
              <a:rPr lang="en-US" kern="0" baseline="30000" dirty="0" smtClean="0">
                <a:latin typeface="Comic Sans MS" pitchFamily="66" charset="0"/>
              </a:rPr>
              <a:t>-4</a:t>
            </a:r>
            <a:r>
              <a:rPr lang="en-US" kern="0" dirty="0" smtClean="0">
                <a:latin typeface="Comic Sans MS" pitchFamily="66" charset="0"/>
              </a:rPr>
              <a:t> Pa.m</a:t>
            </a:r>
            <a:r>
              <a:rPr lang="en-US" kern="0" baseline="30000" dirty="0" smtClean="0">
                <a:latin typeface="Comic Sans MS" pitchFamily="66" charset="0"/>
              </a:rPr>
              <a:t>3</a:t>
            </a:r>
            <a:r>
              <a:rPr lang="en-US" kern="0" dirty="0" smtClean="0">
                <a:latin typeface="Comic Sans MS" pitchFamily="66" charset="0"/>
              </a:rPr>
              <a:t>/s</a:t>
            </a:r>
            <a:r>
              <a:rPr lang="en-US" kern="0" dirty="0" smtClean="0">
                <a:latin typeface="Comic Sans MS" pitchFamily="66" charset="0"/>
                <a:cs typeface="+mn-cs"/>
              </a:rPr>
              <a:t>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Tx/>
              <a:buChar char="-"/>
              <a:defRPr/>
            </a:pPr>
            <a:endParaRPr lang="en-US" sz="2400" kern="0" dirty="0" smtClean="0">
              <a:latin typeface="Comic Sans MS" pitchFamily="66" charset="0"/>
            </a:endParaRPr>
          </a:p>
        </p:txBody>
      </p:sp>
      <p:sp>
        <p:nvSpPr>
          <p:cNvPr id="7" name="Rectangle à coins arrondis 6"/>
          <p:cNvSpPr/>
          <p:nvPr/>
        </p:nvSpPr>
        <p:spPr>
          <a:xfrm rot="1941970">
            <a:off x="6571822" y="4106068"/>
            <a:ext cx="2239547" cy="5400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omic Sans MS" pitchFamily="66" charset="0"/>
              </a:rPr>
              <a:t>Work done since that first </a:t>
            </a:r>
            <a:r>
              <a:rPr lang="en-US" sz="1600" dirty="0" err="1" smtClean="0">
                <a:latin typeface="Comic Sans MS" pitchFamily="66" charset="0"/>
              </a:rPr>
              <a:t>cooldown</a:t>
            </a:r>
            <a:endParaRPr lang="en-US" sz="2000" dirty="0">
              <a:latin typeface="Comic Sans MS" pitchFamily="66" charset="0"/>
            </a:endParaRP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943140" y="691324"/>
            <a:ext cx="2200860" cy="295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78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Cryomodules general design</a:t>
            </a: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6350" y="719245"/>
            <a:ext cx="2102215" cy="312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35187" y="2857500"/>
            <a:ext cx="280593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645702" y="2917507"/>
            <a:ext cx="1774171" cy="2580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2619548" y="817273"/>
            <a:ext cx="3968676" cy="168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Common features:</a:t>
            </a:r>
          </a:p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kern="0" dirty="0" smtClean="0">
                <a:latin typeface="Comic Sans MS" pitchFamily="66" charset="0"/>
                <a:cs typeface="+mn-cs"/>
              </a:rPr>
              <a:t>QWR cavities, 88 MHz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kern="0" dirty="0" smtClean="0">
                <a:latin typeface="Comic Sans MS" pitchFamily="66" charset="0"/>
                <a:cs typeface="+mn-cs"/>
              </a:rPr>
              <a:t>Bulk niobium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kern="0" dirty="0" smtClean="0">
                <a:latin typeface="Comic Sans MS" pitchFamily="66" charset="0"/>
                <a:cs typeface="+mn-cs"/>
              </a:rPr>
              <a:t>4.5K operation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kern="0" dirty="0" smtClean="0">
                <a:latin typeface="Comic Sans MS" pitchFamily="66" charset="0"/>
              </a:rPr>
              <a:t>Same power coupler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kern="0" dirty="0" smtClean="0">
                <a:latin typeface="Comic Sans MS" pitchFamily="66" charset="0"/>
                <a:cs typeface="+mn-cs"/>
              </a:rPr>
              <a:t>Separate vacuum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kern="0" dirty="0" smtClean="0">
                <a:latin typeface="Comic Sans MS" pitchFamily="66" charset="0"/>
              </a:rPr>
              <a:t>BCP treatment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4366818" y="3164458"/>
            <a:ext cx="1835695" cy="2100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R="0" lvl="0" indent="-342900" algn="ctr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Plunger tuning system</a:t>
            </a:r>
          </a:p>
          <a:p>
            <a:pPr marR="0" lvl="0" indent="-342900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R="0" lvl="0" indent="-342900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1" y="3960655"/>
            <a:ext cx="2095865" cy="20990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R="0" lvl="0" indent="-342900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Mechanical tuning system</a:t>
            </a:r>
          </a:p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84665" y="4871947"/>
            <a:ext cx="1658475" cy="210000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omic Sans MS" pitchFamily="66" charset="0"/>
              </a:rPr>
              <a:t>Cold magnetic shield</a:t>
            </a:r>
            <a:endParaRPr lang="en-US" sz="1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-1" y="4296132"/>
            <a:ext cx="1645701" cy="2100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R="0" lvl="0" indent="-342900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RT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magnetic shield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-6350" y="4933072"/>
            <a:ext cx="1475657" cy="50994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R="0" lvl="0" indent="-342900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No HPR after vertical cryostat test</a:t>
            </a:r>
          </a:p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7919864" y="5233063"/>
            <a:ext cx="1224137" cy="210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R="0" lvl="0" indent="-342900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Cavity baking</a:t>
            </a:r>
          </a:p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cxnSp>
        <p:nvCxnSpPr>
          <p:cNvPr id="15" name="Connecteur droit avec flèche 14"/>
          <p:cNvCxnSpPr>
            <a:stCxn id="28" idx="3"/>
          </p:cNvCxnSpPr>
          <p:nvPr/>
        </p:nvCxnSpPr>
        <p:spPr>
          <a:xfrm>
            <a:off x="2095866" y="4065609"/>
            <a:ext cx="387903" cy="49511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29" idx="0"/>
          </p:cNvCxnSpPr>
          <p:nvPr/>
        </p:nvCxnSpPr>
        <p:spPr>
          <a:xfrm flipH="1" flipV="1">
            <a:off x="6047655" y="4387554"/>
            <a:ext cx="66248" cy="48439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27" idx="2"/>
          </p:cNvCxnSpPr>
          <p:nvPr/>
        </p:nvCxnSpPr>
        <p:spPr>
          <a:xfrm>
            <a:off x="5284665" y="3374458"/>
            <a:ext cx="762990" cy="5631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stCxn id="30" idx="2"/>
          </p:cNvCxnSpPr>
          <p:nvPr/>
        </p:nvCxnSpPr>
        <p:spPr>
          <a:xfrm>
            <a:off x="822850" y="4506132"/>
            <a:ext cx="1466966" cy="67670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201240" y="3605778"/>
            <a:ext cx="1226426" cy="210000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 smtClean="0">
                <a:solidFill>
                  <a:schemeClr val="tx1"/>
                </a:solidFill>
                <a:latin typeface="Comic Sans MS" pitchFamily="66" charset="0"/>
              </a:rPr>
              <a:t>LHe</a:t>
            </a:r>
            <a:r>
              <a:rPr lang="fr-FR" sz="1200" dirty="0" smtClean="0">
                <a:solidFill>
                  <a:schemeClr val="tx1"/>
                </a:solidFill>
                <a:latin typeface="Comic Sans MS" pitchFamily="66" charset="0"/>
              </a:rPr>
              <a:t> buffer</a:t>
            </a:r>
            <a:endParaRPr lang="fr-FR" sz="1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cxnSp>
        <p:nvCxnSpPr>
          <p:cNvPr id="35" name="Connecteur droit avec flèche 34"/>
          <p:cNvCxnSpPr>
            <a:stCxn id="34" idx="1"/>
          </p:cNvCxnSpPr>
          <p:nvPr/>
        </p:nvCxnSpPr>
        <p:spPr>
          <a:xfrm flipH="1">
            <a:off x="6665566" y="3710778"/>
            <a:ext cx="535675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2987824" y="4864955"/>
            <a:ext cx="1512168" cy="35739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R="0" lvl="0" indent="-342900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Cavity removable bottom</a:t>
            </a:r>
          </a:p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cxnSp>
        <p:nvCxnSpPr>
          <p:cNvPr id="22" name="Connecteur droit avec flèche 21"/>
          <p:cNvCxnSpPr>
            <a:stCxn id="21" idx="1"/>
          </p:cNvCxnSpPr>
          <p:nvPr/>
        </p:nvCxnSpPr>
        <p:spPr>
          <a:xfrm flipH="1" flipV="1">
            <a:off x="2627784" y="4911072"/>
            <a:ext cx="360040" cy="1325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239000" y="5438511"/>
            <a:ext cx="1905000" cy="381000"/>
          </a:xfrm>
          <a:noFill/>
        </p:spPr>
        <p:txBody>
          <a:bodyPr/>
          <a:lstStyle/>
          <a:p>
            <a:fld id="{4F736895-F069-406D-8781-81F5B926BA81}" type="slidenum">
              <a:rPr lang="en-US" smtClean="0"/>
              <a:pPr/>
              <a:t>36</a:t>
            </a:fld>
            <a:endParaRPr lang="en-US" dirty="0" smtClean="0"/>
          </a:p>
        </p:txBody>
      </p:sp>
      <p:sp>
        <p:nvSpPr>
          <p:cNvPr id="36" name="ZoneTexte 35"/>
          <p:cNvSpPr txBox="1"/>
          <p:nvPr/>
        </p:nvSpPr>
        <p:spPr>
          <a:xfrm>
            <a:off x="-38100" y="5532636"/>
            <a:ext cx="21948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Comic Sans MS" pitchFamily="66" charset="0"/>
              </a:rPr>
              <a:t>P.-E. Bernaudin GANIL/SDA/GVC</a:t>
            </a:r>
            <a:endParaRPr lang="fr-FR" sz="1000" dirty="0">
              <a:latin typeface="Comic Sans MS" pitchFamily="66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3295849" y="5532636"/>
            <a:ext cx="25523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 smtClean="0">
                <a:latin typeface="Comic Sans MS" pitchFamily="66" charset="0"/>
              </a:rPr>
              <a:t>SPIRAL2Week  - </a:t>
            </a:r>
            <a:r>
              <a:rPr lang="fr-FR" sz="1000" dirty="0" err="1" smtClean="0">
                <a:latin typeface="Comic Sans MS" pitchFamily="66" charset="0"/>
              </a:rPr>
              <a:t>November</a:t>
            </a:r>
            <a:r>
              <a:rPr lang="fr-FR" sz="1000" dirty="0" smtClean="0">
                <a:latin typeface="Comic Sans MS" pitchFamily="66" charset="0"/>
              </a:rPr>
              <a:t> 24th, 2016</a:t>
            </a:r>
            <a:endParaRPr lang="fr-FR" sz="1000" dirty="0">
              <a:latin typeface="Comic Sans MS" pitchFamily="66" charset="0"/>
            </a:endParaRP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 bwMode="auto">
          <a:xfrm>
            <a:off x="3501678" y="3983082"/>
            <a:ext cx="2091135" cy="37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Differences</a:t>
            </a:r>
          </a:p>
        </p:txBody>
      </p:sp>
      <p:sp>
        <p:nvSpPr>
          <p:cNvPr id="39" name="Espace réservé de la date 3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40" name="Espace réservé du pied de page 3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SPIRAL2 4-vanes RFQ</a:t>
            </a:r>
            <a:endParaRPr lang="fr-FR" dirty="0"/>
          </a:p>
        </p:txBody>
      </p:sp>
      <p:sp>
        <p:nvSpPr>
          <p:cNvPr id="9222" name="Rectangle 2"/>
          <p:cNvSpPr>
            <a:spLocks noChangeArrowheads="1"/>
          </p:cNvSpPr>
          <p:nvPr/>
        </p:nvSpPr>
        <p:spPr bwMode="auto">
          <a:xfrm>
            <a:off x="0" y="3635375"/>
            <a:ext cx="4100513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>
                <a:latin typeface="Corbel" pitchFamily="34" charset="0"/>
              </a:rPr>
              <a:t>Assembly from </a:t>
            </a:r>
            <a:r>
              <a:rPr lang="en-US" sz="2400">
                <a:solidFill>
                  <a:srgbClr val="FF2B64"/>
                </a:solidFill>
                <a:latin typeface="Corbel" pitchFamily="34" charset="0"/>
              </a:rPr>
              <a:t>Sept 2014 </a:t>
            </a:r>
            <a:r>
              <a:rPr lang="en-US" sz="2400">
                <a:latin typeface="Corbel" pitchFamily="34" charset="0"/>
              </a:rPr>
              <a:t>to </a:t>
            </a:r>
            <a:r>
              <a:rPr lang="en-US" sz="2400">
                <a:solidFill>
                  <a:srgbClr val="FF2B64"/>
                </a:solidFill>
                <a:latin typeface="Corbel" pitchFamily="34" charset="0"/>
              </a:rPr>
              <a:t>March 2015</a:t>
            </a:r>
          </a:p>
        </p:txBody>
      </p:sp>
      <p:pic>
        <p:nvPicPr>
          <p:cNvPr id="9223" name="Picture 2" descr="D:\Mes documents\SPIRAL 2\Installations et démarrages\images\Installation SPIRAL2\2015 03 Pistons RFQ\DSC03626-1.jpg"/>
          <p:cNvPicPr>
            <a:picLocks noChangeAspect="1" noChangeArrowheads="1"/>
          </p:cNvPicPr>
          <p:nvPr/>
        </p:nvPicPr>
        <p:blipFill>
          <a:blip r:embed="rId4" cstate="print"/>
          <a:srcRect r="25366"/>
          <a:stretch>
            <a:fillRect/>
          </a:stretch>
        </p:blipFill>
        <p:spPr bwMode="auto">
          <a:xfrm>
            <a:off x="7377113" y="522288"/>
            <a:ext cx="1587500" cy="142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3" descr="D:\Mes documents\SPIRAL 2\Installations et démarrages\images\Installation SPIRAL2\RFQ\2015-06-02 09.08.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2082800"/>
            <a:ext cx="4800600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Rectangle 2"/>
          <p:cNvSpPr>
            <a:spLocks noChangeArrowheads="1"/>
          </p:cNvSpPr>
          <p:nvPr/>
        </p:nvSpPr>
        <p:spPr bwMode="auto">
          <a:xfrm>
            <a:off x="0" y="4737100"/>
            <a:ext cx="4100513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en-US" sz="2400">
                <a:latin typeface="Corbel" pitchFamily="34" charset="0"/>
              </a:rPr>
              <a:t> First beam </a:t>
            </a:r>
            <a:r>
              <a:rPr lang="en-US" sz="2000">
                <a:latin typeface="Corbel" pitchFamily="34" charset="0"/>
              </a:rPr>
              <a:t> </a:t>
            </a:r>
            <a:r>
              <a:rPr lang="en-US" sz="1400">
                <a:latin typeface="Corbel" pitchFamily="34" charset="0"/>
              </a:rPr>
              <a:t>(H</a:t>
            </a:r>
            <a:r>
              <a:rPr lang="en-US" sz="1400" baseline="30000">
                <a:latin typeface="Corbel" pitchFamily="34" charset="0"/>
              </a:rPr>
              <a:t>+</a:t>
            </a:r>
            <a:r>
              <a:rPr lang="en-US" sz="1400">
                <a:latin typeface="Corbel" pitchFamily="34" charset="0"/>
              </a:rPr>
              <a:t>)</a:t>
            </a:r>
            <a:r>
              <a:rPr lang="en-US" sz="2000">
                <a:latin typeface="Corbel" pitchFamily="34" charset="0"/>
              </a:rPr>
              <a:t>  </a:t>
            </a:r>
            <a:r>
              <a:rPr lang="en-US" sz="2400">
                <a:solidFill>
                  <a:srgbClr val="FF2B64"/>
                </a:solidFill>
                <a:latin typeface="Corbel" pitchFamily="34" charset="0"/>
              </a:rPr>
              <a:t>Dec 3</a:t>
            </a:r>
            <a:r>
              <a:rPr lang="en-US" sz="2400" baseline="30000">
                <a:solidFill>
                  <a:srgbClr val="FF2B64"/>
                </a:solidFill>
                <a:latin typeface="Corbel" pitchFamily="34" charset="0"/>
              </a:rPr>
              <a:t>rd</a:t>
            </a:r>
            <a:r>
              <a:rPr lang="en-US" sz="2400">
                <a:solidFill>
                  <a:srgbClr val="FF2B64"/>
                </a:solidFill>
                <a:latin typeface="Corbel" pitchFamily="34" charset="0"/>
              </a:rPr>
              <a:t>, 2015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3663" y="3409950"/>
            <a:ext cx="1208087" cy="184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600" spc="50" dirty="0">
                <a:latin typeface="+mn-lt"/>
                <a:cs typeface="+mn-cs"/>
              </a:rPr>
              <a:t>Crédit : P. Galdemard IRFU</a:t>
            </a:r>
          </a:p>
        </p:txBody>
      </p:sp>
      <p:pic>
        <p:nvPicPr>
          <p:cNvPr id="13" name="01_Film_Rfq_Hd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rcRect t="10499" b="10499"/>
          <a:stretch>
            <a:fillRect/>
          </a:stretch>
        </p:blipFill>
        <p:spPr>
          <a:xfrm>
            <a:off x="179512" y="1283041"/>
            <a:ext cx="3589600" cy="2126909"/>
          </a:xfrm>
          <a:prstGeom prst="rect">
            <a:avLst/>
          </a:prstGeom>
        </p:spPr>
      </p:pic>
      <p:sp>
        <p:nvSpPr>
          <p:cNvPr id="20" name="Espace réservé de la date 1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noProof="0" smtClean="0"/>
              <a:pPr/>
              <a:t>37</a:t>
            </a:fld>
            <a:endParaRPr lang="en-US" noProof="0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  <p:sp>
        <p:nvSpPr>
          <p:cNvPr id="23" name="Bouton d'action : Suivant 22">
            <a:hlinkClick r:id="rId7" action="ppaction://hlinkfile" highlightClick="1"/>
          </p:cNvPr>
          <p:cNvSpPr/>
          <p:nvPr/>
        </p:nvSpPr>
        <p:spPr>
          <a:xfrm>
            <a:off x="4343400" y="1077238"/>
            <a:ext cx="1168052" cy="86586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4479635" y="5832"/>
            <a:ext cx="184731" cy="36933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479635" y="473660"/>
            <a:ext cx="184730" cy="33855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51720" y="97193"/>
            <a:ext cx="7092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SPIRAL 2     LINAC cryogenic system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598783"/>
            <a:ext cx="9144000" cy="46166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 </a:t>
            </a:r>
            <a:r>
              <a:rPr lang="en-US" sz="2000" dirty="0" smtClean="0"/>
              <a:t>Cryogenic system </a:t>
            </a:r>
            <a:r>
              <a:rPr lang="en-GB" sz="1400" dirty="0" smtClean="0"/>
              <a:t>(1,300 W equivalent 4.5 K) </a:t>
            </a:r>
            <a:r>
              <a:rPr lang="en-US" sz="2000" dirty="0" smtClean="0"/>
              <a:t>installed, first liquid helium in July 2015</a:t>
            </a:r>
          </a:p>
        </p:txBody>
      </p:sp>
      <p:pic>
        <p:nvPicPr>
          <p:cNvPr id="3074" name="Picture 2" descr="F:\ICABU 15\Photos\DSCN382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7504" y="1177314"/>
            <a:ext cx="2924944" cy="2144271"/>
          </a:xfrm>
          <a:prstGeom prst="rect">
            <a:avLst/>
          </a:prstGeom>
          <a:noFill/>
        </p:spPr>
      </p:pic>
      <p:pic>
        <p:nvPicPr>
          <p:cNvPr id="3075" name="Picture 3" descr="F:\ICABU 15\Photos\Local-12_0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3497572"/>
            <a:ext cx="2592288" cy="1951066"/>
          </a:xfrm>
          <a:prstGeom prst="rect">
            <a:avLst/>
          </a:prstGeom>
          <a:noFill/>
        </p:spPr>
      </p:pic>
      <p:pic>
        <p:nvPicPr>
          <p:cNvPr id="3077" name="Picture 5" descr="F:\ICABU 15\Photos\SAM_1427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84170" y="1097304"/>
            <a:ext cx="2885517" cy="4274840"/>
          </a:xfrm>
          <a:prstGeom prst="rect">
            <a:avLst/>
          </a:prstGeom>
          <a:noFill/>
        </p:spPr>
      </p:pic>
      <p:pic>
        <p:nvPicPr>
          <p:cNvPr id="3078" name="Picture 6" descr="F:\ICABU 15\Photos\SAM_1437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03849" y="1280142"/>
            <a:ext cx="2738903" cy="4057634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4479635" y="5832"/>
            <a:ext cx="184731" cy="36933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479635" y="473660"/>
            <a:ext cx="184730" cy="33855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51720" y="97193"/>
            <a:ext cx="7092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SPIRAL 2     LINAC RF system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84168" y="1357334"/>
            <a:ext cx="2771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One solid state amplifier / cavity</a:t>
            </a:r>
          </a:p>
          <a:p>
            <a:r>
              <a:rPr lang="en-US" sz="2000" dirty="0" smtClean="0"/>
              <a:t>Up to 20 kW</a:t>
            </a:r>
          </a:p>
          <a:p>
            <a:endParaRPr lang="en-US" sz="2000" dirty="0" smtClean="0"/>
          </a:p>
          <a:p>
            <a:r>
              <a:rPr lang="en-US" sz="2000" dirty="0" smtClean="0"/>
              <a:t>Amplifiers,</a:t>
            </a:r>
            <a:br>
              <a:rPr lang="en-US" sz="2000" dirty="0" smtClean="0"/>
            </a:br>
            <a:r>
              <a:rPr lang="en-US" sz="2000" dirty="0" smtClean="0"/>
              <a:t>feeders, circulators, LLRF and interlock PLC have been tested independently, installed in the building and interconnected</a:t>
            </a:r>
          </a:p>
        </p:txBody>
      </p:sp>
      <p:pic>
        <p:nvPicPr>
          <p:cNvPr id="14" name="Image 13" descr="M:\Mes documents\SPIRAL2\Seminaire et Conf\COPIL SP2\2014\17 novembre 2014\Photos\IMG_2072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937288"/>
            <a:ext cx="5616624" cy="4400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4479635" y="5832"/>
            <a:ext cx="184731" cy="36933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479635" y="473660"/>
            <a:ext cx="184730" cy="33855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658790"/>
            <a:ext cx="9144000" cy="46166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 </a:t>
            </a:r>
            <a:endParaRPr lang="en-US" sz="1800" dirty="0" smtClean="0"/>
          </a:p>
        </p:txBody>
      </p:sp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1257324"/>
            <a:ext cx="8784976" cy="390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697260"/>
            <a:ext cx="9144000" cy="40004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2011   +3.5 years    :     September, 2014</a:t>
            </a:r>
            <a:endParaRPr lang="en-US" sz="1800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SPIRAL 2   Construction</a:t>
            </a:r>
          </a:p>
        </p:txBody>
      </p:sp>
      <p:sp>
        <p:nvSpPr>
          <p:cNvPr id="10" name="Espace réservé du pied de page 1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  <a:noFill/>
        </p:spPr>
        <p:txBody>
          <a:bodyPr/>
          <a:lstStyle/>
          <a:p>
            <a:r>
              <a:rPr lang="en-US" smtClean="0"/>
              <a:t>Robin FERDINAND - SLHIPP</a:t>
            </a:r>
            <a:endParaRPr lang="es-ES" dirty="0" smtClean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noProof="0" smtClean="0"/>
              <a:pPr/>
              <a:t>4</a:t>
            </a:fld>
            <a:endParaRPr lang="en-US" noProof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4479635" y="5832"/>
            <a:ext cx="184731" cy="36933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479635" y="473660"/>
            <a:ext cx="184730" cy="33855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51720" y="97193"/>
            <a:ext cx="7092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SPIRAL 2     HEBT line installation</a:t>
            </a:r>
          </a:p>
        </p:txBody>
      </p:sp>
      <p:pic>
        <p:nvPicPr>
          <p:cNvPr id="4098" name="Picture 2" descr="F:\Huelva\100CANON\IMG_670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15616" y="617252"/>
            <a:ext cx="2048228" cy="2269239"/>
          </a:xfrm>
          <a:prstGeom prst="rect">
            <a:avLst/>
          </a:prstGeom>
          <a:noFill/>
        </p:spPr>
      </p:pic>
      <p:pic>
        <p:nvPicPr>
          <p:cNvPr id="4100" name="Picture 4" descr="F:\Huelva\100CANON\IMG_671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7504" y="2937510"/>
            <a:ext cx="4248472" cy="2390789"/>
          </a:xfrm>
          <a:prstGeom prst="rect">
            <a:avLst/>
          </a:prstGeom>
          <a:noFill/>
        </p:spPr>
      </p:pic>
      <p:pic>
        <p:nvPicPr>
          <p:cNvPr id="8" name="Image 7" descr="LHE juin 2017_ 20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842417" y="1110878"/>
            <a:ext cx="5097748" cy="3823312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SPIRAL2 </a:t>
            </a:r>
            <a:r>
              <a:rPr lang="fr-FR" dirty="0" err="1" smtClean="0"/>
              <a:t>accelerator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Robin FERDINAND - SLHIPP</a:t>
            </a:r>
            <a:endParaRPr lang="en-US"/>
          </a:p>
        </p:txBody>
      </p:sp>
      <p:pic>
        <p:nvPicPr>
          <p:cNvPr id="8" name="Image 7" descr="accélérateur en francais v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97202"/>
            <a:ext cx="9144000" cy="2417129"/>
          </a:xfrm>
          <a:prstGeom prst="rect">
            <a:avLst/>
          </a:prstGeom>
        </p:spPr>
      </p:pic>
      <p:sp>
        <p:nvSpPr>
          <p:cNvPr id="9" name="Accolade ouvrante 8"/>
          <p:cNvSpPr/>
          <p:nvPr/>
        </p:nvSpPr>
        <p:spPr>
          <a:xfrm rot="16200000">
            <a:off x="1451656" y="1757915"/>
            <a:ext cx="219426" cy="2763713"/>
          </a:xfrm>
          <a:prstGeom prst="leftBrace">
            <a:avLst>
              <a:gd name="adj1" fmla="val 43060"/>
              <a:gd name="adj2" fmla="val 50000"/>
            </a:avLst>
          </a:prstGeom>
          <a:ln w="19050">
            <a:solidFill>
              <a:srgbClr val="FF2B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colade ouvrante 9"/>
          <p:cNvSpPr/>
          <p:nvPr/>
        </p:nvSpPr>
        <p:spPr>
          <a:xfrm rot="16200000">
            <a:off x="5842682" y="576815"/>
            <a:ext cx="219427" cy="5125914"/>
          </a:xfrm>
          <a:prstGeom prst="leftBrace">
            <a:avLst>
              <a:gd name="adj1" fmla="val 53912"/>
              <a:gd name="adj2" fmla="val 50000"/>
            </a:avLst>
          </a:prstGeom>
          <a:ln w="19050">
            <a:solidFill>
              <a:srgbClr val="FF2B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1110765" y="3173406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Started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3538126" y="3173406"/>
            <a:ext cx="4828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Cool down started. RF when safety authorization</a:t>
            </a:r>
            <a:endParaRPr lang="en-US" dirty="0"/>
          </a:p>
        </p:txBody>
      </p:sp>
      <p:graphicFrame>
        <p:nvGraphicFramePr>
          <p:cNvPr id="20" name="Tableau 19"/>
          <p:cNvGraphicFramePr>
            <a:graphicFrameLocks noGrp="1"/>
          </p:cNvGraphicFramePr>
          <p:nvPr/>
        </p:nvGraphicFramePr>
        <p:xfrm>
          <a:off x="1772347" y="3858940"/>
          <a:ext cx="5130526" cy="1494534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2325154"/>
                <a:gridCol w="636569"/>
                <a:gridCol w="636569"/>
                <a:gridCol w="636569"/>
                <a:gridCol w="895665"/>
              </a:tblGrid>
              <a:tr h="397254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 dirty="0"/>
                        <a:t>Particles</a:t>
                      </a:r>
                      <a:endParaRPr lang="fr-F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 dirty="0"/>
                        <a:t>H</a:t>
                      </a:r>
                      <a:r>
                        <a:rPr lang="en-US" sz="1800" kern="800" baseline="30000" dirty="0"/>
                        <a:t>+</a:t>
                      </a:r>
                      <a:endParaRPr lang="fr-F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/>
                        <a:t>D</a:t>
                      </a:r>
                      <a:r>
                        <a:rPr lang="en-US" sz="1800" baseline="30000"/>
                        <a:t>+</a:t>
                      </a:r>
                      <a:endParaRPr lang="fr-F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/>
                        <a:t>ions</a:t>
                      </a:r>
                      <a:endParaRPr lang="fr-F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/>
                        <a:t>option</a:t>
                      </a:r>
                      <a:endParaRPr lang="fr-F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</a:tr>
              <a:tr h="198627"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/>
                        <a:t>A/Q</a:t>
                      </a:r>
                      <a:endParaRPr lang="fr-F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/>
                        <a:t>1</a:t>
                      </a:r>
                      <a:endParaRPr lang="fr-F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/>
                        <a:t>2</a:t>
                      </a:r>
                      <a:endParaRPr lang="fr-F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/>
                        <a:t>3</a:t>
                      </a:r>
                      <a:endParaRPr lang="fr-F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 dirty="0" smtClean="0"/>
                        <a:t>6</a:t>
                      </a:r>
                      <a:endParaRPr lang="fr-F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</a:tr>
              <a:tr h="198627"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/>
                        <a:t>Max I (mA)</a:t>
                      </a:r>
                      <a:endParaRPr lang="fr-F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/>
                        <a:t>5</a:t>
                      </a:r>
                      <a:endParaRPr lang="fr-F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/>
                        <a:t>5</a:t>
                      </a:r>
                      <a:endParaRPr lang="fr-F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/>
                        <a:t>1</a:t>
                      </a:r>
                      <a:endParaRPr lang="fr-F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/>
                        <a:t>1</a:t>
                      </a:r>
                      <a:endParaRPr lang="fr-F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</a:tr>
              <a:tr h="198627"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/>
                        <a:t>Max energy (MeV/A)</a:t>
                      </a:r>
                      <a:endParaRPr lang="fr-F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 dirty="0"/>
                        <a:t>33</a:t>
                      </a:r>
                      <a:endParaRPr lang="fr-F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/>
                        <a:t>20</a:t>
                      </a:r>
                      <a:endParaRPr lang="fr-F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/>
                        <a:t>15</a:t>
                      </a:r>
                      <a:endParaRPr lang="fr-F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/>
                        <a:t>8.5</a:t>
                      </a:r>
                      <a:endParaRPr lang="fr-F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</a:tr>
              <a:tr h="198627">
                <a:tc>
                  <a:txBody>
                    <a:bodyPr/>
                    <a:lstStyle/>
                    <a:p>
                      <a:pPr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/>
                        <a:t>Max beam power (kW)</a:t>
                      </a:r>
                      <a:endParaRPr lang="fr-F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 dirty="0"/>
                        <a:t>165</a:t>
                      </a:r>
                      <a:endParaRPr lang="fr-F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 dirty="0"/>
                        <a:t>200</a:t>
                      </a:r>
                      <a:endParaRPr lang="fr-F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/>
                        <a:t>45</a:t>
                      </a:r>
                      <a:endParaRPr lang="fr-FR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kern="800" dirty="0"/>
                        <a:t>51</a:t>
                      </a:r>
                      <a:endParaRPr lang="fr-FR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780" marR="90170" marT="0" marB="0" anchor="ctr">
                    <a:solidFill>
                      <a:srgbClr val="50586B"/>
                    </a:solidFill>
                  </a:tcPr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2391468" y="680262"/>
            <a:ext cx="4320000" cy="126000"/>
          </a:xfrm>
          <a:prstGeom prst="rect">
            <a:avLst/>
          </a:prstGeom>
          <a:solidFill>
            <a:srgbClr val="505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" dirty="0"/>
          </a:p>
        </p:txBody>
      </p:sp>
      <p:sp>
        <p:nvSpPr>
          <p:cNvPr id="13" name="Rectangle 12"/>
          <p:cNvSpPr/>
          <p:nvPr/>
        </p:nvSpPr>
        <p:spPr>
          <a:xfrm>
            <a:off x="676405" y="3495858"/>
            <a:ext cx="8073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Wide range of particles, intensities, energies, duty-cycles (CW up to single bunch)  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SPIRAL2 linac installation : Numbers…</a:t>
            </a:r>
          </a:p>
        </p:txBody>
      </p:sp>
      <p:sp>
        <p:nvSpPr>
          <p:cNvPr id="48" name="Rectangle 2"/>
          <p:cNvSpPr txBox="1">
            <a:spLocks noChangeArrowheads="1"/>
          </p:cNvSpPr>
          <p:nvPr/>
        </p:nvSpPr>
        <p:spPr bwMode="auto">
          <a:xfrm>
            <a:off x="179513" y="997294"/>
            <a:ext cx="4536504" cy="156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Equipments:</a:t>
            </a:r>
          </a:p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en-US" sz="7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kern="0" dirty="0" smtClean="0">
                <a:latin typeface="Comic Sans MS" pitchFamily="66" charset="0"/>
                <a:cs typeface="+mn-cs"/>
              </a:rPr>
              <a:t>19 </a:t>
            </a:r>
            <a:r>
              <a:rPr lang="en-US" kern="0" dirty="0" err="1" smtClean="0">
                <a:latin typeface="Comic Sans MS" pitchFamily="66" charset="0"/>
                <a:cs typeface="+mn-cs"/>
              </a:rPr>
              <a:t>cryomodules</a:t>
            </a:r>
            <a:endParaRPr lang="en-US" kern="0" dirty="0" smtClean="0">
              <a:latin typeface="Comic Sans MS" pitchFamily="66" charset="0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20 RT sections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kern="0" dirty="0" smtClean="0">
                <a:latin typeface="Comic Sans MS" pitchFamily="66" charset="0"/>
                <a:cs typeface="+mn-cs"/>
              </a:rPr>
              <a:t>19 cryogenic valves boxes</a:t>
            </a: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 bwMode="auto">
          <a:xfrm>
            <a:off x="179513" y="2737487"/>
            <a:ext cx="7272809" cy="156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Connections:</a:t>
            </a:r>
          </a:p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en-US" sz="7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kern="0" dirty="0" smtClean="0">
                <a:latin typeface="Comic Sans MS" pitchFamily="66" charset="0"/>
                <a:cs typeface="+mn-cs"/>
              </a:rPr>
              <a:t>187 cryogenic flanges (CF, </a:t>
            </a:r>
            <a:r>
              <a:rPr lang="en-US" kern="0" dirty="0" err="1" smtClean="0">
                <a:latin typeface="Comic Sans MS" pitchFamily="66" charset="0"/>
                <a:cs typeface="+mn-cs"/>
              </a:rPr>
              <a:t>Helicoflex</a:t>
            </a:r>
            <a:r>
              <a:rPr lang="en-US" kern="0" dirty="0" smtClean="0">
                <a:latin typeface="Comic Sans MS" pitchFamily="66" charset="0"/>
                <a:cs typeface="+mn-cs"/>
              </a:rPr>
              <a:t>™) on main </a:t>
            </a:r>
            <a:r>
              <a:rPr lang="en-US" kern="0" dirty="0" err="1" smtClean="0">
                <a:latin typeface="Comic Sans MS" pitchFamily="66" charset="0"/>
                <a:cs typeface="+mn-cs"/>
              </a:rPr>
              <a:t>cryo</a:t>
            </a:r>
            <a:r>
              <a:rPr lang="en-US" kern="0" dirty="0" smtClean="0">
                <a:latin typeface="Comic Sans MS" pitchFamily="66" charset="0"/>
                <a:cs typeface="+mn-cs"/>
              </a:rPr>
              <a:t> lines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44 isolation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vacuum flanges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kern="0" dirty="0" smtClean="0">
                <a:latin typeface="Comic Sans MS" pitchFamily="66" charset="0"/>
                <a:cs typeface="+mn-cs"/>
              </a:rPr>
              <a:t>More than 200 other metal seals flanges for cryogenics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kern="0" dirty="0" smtClean="0">
                <a:latin typeface="Comic Sans MS" pitchFamily="66" charset="0"/>
                <a:cs typeface="+mn-cs"/>
              </a:rPr>
              <a:t>40 beam lines (clean) connections</a:t>
            </a: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 bwMode="auto">
          <a:xfrm>
            <a:off x="3041104" y="4537687"/>
            <a:ext cx="5419328" cy="78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2400" kern="0" dirty="0" smtClean="0">
                <a:latin typeface="Comic Sans MS" pitchFamily="66" charset="0"/>
              </a:rPr>
              <a:t>&gt; 400 online leak checks </a:t>
            </a:r>
            <a:r>
              <a:rPr lang="en-US" kern="0" dirty="0" smtClean="0">
                <a:latin typeface="Comic Sans MS" pitchFamily="66" charset="0"/>
              </a:rPr>
              <a:t>(+ rechecks)</a:t>
            </a:r>
            <a:endParaRPr lang="en-US" sz="2400" kern="0" dirty="0" smtClean="0">
              <a:latin typeface="Comic Sans MS" pitchFamily="66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2400" kern="0" dirty="0" smtClean="0">
                <a:latin typeface="Comic Sans MS" pitchFamily="66" charset="0"/>
              </a:rPr>
              <a:t>&gt; 150 pressure tests</a:t>
            </a:r>
            <a:r>
              <a:rPr lang="en-US" kern="0" dirty="0" smtClean="0">
                <a:latin typeface="Comic Sans MS" pitchFamily="66" charset="0"/>
              </a:rPr>
              <a:t> (+ retests)</a:t>
            </a:r>
            <a:endParaRPr lang="en-US" sz="2400" kern="0" dirty="0" smtClean="0">
              <a:latin typeface="Comic Sans MS" pitchFamily="66" charset="0"/>
            </a:endParaRPr>
          </a:p>
        </p:txBody>
      </p:sp>
      <p:sp>
        <p:nvSpPr>
          <p:cNvPr id="51" name="Flèche droite 50"/>
          <p:cNvSpPr/>
          <p:nvPr/>
        </p:nvSpPr>
        <p:spPr>
          <a:xfrm>
            <a:off x="1691680" y="4717707"/>
            <a:ext cx="792088" cy="300033"/>
          </a:xfrm>
          <a:prstGeom prst="rightArrow">
            <a:avLst>
              <a:gd name="adj1" fmla="val 50000"/>
              <a:gd name="adj2" fmla="val 64110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4572000" y="1141314"/>
          <a:ext cx="4392489" cy="12776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56994"/>
                <a:gridCol w="1277815"/>
                <a:gridCol w="1357680"/>
              </a:tblGrid>
              <a:tr h="309033">
                <a:tc>
                  <a:txBody>
                    <a:bodyPr/>
                    <a:lstStyle/>
                    <a:p>
                      <a:endParaRPr lang="fr-FR" sz="1300" dirty="0">
                        <a:latin typeface="Comic Sans MS" pitchFamily="66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SPIRAL2</a:t>
                      </a:r>
                      <a:endParaRPr lang="fr-FR" sz="1300" dirty="0">
                        <a:latin typeface="Comic Sans MS" pitchFamily="66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SNS</a:t>
                      </a:r>
                      <a:endParaRPr lang="fr-FR" sz="1300" dirty="0">
                        <a:latin typeface="Comic Sans MS" pitchFamily="66" charset="0"/>
                      </a:endParaRPr>
                    </a:p>
                  </a:txBody>
                  <a:tcPr marT="38100" marB="38100" anchor="ctr"/>
                </a:tc>
              </a:tr>
              <a:tr h="309033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Length</a:t>
                      </a:r>
                      <a:endParaRPr lang="fr-FR" sz="1400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35 m</a:t>
                      </a:r>
                      <a:endParaRPr lang="fr-FR" sz="1400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230 m</a:t>
                      </a:r>
                      <a:endParaRPr lang="fr-FR" sz="1400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T="38100" marB="38100" anchor="ctr"/>
                </a:tc>
              </a:tr>
              <a:tr h="309033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Energy</a:t>
                      </a:r>
                      <a:r>
                        <a:rPr lang="fr-FR" sz="1400" dirty="0" smtClean="0"/>
                        <a:t> gain (H</a:t>
                      </a:r>
                      <a:r>
                        <a:rPr lang="fr-FR" sz="1400" baseline="30000" dirty="0" smtClean="0"/>
                        <a:t>+</a:t>
                      </a:r>
                      <a:r>
                        <a:rPr lang="fr-FR" sz="1400" dirty="0" smtClean="0"/>
                        <a:t>/H</a:t>
                      </a:r>
                      <a:r>
                        <a:rPr lang="fr-FR" sz="1400" baseline="30000" dirty="0" smtClean="0"/>
                        <a:t>-</a:t>
                      </a:r>
                      <a:r>
                        <a:rPr lang="fr-FR" sz="1400" dirty="0" smtClean="0"/>
                        <a:t>)</a:t>
                      </a:r>
                      <a:endParaRPr lang="fr-FR" sz="1400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32 MeV</a:t>
                      </a:r>
                      <a:endParaRPr lang="fr-FR" sz="1400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814 MeV</a:t>
                      </a:r>
                      <a:endParaRPr lang="fr-FR" sz="1400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T="38100" marB="38100" anchor="ctr"/>
                </a:tc>
              </a:tr>
              <a:tr h="309033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Cryomodules</a:t>
                      </a:r>
                      <a:endParaRPr lang="fr-FR" sz="1400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19</a:t>
                      </a:r>
                      <a:endParaRPr lang="fr-FR" sz="18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 smtClean="0"/>
                        <a:t>23</a:t>
                      </a:r>
                      <a:endParaRPr lang="fr-FR" sz="18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 marT="38100" marB="38100" anchor="ctr"/>
                </a:tc>
              </a:tr>
            </a:tbl>
          </a:graphicData>
        </a:graphic>
      </p:graphicFrame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851920" y="802272"/>
            <a:ext cx="5292080" cy="37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L="342900" indent="-342900" algn="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1600" kern="0" dirty="0" smtClean="0">
                <a:latin typeface="Comic Sans MS" pitchFamily="66" charset="0"/>
              </a:rPr>
              <a:t>Short vs. long </a:t>
            </a:r>
            <a:r>
              <a:rPr lang="en-US" sz="1600" kern="0" dirty="0" err="1" smtClean="0">
                <a:latin typeface="Comic Sans MS" pitchFamily="66" charset="0"/>
              </a:rPr>
              <a:t>cryomodule</a:t>
            </a:r>
            <a:r>
              <a:rPr lang="en-US" sz="1600" kern="0" dirty="0" smtClean="0">
                <a:latin typeface="Comic Sans MS" pitchFamily="66" charset="0"/>
              </a:rPr>
              <a:t> design: SPIRAL2 vs. SNS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113112" y="2497460"/>
            <a:ext cx="5923384" cy="37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L="342900" indent="-342900" algn="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1600" i="1" kern="0" dirty="0" smtClean="0">
                <a:latin typeface="Comic Sans MS" pitchFamily="66" charset="0"/>
              </a:rPr>
              <a:t>Installation burden </a:t>
            </a:r>
            <a:r>
              <a:rPr lang="en-US" sz="1600" i="1" u="sng" kern="0" dirty="0" smtClean="0">
                <a:latin typeface="Comic Sans MS" pitchFamily="66" charset="0"/>
              </a:rPr>
              <a:t>similar</a:t>
            </a:r>
            <a:r>
              <a:rPr lang="en-US" sz="1600" i="1" kern="0" dirty="0" smtClean="0">
                <a:latin typeface="Comic Sans MS" pitchFamily="66" charset="0"/>
              </a:rPr>
              <a:t> for a 35 m and a 230 m machine!!</a:t>
            </a:r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noProof="0" smtClean="0"/>
              <a:pPr/>
              <a:t>6</a:t>
            </a:fld>
            <a:endParaRPr lang="en-US" noProof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4479635" y="5832"/>
            <a:ext cx="184731" cy="36933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479635" y="473660"/>
            <a:ext cx="184730" cy="33855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pic>
        <p:nvPicPr>
          <p:cNvPr id="1026" name="Picture 2" descr="F:\ICABU 15\Photos\P105027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25587" y="1337331"/>
            <a:ext cx="2738903" cy="4057633"/>
          </a:xfrm>
          <a:prstGeom prst="rect">
            <a:avLst/>
          </a:prstGeom>
          <a:noFill/>
        </p:spPr>
      </p:pic>
      <p:pic>
        <p:nvPicPr>
          <p:cNvPr id="1027" name="Picture 3" descr="F:\ICABU 15\Photos\P105027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7504" y="937286"/>
            <a:ext cx="2952328" cy="4373819"/>
          </a:xfrm>
          <a:prstGeom prst="rect">
            <a:avLst/>
          </a:prstGeom>
          <a:noFill/>
        </p:spPr>
      </p:pic>
      <p:pic>
        <p:nvPicPr>
          <p:cNvPr id="1028" name="Picture 4" descr="F:\ICABU 15\Photos\P105028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185451" y="1337332"/>
            <a:ext cx="2937321" cy="4063139"/>
          </a:xfrm>
          <a:prstGeom prst="rect">
            <a:avLst/>
          </a:prstGeom>
          <a:noFill/>
        </p:spPr>
      </p:pic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SPIRAL 2 LINAC “warm section” installation</a:t>
            </a:r>
            <a:endParaRPr lang="fr-FR" dirty="0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Robin FERDINAND - SLHIPP</a:t>
            </a:r>
            <a:endParaRPr lang="fr-FR" dirty="0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2824437" y="673453"/>
            <a:ext cx="5710622" cy="15813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kern="0" dirty="0" smtClean="0">
                <a:latin typeface="Comic Sans MS" pitchFamily="66" charset="0"/>
              </a:rPr>
              <a:t>Assembly </a:t>
            </a:r>
            <a:r>
              <a:rPr lang="en-US" kern="0" dirty="0" smtClean="0">
                <a:latin typeface="Comic Sans MS" pitchFamily="66" charset="0"/>
                <a:cs typeface="+mn-cs"/>
              </a:rPr>
              <a:t>under</a:t>
            </a:r>
            <a:r>
              <a:rPr lang="en-US" kern="0" dirty="0" smtClean="0">
                <a:latin typeface="Comic Sans MS" pitchFamily="66" charset="0"/>
              </a:rPr>
              <a:t> ISO 5 moveable laminar flows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kern="0" dirty="0" smtClean="0">
                <a:latin typeface="Comic Sans MS" pitchFamily="66" charset="0"/>
              </a:rPr>
              <a:t>Trained personnel only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kern="0" dirty="0" smtClean="0">
                <a:latin typeface="Comic Sans MS" pitchFamily="66" charset="0"/>
              </a:rPr>
              <a:t>Extensive cleaning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kern="0" dirty="0" smtClean="0">
                <a:latin typeface="Comic Sans MS" pitchFamily="66" charset="0"/>
              </a:rPr>
              <a:t>Particle counters to determine when connection area is clean enough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accélérateur en anglais rédu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12929"/>
            <a:ext cx="9144000" cy="2417129"/>
          </a:xfrm>
          <a:prstGeom prst="rect">
            <a:avLst/>
          </a:prstGeom>
        </p:spPr>
      </p:pic>
      <p:sp>
        <p:nvSpPr>
          <p:cNvPr id="16" name="Titr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Installation </a:t>
            </a:r>
            <a:r>
              <a:rPr lang="fr-FR" dirty="0" err="1" smtClean="0"/>
              <a:t>status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C286-B2FE-44AC-8F25-02BBF4E9D12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08/06/2017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Robin FERDINAND - SLHIPP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625639" y="680262"/>
            <a:ext cx="3888000" cy="126000"/>
          </a:xfrm>
          <a:prstGeom prst="rect">
            <a:avLst/>
          </a:prstGeom>
          <a:solidFill>
            <a:srgbClr val="505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" dirty="0"/>
          </a:p>
        </p:txBody>
      </p:sp>
      <p:pic>
        <p:nvPicPr>
          <p:cNvPr id="14" name="Image 13" descr="_STR73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785092"/>
            <a:ext cx="4017093" cy="2673715"/>
          </a:xfrm>
          <a:prstGeom prst="rect">
            <a:avLst/>
          </a:prstGeom>
        </p:spPr>
      </p:pic>
      <p:pic>
        <p:nvPicPr>
          <p:cNvPr id="68611" name="Picture 3" descr="D:\Mes documents\SPIRAL 2\Installations et démarrages\images\Installation SPIRAL2\2016 10 Photos pro\Reportage photos\Sources\_STR76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836" y="3030058"/>
            <a:ext cx="3786002" cy="2520000"/>
          </a:xfrm>
          <a:prstGeom prst="rect">
            <a:avLst/>
          </a:prstGeom>
          <a:noFill/>
        </p:spPr>
      </p:pic>
      <p:pic>
        <p:nvPicPr>
          <p:cNvPr id="17" name="Picture 3" descr="D:\Mes documents\SPIRAL 2\Installations et démarrages\images\Installation SPIRAL2\RFQ\2015-06-02 09.08.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6793" y="2716212"/>
            <a:ext cx="4800600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 descr="D:\Mes documents\SPIRAL 2\Installations et démarrages\images\Installation SPIRAL2\LINAC\2016 11\IMG_7077_l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60307" y="2134498"/>
            <a:ext cx="4313445" cy="3600000"/>
          </a:xfrm>
          <a:prstGeom prst="rect">
            <a:avLst/>
          </a:prstGeom>
          <a:noFill/>
        </p:spPr>
      </p:pic>
      <p:pic>
        <p:nvPicPr>
          <p:cNvPr id="68610" name="Picture 2" descr="D:\Mes documents\SPIRAL 2\lignes de faisceau\lhe\images\SAFARI\DSC_2440_lr_ps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60307" y="1551508"/>
            <a:ext cx="5383693" cy="3589263"/>
          </a:xfrm>
          <a:prstGeom prst="rect">
            <a:avLst/>
          </a:prstGeom>
          <a:noFill/>
        </p:spPr>
      </p:pic>
      <p:pic>
        <p:nvPicPr>
          <p:cNvPr id="68613" name="Picture 5" descr="D:\Mes documents\SPIRAL 2\Installations et démarrages\images\Installation SPIRAL2\2016 10 Photos pro\Reportage photos\NFS\_STR772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2184" y="0"/>
            <a:ext cx="4552304" cy="3030058"/>
          </a:xfrm>
          <a:prstGeom prst="rect">
            <a:avLst/>
          </a:prstGeom>
          <a:noFill/>
        </p:spPr>
      </p:pic>
      <p:pic>
        <p:nvPicPr>
          <p:cNvPr id="68614" name="Picture 6" descr="D:\Mes documents\SPIRAL 2\Installations et démarrages\images\Installation SPIRAL2\2016 10 Photos pro\Reportage photos\S3\_STR762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08602" y="3447863"/>
            <a:ext cx="3435398" cy="2286635"/>
          </a:xfrm>
          <a:prstGeom prst="rect">
            <a:avLst/>
          </a:prstGeom>
          <a:noFill/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675237" y="2973003"/>
            <a:ext cx="4468763" cy="46166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dirty="0" smtClean="0"/>
              <a:t> First beam </a:t>
            </a:r>
            <a:r>
              <a:rPr lang="en-US" sz="2000" dirty="0" smtClean="0"/>
              <a:t> </a:t>
            </a:r>
            <a:r>
              <a:rPr lang="en-US" sz="1400" dirty="0" smtClean="0"/>
              <a:t>(2mA H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)</a:t>
            </a:r>
            <a:r>
              <a:rPr lang="en-US" sz="2000" dirty="0" smtClean="0"/>
              <a:t>  </a:t>
            </a:r>
            <a:r>
              <a:rPr lang="en-US" sz="2400" dirty="0" smtClean="0">
                <a:solidFill>
                  <a:srgbClr val="FF2B64"/>
                </a:solidFill>
              </a:rPr>
              <a:t>Dec. 19th, 2014</a:t>
            </a: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3760307" y="3311912"/>
            <a:ext cx="5383693" cy="14465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/>
              <a:t> First beam </a:t>
            </a:r>
            <a:r>
              <a:rPr lang="en-US" sz="1400" dirty="0" smtClean="0"/>
              <a:t>(230 </a:t>
            </a:r>
            <a:r>
              <a:rPr lang="en-US" sz="1400" dirty="0" smtClean="0">
                <a:sym typeface="Symbol"/>
              </a:rPr>
              <a:t>A  </a:t>
            </a:r>
            <a:r>
              <a:rPr lang="en-US" sz="1400" dirty="0" smtClean="0"/>
              <a:t>Ar</a:t>
            </a:r>
            <a:r>
              <a:rPr lang="en-US" sz="1400" baseline="30000" dirty="0" smtClean="0"/>
              <a:t>9+</a:t>
            </a:r>
            <a:r>
              <a:rPr lang="en-US" sz="1400" dirty="0" smtClean="0"/>
              <a:t>)</a:t>
            </a:r>
            <a:r>
              <a:rPr lang="en-US" sz="2000" dirty="0" smtClean="0"/>
              <a:t>  </a:t>
            </a:r>
            <a:r>
              <a:rPr lang="en-US" sz="2400" dirty="0" smtClean="0">
                <a:solidFill>
                  <a:srgbClr val="FF2B64"/>
                </a:solidFill>
              </a:rPr>
              <a:t>July 10, 2015</a:t>
            </a:r>
          </a:p>
          <a:p>
            <a:pPr algn="ctr"/>
            <a:r>
              <a:rPr lang="en-US" sz="2400" dirty="0" smtClean="0"/>
              <a:t>First RFQ acceleration </a:t>
            </a:r>
            <a:r>
              <a:rPr lang="en-US" sz="4000" dirty="0" smtClean="0"/>
              <a:t> </a:t>
            </a:r>
            <a:r>
              <a:rPr lang="en-US" sz="1400" dirty="0" smtClean="0"/>
              <a:t>(230 </a:t>
            </a:r>
            <a:r>
              <a:rPr lang="en-US" sz="1400" dirty="0" smtClean="0">
                <a:sym typeface="Symbol"/>
              </a:rPr>
              <a:t>A  </a:t>
            </a:r>
            <a:r>
              <a:rPr lang="en-US" sz="1400" baseline="30000" dirty="0" smtClean="0">
                <a:sym typeface="Symbol"/>
              </a:rPr>
              <a:t>4</a:t>
            </a:r>
            <a:r>
              <a:rPr lang="en-US" sz="1400" dirty="0" smtClean="0"/>
              <a:t>He</a:t>
            </a:r>
            <a:r>
              <a:rPr lang="en-US" sz="1400" baseline="30000" dirty="0" smtClean="0"/>
              <a:t>2+</a:t>
            </a:r>
            <a:r>
              <a:rPr lang="en-US" sz="1400" dirty="0" smtClean="0"/>
              <a:t>)</a:t>
            </a:r>
            <a:r>
              <a:rPr lang="en-US" sz="3600" dirty="0" smtClean="0"/>
              <a:t> </a:t>
            </a:r>
            <a:r>
              <a:rPr lang="en-US" sz="2400" dirty="0" smtClean="0">
                <a:solidFill>
                  <a:srgbClr val="FF2B64"/>
                </a:solidFill>
              </a:rPr>
              <a:t>February  12, 2016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6791859" y="3019169"/>
            <a:ext cx="217262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/>
            <a:r>
              <a:rPr lang="en-US" sz="2400" dirty="0">
                <a:latin typeface="Corbel" pitchFamily="34" charset="0"/>
              </a:rPr>
              <a:t> First beam </a:t>
            </a:r>
            <a:r>
              <a:rPr lang="en-US" sz="2000" dirty="0">
                <a:latin typeface="Corbel" pitchFamily="34" charset="0"/>
              </a:rPr>
              <a:t> </a:t>
            </a:r>
            <a:r>
              <a:rPr lang="en-US" sz="1400" dirty="0">
                <a:latin typeface="Corbel" pitchFamily="34" charset="0"/>
              </a:rPr>
              <a:t>(H</a:t>
            </a:r>
            <a:r>
              <a:rPr lang="en-US" sz="1400" baseline="30000" dirty="0">
                <a:latin typeface="Corbel" pitchFamily="34" charset="0"/>
              </a:rPr>
              <a:t>+</a:t>
            </a:r>
            <a:r>
              <a:rPr lang="en-US" sz="1400" dirty="0">
                <a:latin typeface="Corbel" pitchFamily="34" charset="0"/>
              </a:rPr>
              <a:t>)</a:t>
            </a:r>
            <a:r>
              <a:rPr lang="en-US" sz="2000" dirty="0">
                <a:latin typeface="Corbel" pitchFamily="34" charset="0"/>
              </a:rPr>
              <a:t>  </a:t>
            </a:r>
            <a:r>
              <a:rPr lang="en-US" sz="2400" dirty="0">
                <a:solidFill>
                  <a:srgbClr val="FF2B64"/>
                </a:solidFill>
                <a:latin typeface="Corbel" pitchFamily="34" charset="0"/>
              </a:rPr>
              <a:t>Dec 3</a:t>
            </a:r>
            <a:r>
              <a:rPr lang="en-US" sz="2400" baseline="30000" dirty="0">
                <a:solidFill>
                  <a:srgbClr val="FF2B64"/>
                </a:solidFill>
                <a:latin typeface="Corbel" pitchFamily="34" charset="0"/>
              </a:rPr>
              <a:t>rd</a:t>
            </a:r>
            <a:r>
              <a:rPr lang="en-US" sz="2400" dirty="0">
                <a:solidFill>
                  <a:srgbClr val="FF2B64"/>
                </a:solidFill>
                <a:latin typeface="Corbel" pitchFamily="34" charset="0"/>
              </a:rPr>
              <a:t>, 2015</a:t>
            </a: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1078173" y="2557504"/>
            <a:ext cx="2798763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 smtClean="0">
                <a:latin typeface="Corbel" pitchFamily="34" charset="0"/>
              </a:rPr>
              <a:t>LINAC</a:t>
            </a:r>
            <a:r>
              <a:rPr lang="en-US" sz="2000" dirty="0" smtClean="0">
                <a:latin typeface="Corbel" pitchFamily="34" charset="0"/>
              </a:rPr>
              <a:t> </a:t>
            </a:r>
            <a:r>
              <a:rPr lang="en-US" sz="2400" dirty="0" smtClean="0">
                <a:solidFill>
                  <a:srgbClr val="FF2B64"/>
                </a:solidFill>
                <a:latin typeface="Corbel" pitchFamily="34" charset="0"/>
              </a:rPr>
              <a:t>ready </a:t>
            </a:r>
            <a:r>
              <a:rPr lang="en-US" sz="2400" dirty="0" smtClean="0">
                <a:solidFill>
                  <a:srgbClr val="404656"/>
                </a:solidFill>
                <a:latin typeface="Corbel" pitchFamily="34" charset="0"/>
              </a:rPr>
              <a:t>for RF</a:t>
            </a:r>
          </a:p>
          <a:p>
            <a:pPr algn="ctr"/>
            <a:r>
              <a:rPr lang="en-US" sz="2400" dirty="0" smtClean="0">
                <a:solidFill>
                  <a:srgbClr val="404656"/>
                </a:solidFill>
                <a:latin typeface="Corbel" pitchFamily="34" charset="0"/>
              </a:rPr>
              <a:t>Partial cooled down</a:t>
            </a:r>
            <a:endParaRPr lang="en-US" sz="2400" dirty="0">
              <a:solidFill>
                <a:srgbClr val="404656"/>
              </a:solidFill>
              <a:latin typeface="Corbel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16269E-7 L -0.16146 -0.17213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" y="-8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686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8823E-6 L -0.19549 -0.1124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" y="-5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10994E-7 L -0.19496 0.0769 " pathEditMode="relative" ptsTypes="AA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500" fill="hold"/>
                                        <p:tgtEl>
                                          <p:spTgt spid="6861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18767E-6 L -0.08855 -0.03831 " pathEditMode="relative" ptsTypes="AA">
                                      <p:cBhvr>
                                        <p:cTn id="74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6861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8.54606E-7 L 0.23541 -0.25527 " pathEditMode="relative" ptsTypes="AA">
                                      <p:cBhvr>
                                        <p:cTn id="85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686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37646E-6 L 0.18472 -0.13354 " pathEditMode="relative" ptsTypes="AA">
                                      <p:cBhvr>
                                        <p:cTn id="96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Commissioning</a:t>
            </a:r>
            <a:r>
              <a:rPr lang="fr-FR" dirty="0" smtClean="0"/>
              <a:t> </a:t>
            </a:r>
            <a:r>
              <a:rPr lang="fr-FR" dirty="0" err="1" smtClean="0">
                <a:solidFill>
                  <a:srgbClr val="FF2B64"/>
                </a:solidFill>
              </a:rPr>
              <a:t>Strategy</a:t>
            </a:r>
            <a:endParaRPr lang="fr-FR" dirty="0">
              <a:solidFill>
                <a:srgbClr val="FF2B64"/>
              </a:solidFill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ésentation_Spiral2 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lux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1943</Words>
  <Application>Microsoft Office PowerPoint</Application>
  <PresentationFormat>Affichage à l'écran (16:10)</PresentationFormat>
  <Paragraphs>487</Paragraphs>
  <Slides>40</Slides>
  <Notes>32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9" baseType="lpstr">
      <vt:lpstr>Arial</vt:lpstr>
      <vt:lpstr>Vrinda</vt:lpstr>
      <vt:lpstr>Corbel</vt:lpstr>
      <vt:lpstr>Times New Roman</vt:lpstr>
      <vt:lpstr>Comic Sans MS</vt:lpstr>
      <vt:lpstr>Symbol</vt:lpstr>
      <vt:lpstr>Wingdings</vt:lpstr>
      <vt:lpstr>Calibri</vt:lpstr>
      <vt:lpstr>Présentation_Spiral2 v2</vt:lpstr>
      <vt:lpstr>SPIRAL2: installation and commissioning of the accelerator</vt:lpstr>
      <vt:lpstr>SPIRAL2 facility</vt:lpstr>
      <vt:lpstr>SPIRAL 2   Construction</vt:lpstr>
      <vt:lpstr>SPIRAL 2   Construction</vt:lpstr>
      <vt:lpstr>SPIRAL2 accelerator</vt:lpstr>
      <vt:lpstr>SPIRAL2 linac installation : Numbers…</vt:lpstr>
      <vt:lpstr>SPIRAL 2 LINAC “warm section” installation</vt:lpstr>
      <vt:lpstr>Installation status</vt:lpstr>
      <vt:lpstr>Commissioning Strategy</vt:lpstr>
      <vt:lpstr>SPIRAL2 : beam commissioning in 4 phases</vt:lpstr>
      <vt:lpstr>Strategy for a multi beam commissioning</vt:lpstr>
      <vt:lpstr>Injector results</vt:lpstr>
      <vt:lpstr>Test bench configuration</vt:lpstr>
      <vt:lpstr>source commissioning</vt:lpstr>
      <vt:lpstr>source commissioning</vt:lpstr>
      <vt:lpstr>Emittance at the end of the LEBT</vt:lpstr>
      <vt:lpstr>RFQ high Power commissioning</vt:lpstr>
      <vt:lpstr>RFQ beam commissioning</vt:lpstr>
      <vt:lpstr>Transmission comparison with calculation</vt:lpstr>
      <vt:lpstr>RFQ beam commissioning</vt:lpstr>
      <vt:lpstr>Longitudinal measurements</vt:lpstr>
      <vt:lpstr>Bunch length measurement comparison</vt:lpstr>
      <vt:lpstr>Longitudinal results</vt:lpstr>
      <vt:lpstr>Linac results</vt:lpstr>
      <vt:lpstr>Linac partial cool downs</vt:lpstr>
      <vt:lpstr>Cryogenic results</vt:lpstr>
      <vt:lpstr>Pressure stability (11h)</vt:lpstr>
      <vt:lpstr>What’s next ?</vt:lpstr>
      <vt:lpstr>Partner labs for GANIL/SPIRAL2 phase 1</vt:lpstr>
      <vt:lpstr>Summary</vt:lpstr>
      <vt:lpstr>Diapositive 31</vt:lpstr>
      <vt:lpstr>Cryogenic system – first cooldown (1)</vt:lpstr>
      <vt:lpstr>Cryogenic system – first cooldown (2)</vt:lpstr>
      <vt:lpstr>Cryogenic system – first cooldown (3)</vt:lpstr>
      <vt:lpstr>Cryogenic system – first cooldown summary</vt:lpstr>
      <vt:lpstr>Cryomodules general design</vt:lpstr>
      <vt:lpstr>SPIRAL2 4-vanes RFQ</vt:lpstr>
      <vt:lpstr>Diapositive 38</vt:lpstr>
      <vt:lpstr>Diapositive 39</vt:lpstr>
      <vt:lpstr>Diapositive 40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2016-11-14T08:31:10Z</dcterms:created>
  <dcterms:modified xsi:type="dcterms:W3CDTF">2017-06-08T03:37:07Z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TC101743289990</vt:lpwstr>
  </property>
</Properties>
</file>