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4983" r:id="rId1"/>
    <p:sldMasterId id="2147484995" r:id="rId2"/>
  </p:sldMasterIdLst>
  <p:notesMasterIdLst>
    <p:notesMasterId r:id="rId32"/>
  </p:notesMasterIdLst>
  <p:sldIdLst>
    <p:sldId id="256" r:id="rId3"/>
    <p:sldId id="257" r:id="rId4"/>
    <p:sldId id="258" r:id="rId5"/>
    <p:sldId id="259" r:id="rId6"/>
    <p:sldId id="261" r:id="rId7"/>
    <p:sldId id="263" r:id="rId8"/>
    <p:sldId id="262" r:id="rId9"/>
    <p:sldId id="264" r:id="rId10"/>
    <p:sldId id="267" r:id="rId11"/>
    <p:sldId id="269" r:id="rId12"/>
    <p:sldId id="268" r:id="rId13"/>
    <p:sldId id="272" r:id="rId14"/>
    <p:sldId id="276" r:id="rId15"/>
    <p:sldId id="278" r:id="rId16"/>
    <p:sldId id="277" r:id="rId17"/>
    <p:sldId id="286" r:id="rId18"/>
    <p:sldId id="279" r:id="rId19"/>
    <p:sldId id="285" r:id="rId20"/>
    <p:sldId id="287" r:id="rId21"/>
    <p:sldId id="288" r:id="rId22"/>
    <p:sldId id="281" r:id="rId23"/>
    <p:sldId id="289" r:id="rId24"/>
    <p:sldId id="282" r:id="rId25"/>
    <p:sldId id="275" r:id="rId26"/>
    <p:sldId id="284" r:id="rId27"/>
    <p:sldId id="291" r:id="rId28"/>
    <p:sldId id="265" r:id="rId29"/>
    <p:sldId id="283" r:id="rId30"/>
    <p:sldId id="292" r:id="rId3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43" autoAdjust="0"/>
    <p:restoredTop sz="94660"/>
  </p:normalViewPr>
  <p:slideViewPr>
    <p:cSldViewPr>
      <p:cViewPr varScale="1">
        <p:scale>
          <a:sx n="88" d="100"/>
          <a:sy n="88" d="100"/>
        </p:scale>
        <p:origin x="74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Pout versus Pin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50800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Sheet1!$A$2:$A$13</c:f>
              <c:numCache>
                <c:formatCode>General</c:formatCode>
                <c:ptCount val="12"/>
                <c:pt idx="0">
                  <c:v>1.95</c:v>
                </c:pt>
                <c:pt idx="1">
                  <c:v>2.62</c:v>
                </c:pt>
                <c:pt idx="2">
                  <c:v>3.16</c:v>
                </c:pt>
                <c:pt idx="3">
                  <c:v>3.73</c:v>
                </c:pt>
                <c:pt idx="4">
                  <c:v>4.16</c:v>
                </c:pt>
                <c:pt idx="5">
                  <c:v>4.6500000000000004</c:v>
                </c:pt>
                <c:pt idx="6">
                  <c:v>5.19</c:v>
                </c:pt>
                <c:pt idx="7">
                  <c:v>5.73</c:v>
                </c:pt>
                <c:pt idx="8">
                  <c:v>6.33</c:v>
                </c:pt>
                <c:pt idx="9">
                  <c:v>7.01</c:v>
                </c:pt>
                <c:pt idx="10">
                  <c:v>7.75</c:v>
                </c:pt>
                <c:pt idx="11">
                  <c:v>8.66</c:v>
                </c:pt>
              </c:numCache>
            </c:numRef>
          </c:xVal>
          <c:yVal>
            <c:numRef>
              <c:f>Sheet1!$B$2:$B$13</c:f>
              <c:numCache>
                <c:formatCode>General</c:formatCode>
                <c:ptCount val="12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8867232"/>
        <c:axId val="437938888"/>
      </c:scatterChart>
      <c:valAx>
        <c:axId val="18886723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smtClean="0"/>
                  <a:t>Pin [kW]</a:t>
                </a:r>
                <a:endParaRPr lang="en-GB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37938888"/>
        <c:crosses val="autoZero"/>
        <c:crossBetween val="midCat"/>
      </c:valAx>
      <c:valAx>
        <c:axId val="43793888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smtClean="0"/>
                  <a:t>Pout [kW]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6.1352657004830917E-3"/>
              <c:y val="0.4114341303249597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886723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DC to RF efficiency </a:t>
            </a:r>
            <a:r>
              <a:rPr lang="en-US" dirty="0" smtClean="0"/>
              <a:t>versus </a:t>
            </a:r>
            <a:r>
              <a:rPr lang="en-US" dirty="0" smtClean="0"/>
              <a:t>Pout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50800" cap="rnd">
              <a:solidFill>
                <a:srgbClr val="00B050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Sheet1!$A$2:$A$13</c:f>
              <c:numCache>
                <c:formatCode>General</c:formatCode>
                <c:ptCount val="12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</c:numCache>
            </c:numRef>
          </c:xVal>
          <c:yVal>
            <c:numRef>
              <c:f>Sheet1!$B$2:$B$13</c:f>
              <c:numCache>
                <c:formatCode>0.0</c:formatCode>
                <c:ptCount val="12"/>
                <c:pt idx="0">
                  <c:v>24.968789013732835</c:v>
                </c:pt>
                <c:pt idx="1">
                  <c:v>33.670033670033675</c:v>
                </c:pt>
                <c:pt idx="2">
                  <c:v>41.025641025641029</c:v>
                </c:pt>
                <c:pt idx="3">
                  <c:v>47.534165181224012</c:v>
                </c:pt>
                <c:pt idx="4">
                  <c:v>52.910052910052904</c:v>
                </c:pt>
                <c:pt idx="5">
                  <c:v>57.471264367816097</c:v>
                </c:pt>
                <c:pt idx="6">
                  <c:v>60.763888888888886</c:v>
                </c:pt>
                <c:pt idx="7">
                  <c:v>63.948840927258196</c:v>
                </c:pt>
                <c:pt idx="8">
                  <c:v>66.33499170812604</c:v>
                </c:pt>
                <c:pt idx="9">
                  <c:v>68.166325835037483</c:v>
                </c:pt>
                <c:pt idx="10">
                  <c:v>69.841269841269835</c:v>
                </c:pt>
                <c:pt idx="11">
                  <c:v>71.492403932082226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6480120"/>
        <c:axId val="186480512"/>
      </c:scatterChart>
      <c:valAx>
        <c:axId val="186480120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smtClean="0"/>
                  <a:t>Pout [kW</a:t>
                </a:r>
                <a:r>
                  <a:rPr lang="en-GB" dirty="0" smtClean="0"/>
                  <a:t>]</a:t>
                </a:r>
                <a:endParaRPr lang="en-GB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480512"/>
        <c:crosses val="autoZero"/>
        <c:crossBetween val="midCat"/>
      </c:valAx>
      <c:valAx>
        <c:axId val="1864805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smtClean="0"/>
                  <a:t>DC</a:t>
                </a:r>
                <a:r>
                  <a:rPr lang="en-GB" baseline="0" dirty="0" smtClean="0"/>
                  <a:t> to RF efficiency [%]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7.6690821256038648E-3"/>
              <c:y val="0.316897066233890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6480120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Gain versus </a:t>
            </a:r>
            <a:r>
              <a:rPr lang="en-US" dirty="0" smtClean="0"/>
              <a:t>Pout</a:t>
            </a:r>
            <a:endParaRPr lang="en-US" dirty="0"/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50800" cap="rnd">
              <a:solidFill>
                <a:schemeClr val="tx1"/>
              </a:solidFill>
              <a:round/>
            </a:ln>
            <a:effectLst/>
          </c:spPr>
          <c:marker>
            <c:symbol val="circle"/>
            <c:size val="5"/>
            <c:spPr>
              <a:noFill/>
              <a:ln w="9525">
                <a:noFill/>
              </a:ln>
              <a:effectLst/>
            </c:spPr>
          </c:marker>
          <c:xVal>
            <c:numRef>
              <c:f>Sheet1!$A$2:$A$13</c:f>
              <c:numCache>
                <c:formatCode>General</c:formatCode>
                <c:ptCount val="12"/>
                <c:pt idx="0">
                  <c:v>100</c:v>
                </c:pt>
                <c:pt idx="1">
                  <c:v>200</c:v>
                </c:pt>
                <c:pt idx="2">
                  <c:v>300</c:v>
                </c:pt>
                <c:pt idx="3">
                  <c:v>400</c:v>
                </c:pt>
                <c:pt idx="4">
                  <c:v>500</c:v>
                </c:pt>
                <c:pt idx="5">
                  <c:v>600</c:v>
                </c:pt>
                <c:pt idx="6">
                  <c:v>700</c:v>
                </c:pt>
                <c:pt idx="7">
                  <c:v>800</c:v>
                </c:pt>
                <c:pt idx="8">
                  <c:v>900</c:v>
                </c:pt>
                <c:pt idx="9">
                  <c:v>1000</c:v>
                </c:pt>
                <c:pt idx="10">
                  <c:v>1100</c:v>
                </c:pt>
                <c:pt idx="11">
                  <c:v>1200</c:v>
                </c:pt>
              </c:numCache>
            </c:numRef>
          </c:xVal>
          <c:yVal>
            <c:numRef>
              <c:f>Sheet1!$B$2:$B$13</c:f>
              <c:numCache>
                <c:formatCode>0.0</c:formatCode>
                <c:ptCount val="12"/>
                <c:pt idx="0">
                  <c:v>17.099653886374821</c:v>
                </c:pt>
                <c:pt idx="1">
                  <c:v>18.827287043442357</c:v>
                </c:pt>
                <c:pt idx="2">
                  <c:v>19.774341721012586</c:v>
                </c:pt>
                <c:pt idx="3">
                  <c:v>20.303511595192745</c:v>
                </c:pt>
                <c:pt idx="4">
                  <c:v>20.798766737092759</c:v>
                </c:pt>
                <c:pt idx="5">
                  <c:v>21.106982974936898</c:v>
                </c:pt>
                <c:pt idx="6">
                  <c:v>21.299306821657989</c:v>
                </c:pt>
                <c:pt idx="7">
                  <c:v>21.449353650245534</c:v>
                </c:pt>
                <c:pt idx="8">
                  <c:v>21.528387994219695</c:v>
                </c:pt>
                <c:pt idx="9">
                  <c:v>21.542819820333413</c:v>
                </c:pt>
                <c:pt idx="10">
                  <c:v>21.520909826519148</c:v>
                </c:pt>
                <c:pt idx="11">
                  <c:v>21.416633540302783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49794472"/>
        <c:axId val="349794864"/>
      </c:scatterChart>
      <c:valAx>
        <c:axId val="34979447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smtClean="0"/>
                  <a:t>Pout [kW]</a:t>
                </a:r>
                <a:endParaRPr lang="en-GB" dirty="0"/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794864"/>
        <c:crosses val="autoZero"/>
        <c:crossBetween val="midCat"/>
      </c:valAx>
      <c:valAx>
        <c:axId val="349794864"/>
        <c:scaling>
          <c:orientation val="minMax"/>
          <c:min val="1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 smtClean="0"/>
                  <a:t>Gain [dB]</a:t>
                </a:r>
                <a:endParaRPr lang="en-GB" dirty="0"/>
              </a:p>
            </c:rich>
          </c:tx>
          <c:layout>
            <c:manualLayout>
              <c:xMode val="edge"/>
              <c:yMode val="edge"/>
              <c:x val="7.6690821256038648E-3"/>
              <c:y val="0.31689706623389069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4979447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7450E3-8BCB-4451-8C37-23E5A9F11B44}" type="datetimeFigureOut">
              <a:rPr lang="en-GB" smtClean="0"/>
              <a:t>07/06/2017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0E8929-9CC0-4B95-A81F-F64B3BD0B5A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4109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46534" y="3085765"/>
            <a:ext cx="11262866" cy="3304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1020431"/>
            <a:ext cx="10993549" cy="1475013"/>
          </a:xfrm>
          <a:effectLst/>
        </p:spPr>
        <p:txBody>
          <a:bodyPr anchor="ctr"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495445"/>
            <a:ext cx="10993546" cy="590321"/>
          </a:xfrm>
        </p:spPr>
        <p:txBody>
          <a:bodyPr anchor="ctr">
            <a:normAutofit/>
          </a:bodyPr>
          <a:lstStyle>
            <a:lvl1pPr marL="0" indent="0" algn="l">
              <a:buNone/>
              <a:defRPr sz="1600" cap="all">
                <a:solidFill>
                  <a:schemeClr val="accent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605951" y="5956137"/>
            <a:ext cx="28448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81192" y="5951811"/>
            <a:ext cx="691721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5956137"/>
            <a:ext cx="1016440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8994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0286" y="614407"/>
            <a:ext cx="11309338" cy="1189298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29616" cy="1013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495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8839201" y="599725"/>
            <a:ext cx="2906817" cy="581695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675726"/>
            <a:ext cx="2004164" cy="518307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4923" y="675726"/>
            <a:ext cx="7896279" cy="518307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93673" y="5956137"/>
            <a:ext cx="1328141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74923" y="5951811"/>
            <a:ext cx="7896279" cy="365125"/>
          </a:xfrm>
        </p:spPr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446615" y="5956137"/>
            <a:ext cx="1164195" cy="365125"/>
          </a:xfrm>
        </p:spPr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5557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 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596959" y="1668672"/>
            <a:ext cx="6557364" cy="2072640"/>
          </a:xfrm>
        </p:spPr>
        <p:txBody>
          <a:bodyPr/>
          <a:lstStyle>
            <a:lvl1pPr algn="l">
              <a:defRPr sz="3467">
                <a:solidFill>
                  <a:srgbClr val="333366"/>
                </a:solidFill>
              </a:defRPr>
            </a:lvl1pPr>
          </a:lstStyle>
          <a:p>
            <a:r>
              <a:rPr lang="en-AU" noProof="0" dirty="0" smtClean="0"/>
              <a:t>Click to edit Master</a:t>
            </a:r>
            <a:br>
              <a:rPr lang="en-AU" noProof="0" dirty="0" smtClean="0"/>
            </a:br>
            <a:r>
              <a:rPr lang="en-AU" noProof="0" dirty="0" smtClean="0"/>
              <a:t>title style</a:t>
            </a:r>
            <a:endParaRPr lang="fr-FR" dirty="0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6946729" y="-692"/>
            <a:ext cx="5262259" cy="6905125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rgbClr val="5DBFD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AU" sz="2400"/>
          </a:p>
        </p:txBody>
      </p:sp>
      <p:sp>
        <p:nvSpPr>
          <p:cNvPr id="31" name="Rectangle 1030"/>
          <p:cNvSpPr>
            <a:spLocks noChangeArrowheads="1"/>
          </p:cNvSpPr>
          <p:nvPr userDrawn="1"/>
        </p:nvSpPr>
        <p:spPr bwMode="auto">
          <a:xfrm>
            <a:off x="292160" y="6425906"/>
            <a:ext cx="5871633" cy="18203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en-AU" sz="1200" dirty="0" smtClean="0">
                <a:solidFill>
                  <a:schemeClr val="tx1"/>
                </a:solidFill>
                <a:latin typeface="Century Gothic" pitchFamily="34" charset="0"/>
              </a:rPr>
              <a:t>www.thalesgroup.com/mis</a:t>
            </a:r>
            <a:endParaRPr lang="en-A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389366" y="5931258"/>
            <a:ext cx="6557364" cy="379656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1" cap="all">
                <a:solidFill>
                  <a:srgbClr val="5DBFD4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noProof="0" dirty="0" smtClean="0"/>
              <a:t>Click to edit master subtitle style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432987" y="1406031"/>
            <a:ext cx="514885" cy="525284"/>
          </a:xfrm>
          <a:prstGeom prst="halfFrame">
            <a:avLst>
              <a:gd name="adj1" fmla="val 12269"/>
              <a:gd name="adj2" fmla="val 13535"/>
            </a:avLst>
          </a:prstGeom>
          <a:solidFill>
            <a:srgbClr val="5DBFD4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2400"/>
          </a:p>
        </p:txBody>
      </p:sp>
      <p:pic>
        <p:nvPicPr>
          <p:cNvPr id="14" name="Image 13" descr="logo_tha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1" t="36000" r="9051" b="36000"/>
          <a:stretch/>
        </p:blipFill>
        <p:spPr>
          <a:xfrm>
            <a:off x="314588" y="220906"/>
            <a:ext cx="3116241" cy="599277"/>
          </a:xfrm>
          <a:prstGeom prst="rect">
            <a:avLst/>
          </a:prstGeom>
        </p:spPr>
      </p:pic>
      <p:pic>
        <p:nvPicPr>
          <p:cNvPr id="10" name="Espace réservé pour une image  5" descr="couv.png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32" r="44026"/>
          <a:stretch/>
        </p:blipFill>
        <p:spPr>
          <a:xfrm>
            <a:off x="7335934" y="-12699"/>
            <a:ext cx="4863244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</p:spPr>
      </p:pic>
      <p:grpSp>
        <p:nvGrpSpPr>
          <p:cNvPr id="15" name="Grouper 17"/>
          <p:cNvGrpSpPr/>
          <p:nvPr userDrawn="1"/>
        </p:nvGrpSpPr>
        <p:grpSpPr>
          <a:xfrm>
            <a:off x="7688446" y="4457137"/>
            <a:ext cx="4151221" cy="753281"/>
            <a:chOff x="5766334" y="3342852"/>
            <a:chExt cx="3113416" cy="564961"/>
          </a:xfrm>
        </p:grpSpPr>
        <p:pic>
          <p:nvPicPr>
            <p:cNvPr id="16" name="Image 15" descr="wc4.png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430365" y="3342852"/>
              <a:ext cx="299890" cy="564961"/>
            </a:xfrm>
            <a:prstGeom prst="rect">
              <a:avLst/>
            </a:prstGeom>
          </p:spPr>
        </p:pic>
        <p:sp>
          <p:nvSpPr>
            <p:cNvPr id="17" name="Ellipse 16"/>
            <p:cNvSpPr/>
            <p:nvPr/>
          </p:nvSpPr>
          <p:spPr bwMode="auto">
            <a:xfrm>
              <a:off x="5766334" y="3418628"/>
              <a:ext cx="458725" cy="400401"/>
            </a:xfrm>
            <a:prstGeom prst="ellips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7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67" b="0" i="0" u="none" strike="noStrike" cap="none" normalizeH="0" baseline="0" dirty="0" smtClean="0">
                <a:ln>
                  <a:noFill/>
                </a:ln>
                <a:solidFill>
                  <a:srgbClr val="323265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8" name="Ellipse 17"/>
            <p:cNvSpPr/>
            <p:nvPr/>
          </p:nvSpPr>
          <p:spPr bwMode="auto">
            <a:xfrm>
              <a:off x="6828210" y="3416957"/>
              <a:ext cx="458725" cy="400401"/>
            </a:xfrm>
            <a:prstGeom prst="ellips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7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67" b="0" i="0" u="none" strike="noStrike" cap="none" normalizeH="0" baseline="0" dirty="0" smtClean="0">
                <a:ln>
                  <a:noFill/>
                </a:ln>
                <a:solidFill>
                  <a:srgbClr val="323265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19" name="Image 18" descr="img.png"/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920738" y="3395100"/>
              <a:ext cx="273669" cy="445261"/>
            </a:xfrm>
            <a:prstGeom prst="rect">
              <a:avLst/>
            </a:prstGeom>
          </p:spPr>
        </p:pic>
        <p:sp>
          <p:nvSpPr>
            <p:cNvPr id="20" name="Ellipse 19"/>
            <p:cNvSpPr/>
            <p:nvPr/>
          </p:nvSpPr>
          <p:spPr bwMode="auto">
            <a:xfrm>
              <a:off x="7359148" y="3416957"/>
              <a:ext cx="458725" cy="400401"/>
            </a:xfrm>
            <a:prstGeom prst="ellips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7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67" b="0" i="0" u="none" strike="noStrike" cap="none" normalizeH="0" baseline="0" dirty="0" smtClean="0">
                <a:ln>
                  <a:noFill/>
                </a:ln>
                <a:solidFill>
                  <a:srgbClr val="323265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Ellipse 20"/>
            <p:cNvSpPr/>
            <p:nvPr/>
          </p:nvSpPr>
          <p:spPr bwMode="auto">
            <a:xfrm>
              <a:off x="8421025" y="3416957"/>
              <a:ext cx="458725" cy="400401"/>
            </a:xfrm>
            <a:prstGeom prst="ellips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7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67" b="0" i="0" u="none" strike="noStrike" cap="none" normalizeH="0" baseline="0" dirty="0" smtClean="0">
                <a:ln>
                  <a:noFill/>
                </a:ln>
                <a:solidFill>
                  <a:srgbClr val="323265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22" name="Image 21" descr="picto6.png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99100" y="3472674"/>
              <a:ext cx="305318" cy="305317"/>
            </a:xfrm>
            <a:prstGeom prst="rect">
              <a:avLst/>
            </a:prstGeom>
          </p:spPr>
        </p:pic>
        <p:sp>
          <p:nvSpPr>
            <p:cNvPr id="23" name="Ellipse 22"/>
            <p:cNvSpPr/>
            <p:nvPr/>
          </p:nvSpPr>
          <p:spPr bwMode="auto">
            <a:xfrm>
              <a:off x="7890086" y="3416957"/>
              <a:ext cx="458725" cy="400401"/>
            </a:xfrm>
            <a:prstGeom prst="ellips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7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67" b="0" i="0" u="none" strike="noStrike" cap="none" normalizeH="0" baseline="0" dirty="0" smtClean="0">
                <a:ln>
                  <a:noFill/>
                </a:ln>
                <a:solidFill>
                  <a:srgbClr val="323265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25" name="Image 24" descr="Sans-titre---1.png"/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967789" y="3445054"/>
              <a:ext cx="337460" cy="363008"/>
            </a:xfrm>
            <a:prstGeom prst="rect">
              <a:avLst/>
            </a:prstGeom>
          </p:spPr>
        </p:pic>
        <p:sp>
          <p:nvSpPr>
            <p:cNvPr id="26" name="Ellipse 25"/>
            <p:cNvSpPr/>
            <p:nvPr/>
          </p:nvSpPr>
          <p:spPr bwMode="auto">
            <a:xfrm>
              <a:off x="6297272" y="3416957"/>
              <a:ext cx="458725" cy="400401"/>
            </a:xfrm>
            <a:prstGeom prst="ellipse">
              <a:avLst/>
            </a:prstGeom>
            <a:noFill/>
            <a:ln w="127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73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ctr" defTabSz="12191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FR" sz="1867" b="0" i="0" u="none" strike="noStrike" cap="none" normalizeH="0" baseline="0" dirty="0" smtClean="0">
                <a:ln>
                  <a:noFill/>
                </a:ln>
                <a:solidFill>
                  <a:srgbClr val="323265"/>
                </a:solidFill>
                <a:effectLst/>
                <a:latin typeface="Arial" charset="0"/>
                <a:cs typeface="Arial" charset="0"/>
              </a:endParaRPr>
            </a:p>
          </p:txBody>
        </p:sp>
        <p:pic>
          <p:nvPicPr>
            <p:cNvPr id="27" name="Image 26" descr="pict.png"/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324002" y="3502798"/>
              <a:ext cx="420769" cy="263360"/>
            </a:xfrm>
            <a:prstGeom prst="rect">
              <a:avLst/>
            </a:prstGeom>
          </p:spPr>
        </p:pic>
        <p:pic>
          <p:nvPicPr>
            <p:cNvPr id="28" name="Image 27" descr="machune.png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779964" y="3446542"/>
              <a:ext cx="441977" cy="29197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92320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667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r>
              <a:rPr lang="en-AU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Bef>
                <a:spcPts val="800"/>
              </a:spcBef>
              <a:spcAft>
                <a:spcPts val="1600"/>
              </a:spcAft>
              <a:defRPr/>
            </a:lvl1pPr>
            <a:lvl3pPr>
              <a:spcAft>
                <a:spcPts val="0"/>
              </a:spcAft>
              <a:defRPr/>
            </a:lvl3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38672483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Title of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02733" y="1792738"/>
            <a:ext cx="6557364" cy="1155863"/>
          </a:xfrm>
        </p:spPr>
        <p:txBody>
          <a:bodyPr/>
          <a:lstStyle>
            <a:lvl1pPr algn="l">
              <a:defRPr sz="3200" baseline="0">
                <a:solidFill>
                  <a:srgbClr val="333366"/>
                </a:solidFill>
              </a:defRPr>
            </a:lvl1pPr>
          </a:lstStyle>
          <a:p>
            <a:r>
              <a:rPr lang="en-AU" noProof="0" dirty="0" smtClean="0"/>
              <a:t>Click to edit Master title style</a:t>
            </a:r>
            <a:endParaRPr lang="fr-FR" dirty="0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6946729" y="-692"/>
            <a:ext cx="5262259" cy="6905125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rgbClr val="5DBFD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AU" sz="2400"/>
          </a:p>
        </p:txBody>
      </p:sp>
      <p:sp>
        <p:nvSpPr>
          <p:cNvPr id="31" name="Rectangle 1030"/>
          <p:cNvSpPr>
            <a:spLocks noChangeArrowheads="1"/>
          </p:cNvSpPr>
          <p:nvPr userDrawn="1"/>
        </p:nvSpPr>
        <p:spPr bwMode="auto">
          <a:xfrm>
            <a:off x="292160" y="6425906"/>
            <a:ext cx="5871633" cy="18203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en-AU" sz="120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en-A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02733" y="2692868"/>
            <a:ext cx="6557364" cy="379656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0" cap="all">
                <a:solidFill>
                  <a:schemeClr val="tx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noProof="0" dirty="0" smtClean="0"/>
              <a:t>Click to edit Master subtitle text style</a:t>
            </a:r>
          </a:p>
        </p:txBody>
      </p:sp>
      <p:sp>
        <p:nvSpPr>
          <p:cNvPr id="6" name="Espace réservé du texte 5"/>
          <p:cNvSpPr>
            <a:spLocks noGrp="1"/>
          </p:cNvSpPr>
          <p:nvPr>
            <p:ph type="body" sz="quarter" idx="10" hasCustomPrompt="1"/>
          </p:nvPr>
        </p:nvSpPr>
        <p:spPr>
          <a:xfrm>
            <a:off x="402732" y="3337278"/>
            <a:ext cx="6557363" cy="2335389"/>
          </a:xfrm>
        </p:spPr>
        <p:txBody>
          <a:bodyPr/>
          <a:lstStyle>
            <a:lvl1pPr marL="0" indent="0" algn="l">
              <a:spcBef>
                <a:spcPts val="0"/>
              </a:spcBef>
              <a:buFontTx/>
              <a:buNone/>
              <a:defRPr sz="1867" b="0">
                <a:solidFill>
                  <a:srgbClr val="505050"/>
                </a:solidFill>
              </a:defRPr>
            </a:lvl1pPr>
            <a:lvl2pPr marL="0" indent="0" algn="l">
              <a:buFontTx/>
              <a:buNone/>
              <a:defRPr/>
            </a:lvl2pPr>
            <a:lvl3pPr marL="0" indent="0" algn="l">
              <a:buFontTx/>
              <a:buNone/>
              <a:defRPr/>
            </a:lvl3pPr>
            <a:lvl4pPr marL="0" indent="0" algn="l">
              <a:buFontTx/>
              <a:buNone/>
              <a:defRPr/>
            </a:lvl4pPr>
            <a:lvl5pPr marL="0" indent="0" algn="l">
              <a:buFontTx/>
              <a:buNone/>
              <a:defRPr/>
            </a:lvl5pPr>
          </a:lstStyle>
          <a:p>
            <a:r>
              <a:rPr lang="en-AU" dirty="0" smtClean="0"/>
              <a:t>Click to edit Master subtitle style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7335934" y="-12699"/>
            <a:ext cx="4863244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anchor="ctr" anchorCtr="0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icon to add image</a:t>
            </a:r>
            <a:br>
              <a:rPr lang="en-AU" dirty="0" smtClean="0"/>
            </a:br>
            <a:r>
              <a:rPr lang="en-AU" dirty="0" smtClean="0"/>
              <a:t>to placeholder</a:t>
            </a:r>
            <a:endParaRPr lang="en-AU" dirty="0"/>
          </a:p>
        </p:txBody>
      </p:sp>
      <p:sp>
        <p:nvSpPr>
          <p:cNvPr id="13" name="Rectangle 12"/>
          <p:cNvSpPr/>
          <p:nvPr userDrawn="1"/>
        </p:nvSpPr>
        <p:spPr bwMode="auto">
          <a:xfrm>
            <a:off x="267796" y="2181324"/>
            <a:ext cx="128163" cy="410433"/>
          </a:xfrm>
          <a:prstGeom prst="rect">
            <a:avLst/>
          </a:prstGeom>
          <a:solidFill>
            <a:srgbClr val="5DBFD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67" b="0" i="0" u="none" strike="noStrike" cap="none" normalizeH="0" baseline="0" smtClean="0">
              <a:ln>
                <a:noFill/>
              </a:ln>
              <a:solidFill>
                <a:srgbClr val="323265"/>
              </a:solidFill>
              <a:effectLst/>
              <a:latin typeface="Arial" charset="0"/>
              <a:cs typeface="Arial" charset="0"/>
            </a:endParaRPr>
          </a:p>
        </p:txBody>
      </p:sp>
      <p:pic>
        <p:nvPicPr>
          <p:cNvPr id="12" name="Image 11" descr="logo_tha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1" t="36000" r="9051" b="36000"/>
          <a:stretch/>
        </p:blipFill>
        <p:spPr>
          <a:xfrm>
            <a:off x="314588" y="220906"/>
            <a:ext cx="3116241" cy="599277"/>
          </a:xfrm>
          <a:prstGeom prst="rect">
            <a:avLst/>
          </a:prstGeom>
        </p:spPr>
      </p:pic>
      <p:sp>
        <p:nvSpPr>
          <p:cNvPr id="14" name="ZoneTexte 11"/>
          <p:cNvSpPr txBox="1">
            <a:spLocks noChangeArrowheads="1"/>
          </p:cNvSpPr>
          <p:nvPr userDrawn="1"/>
        </p:nvSpPr>
        <p:spPr bwMode="auto">
          <a:xfrm>
            <a:off x="4943872" y="6147963"/>
            <a:ext cx="2304256" cy="60161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wrap="square" tIns="624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OPEN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THALES</a:t>
            </a:r>
            <a:r>
              <a:rPr lang="en-US" sz="800" b="0" baseline="0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GROUP INTERNAL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baseline="0" dirty="0" smtClean="0">
                <a:solidFill>
                  <a:srgbClr val="FF0000"/>
                </a:solidFill>
                <a:latin typeface="Arial" charset="0"/>
              </a:rPr>
              <a:t>THALES GROUP CONFIDENTIAL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baseline="0" dirty="0" smtClean="0">
                <a:solidFill>
                  <a:srgbClr val="FF0000"/>
                </a:solidFill>
                <a:latin typeface="Arial" charset="0"/>
              </a:rPr>
              <a:t>THALES GROUP SECRET</a:t>
            </a:r>
            <a:endParaRPr lang="en-US" sz="800" b="0" dirty="0" smtClean="0">
              <a:solidFill>
                <a:srgbClr val="FF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2368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 bwMode="auto">
          <a:xfrm>
            <a:off x="7335932" y="-21166"/>
            <a:ext cx="4856067" cy="6887633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5DBFD4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AU" sz="2400" dirty="0"/>
          </a:p>
        </p:txBody>
      </p:sp>
      <p:sp>
        <p:nvSpPr>
          <p:cNvPr id="7" name="Oval 41"/>
          <p:cNvSpPr>
            <a:spLocks noChangeArrowheads="1"/>
          </p:cNvSpPr>
          <p:nvPr userDrawn="1"/>
        </p:nvSpPr>
        <p:spPr bwMode="auto">
          <a:xfrm>
            <a:off x="6699251" y="-3877657"/>
            <a:ext cx="15118443" cy="15393233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AU" sz="2400"/>
          </a:p>
        </p:txBody>
      </p:sp>
      <p:sp>
        <p:nvSpPr>
          <p:cNvPr id="8" name="Oval 41"/>
          <p:cNvSpPr>
            <a:spLocks noChangeArrowheads="1"/>
          </p:cNvSpPr>
          <p:nvPr userDrawn="1"/>
        </p:nvSpPr>
        <p:spPr bwMode="auto">
          <a:xfrm>
            <a:off x="7239251" y="-2530089"/>
            <a:ext cx="15118443" cy="15393233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AU" sz="24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667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r>
              <a:rPr lang="en-AU" dirty="0" smtClean="0"/>
              <a:t> </a:t>
            </a:r>
            <a:endParaRPr lang="fr-FR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6320222" y="1559413"/>
            <a:ext cx="5325101" cy="3756903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2133" b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icon to add image</a:t>
            </a:r>
            <a:br>
              <a:rPr lang="en-AU" dirty="0" smtClean="0"/>
            </a:br>
            <a:r>
              <a:rPr lang="en-AU" dirty="0" smtClean="0"/>
              <a:t>to placeholder</a:t>
            </a:r>
            <a:endParaRPr lang="en-AU" dirty="0"/>
          </a:p>
        </p:txBody>
      </p:sp>
      <p:sp>
        <p:nvSpPr>
          <p:cNvPr id="5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39354" y="928723"/>
            <a:ext cx="5934212" cy="5245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grpSp>
        <p:nvGrpSpPr>
          <p:cNvPr id="18" name="Group 25"/>
          <p:cNvGrpSpPr/>
          <p:nvPr userDrawn="1"/>
        </p:nvGrpSpPr>
        <p:grpSpPr>
          <a:xfrm>
            <a:off x="9684162" y="6416509"/>
            <a:ext cx="2176317" cy="263091"/>
            <a:chOff x="2619375" y="-595312"/>
            <a:chExt cx="1785938" cy="215899"/>
          </a:xfrm>
        </p:grpSpPr>
        <p:sp>
          <p:nvSpPr>
            <p:cNvPr id="19" name="Freeform 12"/>
            <p:cNvSpPr>
              <a:spLocks/>
            </p:cNvSpPr>
            <p:nvPr userDrawn="1"/>
          </p:nvSpPr>
          <p:spPr bwMode="auto">
            <a:xfrm>
              <a:off x="4175125" y="-595312"/>
              <a:ext cx="230188" cy="215899"/>
            </a:xfrm>
            <a:custGeom>
              <a:avLst/>
              <a:gdLst>
                <a:gd name="T0" fmla="*/ 180 w 180"/>
                <a:gd name="T1" fmla="*/ 122 h 166"/>
                <a:gd name="T2" fmla="*/ 155 w 180"/>
                <a:gd name="T3" fmla="*/ 156 h 166"/>
                <a:gd name="T4" fmla="*/ 81 w 180"/>
                <a:gd name="T5" fmla="*/ 166 h 166"/>
                <a:gd name="T6" fmla="*/ 0 w 180"/>
                <a:gd name="T7" fmla="*/ 158 h 166"/>
                <a:gd name="T8" fmla="*/ 0 w 180"/>
                <a:gd name="T9" fmla="*/ 132 h 166"/>
                <a:gd name="T10" fmla="*/ 143 w 180"/>
                <a:gd name="T11" fmla="*/ 132 h 166"/>
                <a:gd name="T12" fmla="*/ 143 w 180"/>
                <a:gd name="T13" fmla="*/ 97 h 166"/>
                <a:gd name="T14" fmla="*/ 42 w 180"/>
                <a:gd name="T15" fmla="*/ 97 h 166"/>
                <a:gd name="T16" fmla="*/ 1 w 180"/>
                <a:gd name="T17" fmla="*/ 59 h 166"/>
                <a:gd name="T18" fmla="*/ 1 w 180"/>
                <a:gd name="T19" fmla="*/ 44 h 166"/>
                <a:gd name="T20" fmla="*/ 26 w 180"/>
                <a:gd name="T21" fmla="*/ 9 h 166"/>
                <a:gd name="T22" fmla="*/ 97 w 180"/>
                <a:gd name="T23" fmla="*/ 0 h 166"/>
                <a:gd name="T24" fmla="*/ 177 w 180"/>
                <a:gd name="T25" fmla="*/ 8 h 166"/>
                <a:gd name="T26" fmla="*/ 177 w 180"/>
                <a:gd name="T27" fmla="*/ 34 h 166"/>
                <a:gd name="T28" fmla="*/ 37 w 180"/>
                <a:gd name="T29" fmla="*/ 34 h 166"/>
                <a:gd name="T30" fmla="*/ 37 w 180"/>
                <a:gd name="T31" fmla="*/ 64 h 166"/>
                <a:gd name="T32" fmla="*/ 138 w 180"/>
                <a:gd name="T33" fmla="*/ 64 h 166"/>
                <a:gd name="T34" fmla="*/ 180 w 180"/>
                <a:gd name="T35" fmla="*/ 102 h 166"/>
                <a:gd name="T36" fmla="*/ 180 w 180"/>
                <a:gd name="T37" fmla="*/ 12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66">
                  <a:moveTo>
                    <a:pt x="180" y="122"/>
                  </a:moveTo>
                  <a:cubicBezTo>
                    <a:pt x="180" y="144"/>
                    <a:pt x="173" y="151"/>
                    <a:pt x="155" y="156"/>
                  </a:cubicBezTo>
                  <a:cubicBezTo>
                    <a:pt x="136" y="162"/>
                    <a:pt x="101" y="166"/>
                    <a:pt x="81" y="166"/>
                  </a:cubicBezTo>
                  <a:cubicBezTo>
                    <a:pt x="57" y="166"/>
                    <a:pt x="26" y="164"/>
                    <a:pt x="0" y="15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12" y="97"/>
                    <a:pt x="1" y="89"/>
                    <a:pt x="1" y="59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20"/>
                    <a:pt x="7" y="13"/>
                    <a:pt x="26" y="9"/>
                  </a:cubicBezTo>
                  <a:cubicBezTo>
                    <a:pt x="45" y="4"/>
                    <a:pt x="77" y="0"/>
                    <a:pt x="97" y="0"/>
                  </a:cubicBezTo>
                  <a:cubicBezTo>
                    <a:pt x="122" y="0"/>
                    <a:pt x="151" y="2"/>
                    <a:pt x="177" y="8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68" y="64"/>
                    <a:pt x="180" y="72"/>
                    <a:pt x="180" y="102"/>
                  </a:cubicBezTo>
                  <a:cubicBezTo>
                    <a:pt x="180" y="122"/>
                    <a:pt x="180" y="122"/>
                    <a:pt x="180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0" name="Freeform 13"/>
            <p:cNvSpPr>
              <a:spLocks/>
            </p:cNvSpPr>
            <p:nvPr userDrawn="1"/>
          </p:nvSpPr>
          <p:spPr bwMode="auto">
            <a:xfrm>
              <a:off x="3868738" y="-595312"/>
              <a:ext cx="225425" cy="215899"/>
            </a:xfrm>
            <a:custGeom>
              <a:avLst/>
              <a:gdLst>
                <a:gd name="T0" fmla="*/ 177 w 177"/>
                <a:gd name="T1" fmla="*/ 158 h 166"/>
                <a:gd name="T2" fmla="*/ 89 w 177"/>
                <a:gd name="T3" fmla="*/ 166 h 166"/>
                <a:gd name="T4" fmla="*/ 0 w 177"/>
                <a:gd name="T5" fmla="*/ 158 h 166"/>
                <a:gd name="T6" fmla="*/ 0 w 177"/>
                <a:gd name="T7" fmla="*/ 8 h 166"/>
                <a:gd name="T8" fmla="*/ 88 w 177"/>
                <a:gd name="T9" fmla="*/ 0 h 166"/>
                <a:gd name="T10" fmla="*/ 176 w 177"/>
                <a:gd name="T11" fmla="*/ 8 h 166"/>
                <a:gd name="T12" fmla="*/ 176 w 177"/>
                <a:gd name="T13" fmla="*/ 35 h 166"/>
                <a:gd name="T14" fmla="*/ 43 w 177"/>
                <a:gd name="T15" fmla="*/ 35 h 166"/>
                <a:gd name="T16" fmla="*/ 43 w 177"/>
                <a:gd name="T17" fmla="*/ 65 h 166"/>
                <a:gd name="T18" fmla="*/ 130 w 177"/>
                <a:gd name="T19" fmla="*/ 65 h 166"/>
                <a:gd name="T20" fmla="*/ 130 w 177"/>
                <a:gd name="T21" fmla="*/ 96 h 166"/>
                <a:gd name="T22" fmla="*/ 43 w 177"/>
                <a:gd name="T23" fmla="*/ 96 h 166"/>
                <a:gd name="T24" fmla="*/ 43 w 177"/>
                <a:gd name="T25" fmla="*/ 132 h 166"/>
                <a:gd name="T26" fmla="*/ 177 w 177"/>
                <a:gd name="T27" fmla="*/ 132 h 166"/>
                <a:gd name="T28" fmla="*/ 177 w 177"/>
                <a:gd name="T29" fmla="*/ 15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166">
                  <a:moveTo>
                    <a:pt x="177" y="158"/>
                  </a:moveTo>
                  <a:cubicBezTo>
                    <a:pt x="147" y="164"/>
                    <a:pt x="118" y="166"/>
                    <a:pt x="89" y="166"/>
                  </a:cubicBezTo>
                  <a:cubicBezTo>
                    <a:pt x="60" y="166"/>
                    <a:pt x="30" y="164"/>
                    <a:pt x="0" y="15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2"/>
                    <a:pt x="60" y="0"/>
                    <a:pt x="88" y="0"/>
                  </a:cubicBezTo>
                  <a:cubicBezTo>
                    <a:pt x="117" y="0"/>
                    <a:pt x="147" y="2"/>
                    <a:pt x="176" y="8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7" y="158"/>
                    <a:pt x="177" y="158"/>
                    <a:pt x="177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1" name="Freeform 14"/>
            <p:cNvSpPr>
              <a:spLocks/>
            </p:cNvSpPr>
            <p:nvPr userDrawn="1"/>
          </p:nvSpPr>
          <p:spPr bwMode="auto">
            <a:xfrm>
              <a:off x="3602038" y="-588963"/>
              <a:ext cx="201613" cy="209550"/>
            </a:xfrm>
            <a:custGeom>
              <a:avLst/>
              <a:gdLst>
                <a:gd name="T0" fmla="*/ 158 w 158"/>
                <a:gd name="T1" fmla="*/ 154 h 162"/>
                <a:gd name="T2" fmla="*/ 80 w 158"/>
                <a:gd name="T3" fmla="*/ 162 h 162"/>
                <a:gd name="T4" fmla="*/ 0 w 158"/>
                <a:gd name="T5" fmla="*/ 154 h 162"/>
                <a:gd name="T6" fmla="*/ 0 w 158"/>
                <a:gd name="T7" fmla="*/ 0 h 162"/>
                <a:gd name="T8" fmla="*/ 43 w 158"/>
                <a:gd name="T9" fmla="*/ 0 h 162"/>
                <a:gd name="T10" fmla="*/ 43 w 158"/>
                <a:gd name="T11" fmla="*/ 126 h 162"/>
                <a:gd name="T12" fmla="*/ 158 w 158"/>
                <a:gd name="T13" fmla="*/ 126 h 162"/>
                <a:gd name="T14" fmla="*/ 158 w 158"/>
                <a:gd name="T15" fmla="*/ 15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62">
                  <a:moveTo>
                    <a:pt x="158" y="154"/>
                  </a:moveTo>
                  <a:cubicBezTo>
                    <a:pt x="132" y="160"/>
                    <a:pt x="105" y="162"/>
                    <a:pt x="80" y="162"/>
                  </a:cubicBezTo>
                  <a:cubicBezTo>
                    <a:pt x="54" y="162"/>
                    <a:pt x="27" y="160"/>
                    <a:pt x="0" y="1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158" y="126"/>
                    <a:pt x="158" y="126"/>
                    <a:pt x="158" y="126"/>
                  </a:cubicBezTo>
                  <a:cubicBezTo>
                    <a:pt x="158" y="154"/>
                    <a:pt x="158" y="154"/>
                    <a:pt x="158" y="1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2" name="Freeform 15"/>
            <p:cNvSpPr>
              <a:spLocks/>
            </p:cNvSpPr>
            <p:nvPr userDrawn="1"/>
          </p:nvSpPr>
          <p:spPr bwMode="auto">
            <a:xfrm>
              <a:off x="3248025" y="-588963"/>
              <a:ext cx="288925" cy="207962"/>
            </a:xfrm>
            <a:custGeom>
              <a:avLst/>
              <a:gdLst>
                <a:gd name="T0" fmla="*/ 226 w 226"/>
                <a:gd name="T1" fmla="*/ 155 h 161"/>
                <a:gd name="T2" fmla="*/ 179 w 226"/>
                <a:gd name="T3" fmla="*/ 161 h 161"/>
                <a:gd name="T4" fmla="*/ 114 w 226"/>
                <a:gd name="T5" fmla="*/ 29 h 161"/>
                <a:gd name="T6" fmla="*/ 110 w 226"/>
                <a:gd name="T7" fmla="*/ 29 h 161"/>
                <a:gd name="T8" fmla="*/ 45 w 226"/>
                <a:gd name="T9" fmla="*/ 161 h 161"/>
                <a:gd name="T10" fmla="*/ 0 w 226"/>
                <a:gd name="T11" fmla="*/ 155 h 161"/>
                <a:gd name="T12" fmla="*/ 83 w 226"/>
                <a:gd name="T13" fmla="*/ 0 h 161"/>
                <a:gd name="T14" fmla="*/ 142 w 226"/>
                <a:gd name="T15" fmla="*/ 0 h 161"/>
                <a:gd name="T16" fmla="*/ 226 w 226"/>
                <a:gd name="T17" fmla="*/ 15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161">
                  <a:moveTo>
                    <a:pt x="226" y="155"/>
                  </a:moveTo>
                  <a:cubicBezTo>
                    <a:pt x="212" y="159"/>
                    <a:pt x="193" y="161"/>
                    <a:pt x="179" y="161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31" y="161"/>
                    <a:pt x="15" y="159"/>
                    <a:pt x="0" y="15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6" y="155"/>
                    <a:pt x="226" y="155"/>
                    <a:pt x="226" y="1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3" name="Oval 16"/>
            <p:cNvSpPr>
              <a:spLocks noChangeArrowheads="1"/>
            </p:cNvSpPr>
            <p:nvPr userDrawn="1"/>
          </p:nvSpPr>
          <p:spPr bwMode="auto">
            <a:xfrm>
              <a:off x="3355975" y="-474663"/>
              <a:ext cx="71438" cy="71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4" name="Freeform 17"/>
            <p:cNvSpPr>
              <a:spLocks/>
            </p:cNvSpPr>
            <p:nvPr userDrawn="1"/>
          </p:nvSpPr>
          <p:spPr bwMode="auto">
            <a:xfrm>
              <a:off x="2940050" y="-592138"/>
              <a:ext cx="242888" cy="211137"/>
            </a:xfrm>
            <a:custGeom>
              <a:avLst/>
              <a:gdLst>
                <a:gd name="T0" fmla="*/ 190 w 190"/>
                <a:gd name="T1" fmla="*/ 158 h 163"/>
                <a:gd name="T2" fmla="*/ 148 w 190"/>
                <a:gd name="T3" fmla="*/ 163 h 163"/>
                <a:gd name="T4" fmla="*/ 148 w 190"/>
                <a:gd name="T5" fmla="*/ 96 h 163"/>
                <a:gd name="T6" fmla="*/ 42 w 190"/>
                <a:gd name="T7" fmla="*/ 96 h 163"/>
                <a:gd name="T8" fmla="*/ 42 w 190"/>
                <a:gd name="T9" fmla="*/ 163 h 163"/>
                <a:gd name="T10" fmla="*/ 0 w 190"/>
                <a:gd name="T11" fmla="*/ 158 h 163"/>
                <a:gd name="T12" fmla="*/ 0 w 190"/>
                <a:gd name="T13" fmla="*/ 5 h 163"/>
                <a:gd name="T14" fmla="*/ 42 w 190"/>
                <a:gd name="T15" fmla="*/ 0 h 163"/>
                <a:gd name="T16" fmla="*/ 42 w 190"/>
                <a:gd name="T17" fmla="*/ 65 h 163"/>
                <a:gd name="T18" fmla="*/ 148 w 190"/>
                <a:gd name="T19" fmla="*/ 65 h 163"/>
                <a:gd name="T20" fmla="*/ 148 w 190"/>
                <a:gd name="T21" fmla="*/ 0 h 163"/>
                <a:gd name="T22" fmla="*/ 190 w 190"/>
                <a:gd name="T23" fmla="*/ 5 h 163"/>
                <a:gd name="T24" fmla="*/ 190 w 190"/>
                <a:gd name="T25" fmla="*/ 15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63">
                  <a:moveTo>
                    <a:pt x="190" y="158"/>
                  </a:moveTo>
                  <a:cubicBezTo>
                    <a:pt x="177" y="161"/>
                    <a:pt x="162" y="163"/>
                    <a:pt x="148" y="163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28" y="163"/>
                    <a:pt x="13" y="161"/>
                    <a:pt x="0" y="15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1"/>
                    <a:pt x="28" y="0"/>
                    <a:pt x="42" y="0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62" y="0"/>
                    <a:pt x="177" y="1"/>
                    <a:pt x="190" y="5"/>
                  </a:cubicBezTo>
                  <a:cubicBezTo>
                    <a:pt x="190" y="158"/>
                    <a:pt x="190" y="158"/>
                    <a:pt x="190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5" name="Freeform 18"/>
            <p:cNvSpPr>
              <a:spLocks/>
            </p:cNvSpPr>
            <p:nvPr userDrawn="1"/>
          </p:nvSpPr>
          <p:spPr bwMode="auto">
            <a:xfrm>
              <a:off x="2619375" y="-595312"/>
              <a:ext cx="244475" cy="211137"/>
            </a:xfrm>
            <a:custGeom>
              <a:avLst/>
              <a:gdLst>
                <a:gd name="T0" fmla="*/ 192 w 192"/>
                <a:gd name="T1" fmla="*/ 35 h 162"/>
                <a:gd name="T2" fmla="*/ 117 w 192"/>
                <a:gd name="T3" fmla="*/ 35 h 162"/>
                <a:gd name="T4" fmla="*/ 117 w 192"/>
                <a:gd name="T5" fmla="*/ 162 h 162"/>
                <a:gd name="T6" fmla="*/ 75 w 192"/>
                <a:gd name="T7" fmla="*/ 162 h 162"/>
                <a:gd name="T8" fmla="*/ 75 w 192"/>
                <a:gd name="T9" fmla="*/ 35 h 162"/>
                <a:gd name="T10" fmla="*/ 0 w 192"/>
                <a:gd name="T11" fmla="*/ 35 h 162"/>
                <a:gd name="T12" fmla="*/ 0 w 192"/>
                <a:gd name="T13" fmla="*/ 8 h 162"/>
                <a:gd name="T14" fmla="*/ 96 w 192"/>
                <a:gd name="T15" fmla="*/ 0 h 162"/>
                <a:gd name="T16" fmla="*/ 192 w 192"/>
                <a:gd name="T17" fmla="*/ 8 h 162"/>
                <a:gd name="T18" fmla="*/ 192 w 192"/>
                <a:gd name="T19" fmla="*/ 3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162">
                  <a:moveTo>
                    <a:pt x="192" y="35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3" y="2"/>
                    <a:pt x="65" y="0"/>
                    <a:pt x="96" y="0"/>
                  </a:cubicBezTo>
                  <a:cubicBezTo>
                    <a:pt x="127" y="0"/>
                    <a:pt x="160" y="2"/>
                    <a:pt x="192" y="8"/>
                  </a:cubicBezTo>
                  <a:cubicBezTo>
                    <a:pt x="192" y="35"/>
                    <a:pt x="192" y="35"/>
                    <a:pt x="192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</p:grpSp>
    </p:spTree>
    <p:extLst>
      <p:ext uri="{BB962C8B-B14F-4D97-AF65-F5344CB8AC3E}">
        <p14:creationId xmlns:p14="http://schemas.microsoft.com/office/powerpoint/2010/main" val="1077247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/>
          <p:nvPr userDrawn="1"/>
        </p:nvSpPr>
        <p:spPr bwMode="auto">
          <a:xfrm>
            <a:off x="7335932" y="-21166"/>
            <a:ext cx="4856067" cy="6887633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5DBFD4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AU" sz="2400" dirty="0"/>
          </a:p>
        </p:txBody>
      </p:sp>
      <p:sp>
        <p:nvSpPr>
          <p:cNvPr id="9" name="Oval 41"/>
          <p:cNvSpPr>
            <a:spLocks noChangeArrowheads="1"/>
          </p:cNvSpPr>
          <p:nvPr userDrawn="1"/>
        </p:nvSpPr>
        <p:spPr bwMode="auto">
          <a:xfrm>
            <a:off x="6699251" y="-3877657"/>
            <a:ext cx="15118443" cy="15393233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AU" sz="2400"/>
          </a:p>
        </p:txBody>
      </p:sp>
      <p:sp>
        <p:nvSpPr>
          <p:cNvPr id="10" name="Oval 41"/>
          <p:cNvSpPr>
            <a:spLocks noChangeArrowheads="1"/>
          </p:cNvSpPr>
          <p:nvPr userDrawn="1"/>
        </p:nvSpPr>
        <p:spPr bwMode="auto">
          <a:xfrm>
            <a:off x="7239251" y="-2530089"/>
            <a:ext cx="15118443" cy="15393233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AU" sz="24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667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r>
              <a:rPr lang="en-AU" dirty="0" smtClean="0"/>
              <a:t> </a:t>
            </a:r>
            <a:endParaRPr lang="fr-FR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7864798" y="1638909"/>
            <a:ext cx="3889157" cy="2743833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2133" b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icon to add image</a:t>
            </a:r>
            <a:br>
              <a:rPr lang="en-AU" dirty="0" smtClean="0"/>
            </a:br>
            <a:r>
              <a:rPr lang="en-AU" dirty="0" smtClean="0"/>
              <a:t>to placeholder</a:t>
            </a:r>
            <a:endParaRPr lang="en-AU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7864798" y="4528041"/>
            <a:ext cx="3889157" cy="1646623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AU" noProof="0" dirty="0" smtClean="0"/>
              <a:t>Click to edit Master text styles</a:t>
            </a:r>
          </a:p>
        </p:txBody>
      </p:sp>
      <p:sp>
        <p:nvSpPr>
          <p:cNvPr id="8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39354" y="928723"/>
            <a:ext cx="7438164" cy="5245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grpSp>
        <p:nvGrpSpPr>
          <p:cNvPr id="19" name="Group 25"/>
          <p:cNvGrpSpPr/>
          <p:nvPr userDrawn="1"/>
        </p:nvGrpSpPr>
        <p:grpSpPr>
          <a:xfrm>
            <a:off x="9684162" y="6416509"/>
            <a:ext cx="2176317" cy="263091"/>
            <a:chOff x="2619375" y="-595312"/>
            <a:chExt cx="1785938" cy="215899"/>
          </a:xfrm>
        </p:grpSpPr>
        <p:sp>
          <p:nvSpPr>
            <p:cNvPr id="20" name="Freeform 12"/>
            <p:cNvSpPr>
              <a:spLocks/>
            </p:cNvSpPr>
            <p:nvPr userDrawn="1"/>
          </p:nvSpPr>
          <p:spPr bwMode="auto">
            <a:xfrm>
              <a:off x="4175125" y="-595312"/>
              <a:ext cx="230188" cy="215899"/>
            </a:xfrm>
            <a:custGeom>
              <a:avLst/>
              <a:gdLst>
                <a:gd name="T0" fmla="*/ 180 w 180"/>
                <a:gd name="T1" fmla="*/ 122 h 166"/>
                <a:gd name="T2" fmla="*/ 155 w 180"/>
                <a:gd name="T3" fmla="*/ 156 h 166"/>
                <a:gd name="T4" fmla="*/ 81 w 180"/>
                <a:gd name="T5" fmla="*/ 166 h 166"/>
                <a:gd name="T6" fmla="*/ 0 w 180"/>
                <a:gd name="T7" fmla="*/ 158 h 166"/>
                <a:gd name="T8" fmla="*/ 0 w 180"/>
                <a:gd name="T9" fmla="*/ 132 h 166"/>
                <a:gd name="T10" fmla="*/ 143 w 180"/>
                <a:gd name="T11" fmla="*/ 132 h 166"/>
                <a:gd name="T12" fmla="*/ 143 w 180"/>
                <a:gd name="T13" fmla="*/ 97 h 166"/>
                <a:gd name="T14" fmla="*/ 42 w 180"/>
                <a:gd name="T15" fmla="*/ 97 h 166"/>
                <a:gd name="T16" fmla="*/ 1 w 180"/>
                <a:gd name="T17" fmla="*/ 59 h 166"/>
                <a:gd name="T18" fmla="*/ 1 w 180"/>
                <a:gd name="T19" fmla="*/ 44 h 166"/>
                <a:gd name="T20" fmla="*/ 26 w 180"/>
                <a:gd name="T21" fmla="*/ 9 h 166"/>
                <a:gd name="T22" fmla="*/ 97 w 180"/>
                <a:gd name="T23" fmla="*/ 0 h 166"/>
                <a:gd name="T24" fmla="*/ 177 w 180"/>
                <a:gd name="T25" fmla="*/ 8 h 166"/>
                <a:gd name="T26" fmla="*/ 177 w 180"/>
                <a:gd name="T27" fmla="*/ 34 h 166"/>
                <a:gd name="T28" fmla="*/ 37 w 180"/>
                <a:gd name="T29" fmla="*/ 34 h 166"/>
                <a:gd name="T30" fmla="*/ 37 w 180"/>
                <a:gd name="T31" fmla="*/ 64 h 166"/>
                <a:gd name="T32" fmla="*/ 138 w 180"/>
                <a:gd name="T33" fmla="*/ 64 h 166"/>
                <a:gd name="T34" fmla="*/ 180 w 180"/>
                <a:gd name="T35" fmla="*/ 102 h 166"/>
                <a:gd name="T36" fmla="*/ 180 w 180"/>
                <a:gd name="T37" fmla="*/ 12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66">
                  <a:moveTo>
                    <a:pt x="180" y="122"/>
                  </a:moveTo>
                  <a:cubicBezTo>
                    <a:pt x="180" y="144"/>
                    <a:pt x="173" y="151"/>
                    <a:pt x="155" y="156"/>
                  </a:cubicBezTo>
                  <a:cubicBezTo>
                    <a:pt x="136" y="162"/>
                    <a:pt x="101" y="166"/>
                    <a:pt x="81" y="166"/>
                  </a:cubicBezTo>
                  <a:cubicBezTo>
                    <a:pt x="57" y="166"/>
                    <a:pt x="26" y="164"/>
                    <a:pt x="0" y="15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12" y="97"/>
                    <a:pt x="1" y="89"/>
                    <a:pt x="1" y="59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20"/>
                    <a:pt x="7" y="13"/>
                    <a:pt x="26" y="9"/>
                  </a:cubicBezTo>
                  <a:cubicBezTo>
                    <a:pt x="45" y="4"/>
                    <a:pt x="77" y="0"/>
                    <a:pt x="97" y="0"/>
                  </a:cubicBezTo>
                  <a:cubicBezTo>
                    <a:pt x="122" y="0"/>
                    <a:pt x="151" y="2"/>
                    <a:pt x="177" y="8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68" y="64"/>
                    <a:pt x="180" y="72"/>
                    <a:pt x="180" y="102"/>
                  </a:cubicBezTo>
                  <a:cubicBezTo>
                    <a:pt x="180" y="122"/>
                    <a:pt x="180" y="122"/>
                    <a:pt x="180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1" name="Freeform 13"/>
            <p:cNvSpPr>
              <a:spLocks/>
            </p:cNvSpPr>
            <p:nvPr userDrawn="1"/>
          </p:nvSpPr>
          <p:spPr bwMode="auto">
            <a:xfrm>
              <a:off x="3868738" y="-595312"/>
              <a:ext cx="225425" cy="215899"/>
            </a:xfrm>
            <a:custGeom>
              <a:avLst/>
              <a:gdLst>
                <a:gd name="T0" fmla="*/ 177 w 177"/>
                <a:gd name="T1" fmla="*/ 158 h 166"/>
                <a:gd name="T2" fmla="*/ 89 w 177"/>
                <a:gd name="T3" fmla="*/ 166 h 166"/>
                <a:gd name="T4" fmla="*/ 0 w 177"/>
                <a:gd name="T5" fmla="*/ 158 h 166"/>
                <a:gd name="T6" fmla="*/ 0 w 177"/>
                <a:gd name="T7" fmla="*/ 8 h 166"/>
                <a:gd name="T8" fmla="*/ 88 w 177"/>
                <a:gd name="T9" fmla="*/ 0 h 166"/>
                <a:gd name="T10" fmla="*/ 176 w 177"/>
                <a:gd name="T11" fmla="*/ 8 h 166"/>
                <a:gd name="T12" fmla="*/ 176 w 177"/>
                <a:gd name="T13" fmla="*/ 35 h 166"/>
                <a:gd name="T14" fmla="*/ 43 w 177"/>
                <a:gd name="T15" fmla="*/ 35 h 166"/>
                <a:gd name="T16" fmla="*/ 43 w 177"/>
                <a:gd name="T17" fmla="*/ 65 h 166"/>
                <a:gd name="T18" fmla="*/ 130 w 177"/>
                <a:gd name="T19" fmla="*/ 65 h 166"/>
                <a:gd name="T20" fmla="*/ 130 w 177"/>
                <a:gd name="T21" fmla="*/ 96 h 166"/>
                <a:gd name="T22" fmla="*/ 43 w 177"/>
                <a:gd name="T23" fmla="*/ 96 h 166"/>
                <a:gd name="T24" fmla="*/ 43 w 177"/>
                <a:gd name="T25" fmla="*/ 132 h 166"/>
                <a:gd name="T26" fmla="*/ 177 w 177"/>
                <a:gd name="T27" fmla="*/ 132 h 166"/>
                <a:gd name="T28" fmla="*/ 177 w 177"/>
                <a:gd name="T29" fmla="*/ 15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166">
                  <a:moveTo>
                    <a:pt x="177" y="158"/>
                  </a:moveTo>
                  <a:cubicBezTo>
                    <a:pt x="147" y="164"/>
                    <a:pt x="118" y="166"/>
                    <a:pt x="89" y="166"/>
                  </a:cubicBezTo>
                  <a:cubicBezTo>
                    <a:pt x="60" y="166"/>
                    <a:pt x="30" y="164"/>
                    <a:pt x="0" y="15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2"/>
                    <a:pt x="60" y="0"/>
                    <a:pt x="88" y="0"/>
                  </a:cubicBezTo>
                  <a:cubicBezTo>
                    <a:pt x="117" y="0"/>
                    <a:pt x="147" y="2"/>
                    <a:pt x="176" y="8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7" y="158"/>
                    <a:pt x="177" y="158"/>
                    <a:pt x="177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2" name="Freeform 14"/>
            <p:cNvSpPr>
              <a:spLocks/>
            </p:cNvSpPr>
            <p:nvPr userDrawn="1"/>
          </p:nvSpPr>
          <p:spPr bwMode="auto">
            <a:xfrm>
              <a:off x="3602038" y="-588963"/>
              <a:ext cx="201613" cy="209550"/>
            </a:xfrm>
            <a:custGeom>
              <a:avLst/>
              <a:gdLst>
                <a:gd name="T0" fmla="*/ 158 w 158"/>
                <a:gd name="T1" fmla="*/ 154 h 162"/>
                <a:gd name="T2" fmla="*/ 80 w 158"/>
                <a:gd name="T3" fmla="*/ 162 h 162"/>
                <a:gd name="T4" fmla="*/ 0 w 158"/>
                <a:gd name="T5" fmla="*/ 154 h 162"/>
                <a:gd name="T6" fmla="*/ 0 w 158"/>
                <a:gd name="T7" fmla="*/ 0 h 162"/>
                <a:gd name="T8" fmla="*/ 43 w 158"/>
                <a:gd name="T9" fmla="*/ 0 h 162"/>
                <a:gd name="T10" fmla="*/ 43 w 158"/>
                <a:gd name="T11" fmla="*/ 126 h 162"/>
                <a:gd name="T12" fmla="*/ 158 w 158"/>
                <a:gd name="T13" fmla="*/ 126 h 162"/>
                <a:gd name="T14" fmla="*/ 158 w 158"/>
                <a:gd name="T15" fmla="*/ 15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62">
                  <a:moveTo>
                    <a:pt x="158" y="154"/>
                  </a:moveTo>
                  <a:cubicBezTo>
                    <a:pt x="132" y="160"/>
                    <a:pt x="105" y="162"/>
                    <a:pt x="80" y="162"/>
                  </a:cubicBezTo>
                  <a:cubicBezTo>
                    <a:pt x="54" y="162"/>
                    <a:pt x="27" y="160"/>
                    <a:pt x="0" y="1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158" y="126"/>
                    <a:pt x="158" y="126"/>
                    <a:pt x="158" y="126"/>
                  </a:cubicBezTo>
                  <a:cubicBezTo>
                    <a:pt x="158" y="154"/>
                    <a:pt x="158" y="154"/>
                    <a:pt x="158" y="1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3" name="Freeform 15"/>
            <p:cNvSpPr>
              <a:spLocks/>
            </p:cNvSpPr>
            <p:nvPr userDrawn="1"/>
          </p:nvSpPr>
          <p:spPr bwMode="auto">
            <a:xfrm>
              <a:off x="3248025" y="-588963"/>
              <a:ext cx="288925" cy="207962"/>
            </a:xfrm>
            <a:custGeom>
              <a:avLst/>
              <a:gdLst>
                <a:gd name="T0" fmla="*/ 226 w 226"/>
                <a:gd name="T1" fmla="*/ 155 h 161"/>
                <a:gd name="T2" fmla="*/ 179 w 226"/>
                <a:gd name="T3" fmla="*/ 161 h 161"/>
                <a:gd name="T4" fmla="*/ 114 w 226"/>
                <a:gd name="T5" fmla="*/ 29 h 161"/>
                <a:gd name="T6" fmla="*/ 110 w 226"/>
                <a:gd name="T7" fmla="*/ 29 h 161"/>
                <a:gd name="T8" fmla="*/ 45 w 226"/>
                <a:gd name="T9" fmla="*/ 161 h 161"/>
                <a:gd name="T10" fmla="*/ 0 w 226"/>
                <a:gd name="T11" fmla="*/ 155 h 161"/>
                <a:gd name="T12" fmla="*/ 83 w 226"/>
                <a:gd name="T13" fmla="*/ 0 h 161"/>
                <a:gd name="T14" fmla="*/ 142 w 226"/>
                <a:gd name="T15" fmla="*/ 0 h 161"/>
                <a:gd name="T16" fmla="*/ 226 w 226"/>
                <a:gd name="T17" fmla="*/ 15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161">
                  <a:moveTo>
                    <a:pt x="226" y="155"/>
                  </a:moveTo>
                  <a:cubicBezTo>
                    <a:pt x="212" y="159"/>
                    <a:pt x="193" y="161"/>
                    <a:pt x="179" y="161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31" y="161"/>
                    <a:pt x="15" y="159"/>
                    <a:pt x="0" y="15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6" y="155"/>
                    <a:pt x="226" y="155"/>
                    <a:pt x="226" y="1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4" name="Oval 16"/>
            <p:cNvSpPr>
              <a:spLocks noChangeArrowheads="1"/>
            </p:cNvSpPr>
            <p:nvPr userDrawn="1"/>
          </p:nvSpPr>
          <p:spPr bwMode="auto">
            <a:xfrm>
              <a:off x="3355975" y="-474663"/>
              <a:ext cx="71438" cy="71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5" name="Freeform 17"/>
            <p:cNvSpPr>
              <a:spLocks/>
            </p:cNvSpPr>
            <p:nvPr userDrawn="1"/>
          </p:nvSpPr>
          <p:spPr bwMode="auto">
            <a:xfrm>
              <a:off x="2940050" y="-592138"/>
              <a:ext cx="242888" cy="211137"/>
            </a:xfrm>
            <a:custGeom>
              <a:avLst/>
              <a:gdLst>
                <a:gd name="T0" fmla="*/ 190 w 190"/>
                <a:gd name="T1" fmla="*/ 158 h 163"/>
                <a:gd name="T2" fmla="*/ 148 w 190"/>
                <a:gd name="T3" fmla="*/ 163 h 163"/>
                <a:gd name="T4" fmla="*/ 148 w 190"/>
                <a:gd name="T5" fmla="*/ 96 h 163"/>
                <a:gd name="T6" fmla="*/ 42 w 190"/>
                <a:gd name="T7" fmla="*/ 96 h 163"/>
                <a:gd name="T8" fmla="*/ 42 w 190"/>
                <a:gd name="T9" fmla="*/ 163 h 163"/>
                <a:gd name="T10" fmla="*/ 0 w 190"/>
                <a:gd name="T11" fmla="*/ 158 h 163"/>
                <a:gd name="T12" fmla="*/ 0 w 190"/>
                <a:gd name="T13" fmla="*/ 5 h 163"/>
                <a:gd name="T14" fmla="*/ 42 w 190"/>
                <a:gd name="T15" fmla="*/ 0 h 163"/>
                <a:gd name="T16" fmla="*/ 42 w 190"/>
                <a:gd name="T17" fmla="*/ 65 h 163"/>
                <a:gd name="T18" fmla="*/ 148 w 190"/>
                <a:gd name="T19" fmla="*/ 65 h 163"/>
                <a:gd name="T20" fmla="*/ 148 w 190"/>
                <a:gd name="T21" fmla="*/ 0 h 163"/>
                <a:gd name="T22" fmla="*/ 190 w 190"/>
                <a:gd name="T23" fmla="*/ 5 h 163"/>
                <a:gd name="T24" fmla="*/ 190 w 190"/>
                <a:gd name="T25" fmla="*/ 15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63">
                  <a:moveTo>
                    <a:pt x="190" y="158"/>
                  </a:moveTo>
                  <a:cubicBezTo>
                    <a:pt x="177" y="161"/>
                    <a:pt x="162" y="163"/>
                    <a:pt x="148" y="163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28" y="163"/>
                    <a:pt x="13" y="161"/>
                    <a:pt x="0" y="15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1"/>
                    <a:pt x="28" y="0"/>
                    <a:pt x="42" y="0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62" y="0"/>
                    <a:pt x="177" y="1"/>
                    <a:pt x="190" y="5"/>
                  </a:cubicBezTo>
                  <a:cubicBezTo>
                    <a:pt x="190" y="158"/>
                    <a:pt x="190" y="158"/>
                    <a:pt x="190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6" name="Freeform 18"/>
            <p:cNvSpPr>
              <a:spLocks/>
            </p:cNvSpPr>
            <p:nvPr userDrawn="1"/>
          </p:nvSpPr>
          <p:spPr bwMode="auto">
            <a:xfrm>
              <a:off x="2619375" y="-595312"/>
              <a:ext cx="244475" cy="211137"/>
            </a:xfrm>
            <a:custGeom>
              <a:avLst/>
              <a:gdLst>
                <a:gd name="T0" fmla="*/ 192 w 192"/>
                <a:gd name="T1" fmla="*/ 35 h 162"/>
                <a:gd name="T2" fmla="*/ 117 w 192"/>
                <a:gd name="T3" fmla="*/ 35 h 162"/>
                <a:gd name="T4" fmla="*/ 117 w 192"/>
                <a:gd name="T5" fmla="*/ 162 h 162"/>
                <a:gd name="T6" fmla="*/ 75 w 192"/>
                <a:gd name="T7" fmla="*/ 162 h 162"/>
                <a:gd name="T8" fmla="*/ 75 w 192"/>
                <a:gd name="T9" fmla="*/ 35 h 162"/>
                <a:gd name="T10" fmla="*/ 0 w 192"/>
                <a:gd name="T11" fmla="*/ 35 h 162"/>
                <a:gd name="T12" fmla="*/ 0 w 192"/>
                <a:gd name="T13" fmla="*/ 8 h 162"/>
                <a:gd name="T14" fmla="*/ 96 w 192"/>
                <a:gd name="T15" fmla="*/ 0 h 162"/>
                <a:gd name="T16" fmla="*/ 192 w 192"/>
                <a:gd name="T17" fmla="*/ 8 h 162"/>
                <a:gd name="T18" fmla="*/ 192 w 192"/>
                <a:gd name="T19" fmla="*/ 3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162">
                  <a:moveTo>
                    <a:pt x="192" y="35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3" y="2"/>
                    <a:pt x="65" y="0"/>
                    <a:pt x="96" y="0"/>
                  </a:cubicBezTo>
                  <a:cubicBezTo>
                    <a:pt x="127" y="0"/>
                    <a:pt x="160" y="2"/>
                    <a:pt x="192" y="8"/>
                  </a:cubicBezTo>
                  <a:cubicBezTo>
                    <a:pt x="192" y="35"/>
                    <a:pt x="192" y="35"/>
                    <a:pt x="192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</p:grpSp>
    </p:spTree>
    <p:extLst>
      <p:ext uri="{BB962C8B-B14F-4D97-AF65-F5344CB8AC3E}">
        <p14:creationId xmlns:p14="http://schemas.microsoft.com/office/powerpoint/2010/main" val="34812258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"/>
          <p:cNvSpPr/>
          <p:nvPr userDrawn="1"/>
        </p:nvSpPr>
        <p:spPr bwMode="auto">
          <a:xfrm>
            <a:off x="7335932" y="-21166"/>
            <a:ext cx="4856067" cy="6887633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5DBFD4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AU" sz="2400" dirty="0"/>
          </a:p>
        </p:txBody>
      </p:sp>
      <p:sp>
        <p:nvSpPr>
          <p:cNvPr id="11" name="Oval 41"/>
          <p:cNvSpPr>
            <a:spLocks noChangeArrowheads="1"/>
          </p:cNvSpPr>
          <p:nvPr userDrawn="1"/>
        </p:nvSpPr>
        <p:spPr bwMode="auto">
          <a:xfrm>
            <a:off x="6699251" y="-3877657"/>
            <a:ext cx="15118443" cy="15393233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AU" sz="2400"/>
          </a:p>
        </p:txBody>
      </p:sp>
      <p:sp>
        <p:nvSpPr>
          <p:cNvPr id="12" name="Oval 41"/>
          <p:cNvSpPr>
            <a:spLocks noChangeArrowheads="1"/>
          </p:cNvSpPr>
          <p:nvPr userDrawn="1"/>
        </p:nvSpPr>
        <p:spPr bwMode="auto">
          <a:xfrm>
            <a:off x="7239251" y="-2530089"/>
            <a:ext cx="15118443" cy="15393233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AU" sz="24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667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r>
              <a:rPr lang="en-AU" dirty="0" smtClean="0"/>
              <a:t> </a:t>
            </a:r>
            <a:endParaRPr lang="fr-FR" dirty="0"/>
          </a:p>
        </p:txBody>
      </p:sp>
      <p:sp>
        <p:nvSpPr>
          <p:cNvPr id="7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7335934" y="4528041"/>
            <a:ext cx="4418023" cy="1646623"/>
          </a:xfrm>
        </p:spPr>
        <p:txBody>
          <a:bodyPr/>
          <a:lstStyle>
            <a:lvl1pPr marL="0" indent="0" algn="r">
              <a:spcBef>
                <a:spcPts val="0"/>
              </a:spcBef>
              <a:buFontTx/>
              <a:buNone/>
              <a:defRPr sz="16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AU" noProof="0" dirty="0" smtClean="0"/>
              <a:t>Click to edit Master text styles</a:t>
            </a:r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6578893" y="1153507"/>
            <a:ext cx="2550777" cy="179959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2133" b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icon to add image to placeholder</a:t>
            </a:r>
            <a:endParaRPr lang="en-AU" dirty="0"/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16" hasCustomPrompt="1"/>
          </p:nvPr>
        </p:nvSpPr>
        <p:spPr bwMode="auto">
          <a:xfrm>
            <a:off x="9206317" y="2552897"/>
            <a:ext cx="2550777" cy="179959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2133" b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icon to add image to placeholder</a:t>
            </a:r>
            <a:endParaRPr lang="en-AU" dirty="0"/>
          </a:p>
        </p:txBody>
      </p:sp>
      <p:sp>
        <p:nvSpPr>
          <p:cNvPr id="9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39353" y="928723"/>
            <a:ext cx="6186624" cy="5245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grpSp>
        <p:nvGrpSpPr>
          <p:cNvPr id="21" name="Group 25"/>
          <p:cNvGrpSpPr/>
          <p:nvPr userDrawn="1"/>
        </p:nvGrpSpPr>
        <p:grpSpPr>
          <a:xfrm>
            <a:off x="9684162" y="6416509"/>
            <a:ext cx="2176317" cy="263091"/>
            <a:chOff x="2619375" y="-595312"/>
            <a:chExt cx="1785938" cy="215899"/>
          </a:xfrm>
        </p:grpSpPr>
        <p:sp>
          <p:nvSpPr>
            <p:cNvPr id="22" name="Freeform 12"/>
            <p:cNvSpPr>
              <a:spLocks/>
            </p:cNvSpPr>
            <p:nvPr userDrawn="1"/>
          </p:nvSpPr>
          <p:spPr bwMode="auto">
            <a:xfrm>
              <a:off x="4175125" y="-595312"/>
              <a:ext cx="230188" cy="215899"/>
            </a:xfrm>
            <a:custGeom>
              <a:avLst/>
              <a:gdLst>
                <a:gd name="T0" fmla="*/ 180 w 180"/>
                <a:gd name="T1" fmla="*/ 122 h 166"/>
                <a:gd name="T2" fmla="*/ 155 w 180"/>
                <a:gd name="T3" fmla="*/ 156 h 166"/>
                <a:gd name="T4" fmla="*/ 81 w 180"/>
                <a:gd name="T5" fmla="*/ 166 h 166"/>
                <a:gd name="T6" fmla="*/ 0 w 180"/>
                <a:gd name="T7" fmla="*/ 158 h 166"/>
                <a:gd name="T8" fmla="*/ 0 w 180"/>
                <a:gd name="T9" fmla="*/ 132 h 166"/>
                <a:gd name="T10" fmla="*/ 143 w 180"/>
                <a:gd name="T11" fmla="*/ 132 h 166"/>
                <a:gd name="T12" fmla="*/ 143 w 180"/>
                <a:gd name="T13" fmla="*/ 97 h 166"/>
                <a:gd name="T14" fmla="*/ 42 w 180"/>
                <a:gd name="T15" fmla="*/ 97 h 166"/>
                <a:gd name="T16" fmla="*/ 1 w 180"/>
                <a:gd name="T17" fmla="*/ 59 h 166"/>
                <a:gd name="T18" fmla="*/ 1 w 180"/>
                <a:gd name="T19" fmla="*/ 44 h 166"/>
                <a:gd name="T20" fmla="*/ 26 w 180"/>
                <a:gd name="T21" fmla="*/ 9 h 166"/>
                <a:gd name="T22" fmla="*/ 97 w 180"/>
                <a:gd name="T23" fmla="*/ 0 h 166"/>
                <a:gd name="T24" fmla="*/ 177 w 180"/>
                <a:gd name="T25" fmla="*/ 8 h 166"/>
                <a:gd name="T26" fmla="*/ 177 w 180"/>
                <a:gd name="T27" fmla="*/ 34 h 166"/>
                <a:gd name="T28" fmla="*/ 37 w 180"/>
                <a:gd name="T29" fmla="*/ 34 h 166"/>
                <a:gd name="T30" fmla="*/ 37 w 180"/>
                <a:gd name="T31" fmla="*/ 64 h 166"/>
                <a:gd name="T32" fmla="*/ 138 w 180"/>
                <a:gd name="T33" fmla="*/ 64 h 166"/>
                <a:gd name="T34" fmla="*/ 180 w 180"/>
                <a:gd name="T35" fmla="*/ 102 h 166"/>
                <a:gd name="T36" fmla="*/ 180 w 180"/>
                <a:gd name="T37" fmla="*/ 12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66">
                  <a:moveTo>
                    <a:pt x="180" y="122"/>
                  </a:moveTo>
                  <a:cubicBezTo>
                    <a:pt x="180" y="144"/>
                    <a:pt x="173" y="151"/>
                    <a:pt x="155" y="156"/>
                  </a:cubicBezTo>
                  <a:cubicBezTo>
                    <a:pt x="136" y="162"/>
                    <a:pt x="101" y="166"/>
                    <a:pt x="81" y="166"/>
                  </a:cubicBezTo>
                  <a:cubicBezTo>
                    <a:pt x="57" y="166"/>
                    <a:pt x="26" y="164"/>
                    <a:pt x="0" y="15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12" y="97"/>
                    <a:pt x="1" y="89"/>
                    <a:pt x="1" y="59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20"/>
                    <a:pt x="7" y="13"/>
                    <a:pt x="26" y="9"/>
                  </a:cubicBezTo>
                  <a:cubicBezTo>
                    <a:pt x="45" y="4"/>
                    <a:pt x="77" y="0"/>
                    <a:pt x="97" y="0"/>
                  </a:cubicBezTo>
                  <a:cubicBezTo>
                    <a:pt x="122" y="0"/>
                    <a:pt x="151" y="2"/>
                    <a:pt x="177" y="8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68" y="64"/>
                    <a:pt x="180" y="72"/>
                    <a:pt x="180" y="102"/>
                  </a:cubicBezTo>
                  <a:cubicBezTo>
                    <a:pt x="180" y="122"/>
                    <a:pt x="180" y="122"/>
                    <a:pt x="180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3" name="Freeform 13"/>
            <p:cNvSpPr>
              <a:spLocks/>
            </p:cNvSpPr>
            <p:nvPr userDrawn="1"/>
          </p:nvSpPr>
          <p:spPr bwMode="auto">
            <a:xfrm>
              <a:off x="3868738" y="-595312"/>
              <a:ext cx="225425" cy="215899"/>
            </a:xfrm>
            <a:custGeom>
              <a:avLst/>
              <a:gdLst>
                <a:gd name="T0" fmla="*/ 177 w 177"/>
                <a:gd name="T1" fmla="*/ 158 h 166"/>
                <a:gd name="T2" fmla="*/ 89 w 177"/>
                <a:gd name="T3" fmla="*/ 166 h 166"/>
                <a:gd name="T4" fmla="*/ 0 w 177"/>
                <a:gd name="T5" fmla="*/ 158 h 166"/>
                <a:gd name="T6" fmla="*/ 0 w 177"/>
                <a:gd name="T7" fmla="*/ 8 h 166"/>
                <a:gd name="T8" fmla="*/ 88 w 177"/>
                <a:gd name="T9" fmla="*/ 0 h 166"/>
                <a:gd name="T10" fmla="*/ 176 w 177"/>
                <a:gd name="T11" fmla="*/ 8 h 166"/>
                <a:gd name="T12" fmla="*/ 176 w 177"/>
                <a:gd name="T13" fmla="*/ 35 h 166"/>
                <a:gd name="T14" fmla="*/ 43 w 177"/>
                <a:gd name="T15" fmla="*/ 35 h 166"/>
                <a:gd name="T16" fmla="*/ 43 w 177"/>
                <a:gd name="T17" fmla="*/ 65 h 166"/>
                <a:gd name="T18" fmla="*/ 130 w 177"/>
                <a:gd name="T19" fmla="*/ 65 h 166"/>
                <a:gd name="T20" fmla="*/ 130 w 177"/>
                <a:gd name="T21" fmla="*/ 96 h 166"/>
                <a:gd name="T22" fmla="*/ 43 w 177"/>
                <a:gd name="T23" fmla="*/ 96 h 166"/>
                <a:gd name="T24" fmla="*/ 43 w 177"/>
                <a:gd name="T25" fmla="*/ 132 h 166"/>
                <a:gd name="T26" fmla="*/ 177 w 177"/>
                <a:gd name="T27" fmla="*/ 132 h 166"/>
                <a:gd name="T28" fmla="*/ 177 w 177"/>
                <a:gd name="T29" fmla="*/ 15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166">
                  <a:moveTo>
                    <a:pt x="177" y="158"/>
                  </a:moveTo>
                  <a:cubicBezTo>
                    <a:pt x="147" y="164"/>
                    <a:pt x="118" y="166"/>
                    <a:pt x="89" y="166"/>
                  </a:cubicBezTo>
                  <a:cubicBezTo>
                    <a:pt x="60" y="166"/>
                    <a:pt x="30" y="164"/>
                    <a:pt x="0" y="15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2"/>
                    <a:pt x="60" y="0"/>
                    <a:pt x="88" y="0"/>
                  </a:cubicBezTo>
                  <a:cubicBezTo>
                    <a:pt x="117" y="0"/>
                    <a:pt x="147" y="2"/>
                    <a:pt x="176" y="8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7" y="158"/>
                    <a:pt x="177" y="158"/>
                    <a:pt x="177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4" name="Freeform 14"/>
            <p:cNvSpPr>
              <a:spLocks/>
            </p:cNvSpPr>
            <p:nvPr userDrawn="1"/>
          </p:nvSpPr>
          <p:spPr bwMode="auto">
            <a:xfrm>
              <a:off x="3602038" y="-588963"/>
              <a:ext cx="201613" cy="209550"/>
            </a:xfrm>
            <a:custGeom>
              <a:avLst/>
              <a:gdLst>
                <a:gd name="T0" fmla="*/ 158 w 158"/>
                <a:gd name="T1" fmla="*/ 154 h 162"/>
                <a:gd name="T2" fmla="*/ 80 w 158"/>
                <a:gd name="T3" fmla="*/ 162 h 162"/>
                <a:gd name="T4" fmla="*/ 0 w 158"/>
                <a:gd name="T5" fmla="*/ 154 h 162"/>
                <a:gd name="T6" fmla="*/ 0 w 158"/>
                <a:gd name="T7" fmla="*/ 0 h 162"/>
                <a:gd name="T8" fmla="*/ 43 w 158"/>
                <a:gd name="T9" fmla="*/ 0 h 162"/>
                <a:gd name="T10" fmla="*/ 43 w 158"/>
                <a:gd name="T11" fmla="*/ 126 h 162"/>
                <a:gd name="T12" fmla="*/ 158 w 158"/>
                <a:gd name="T13" fmla="*/ 126 h 162"/>
                <a:gd name="T14" fmla="*/ 158 w 158"/>
                <a:gd name="T15" fmla="*/ 15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62">
                  <a:moveTo>
                    <a:pt x="158" y="154"/>
                  </a:moveTo>
                  <a:cubicBezTo>
                    <a:pt x="132" y="160"/>
                    <a:pt x="105" y="162"/>
                    <a:pt x="80" y="162"/>
                  </a:cubicBezTo>
                  <a:cubicBezTo>
                    <a:pt x="54" y="162"/>
                    <a:pt x="27" y="160"/>
                    <a:pt x="0" y="1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158" y="126"/>
                    <a:pt x="158" y="126"/>
                    <a:pt x="158" y="126"/>
                  </a:cubicBezTo>
                  <a:cubicBezTo>
                    <a:pt x="158" y="154"/>
                    <a:pt x="158" y="154"/>
                    <a:pt x="158" y="1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5" name="Freeform 15"/>
            <p:cNvSpPr>
              <a:spLocks/>
            </p:cNvSpPr>
            <p:nvPr userDrawn="1"/>
          </p:nvSpPr>
          <p:spPr bwMode="auto">
            <a:xfrm>
              <a:off x="3248025" y="-588963"/>
              <a:ext cx="288925" cy="207962"/>
            </a:xfrm>
            <a:custGeom>
              <a:avLst/>
              <a:gdLst>
                <a:gd name="T0" fmla="*/ 226 w 226"/>
                <a:gd name="T1" fmla="*/ 155 h 161"/>
                <a:gd name="T2" fmla="*/ 179 w 226"/>
                <a:gd name="T3" fmla="*/ 161 h 161"/>
                <a:gd name="T4" fmla="*/ 114 w 226"/>
                <a:gd name="T5" fmla="*/ 29 h 161"/>
                <a:gd name="T6" fmla="*/ 110 w 226"/>
                <a:gd name="T7" fmla="*/ 29 h 161"/>
                <a:gd name="T8" fmla="*/ 45 w 226"/>
                <a:gd name="T9" fmla="*/ 161 h 161"/>
                <a:gd name="T10" fmla="*/ 0 w 226"/>
                <a:gd name="T11" fmla="*/ 155 h 161"/>
                <a:gd name="T12" fmla="*/ 83 w 226"/>
                <a:gd name="T13" fmla="*/ 0 h 161"/>
                <a:gd name="T14" fmla="*/ 142 w 226"/>
                <a:gd name="T15" fmla="*/ 0 h 161"/>
                <a:gd name="T16" fmla="*/ 226 w 226"/>
                <a:gd name="T17" fmla="*/ 15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161">
                  <a:moveTo>
                    <a:pt x="226" y="155"/>
                  </a:moveTo>
                  <a:cubicBezTo>
                    <a:pt x="212" y="159"/>
                    <a:pt x="193" y="161"/>
                    <a:pt x="179" y="161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31" y="161"/>
                    <a:pt x="15" y="159"/>
                    <a:pt x="0" y="15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6" y="155"/>
                    <a:pt x="226" y="155"/>
                    <a:pt x="226" y="1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6" name="Oval 16"/>
            <p:cNvSpPr>
              <a:spLocks noChangeArrowheads="1"/>
            </p:cNvSpPr>
            <p:nvPr userDrawn="1"/>
          </p:nvSpPr>
          <p:spPr bwMode="auto">
            <a:xfrm>
              <a:off x="3355975" y="-474663"/>
              <a:ext cx="71438" cy="71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7" name="Freeform 17"/>
            <p:cNvSpPr>
              <a:spLocks/>
            </p:cNvSpPr>
            <p:nvPr userDrawn="1"/>
          </p:nvSpPr>
          <p:spPr bwMode="auto">
            <a:xfrm>
              <a:off x="2940050" y="-592138"/>
              <a:ext cx="242888" cy="211137"/>
            </a:xfrm>
            <a:custGeom>
              <a:avLst/>
              <a:gdLst>
                <a:gd name="T0" fmla="*/ 190 w 190"/>
                <a:gd name="T1" fmla="*/ 158 h 163"/>
                <a:gd name="T2" fmla="*/ 148 w 190"/>
                <a:gd name="T3" fmla="*/ 163 h 163"/>
                <a:gd name="T4" fmla="*/ 148 w 190"/>
                <a:gd name="T5" fmla="*/ 96 h 163"/>
                <a:gd name="T6" fmla="*/ 42 w 190"/>
                <a:gd name="T7" fmla="*/ 96 h 163"/>
                <a:gd name="T8" fmla="*/ 42 w 190"/>
                <a:gd name="T9" fmla="*/ 163 h 163"/>
                <a:gd name="T10" fmla="*/ 0 w 190"/>
                <a:gd name="T11" fmla="*/ 158 h 163"/>
                <a:gd name="T12" fmla="*/ 0 w 190"/>
                <a:gd name="T13" fmla="*/ 5 h 163"/>
                <a:gd name="T14" fmla="*/ 42 w 190"/>
                <a:gd name="T15" fmla="*/ 0 h 163"/>
                <a:gd name="T16" fmla="*/ 42 w 190"/>
                <a:gd name="T17" fmla="*/ 65 h 163"/>
                <a:gd name="T18" fmla="*/ 148 w 190"/>
                <a:gd name="T19" fmla="*/ 65 h 163"/>
                <a:gd name="T20" fmla="*/ 148 w 190"/>
                <a:gd name="T21" fmla="*/ 0 h 163"/>
                <a:gd name="T22" fmla="*/ 190 w 190"/>
                <a:gd name="T23" fmla="*/ 5 h 163"/>
                <a:gd name="T24" fmla="*/ 190 w 190"/>
                <a:gd name="T25" fmla="*/ 15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63">
                  <a:moveTo>
                    <a:pt x="190" y="158"/>
                  </a:moveTo>
                  <a:cubicBezTo>
                    <a:pt x="177" y="161"/>
                    <a:pt x="162" y="163"/>
                    <a:pt x="148" y="163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28" y="163"/>
                    <a:pt x="13" y="161"/>
                    <a:pt x="0" y="15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1"/>
                    <a:pt x="28" y="0"/>
                    <a:pt x="42" y="0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62" y="0"/>
                    <a:pt x="177" y="1"/>
                    <a:pt x="190" y="5"/>
                  </a:cubicBezTo>
                  <a:cubicBezTo>
                    <a:pt x="190" y="158"/>
                    <a:pt x="190" y="158"/>
                    <a:pt x="190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8" name="Freeform 18"/>
            <p:cNvSpPr>
              <a:spLocks/>
            </p:cNvSpPr>
            <p:nvPr userDrawn="1"/>
          </p:nvSpPr>
          <p:spPr bwMode="auto">
            <a:xfrm>
              <a:off x="2619375" y="-595312"/>
              <a:ext cx="244475" cy="211137"/>
            </a:xfrm>
            <a:custGeom>
              <a:avLst/>
              <a:gdLst>
                <a:gd name="T0" fmla="*/ 192 w 192"/>
                <a:gd name="T1" fmla="*/ 35 h 162"/>
                <a:gd name="T2" fmla="*/ 117 w 192"/>
                <a:gd name="T3" fmla="*/ 35 h 162"/>
                <a:gd name="T4" fmla="*/ 117 w 192"/>
                <a:gd name="T5" fmla="*/ 162 h 162"/>
                <a:gd name="T6" fmla="*/ 75 w 192"/>
                <a:gd name="T7" fmla="*/ 162 h 162"/>
                <a:gd name="T8" fmla="*/ 75 w 192"/>
                <a:gd name="T9" fmla="*/ 35 h 162"/>
                <a:gd name="T10" fmla="*/ 0 w 192"/>
                <a:gd name="T11" fmla="*/ 35 h 162"/>
                <a:gd name="T12" fmla="*/ 0 w 192"/>
                <a:gd name="T13" fmla="*/ 8 h 162"/>
                <a:gd name="T14" fmla="*/ 96 w 192"/>
                <a:gd name="T15" fmla="*/ 0 h 162"/>
                <a:gd name="T16" fmla="*/ 192 w 192"/>
                <a:gd name="T17" fmla="*/ 8 h 162"/>
                <a:gd name="T18" fmla="*/ 192 w 192"/>
                <a:gd name="T19" fmla="*/ 3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162">
                  <a:moveTo>
                    <a:pt x="192" y="35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3" y="2"/>
                    <a:pt x="65" y="0"/>
                    <a:pt x="96" y="0"/>
                  </a:cubicBezTo>
                  <a:cubicBezTo>
                    <a:pt x="127" y="0"/>
                    <a:pt x="160" y="2"/>
                    <a:pt x="192" y="8"/>
                  </a:cubicBezTo>
                  <a:cubicBezTo>
                    <a:pt x="192" y="35"/>
                    <a:pt x="192" y="35"/>
                    <a:pt x="192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</p:grpSp>
    </p:spTree>
    <p:extLst>
      <p:ext uri="{BB962C8B-B14F-4D97-AF65-F5344CB8AC3E}">
        <p14:creationId xmlns:p14="http://schemas.microsoft.com/office/powerpoint/2010/main" val="1134558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/>
          <p:nvPr userDrawn="1"/>
        </p:nvSpPr>
        <p:spPr bwMode="auto">
          <a:xfrm>
            <a:off x="7335932" y="-21166"/>
            <a:ext cx="4856067" cy="6887633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5DBFD4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AU" sz="2400" dirty="0"/>
          </a:p>
        </p:txBody>
      </p:sp>
      <p:sp>
        <p:nvSpPr>
          <p:cNvPr id="8" name="Oval 41"/>
          <p:cNvSpPr>
            <a:spLocks noChangeArrowheads="1"/>
          </p:cNvSpPr>
          <p:nvPr userDrawn="1"/>
        </p:nvSpPr>
        <p:spPr bwMode="auto">
          <a:xfrm>
            <a:off x="6699251" y="-3877657"/>
            <a:ext cx="15118443" cy="15393233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AU" sz="2400"/>
          </a:p>
        </p:txBody>
      </p:sp>
      <p:sp>
        <p:nvSpPr>
          <p:cNvPr id="13" name="Oval 41"/>
          <p:cNvSpPr>
            <a:spLocks noChangeArrowheads="1"/>
          </p:cNvSpPr>
          <p:nvPr userDrawn="1"/>
        </p:nvSpPr>
        <p:spPr bwMode="auto">
          <a:xfrm>
            <a:off x="7239251" y="-2530089"/>
            <a:ext cx="15118443" cy="15393233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AU" sz="240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667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r>
              <a:rPr lang="en-AU" dirty="0" smtClean="0"/>
              <a:t> </a:t>
            </a:r>
            <a:endParaRPr lang="fr-FR" dirty="0"/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9439729" y="1123725"/>
            <a:ext cx="2314124" cy="163263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icon to add image to placeholder</a:t>
            </a:r>
            <a:endParaRPr lang="en-AU" dirty="0"/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12" hasCustomPrompt="1"/>
          </p:nvPr>
        </p:nvSpPr>
        <p:spPr bwMode="auto">
          <a:xfrm>
            <a:off x="9439729" y="2832877"/>
            <a:ext cx="2314124" cy="163263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icon to add image to placeholder</a:t>
            </a:r>
            <a:endParaRPr lang="en-AU" dirty="0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13" hasCustomPrompt="1"/>
          </p:nvPr>
        </p:nvSpPr>
        <p:spPr bwMode="auto">
          <a:xfrm>
            <a:off x="9439729" y="4542029"/>
            <a:ext cx="2314124" cy="1632635"/>
          </a:xfrm>
          <a:custGeom>
            <a:avLst/>
            <a:gdLst>
              <a:gd name="connsiteX0" fmla="*/ 0 w 2871788"/>
              <a:gd name="connsiteY0" fmla="*/ 0 h 3617912"/>
              <a:gd name="connsiteX1" fmla="*/ 2871788 w 2871788"/>
              <a:gd name="connsiteY1" fmla="*/ 0 h 3617912"/>
              <a:gd name="connsiteX2" fmla="*/ 2871788 w 2871788"/>
              <a:gd name="connsiteY2" fmla="*/ 3617912 h 3617912"/>
              <a:gd name="connsiteX3" fmla="*/ 0 w 2871788"/>
              <a:gd name="connsiteY3" fmla="*/ 3617912 h 3617912"/>
              <a:gd name="connsiteX4" fmla="*/ 0 w 2871788"/>
              <a:gd name="connsiteY4" fmla="*/ 0 h 3617912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617912 h 3883583"/>
              <a:gd name="connsiteX4" fmla="*/ 0 w 2871788"/>
              <a:gd name="connsiteY4" fmla="*/ 0 h 3883583"/>
              <a:gd name="connsiteX0" fmla="*/ 0 w 2871788"/>
              <a:gd name="connsiteY0" fmla="*/ 0 h 3883583"/>
              <a:gd name="connsiteX1" fmla="*/ 2871788 w 2871788"/>
              <a:gd name="connsiteY1" fmla="*/ 0 h 3883583"/>
              <a:gd name="connsiteX2" fmla="*/ 2871788 w 2871788"/>
              <a:gd name="connsiteY2" fmla="*/ 3883583 h 3883583"/>
              <a:gd name="connsiteX3" fmla="*/ 0 w 2871788"/>
              <a:gd name="connsiteY3" fmla="*/ 3716766 h 3883583"/>
              <a:gd name="connsiteX4" fmla="*/ 0 w 2871788"/>
              <a:gd name="connsiteY4" fmla="*/ 0 h 3883583"/>
              <a:gd name="connsiteX0" fmla="*/ 0 w 2871788"/>
              <a:gd name="connsiteY0" fmla="*/ 0 h 3930717"/>
              <a:gd name="connsiteX1" fmla="*/ 2871788 w 2871788"/>
              <a:gd name="connsiteY1" fmla="*/ 0 h 3930717"/>
              <a:gd name="connsiteX2" fmla="*/ 2871788 w 2871788"/>
              <a:gd name="connsiteY2" fmla="*/ 3930717 h 3930717"/>
              <a:gd name="connsiteX3" fmla="*/ 0 w 2871788"/>
              <a:gd name="connsiteY3" fmla="*/ 3716766 h 3930717"/>
              <a:gd name="connsiteX4" fmla="*/ 0 w 2871788"/>
              <a:gd name="connsiteY4" fmla="*/ 0 h 3930717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6724 w 2878512"/>
              <a:gd name="connsiteY0" fmla="*/ 0 h 3931919"/>
              <a:gd name="connsiteX1" fmla="*/ 2878512 w 2878512"/>
              <a:gd name="connsiteY1" fmla="*/ 0 h 3931919"/>
              <a:gd name="connsiteX2" fmla="*/ 2878512 w 2878512"/>
              <a:gd name="connsiteY2" fmla="*/ 3930717 h 3931919"/>
              <a:gd name="connsiteX3" fmla="*/ 0 w 2878512"/>
              <a:gd name="connsiteY3" fmla="*/ 3931919 h 3931919"/>
              <a:gd name="connsiteX4" fmla="*/ 6724 w 2878512"/>
              <a:gd name="connsiteY4" fmla="*/ 0 h 3931919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2246 w 3104034"/>
              <a:gd name="connsiteY0" fmla="*/ 0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2246 w 3104034"/>
              <a:gd name="connsiteY4" fmla="*/ 0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239295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239295 w 3104034"/>
              <a:gd name="connsiteY4" fmla="*/ 97081 h 3938217"/>
              <a:gd name="connsiteX0" fmla="*/ 394341 w 3104034"/>
              <a:gd name="connsiteY0" fmla="*/ 97081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394341 w 3104034"/>
              <a:gd name="connsiteY4" fmla="*/ 97081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103553 h 3938217"/>
              <a:gd name="connsiteX1" fmla="*/ 3104034 w 3104034"/>
              <a:gd name="connsiteY1" fmla="*/ 0 h 3938217"/>
              <a:gd name="connsiteX2" fmla="*/ 3104034 w 3104034"/>
              <a:gd name="connsiteY2" fmla="*/ 3930717 h 3938217"/>
              <a:gd name="connsiteX3" fmla="*/ 0 w 3104034"/>
              <a:gd name="connsiteY3" fmla="*/ 3938217 h 3938217"/>
              <a:gd name="connsiteX4" fmla="*/ 443673 w 3104034"/>
              <a:gd name="connsiteY4" fmla="*/ 103553 h 3938217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43673 w 3104034"/>
              <a:gd name="connsiteY0" fmla="*/ 0 h 3834664"/>
              <a:gd name="connsiteX1" fmla="*/ 3104034 w 3104034"/>
              <a:gd name="connsiteY1" fmla="*/ 0 h 3834664"/>
              <a:gd name="connsiteX2" fmla="*/ 3104034 w 3104034"/>
              <a:gd name="connsiteY2" fmla="*/ 3827164 h 3834664"/>
              <a:gd name="connsiteX3" fmla="*/ 0 w 3104034"/>
              <a:gd name="connsiteY3" fmla="*/ 3834664 h 3834664"/>
              <a:gd name="connsiteX4" fmla="*/ 443673 w 3104034"/>
              <a:gd name="connsiteY4" fmla="*/ 0 h 3834664"/>
              <a:gd name="connsiteX0" fmla="*/ 464021 w 3124382"/>
              <a:gd name="connsiteY0" fmla="*/ 0 h 4009409"/>
              <a:gd name="connsiteX1" fmla="*/ 3124382 w 3124382"/>
              <a:gd name="connsiteY1" fmla="*/ 0 h 4009409"/>
              <a:gd name="connsiteX2" fmla="*/ 3124382 w 3124382"/>
              <a:gd name="connsiteY2" fmla="*/ 3827164 h 4009409"/>
              <a:gd name="connsiteX3" fmla="*/ 0 w 3124382"/>
              <a:gd name="connsiteY3" fmla="*/ 4009409 h 4009409"/>
              <a:gd name="connsiteX4" fmla="*/ 464021 w 3124382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464021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464021 w 3131164"/>
              <a:gd name="connsiteY4" fmla="*/ 0 h 4009409"/>
              <a:gd name="connsiteX0" fmla="*/ 29946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29946 w 3131164"/>
              <a:gd name="connsiteY4" fmla="*/ 0 h 4009409"/>
              <a:gd name="connsiteX0" fmla="*/ 9599 w 3131164"/>
              <a:gd name="connsiteY0" fmla="*/ 0 h 4009409"/>
              <a:gd name="connsiteX1" fmla="*/ 3124382 w 3131164"/>
              <a:gd name="connsiteY1" fmla="*/ 0 h 4009409"/>
              <a:gd name="connsiteX2" fmla="*/ 3131164 w 3131164"/>
              <a:gd name="connsiteY2" fmla="*/ 4008382 h 4009409"/>
              <a:gd name="connsiteX3" fmla="*/ 0 w 3131164"/>
              <a:gd name="connsiteY3" fmla="*/ 4009409 h 4009409"/>
              <a:gd name="connsiteX4" fmla="*/ 9599 w 3131164"/>
              <a:gd name="connsiteY4" fmla="*/ 0 h 4009409"/>
              <a:gd name="connsiteX0" fmla="*/ 399 w 3142312"/>
              <a:gd name="connsiteY0" fmla="*/ 0 h 4009409"/>
              <a:gd name="connsiteX1" fmla="*/ 3135530 w 3142312"/>
              <a:gd name="connsiteY1" fmla="*/ 0 h 4009409"/>
              <a:gd name="connsiteX2" fmla="*/ 3142312 w 3142312"/>
              <a:gd name="connsiteY2" fmla="*/ 4008382 h 4009409"/>
              <a:gd name="connsiteX3" fmla="*/ 11148 w 3142312"/>
              <a:gd name="connsiteY3" fmla="*/ 4009409 h 4009409"/>
              <a:gd name="connsiteX4" fmla="*/ 399 w 3142312"/>
              <a:gd name="connsiteY4" fmla="*/ 0 h 4009409"/>
              <a:gd name="connsiteX0" fmla="*/ 622 w 3135753"/>
              <a:gd name="connsiteY0" fmla="*/ 0 h 4009409"/>
              <a:gd name="connsiteX1" fmla="*/ 3128971 w 3135753"/>
              <a:gd name="connsiteY1" fmla="*/ 0 h 4009409"/>
              <a:gd name="connsiteX2" fmla="*/ 3135753 w 3135753"/>
              <a:gd name="connsiteY2" fmla="*/ 4008382 h 4009409"/>
              <a:gd name="connsiteX3" fmla="*/ 4589 w 3135753"/>
              <a:gd name="connsiteY3" fmla="*/ 4009409 h 4009409"/>
              <a:gd name="connsiteX4" fmla="*/ 622 w 3135753"/>
              <a:gd name="connsiteY4" fmla="*/ 0 h 4009409"/>
              <a:gd name="connsiteX0" fmla="*/ 0 w 3135131"/>
              <a:gd name="connsiteY0" fmla="*/ 0 h 4009409"/>
              <a:gd name="connsiteX1" fmla="*/ 3128349 w 3135131"/>
              <a:gd name="connsiteY1" fmla="*/ 0 h 4009409"/>
              <a:gd name="connsiteX2" fmla="*/ 3135131 w 3135131"/>
              <a:gd name="connsiteY2" fmla="*/ 4008382 h 4009409"/>
              <a:gd name="connsiteX3" fmla="*/ 3967 w 3135131"/>
              <a:gd name="connsiteY3" fmla="*/ 4009409 h 4009409"/>
              <a:gd name="connsiteX4" fmla="*/ 0 w 3135131"/>
              <a:gd name="connsiteY4" fmla="*/ 0 h 40094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35131" h="4009409">
                <a:moveTo>
                  <a:pt x="0" y="0"/>
                </a:moveTo>
                <a:lnTo>
                  <a:pt x="3128349" y="0"/>
                </a:lnTo>
                <a:cubicBezTo>
                  <a:pt x="3130610" y="1336127"/>
                  <a:pt x="3131740" y="2004191"/>
                  <a:pt x="3135131" y="4008382"/>
                </a:cubicBezTo>
                <a:lnTo>
                  <a:pt x="3967" y="4009409"/>
                </a:lnTo>
                <a:cubicBezTo>
                  <a:pt x="7167" y="2672939"/>
                  <a:pt x="1983" y="2004704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marL="0" indent="0" algn="ctr"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icon to add image to placeholder</a:t>
            </a:r>
            <a:endParaRPr lang="en-AU" dirty="0"/>
          </a:p>
        </p:txBody>
      </p:sp>
      <p:sp>
        <p:nvSpPr>
          <p:cNvPr id="12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39353" y="928723"/>
            <a:ext cx="7096579" cy="5245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22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7346451" y="2618958"/>
            <a:ext cx="2003292" cy="3555705"/>
          </a:xfrm>
        </p:spPr>
        <p:txBody>
          <a:bodyPr anchor="b" anchorCtr="0"/>
          <a:lstStyle>
            <a:lvl1pPr marL="0" indent="0" algn="r">
              <a:spcBef>
                <a:spcPts val="0"/>
              </a:spcBef>
              <a:buFontTx/>
              <a:buNone/>
              <a:defRPr sz="1600" b="0">
                <a:solidFill>
                  <a:srgbClr val="FFFFFF"/>
                </a:solidFill>
              </a:defRPr>
            </a:lvl1pPr>
          </a:lstStyle>
          <a:p>
            <a:pPr lvl="0"/>
            <a:r>
              <a:rPr lang="en-AU" noProof="0" dirty="0" smtClean="0"/>
              <a:t>Click to edit Master text styles</a:t>
            </a:r>
          </a:p>
        </p:txBody>
      </p:sp>
      <p:grpSp>
        <p:nvGrpSpPr>
          <p:cNvPr id="23" name="Group 25"/>
          <p:cNvGrpSpPr/>
          <p:nvPr userDrawn="1"/>
        </p:nvGrpSpPr>
        <p:grpSpPr>
          <a:xfrm>
            <a:off x="9684162" y="6416509"/>
            <a:ext cx="2176317" cy="263091"/>
            <a:chOff x="2619375" y="-595312"/>
            <a:chExt cx="1785938" cy="215899"/>
          </a:xfrm>
        </p:grpSpPr>
        <p:sp>
          <p:nvSpPr>
            <p:cNvPr id="24" name="Freeform 12"/>
            <p:cNvSpPr>
              <a:spLocks/>
            </p:cNvSpPr>
            <p:nvPr userDrawn="1"/>
          </p:nvSpPr>
          <p:spPr bwMode="auto">
            <a:xfrm>
              <a:off x="4175125" y="-595312"/>
              <a:ext cx="230188" cy="215899"/>
            </a:xfrm>
            <a:custGeom>
              <a:avLst/>
              <a:gdLst>
                <a:gd name="T0" fmla="*/ 180 w 180"/>
                <a:gd name="T1" fmla="*/ 122 h 166"/>
                <a:gd name="T2" fmla="*/ 155 w 180"/>
                <a:gd name="T3" fmla="*/ 156 h 166"/>
                <a:gd name="T4" fmla="*/ 81 w 180"/>
                <a:gd name="T5" fmla="*/ 166 h 166"/>
                <a:gd name="T6" fmla="*/ 0 w 180"/>
                <a:gd name="T7" fmla="*/ 158 h 166"/>
                <a:gd name="T8" fmla="*/ 0 w 180"/>
                <a:gd name="T9" fmla="*/ 132 h 166"/>
                <a:gd name="T10" fmla="*/ 143 w 180"/>
                <a:gd name="T11" fmla="*/ 132 h 166"/>
                <a:gd name="T12" fmla="*/ 143 w 180"/>
                <a:gd name="T13" fmla="*/ 97 h 166"/>
                <a:gd name="T14" fmla="*/ 42 w 180"/>
                <a:gd name="T15" fmla="*/ 97 h 166"/>
                <a:gd name="T16" fmla="*/ 1 w 180"/>
                <a:gd name="T17" fmla="*/ 59 h 166"/>
                <a:gd name="T18" fmla="*/ 1 w 180"/>
                <a:gd name="T19" fmla="*/ 44 h 166"/>
                <a:gd name="T20" fmla="*/ 26 w 180"/>
                <a:gd name="T21" fmla="*/ 9 h 166"/>
                <a:gd name="T22" fmla="*/ 97 w 180"/>
                <a:gd name="T23" fmla="*/ 0 h 166"/>
                <a:gd name="T24" fmla="*/ 177 w 180"/>
                <a:gd name="T25" fmla="*/ 8 h 166"/>
                <a:gd name="T26" fmla="*/ 177 w 180"/>
                <a:gd name="T27" fmla="*/ 34 h 166"/>
                <a:gd name="T28" fmla="*/ 37 w 180"/>
                <a:gd name="T29" fmla="*/ 34 h 166"/>
                <a:gd name="T30" fmla="*/ 37 w 180"/>
                <a:gd name="T31" fmla="*/ 64 h 166"/>
                <a:gd name="T32" fmla="*/ 138 w 180"/>
                <a:gd name="T33" fmla="*/ 64 h 166"/>
                <a:gd name="T34" fmla="*/ 180 w 180"/>
                <a:gd name="T35" fmla="*/ 102 h 166"/>
                <a:gd name="T36" fmla="*/ 180 w 180"/>
                <a:gd name="T37" fmla="*/ 12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66">
                  <a:moveTo>
                    <a:pt x="180" y="122"/>
                  </a:moveTo>
                  <a:cubicBezTo>
                    <a:pt x="180" y="144"/>
                    <a:pt x="173" y="151"/>
                    <a:pt x="155" y="156"/>
                  </a:cubicBezTo>
                  <a:cubicBezTo>
                    <a:pt x="136" y="162"/>
                    <a:pt x="101" y="166"/>
                    <a:pt x="81" y="166"/>
                  </a:cubicBezTo>
                  <a:cubicBezTo>
                    <a:pt x="57" y="166"/>
                    <a:pt x="26" y="164"/>
                    <a:pt x="0" y="15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12" y="97"/>
                    <a:pt x="1" y="89"/>
                    <a:pt x="1" y="59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20"/>
                    <a:pt x="7" y="13"/>
                    <a:pt x="26" y="9"/>
                  </a:cubicBezTo>
                  <a:cubicBezTo>
                    <a:pt x="45" y="4"/>
                    <a:pt x="77" y="0"/>
                    <a:pt x="97" y="0"/>
                  </a:cubicBezTo>
                  <a:cubicBezTo>
                    <a:pt x="122" y="0"/>
                    <a:pt x="151" y="2"/>
                    <a:pt x="177" y="8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68" y="64"/>
                    <a:pt x="180" y="72"/>
                    <a:pt x="180" y="102"/>
                  </a:cubicBezTo>
                  <a:cubicBezTo>
                    <a:pt x="180" y="122"/>
                    <a:pt x="180" y="122"/>
                    <a:pt x="180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5" name="Freeform 13"/>
            <p:cNvSpPr>
              <a:spLocks/>
            </p:cNvSpPr>
            <p:nvPr userDrawn="1"/>
          </p:nvSpPr>
          <p:spPr bwMode="auto">
            <a:xfrm>
              <a:off x="3868738" y="-595312"/>
              <a:ext cx="225425" cy="215899"/>
            </a:xfrm>
            <a:custGeom>
              <a:avLst/>
              <a:gdLst>
                <a:gd name="T0" fmla="*/ 177 w 177"/>
                <a:gd name="T1" fmla="*/ 158 h 166"/>
                <a:gd name="T2" fmla="*/ 89 w 177"/>
                <a:gd name="T3" fmla="*/ 166 h 166"/>
                <a:gd name="T4" fmla="*/ 0 w 177"/>
                <a:gd name="T5" fmla="*/ 158 h 166"/>
                <a:gd name="T6" fmla="*/ 0 w 177"/>
                <a:gd name="T7" fmla="*/ 8 h 166"/>
                <a:gd name="T8" fmla="*/ 88 w 177"/>
                <a:gd name="T9" fmla="*/ 0 h 166"/>
                <a:gd name="T10" fmla="*/ 176 w 177"/>
                <a:gd name="T11" fmla="*/ 8 h 166"/>
                <a:gd name="T12" fmla="*/ 176 w 177"/>
                <a:gd name="T13" fmla="*/ 35 h 166"/>
                <a:gd name="T14" fmla="*/ 43 w 177"/>
                <a:gd name="T15" fmla="*/ 35 h 166"/>
                <a:gd name="T16" fmla="*/ 43 w 177"/>
                <a:gd name="T17" fmla="*/ 65 h 166"/>
                <a:gd name="T18" fmla="*/ 130 w 177"/>
                <a:gd name="T19" fmla="*/ 65 h 166"/>
                <a:gd name="T20" fmla="*/ 130 w 177"/>
                <a:gd name="T21" fmla="*/ 96 h 166"/>
                <a:gd name="T22" fmla="*/ 43 w 177"/>
                <a:gd name="T23" fmla="*/ 96 h 166"/>
                <a:gd name="T24" fmla="*/ 43 w 177"/>
                <a:gd name="T25" fmla="*/ 132 h 166"/>
                <a:gd name="T26" fmla="*/ 177 w 177"/>
                <a:gd name="T27" fmla="*/ 132 h 166"/>
                <a:gd name="T28" fmla="*/ 177 w 177"/>
                <a:gd name="T29" fmla="*/ 15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166">
                  <a:moveTo>
                    <a:pt x="177" y="158"/>
                  </a:moveTo>
                  <a:cubicBezTo>
                    <a:pt x="147" y="164"/>
                    <a:pt x="118" y="166"/>
                    <a:pt x="89" y="166"/>
                  </a:cubicBezTo>
                  <a:cubicBezTo>
                    <a:pt x="60" y="166"/>
                    <a:pt x="30" y="164"/>
                    <a:pt x="0" y="15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2"/>
                    <a:pt x="60" y="0"/>
                    <a:pt x="88" y="0"/>
                  </a:cubicBezTo>
                  <a:cubicBezTo>
                    <a:pt x="117" y="0"/>
                    <a:pt x="147" y="2"/>
                    <a:pt x="176" y="8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7" y="158"/>
                    <a:pt x="177" y="158"/>
                    <a:pt x="177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6" name="Freeform 14"/>
            <p:cNvSpPr>
              <a:spLocks/>
            </p:cNvSpPr>
            <p:nvPr userDrawn="1"/>
          </p:nvSpPr>
          <p:spPr bwMode="auto">
            <a:xfrm>
              <a:off x="3602038" y="-588963"/>
              <a:ext cx="201613" cy="209550"/>
            </a:xfrm>
            <a:custGeom>
              <a:avLst/>
              <a:gdLst>
                <a:gd name="T0" fmla="*/ 158 w 158"/>
                <a:gd name="T1" fmla="*/ 154 h 162"/>
                <a:gd name="T2" fmla="*/ 80 w 158"/>
                <a:gd name="T3" fmla="*/ 162 h 162"/>
                <a:gd name="T4" fmla="*/ 0 w 158"/>
                <a:gd name="T5" fmla="*/ 154 h 162"/>
                <a:gd name="T6" fmla="*/ 0 w 158"/>
                <a:gd name="T7" fmla="*/ 0 h 162"/>
                <a:gd name="T8" fmla="*/ 43 w 158"/>
                <a:gd name="T9" fmla="*/ 0 h 162"/>
                <a:gd name="T10" fmla="*/ 43 w 158"/>
                <a:gd name="T11" fmla="*/ 126 h 162"/>
                <a:gd name="T12" fmla="*/ 158 w 158"/>
                <a:gd name="T13" fmla="*/ 126 h 162"/>
                <a:gd name="T14" fmla="*/ 158 w 158"/>
                <a:gd name="T15" fmla="*/ 15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62">
                  <a:moveTo>
                    <a:pt x="158" y="154"/>
                  </a:moveTo>
                  <a:cubicBezTo>
                    <a:pt x="132" y="160"/>
                    <a:pt x="105" y="162"/>
                    <a:pt x="80" y="162"/>
                  </a:cubicBezTo>
                  <a:cubicBezTo>
                    <a:pt x="54" y="162"/>
                    <a:pt x="27" y="160"/>
                    <a:pt x="0" y="1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158" y="126"/>
                    <a:pt x="158" y="126"/>
                    <a:pt x="158" y="126"/>
                  </a:cubicBezTo>
                  <a:cubicBezTo>
                    <a:pt x="158" y="154"/>
                    <a:pt x="158" y="154"/>
                    <a:pt x="158" y="1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7" name="Freeform 15"/>
            <p:cNvSpPr>
              <a:spLocks/>
            </p:cNvSpPr>
            <p:nvPr userDrawn="1"/>
          </p:nvSpPr>
          <p:spPr bwMode="auto">
            <a:xfrm>
              <a:off x="3248025" y="-588963"/>
              <a:ext cx="288925" cy="207962"/>
            </a:xfrm>
            <a:custGeom>
              <a:avLst/>
              <a:gdLst>
                <a:gd name="T0" fmla="*/ 226 w 226"/>
                <a:gd name="T1" fmla="*/ 155 h 161"/>
                <a:gd name="T2" fmla="*/ 179 w 226"/>
                <a:gd name="T3" fmla="*/ 161 h 161"/>
                <a:gd name="T4" fmla="*/ 114 w 226"/>
                <a:gd name="T5" fmla="*/ 29 h 161"/>
                <a:gd name="T6" fmla="*/ 110 w 226"/>
                <a:gd name="T7" fmla="*/ 29 h 161"/>
                <a:gd name="T8" fmla="*/ 45 w 226"/>
                <a:gd name="T9" fmla="*/ 161 h 161"/>
                <a:gd name="T10" fmla="*/ 0 w 226"/>
                <a:gd name="T11" fmla="*/ 155 h 161"/>
                <a:gd name="T12" fmla="*/ 83 w 226"/>
                <a:gd name="T13" fmla="*/ 0 h 161"/>
                <a:gd name="T14" fmla="*/ 142 w 226"/>
                <a:gd name="T15" fmla="*/ 0 h 161"/>
                <a:gd name="T16" fmla="*/ 226 w 226"/>
                <a:gd name="T17" fmla="*/ 15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161">
                  <a:moveTo>
                    <a:pt x="226" y="155"/>
                  </a:moveTo>
                  <a:cubicBezTo>
                    <a:pt x="212" y="159"/>
                    <a:pt x="193" y="161"/>
                    <a:pt x="179" y="161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31" y="161"/>
                    <a:pt x="15" y="159"/>
                    <a:pt x="0" y="15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6" y="155"/>
                    <a:pt x="226" y="155"/>
                    <a:pt x="226" y="1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8" name="Oval 16"/>
            <p:cNvSpPr>
              <a:spLocks noChangeArrowheads="1"/>
            </p:cNvSpPr>
            <p:nvPr userDrawn="1"/>
          </p:nvSpPr>
          <p:spPr bwMode="auto">
            <a:xfrm>
              <a:off x="3355975" y="-474663"/>
              <a:ext cx="71438" cy="71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9" name="Freeform 17"/>
            <p:cNvSpPr>
              <a:spLocks/>
            </p:cNvSpPr>
            <p:nvPr userDrawn="1"/>
          </p:nvSpPr>
          <p:spPr bwMode="auto">
            <a:xfrm>
              <a:off x="2940050" y="-592138"/>
              <a:ext cx="242888" cy="211137"/>
            </a:xfrm>
            <a:custGeom>
              <a:avLst/>
              <a:gdLst>
                <a:gd name="T0" fmla="*/ 190 w 190"/>
                <a:gd name="T1" fmla="*/ 158 h 163"/>
                <a:gd name="T2" fmla="*/ 148 w 190"/>
                <a:gd name="T3" fmla="*/ 163 h 163"/>
                <a:gd name="T4" fmla="*/ 148 w 190"/>
                <a:gd name="T5" fmla="*/ 96 h 163"/>
                <a:gd name="T6" fmla="*/ 42 w 190"/>
                <a:gd name="T7" fmla="*/ 96 h 163"/>
                <a:gd name="T8" fmla="*/ 42 w 190"/>
                <a:gd name="T9" fmla="*/ 163 h 163"/>
                <a:gd name="T10" fmla="*/ 0 w 190"/>
                <a:gd name="T11" fmla="*/ 158 h 163"/>
                <a:gd name="T12" fmla="*/ 0 w 190"/>
                <a:gd name="T13" fmla="*/ 5 h 163"/>
                <a:gd name="T14" fmla="*/ 42 w 190"/>
                <a:gd name="T15" fmla="*/ 0 h 163"/>
                <a:gd name="T16" fmla="*/ 42 w 190"/>
                <a:gd name="T17" fmla="*/ 65 h 163"/>
                <a:gd name="T18" fmla="*/ 148 w 190"/>
                <a:gd name="T19" fmla="*/ 65 h 163"/>
                <a:gd name="T20" fmla="*/ 148 w 190"/>
                <a:gd name="T21" fmla="*/ 0 h 163"/>
                <a:gd name="T22" fmla="*/ 190 w 190"/>
                <a:gd name="T23" fmla="*/ 5 h 163"/>
                <a:gd name="T24" fmla="*/ 190 w 190"/>
                <a:gd name="T25" fmla="*/ 15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63">
                  <a:moveTo>
                    <a:pt x="190" y="158"/>
                  </a:moveTo>
                  <a:cubicBezTo>
                    <a:pt x="177" y="161"/>
                    <a:pt x="162" y="163"/>
                    <a:pt x="148" y="163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28" y="163"/>
                    <a:pt x="13" y="161"/>
                    <a:pt x="0" y="15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1"/>
                    <a:pt x="28" y="0"/>
                    <a:pt x="42" y="0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62" y="0"/>
                    <a:pt x="177" y="1"/>
                    <a:pt x="190" y="5"/>
                  </a:cubicBezTo>
                  <a:cubicBezTo>
                    <a:pt x="190" y="158"/>
                    <a:pt x="190" y="158"/>
                    <a:pt x="190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30" name="Freeform 18"/>
            <p:cNvSpPr>
              <a:spLocks/>
            </p:cNvSpPr>
            <p:nvPr userDrawn="1"/>
          </p:nvSpPr>
          <p:spPr bwMode="auto">
            <a:xfrm>
              <a:off x="2619375" y="-595312"/>
              <a:ext cx="244475" cy="211137"/>
            </a:xfrm>
            <a:custGeom>
              <a:avLst/>
              <a:gdLst>
                <a:gd name="T0" fmla="*/ 192 w 192"/>
                <a:gd name="T1" fmla="*/ 35 h 162"/>
                <a:gd name="T2" fmla="*/ 117 w 192"/>
                <a:gd name="T3" fmla="*/ 35 h 162"/>
                <a:gd name="T4" fmla="*/ 117 w 192"/>
                <a:gd name="T5" fmla="*/ 162 h 162"/>
                <a:gd name="T6" fmla="*/ 75 w 192"/>
                <a:gd name="T7" fmla="*/ 162 h 162"/>
                <a:gd name="T8" fmla="*/ 75 w 192"/>
                <a:gd name="T9" fmla="*/ 35 h 162"/>
                <a:gd name="T10" fmla="*/ 0 w 192"/>
                <a:gd name="T11" fmla="*/ 35 h 162"/>
                <a:gd name="T12" fmla="*/ 0 w 192"/>
                <a:gd name="T13" fmla="*/ 8 h 162"/>
                <a:gd name="T14" fmla="*/ 96 w 192"/>
                <a:gd name="T15" fmla="*/ 0 h 162"/>
                <a:gd name="T16" fmla="*/ 192 w 192"/>
                <a:gd name="T17" fmla="*/ 8 h 162"/>
                <a:gd name="T18" fmla="*/ 192 w 192"/>
                <a:gd name="T19" fmla="*/ 3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162">
                  <a:moveTo>
                    <a:pt x="192" y="35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3" y="2"/>
                    <a:pt x="65" y="0"/>
                    <a:pt x="96" y="0"/>
                  </a:cubicBezTo>
                  <a:cubicBezTo>
                    <a:pt x="127" y="0"/>
                    <a:pt x="160" y="2"/>
                    <a:pt x="192" y="8"/>
                  </a:cubicBezTo>
                  <a:cubicBezTo>
                    <a:pt x="192" y="35"/>
                    <a:pt x="192" y="35"/>
                    <a:pt x="192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</p:grpSp>
    </p:spTree>
    <p:extLst>
      <p:ext uri="{BB962C8B-B14F-4D97-AF65-F5344CB8AC3E}">
        <p14:creationId xmlns:p14="http://schemas.microsoft.com/office/powerpoint/2010/main" val="1510016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41"/>
          <p:cNvSpPr>
            <a:spLocks noChangeArrowheads="1"/>
          </p:cNvSpPr>
          <p:nvPr userDrawn="1"/>
        </p:nvSpPr>
        <p:spPr bwMode="auto">
          <a:xfrm>
            <a:off x="6699251" y="-3877657"/>
            <a:ext cx="15118443" cy="15393233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AU" sz="2400"/>
          </a:p>
        </p:txBody>
      </p:sp>
      <p:sp>
        <p:nvSpPr>
          <p:cNvPr id="14" name="Oval 41"/>
          <p:cNvSpPr>
            <a:spLocks noChangeArrowheads="1"/>
          </p:cNvSpPr>
          <p:nvPr userDrawn="1"/>
        </p:nvSpPr>
        <p:spPr bwMode="auto">
          <a:xfrm>
            <a:off x="7239251" y="-2530089"/>
            <a:ext cx="15118443" cy="15393233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AU" sz="2400"/>
          </a:p>
        </p:txBody>
      </p:sp>
      <p:sp>
        <p:nvSpPr>
          <p:cNvPr id="15" name="Rectangle 1"/>
          <p:cNvSpPr/>
          <p:nvPr userDrawn="1"/>
        </p:nvSpPr>
        <p:spPr bwMode="auto">
          <a:xfrm>
            <a:off x="7335932" y="-21166"/>
            <a:ext cx="4856067" cy="6887633"/>
          </a:xfrm>
          <a:custGeom>
            <a:avLst/>
            <a:gdLst>
              <a:gd name="connsiteX0" fmla="*/ 0 w 3657600"/>
              <a:gd name="connsiteY0" fmla="*/ 0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0 w 3657600"/>
              <a:gd name="connsiteY4" fmla="*/ 0 h 5143500"/>
              <a:gd name="connsiteX0" fmla="*/ 2114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2114550 w 3657600"/>
              <a:gd name="connsiteY4" fmla="*/ 9525 h 5143500"/>
              <a:gd name="connsiteX0" fmla="*/ 1733550 w 3657600"/>
              <a:gd name="connsiteY0" fmla="*/ 9525 h 5143500"/>
              <a:gd name="connsiteX1" fmla="*/ 3657600 w 3657600"/>
              <a:gd name="connsiteY1" fmla="*/ 0 h 5143500"/>
              <a:gd name="connsiteX2" fmla="*/ 3657600 w 3657600"/>
              <a:gd name="connsiteY2" fmla="*/ 5143500 h 5143500"/>
              <a:gd name="connsiteX3" fmla="*/ 0 w 3657600"/>
              <a:gd name="connsiteY3" fmla="*/ 5143500 h 5143500"/>
              <a:gd name="connsiteX4" fmla="*/ 1733550 w 3657600"/>
              <a:gd name="connsiteY4" fmla="*/ 9525 h 5143500"/>
              <a:gd name="connsiteX0" fmla="*/ 1600200 w 3524250"/>
              <a:gd name="connsiteY0" fmla="*/ 9525 h 5143500"/>
              <a:gd name="connsiteX1" fmla="*/ 3524250 w 3524250"/>
              <a:gd name="connsiteY1" fmla="*/ 0 h 5143500"/>
              <a:gd name="connsiteX2" fmla="*/ 3524250 w 3524250"/>
              <a:gd name="connsiteY2" fmla="*/ 5143500 h 5143500"/>
              <a:gd name="connsiteX3" fmla="*/ 0 w 3524250"/>
              <a:gd name="connsiteY3" fmla="*/ 5143500 h 5143500"/>
              <a:gd name="connsiteX4" fmla="*/ 1600200 w 3524250"/>
              <a:gd name="connsiteY4" fmla="*/ 9525 h 5143500"/>
              <a:gd name="connsiteX0" fmla="*/ 1687405 w 3611455"/>
              <a:gd name="connsiteY0" fmla="*/ 9525 h 5143500"/>
              <a:gd name="connsiteX1" fmla="*/ 3611455 w 3611455"/>
              <a:gd name="connsiteY1" fmla="*/ 0 h 5143500"/>
              <a:gd name="connsiteX2" fmla="*/ 3611455 w 3611455"/>
              <a:gd name="connsiteY2" fmla="*/ 5143500 h 5143500"/>
              <a:gd name="connsiteX3" fmla="*/ 87205 w 3611455"/>
              <a:gd name="connsiteY3" fmla="*/ 5143500 h 5143500"/>
              <a:gd name="connsiteX4" fmla="*/ 1687405 w 3611455"/>
              <a:gd name="connsiteY4" fmla="*/ 9525 h 5143500"/>
              <a:gd name="connsiteX0" fmla="*/ 1685374 w 3609424"/>
              <a:gd name="connsiteY0" fmla="*/ 9525 h 5143500"/>
              <a:gd name="connsiteX1" fmla="*/ 3609424 w 3609424"/>
              <a:gd name="connsiteY1" fmla="*/ 0 h 5143500"/>
              <a:gd name="connsiteX2" fmla="*/ 3609424 w 3609424"/>
              <a:gd name="connsiteY2" fmla="*/ 5143500 h 5143500"/>
              <a:gd name="connsiteX3" fmla="*/ 85174 w 3609424"/>
              <a:gd name="connsiteY3" fmla="*/ 5143500 h 5143500"/>
              <a:gd name="connsiteX4" fmla="*/ 1685374 w 3609424"/>
              <a:gd name="connsiteY4" fmla="*/ 9525 h 5143500"/>
              <a:gd name="connsiteX0" fmla="*/ 1671927 w 3595977"/>
              <a:gd name="connsiteY0" fmla="*/ 9525 h 5143500"/>
              <a:gd name="connsiteX1" fmla="*/ 3595977 w 3595977"/>
              <a:gd name="connsiteY1" fmla="*/ 0 h 5143500"/>
              <a:gd name="connsiteX2" fmla="*/ 3595977 w 3595977"/>
              <a:gd name="connsiteY2" fmla="*/ 5143500 h 5143500"/>
              <a:gd name="connsiteX3" fmla="*/ 71727 w 3595977"/>
              <a:gd name="connsiteY3" fmla="*/ 5143500 h 5143500"/>
              <a:gd name="connsiteX4" fmla="*/ 1671927 w 3595977"/>
              <a:gd name="connsiteY4" fmla="*/ 9525 h 5143500"/>
              <a:gd name="connsiteX0" fmla="*/ 1696573 w 3620623"/>
              <a:gd name="connsiteY0" fmla="*/ 9525 h 5143500"/>
              <a:gd name="connsiteX1" fmla="*/ 3620623 w 3620623"/>
              <a:gd name="connsiteY1" fmla="*/ 0 h 5143500"/>
              <a:gd name="connsiteX2" fmla="*/ 3620623 w 3620623"/>
              <a:gd name="connsiteY2" fmla="*/ 5143500 h 5143500"/>
              <a:gd name="connsiteX3" fmla="*/ 96373 w 3620623"/>
              <a:gd name="connsiteY3" fmla="*/ 5143500 h 5143500"/>
              <a:gd name="connsiteX4" fmla="*/ 1696573 w 3620623"/>
              <a:gd name="connsiteY4" fmla="*/ 9525 h 5143500"/>
              <a:gd name="connsiteX0" fmla="*/ 1714885 w 3638935"/>
              <a:gd name="connsiteY0" fmla="*/ 9525 h 5143500"/>
              <a:gd name="connsiteX1" fmla="*/ 3638935 w 3638935"/>
              <a:gd name="connsiteY1" fmla="*/ 0 h 5143500"/>
              <a:gd name="connsiteX2" fmla="*/ 3638935 w 3638935"/>
              <a:gd name="connsiteY2" fmla="*/ 5143500 h 5143500"/>
              <a:gd name="connsiteX3" fmla="*/ 114685 w 3638935"/>
              <a:gd name="connsiteY3" fmla="*/ 5143500 h 5143500"/>
              <a:gd name="connsiteX4" fmla="*/ 1714885 w 3638935"/>
              <a:gd name="connsiteY4" fmla="*/ 9525 h 5143500"/>
              <a:gd name="connsiteX0" fmla="*/ 1718138 w 3642188"/>
              <a:gd name="connsiteY0" fmla="*/ 9525 h 5143500"/>
              <a:gd name="connsiteX1" fmla="*/ 3642188 w 3642188"/>
              <a:gd name="connsiteY1" fmla="*/ 0 h 5143500"/>
              <a:gd name="connsiteX2" fmla="*/ 3642188 w 3642188"/>
              <a:gd name="connsiteY2" fmla="*/ 5143500 h 5143500"/>
              <a:gd name="connsiteX3" fmla="*/ 117938 w 3642188"/>
              <a:gd name="connsiteY3" fmla="*/ 5143500 h 5143500"/>
              <a:gd name="connsiteX4" fmla="*/ 1718138 w 3642188"/>
              <a:gd name="connsiteY4" fmla="*/ 9525 h 5143500"/>
              <a:gd name="connsiteX0" fmla="*/ 1729957 w 3654007"/>
              <a:gd name="connsiteY0" fmla="*/ 9525 h 5149850"/>
              <a:gd name="connsiteX1" fmla="*/ 3654007 w 3654007"/>
              <a:gd name="connsiteY1" fmla="*/ 0 h 5149850"/>
              <a:gd name="connsiteX2" fmla="*/ 3654007 w 3654007"/>
              <a:gd name="connsiteY2" fmla="*/ 5143500 h 5149850"/>
              <a:gd name="connsiteX3" fmla="*/ 117057 w 3654007"/>
              <a:gd name="connsiteY3" fmla="*/ 5149850 h 5149850"/>
              <a:gd name="connsiteX4" fmla="*/ 1729957 w 3654007"/>
              <a:gd name="connsiteY4" fmla="*/ 9525 h 5149850"/>
              <a:gd name="connsiteX0" fmla="*/ 1652638 w 3576688"/>
              <a:gd name="connsiteY0" fmla="*/ 9525 h 5149850"/>
              <a:gd name="connsiteX1" fmla="*/ 3576688 w 3576688"/>
              <a:gd name="connsiteY1" fmla="*/ 0 h 5149850"/>
              <a:gd name="connsiteX2" fmla="*/ 3576688 w 3576688"/>
              <a:gd name="connsiteY2" fmla="*/ 5143500 h 5149850"/>
              <a:gd name="connsiteX3" fmla="*/ 39738 w 3576688"/>
              <a:gd name="connsiteY3" fmla="*/ 5149850 h 5149850"/>
              <a:gd name="connsiteX4" fmla="*/ 1652638 w 3576688"/>
              <a:gd name="connsiteY4" fmla="*/ 9525 h 5149850"/>
              <a:gd name="connsiteX0" fmla="*/ 1715094 w 3639144"/>
              <a:gd name="connsiteY0" fmla="*/ 9525 h 5149850"/>
              <a:gd name="connsiteX1" fmla="*/ 3639144 w 3639144"/>
              <a:gd name="connsiteY1" fmla="*/ 0 h 5149850"/>
              <a:gd name="connsiteX2" fmla="*/ 3639144 w 3639144"/>
              <a:gd name="connsiteY2" fmla="*/ 5143500 h 5149850"/>
              <a:gd name="connsiteX3" fmla="*/ 102194 w 3639144"/>
              <a:gd name="connsiteY3" fmla="*/ 5149850 h 5149850"/>
              <a:gd name="connsiteX4" fmla="*/ 1715094 w 3639144"/>
              <a:gd name="connsiteY4" fmla="*/ 9525 h 5149850"/>
              <a:gd name="connsiteX0" fmla="*/ 1709147 w 3639547"/>
              <a:gd name="connsiteY0" fmla="*/ 0 h 5165725"/>
              <a:gd name="connsiteX1" fmla="*/ 3639547 w 3639547"/>
              <a:gd name="connsiteY1" fmla="*/ 15875 h 5165725"/>
              <a:gd name="connsiteX2" fmla="*/ 3639547 w 3639547"/>
              <a:gd name="connsiteY2" fmla="*/ 5159375 h 5165725"/>
              <a:gd name="connsiteX3" fmla="*/ 102597 w 3639547"/>
              <a:gd name="connsiteY3" fmla="*/ 5165725 h 5165725"/>
              <a:gd name="connsiteX4" fmla="*/ 1709147 w 3639547"/>
              <a:gd name="connsiteY4" fmla="*/ 0 h 5165725"/>
              <a:gd name="connsiteX0" fmla="*/ 1701671 w 3632071"/>
              <a:gd name="connsiteY0" fmla="*/ 0 h 5165725"/>
              <a:gd name="connsiteX1" fmla="*/ 3632071 w 3632071"/>
              <a:gd name="connsiteY1" fmla="*/ 15875 h 5165725"/>
              <a:gd name="connsiteX2" fmla="*/ 3632071 w 3632071"/>
              <a:gd name="connsiteY2" fmla="*/ 5159375 h 5165725"/>
              <a:gd name="connsiteX3" fmla="*/ 95121 w 3632071"/>
              <a:gd name="connsiteY3" fmla="*/ 5165725 h 5165725"/>
              <a:gd name="connsiteX4" fmla="*/ 1701671 w 3632071"/>
              <a:gd name="connsiteY4" fmla="*/ 0 h 5165725"/>
              <a:gd name="connsiteX0" fmla="*/ 1705460 w 3635860"/>
              <a:gd name="connsiteY0" fmla="*/ 0 h 5165725"/>
              <a:gd name="connsiteX1" fmla="*/ 3635860 w 3635860"/>
              <a:gd name="connsiteY1" fmla="*/ 15875 h 5165725"/>
              <a:gd name="connsiteX2" fmla="*/ 3635860 w 3635860"/>
              <a:gd name="connsiteY2" fmla="*/ 5159375 h 5165725"/>
              <a:gd name="connsiteX3" fmla="*/ 98910 w 3635860"/>
              <a:gd name="connsiteY3" fmla="*/ 5165725 h 5165725"/>
              <a:gd name="connsiteX4" fmla="*/ 1705460 w 3635860"/>
              <a:gd name="connsiteY4" fmla="*/ 0 h 5165725"/>
              <a:gd name="connsiteX0" fmla="*/ 1711650 w 3642050"/>
              <a:gd name="connsiteY0" fmla="*/ 0 h 5165725"/>
              <a:gd name="connsiteX1" fmla="*/ 3642050 w 3642050"/>
              <a:gd name="connsiteY1" fmla="*/ 15875 h 5165725"/>
              <a:gd name="connsiteX2" fmla="*/ 3642050 w 3642050"/>
              <a:gd name="connsiteY2" fmla="*/ 5159375 h 5165725"/>
              <a:gd name="connsiteX3" fmla="*/ 105100 w 3642050"/>
              <a:gd name="connsiteY3" fmla="*/ 5165725 h 5165725"/>
              <a:gd name="connsiteX4" fmla="*/ 1711650 w 3642050"/>
              <a:gd name="connsiteY4" fmla="*/ 0 h 5165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2050" h="5165725">
                <a:moveTo>
                  <a:pt x="1711650" y="0"/>
                </a:moveTo>
                <a:lnTo>
                  <a:pt x="3642050" y="15875"/>
                </a:lnTo>
                <a:lnTo>
                  <a:pt x="3642050" y="5159375"/>
                </a:lnTo>
                <a:lnTo>
                  <a:pt x="105100" y="5165725"/>
                </a:lnTo>
                <a:cubicBezTo>
                  <a:pt x="-374325" y="2705100"/>
                  <a:pt x="895675" y="796925"/>
                  <a:pt x="1711650" y="0"/>
                </a:cubicBezTo>
                <a:close/>
              </a:path>
            </a:pathLst>
          </a:custGeom>
          <a:solidFill>
            <a:srgbClr val="5DBFD4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en-AU" sz="2400" dirty="0"/>
          </a:p>
        </p:txBody>
      </p: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667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r>
              <a:rPr lang="en-AU" dirty="0" smtClean="0"/>
              <a:t> </a:t>
            </a:r>
            <a:endParaRPr lang="fr-FR" dirty="0"/>
          </a:p>
        </p:txBody>
      </p:sp>
      <p:sp>
        <p:nvSpPr>
          <p:cNvPr id="30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39353" y="928723"/>
            <a:ext cx="7096579" cy="5245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32" name="Espace réservé du texte 6"/>
          <p:cNvSpPr>
            <a:spLocks noGrp="1"/>
          </p:cNvSpPr>
          <p:nvPr>
            <p:ph type="body" sz="quarter" idx="11" hasCustomPrompt="1"/>
          </p:nvPr>
        </p:nvSpPr>
        <p:spPr>
          <a:xfrm>
            <a:off x="7346449" y="928724"/>
            <a:ext cx="4575480" cy="5245939"/>
          </a:xfrm>
        </p:spPr>
        <p:txBody>
          <a:bodyPr anchor="ctr" anchorCtr="0"/>
          <a:lstStyle>
            <a:lvl1pPr marL="0" indent="0" algn="r">
              <a:buFontTx/>
              <a:buNone/>
              <a:defRPr sz="2133" b="1" baseline="0">
                <a:solidFill>
                  <a:srgbClr val="FFFFFF"/>
                </a:solidFill>
              </a:defRPr>
            </a:lvl1pPr>
          </a:lstStyle>
          <a:p>
            <a:pPr lvl="0"/>
            <a:r>
              <a:rPr lang="en-AU" noProof="0" dirty="0" smtClean="0"/>
              <a:t>Click to edit Master text styles</a:t>
            </a:r>
          </a:p>
        </p:txBody>
      </p:sp>
      <p:grpSp>
        <p:nvGrpSpPr>
          <p:cNvPr id="17" name="Group 25"/>
          <p:cNvGrpSpPr/>
          <p:nvPr userDrawn="1"/>
        </p:nvGrpSpPr>
        <p:grpSpPr>
          <a:xfrm>
            <a:off x="9684162" y="6416509"/>
            <a:ext cx="2176317" cy="263091"/>
            <a:chOff x="2619375" y="-595312"/>
            <a:chExt cx="1785938" cy="215899"/>
          </a:xfrm>
        </p:grpSpPr>
        <p:sp>
          <p:nvSpPr>
            <p:cNvPr id="18" name="Freeform 12"/>
            <p:cNvSpPr>
              <a:spLocks/>
            </p:cNvSpPr>
            <p:nvPr userDrawn="1"/>
          </p:nvSpPr>
          <p:spPr bwMode="auto">
            <a:xfrm>
              <a:off x="4175125" y="-595312"/>
              <a:ext cx="230188" cy="215899"/>
            </a:xfrm>
            <a:custGeom>
              <a:avLst/>
              <a:gdLst>
                <a:gd name="T0" fmla="*/ 180 w 180"/>
                <a:gd name="T1" fmla="*/ 122 h 166"/>
                <a:gd name="T2" fmla="*/ 155 w 180"/>
                <a:gd name="T3" fmla="*/ 156 h 166"/>
                <a:gd name="T4" fmla="*/ 81 w 180"/>
                <a:gd name="T5" fmla="*/ 166 h 166"/>
                <a:gd name="T6" fmla="*/ 0 w 180"/>
                <a:gd name="T7" fmla="*/ 158 h 166"/>
                <a:gd name="T8" fmla="*/ 0 w 180"/>
                <a:gd name="T9" fmla="*/ 132 h 166"/>
                <a:gd name="T10" fmla="*/ 143 w 180"/>
                <a:gd name="T11" fmla="*/ 132 h 166"/>
                <a:gd name="T12" fmla="*/ 143 w 180"/>
                <a:gd name="T13" fmla="*/ 97 h 166"/>
                <a:gd name="T14" fmla="*/ 42 w 180"/>
                <a:gd name="T15" fmla="*/ 97 h 166"/>
                <a:gd name="T16" fmla="*/ 1 w 180"/>
                <a:gd name="T17" fmla="*/ 59 h 166"/>
                <a:gd name="T18" fmla="*/ 1 w 180"/>
                <a:gd name="T19" fmla="*/ 44 h 166"/>
                <a:gd name="T20" fmla="*/ 26 w 180"/>
                <a:gd name="T21" fmla="*/ 9 h 166"/>
                <a:gd name="T22" fmla="*/ 97 w 180"/>
                <a:gd name="T23" fmla="*/ 0 h 166"/>
                <a:gd name="T24" fmla="*/ 177 w 180"/>
                <a:gd name="T25" fmla="*/ 8 h 166"/>
                <a:gd name="T26" fmla="*/ 177 w 180"/>
                <a:gd name="T27" fmla="*/ 34 h 166"/>
                <a:gd name="T28" fmla="*/ 37 w 180"/>
                <a:gd name="T29" fmla="*/ 34 h 166"/>
                <a:gd name="T30" fmla="*/ 37 w 180"/>
                <a:gd name="T31" fmla="*/ 64 h 166"/>
                <a:gd name="T32" fmla="*/ 138 w 180"/>
                <a:gd name="T33" fmla="*/ 64 h 166"/>
                <a:gd name="T34" fmla="*/ 180 w 180"/>
                <a:gd name="T35" fmla="*/ 102 h 166"/>
                <a:gd name="T36" fmla="*/ 180 w 180"/>
                <a:gd name="T37" fmla="*/ 12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66">
                  <a:moveTo>
                    <a:pt x="180" y="122"/>
                  </a:moveTo>
                  <a:cubicBezTo>
                    <a:pt x="180" y="144"/>
                    <a:pt x="173" y="151"/>
                    <a:pt x="155" y="156"/>
                  </a:cubicBezTo>
                  <a:cubicBezTo>
                    <a:pt x="136" y="162"/>
                    <a:pt x="101" y="166"/>
                    <a:pt x="81" y="166"/>
                  </a:cubicBezTo>
                  <a:cubicBezTo>
                    <a:pt x="57" y="166"/>
                    <a:pt x="26" y="164"/>
                    <a:pt x="0" y="15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12" y="97"/>
                    <a:pt x="1" y="89"/>
                    <a:pt x="1" y="59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20"/>
                    <a:pt x="7" y="13"/>
                    <a:pt x="26" y="9"/>
                  </a:cubicBezTo>
                  <a:cubicBezTo>
                    <a:pt x="45" y="4"/>
                    <a:pt x="77" y="0"/>
                    <a:pt x="97" y="0"/>
                  </a:cubicBezTo>
                  <a:cubicBezTo>
                    <a:pt x="122" y="0"/>
                    <a:pt x="151" y="2"/>
                    <a:pt x="177" y="8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68" y="64"/>
                    <a:pt x="180" y="72"/>
                    <a:pt x="180" y="102"/>
                  </a:cubicBezTo>
                  <a:cubicBezTo>
                    <a:pt x="180" y="122"/>
                    <a:pt x="180" y="122"/>
                    <a:pt x="180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19" name="Freeform 13"/>
            <p:cNvSpPr>
              <a:spLocks/>
            </p:cNvSpPr>
            <p:nvPr userDrawn="1"/>
          </p:nvSpPr>
          <p:spPr bwMode="auto">
            <a:xfrm>
              <a:off x="3868738" y="-595312"/>
              <a:ext cx="225425" cy="215899"/>
            </a:xfrm>
            <a:custGeom>
              <a:avLst/>
              <a:gdLst>
                <a:gd name="T0" fmla="*/ 177 w 177"/>
                <a:gd name="T1" fmla="*/ 158 h 166"/>
                <a:gd name="T2" fmla="*/ 89 w 177"/>
                <a:gd name="T3" fmla="*/ 166 h 166"/>
                <a:gd name="T4" fmla="*/ 0 w 177"/>
                <a:gd name="T5" fmla="*/ 158 h 166"/>
                <a:gd name="T6" fmla="*/ 0 w 177"/>
                <a:gd name="T7" fmla="*/ 8 h 166"/>
                <a:gd name="T8" fmla="*/ 88 w 177"/>
                <a:gd name="T9" fmla="*/ 0 h 166"/>
                <a:gd name="T10" fmla="*/ 176 w 177"/>
                <a:gd name="T11" fmla="*/ 8 h 166"/>
                <a:gd name="T12" fmla="*/ 176 w 177"/>
                <a:gd name="T13" fmla="*/ 35 h 166"/>
                <a:gd name="T14" fmla="*/ 43 w 177"/>
                <a:gd name="T15" fmla="*/ 35 h 166"/>
                <a:gd name="T16" fmla="*/ 43 w 177"/>
                <a:gd name="T17" fmla="*/ 65 h 166"/>
                <a:gd name="T18" fmla="*/ 130 w 177"/>
                <a:gd name="T19" fmla="*/ 65 h 166"/>
                <a:gd name="T20" fmla="*/ 130 w 177"/>
                <a:gd name="T21" fmla="*/ 96 h 166"/>
                <a:gd name="T22" fmla="*/ 43 w 177"/>
                <a:gd name="T23" fmla="*/ 96 h 166"/>
                <a:gd name="T24" fmla="*/ 43 w 177"/>
                <a:gd name="T25" fmla="*/ 132 h 166"/>
                <a:gd name="T26" fmla="*/ 177 w 177"/>
                <a:gd name="T27" fmla="*/ 132 h 166"/>
                <a:gd name="T28" fmla="*/ 177 w 177"/>
                <a:gd name="T29" fmla="*/ 15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166">
                  <a:moveTo>
                    <a:pt x="177" y="158"/>
                  </a:moveTo>
                  <a:cubicBezTo>
                    <a:pt x="147" y="164"/>
                    <a:pt x="118" y="166"/>
                    <a:pt x="89" y="166"/>
                  </a:cubicBezTo>
                  <a:cubicBezTo>
                    <a:pt x="60" y="166"/>
                    <a:pt x="30" y="164"/>
                    <a:pt x="0" y="15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2"/>
                    <a:pt x="60" y="0"/>
                    <a:pt x="88" y="0"/>
                  </a:cubicBezTo>
                  <a:cubicBezTo>
                    <a:pt x="117" y="0"/>
                    <a:pt x="147" y="2"/>
                    <a:pt x="176" y="8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7" y="158"/>
                    <a:pt x="177" y="158"/>
                    <a:pt x="177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0" name="Freeform 14"/>
            <p:cNvSpPr>
              <a:spLocks/>
            </p:cNvSpPr>
            <p:nvPr userDrawn="1"/>
          </p:nvSpPr>
          <p:spPr bwMode="auto">
            <a:xfrm>
              <a:off x="3602038" y="-588963"/>
              <a:ext cx="201613" cy="209550"/>
            </a:xfrm>
            <a:custGeom>
              <a:avLst/>
              <a:gdLst>
                <a:gd name="T0" fmla="*/ 158 w 158"/>
                <a:gd name="T1" fmla="*/ 154 h 162"/>
                <a:gd name="T2" fmla="*/ 80 w 158"/>
                <a:gd name="T3" fmla="*/ 162 h 162"/>
                <a:gd name="T4" fmla="*/ 0 w 158"/>
                <a:gd name="T5" fmla="*/ 154 h 162"/>
                <a:gd name="T6" fmla="*/ 0 w 158"/>
                <a:gd name="T7" fmla="*/ 0 h 162"/>
                <a:gd name="T8" fmla="*/ 43 w 158"/>
                <a:gd name="T9" fmla="*/ 0 h 162"/>
                <a:gd name="T10" fmla="*/ 43 w 158"/>
                <a:gd name="T11" fmla="*/ 126 h 162"/>
                <a:gd name="T12" fmla="*/ 158 w 158"/>
                <a:gd name="T13" fmla="*/ 126 h 162"/>
                <a:gd name="T14" fmla="*/ 158 w 158"/>
                <a:gd name="T15" fmla="*/ 15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62">
                  <a:moveTo>
                    <a:pt x="158" y="154"/>
                  </a:moveTo>
                  <a:cubicBezTo>
                    <a:pt x="132" y="160"/>
                    <a:pt x="105" y="162"/>
                    <a:pt x="80" y="162"/>
                  </a:cubicBezTo>
                  <a:cubicBezTo>
                    <a:pt x="54" y="162"/>
                    <a:pt x="27" y="160"/>
                    <a:pt x="0" y="1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158" y="126"/>
                    <a:pt x="158" y="126"/>
                    <a:pt x="158" y="126"/>
                  </a:cubicBezTo>
                  <a:cubicBezTo>
                    <a:pt x="158" y="154"/>
                    <a:pt x="158" y="154"/>
                    <a:pt x="158" y="1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1" name="Freeform 15"/>
            <p:cNvSpPr>
              <a:spLocks/>
            </p:cNvSpPr>
            <p:nvPr userDrawn="1"/>
          </p:nvSpPr>
          <p:spPr bwMode="auto">
            <a:xfrm>
              <a:off x="3248025" y="-588963"/>
              <a:ext cx="288925" cy="207962"/>
            </a:xfrm>
            <a:custGeom>
              <a:avLst/>
              <a:gdLst>
                <a:gd name="T0" fmla="*/ 226 w 226"/>
                <a:gd name="T1" fmla="*/ 155 h 161"/>
                <a:gd name="T2" fmla="*/ 179 w 226"/>
                <a:gd name="T3" fmla="*/ 161 h 161"/>
                <a:gd name="T4" fmla="*/ 114 w 226"/>
                <a:gd name="T5" fmla="*/ 29 h 161"/>
                <a:gd name="T6" fmla="*/ 110 w 226"/>
                <a:gd name="T7" fmla="*/ 29 h 161"/>
                <a:gd name="T8" fmla="*/ 45 w 226"/>
                <a:gd name="T9" fmla="*/ 161 h 161"/>
                <a:gd name="T10" fmla="*/ 0 w 226"/>
                <a:gd name="T11" fmla="*/ 155 h 161"/>
                <a:gd name="T12" fmla="*/ 83 w 226"/>
                <a:gd name="T13" fmla="*/ 0 h 161"/>
                <a:gd name="T14" fmla="*/ 142 w 226"/>
                <a:gd name="T15" fmla="*/ 0 h 161"/>
                <a:gd name="T16" fmla="*/ 226 w 226"/>
                <a:gd name="T17" fmla="*/ 15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161">
                  <a:moveTo>
                    <a:pt x="226" y="155"/>
                  </a:moveTo>
                  <a:cubicBezTo>
                    <a:pt x="212" y="159"/>
                    <a:pt x="193" y="161"/>
                    <a:pt x="179" y="161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31" y="161"/>
                    <a:pt x="15" y="159"/>
                    <a:pt x="0" y="15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6" y="155"/>
                    <a:pt x="226" y="155"/>
                    <a:pt x="226" y="1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2" name="Oval 16"/>
            <p:cNvSpPr>
              <a:spLocks noChangeArrowheads="1"/>
            </p:cNvSpPr>
            <p:nvPr userDrawn="1"/>
          </p:nvSpPr>
          <p:spPr bwMode="auto">
            <a:xfrm>
              <a:off x="3355975" y="-474663"/>
              <a:ext cx="71438" cy="71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31" name="Freeform 17"/>
            <p:cNvSpPr>
              <a:spLocks/>
            </p:cNvSpPr>
            <p:nvPr userDrawn="1"/>
          </p:nvSpPr>
          <p:spPr bwMode="auto">
            <a:xfrm>
              <a:off x="2940050" y="-592138"/>
              <a:ext cx="242888" cy="211137"/>
            </a:xfrm>
            <a:custGeom>
              <a:avLst/>
              <a:gdLst>
                <a:gd name="T0" fmla="*/ 190 w 190"/>
                <a:gd name="T1" fmla="*/ 158 h 163"/>
                <a:gd name="T2" fmla="*/ 148 w 190"/>
                <a:gd name="T3" fmla="*/ 163 h 163"/>
                <a:gd name="T4" fmla="*/ 148 w 190"/>
                <a:gd name="T5" fmla="*/ 96 h 163"/>
                <a:gd name="T6" fmla="*/ 42 w 190"/>
                <a:gd name="T7" fmla="*/ 96 h 163"/>
                <a:gd name="T8" fmla="*/ 42 w 190"/>
                <a:gd name="T9" fmla="*/ 163 h 163"/>
                <a:gd name="T10" fmla="*/ 0 w 190"/>
                <a:gd name="T11" fmla="*/ 158 h 163"/>
                <a:gd name="T12" fmla="*/ 0 w 190"/>
                <a:gd name="T13" fmla="*/ 5 h 163"/>
                <a:gd name="T14" fmla="*/ 42 w 190"/>
                <a:gd name="T15" fmla="*/ 0 h 163"/>
                <a:gd name="T16" fmla="*/ 42 w 190"/>
                <a:gd name="T17" fmla="*/ 65 h 163"/>
                <a:gd name="T18" fmla="*/ 148 w 190"/>
                <a:gd name="T19" fmla="*/ 65 h 163"/>
                <a:gd name="T20" fmla="*/ 148 w 190"/>
                <a:gd name="T21" fmla="*/ 0 h 163"/>
                <a:gd name="T22" fmla="*/ 190 w 190"/>
                <a:gd name="T23" fmla="*/ 5 h 163"/>
                <a:gd name="T24" fmla="*/ 190 w 190"/>
                <a:gd name="T25" fmla="*/ 15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63">
                  <a:moveTo>
                    <a:pt x="190" y="158"/>
                  </a:moveTo>
                  <a:cubicBezTo>
                    <a:pt x="177" y="161"/>
                    <a:pt x="162" y="163"/>
                    <a:pt x="148" y="163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28" y="163"/>
                    <a:pt x="13" y="161"/>
                    <a:pt x="0" y="15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1"/>
                    <a:pt x="28" y="0"/>
                    <a:pt x="42" y="0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62" y="0"/>
                    <a:pt x="177" y="1"/>
                    <a:pt x="190" y="5"/>
                  </a:cubicBezTo>
                  <a:cubicBezTo>
                    <a:pt x="190" y="158"/>
                    <a:pt x="190" y="158"/>
                    <a:pt x="190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33" name="Freeform 18"/>
            <p:cNvSpPr>
              <a:spLocks/>
            </p:cNvSpPr>
            <p:nvPr userDrawn="1"/>
          </p:nvSpPr>
          <p:spPr bwMode="auto">
            <a:xfrm>
              <a:off x="2619375" y="-595312"/>
              <a:ext cx="244475" cy="211137"/>
            </a:xfrm>
            <a:custGeom>
              <a:avLst/>
              <a:gdLst>
                <a:gd name="T0" fmla="*/ 192 w 192"/>
                <a:gd name="T1" fmla="*/ 35 h 162"/>
                <a:gd name="T2" fmla="*/ 117 w 192"/>
                <a:gd name="T3" fmla="*/ 35 h 162"/>
                <a:gd name="T4" fmla="*/ 117 w 192"/>
                <a:gd name="T5" fmla="*/ 162 h 162"/>
                <a:gd name="T6" fmla="*/ 75 w 192"/>
                <a:gd name="T7" fmla="*/ 162 h 162"/>
                <a:gd name="T8" fmla="*/ 75 w 192"/>
                <a:gd name="T9" fmla="*/ 35 h 162"/>
                <a:gd name="T10" fmla="*/ 0 w 192"/>
                <a:gd name="T11" fmla="*/ 35 h 162"/>
                <a:gd name="T12" fmla="*/ 0 w 192"/>
                <a:gd name="T13" fmla="*/ 8 h 162"/>
                <a:gd name="T14" fmla="*/ 96 w 192"/>
                <a:gd name="T15" fmla="*/ 0 h 162"/>
                <a:gd name="T16" fmla="*/ 192 w 192"/>
                <a:gd name="T17" fmla="*/ 8 h 162"/>
                <a:gd name="T18" fmla="*/ 192 w 192"/>
                <a:gd name="T19" fmla="*/ 3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162">
                  <a:moveTo>
                    <a:pt x="192" y="35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3" y="2"/>
                    <a:pt x="65" y="0"/>
                    <a:pt x="96" y="0"/>
                  </a:cubicBezTo>
                  <a:cubicBezTo>
                    <a:pt x="127" y="0"/>
                    <a:pt x="160" y="2"/>
                    <a:pt x="192" y="8"/>
                  </a:cubicBezTo>
                  <a:cubicBezTo>
                    <a:pt x="192" y="35"/>
                    <a:pt x="192" y="35"/>
                    <a:pt x="192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</p:grpSp>
    </p:spTree>
    <p:extLst>
      <p:ext uri="{BB962C8B-B14F-4D97-AF65-F5344CB8AC3E}">
        <p14:creationId xmlns:p14="http://schemas.microsoft.com/office/powerpoint/2010/main" val="40668904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/>
          </p:cNvSpPr>
          <p:nvPr/>
        </p:nvSpPr>
        <p:spPr>
          <a:xfrm>
            <a:off x="440286" y="614407"/>
            <a:ext cx="11309338" cy="7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702156"/>
            <a:ext cx="11052000" cy="576000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1191" y="1629320"/>
            <a:ext cx="11052000" cy="4680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58300" y="6448251"/>
            <a:ext cx="1052508" cy="365125"/>
          </a:xfrm>
        </p:spPr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26939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41"/>
          <p:cNvSpPr>
            <a:spLocks noChangeArrowheads="1"/>
          </p:cNvSpPr>
          <p:nvPr userDrawn="1"/>
        </p:nvSpPr>
        <p:spPr bwMode="auto">
          <a:xfrm>
            <a:off x="6699251" y="-3877657"/>
            <a:ext cx="15118443" cy="15393233"/>
          </a:xfrm>
          <a:prstGeom prst="ellipse">
            <a:avLst/>
          </a:prstGeom>
          <a:noFill/>
          <a:ln w="6350">
            <a:solidFill>
              <a:schemeClr val="bg1">
                <a:lumMod val="85000"/>
              </a:schemeClr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AU" sz="2400"/>
          </a:p>
        </p:txBody>
      </p:sp>
      <p:sp>
        <p:nvSpPr>
          <p:cNvPr id="14" name="Oval 41"/>
          <p:cNvSpPr>
            <a:spLocks noChangeArrowheads="1"/>
          </p:cNvSpPr>
          <p:nvPr userDrawn="1"/>
        </p:nvSpPr>
        <p:spPr bwMode="auto">
          <a:xfrm>
            <a:off x="7239251" y="-2530089"/>
            <a:ext cx="15118443" cy="15393233"/>
          </a:xfrm>
          <a:prstGeom prst="ellipse">
            <a:avLst/>
          </a:prstGeom>
          <a:noFill/>
          <a:ln w="6350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AU" sz="2400"/>
          </a:p>
        </p:txBody>
      </p:sp>
      <p:grpSp>
        <p:nvGrpSpPr>
          <p:cNvPr id="16" name="Group 25"/>
          <p:cNvGrpSpPr/>
          <p:nvPr userDrawn="1"/>
        </p:nvGrpSpPr>
        <p:grpSpPr>
          <a:xfrm>
            <a:off x="9675106" y="6505771"/>
            <a:ext cx="2256545" cy="204592"/>
            <a:chOff x="2619375" y="-595312"/>
            <a:chExt cx="1785938" cy="215899"/>
          </a:xfrm>
        </p:grpSpPr>
        <p:sp>
          <p:nvSpPr>
            <p:cNvPr id="23" name="Freeform 12"/>
            <p:cNvSpPr>
              <a:spLocks/>
            </p:cNvSpPr>
            <p:nvPr userDrawn="1"/>
          </p:nvSpPr>
          <p:spPr bwMode="auto">
            <a:xfrm>
              <a:off x="4175125" y="-595312"/>
              <a:ext cx="230188" cy="215899"/>
            </a:xfrm>
            <a:custGeom>
              <a:avLst/>
              <a:gdLst>
                <a:gd name="T0" fmla="*/ 180 w 180"/>
                <a:gd name="T1" fmla="*/ 122 h 166"/>
                <a:gd name="T2" fmla="*/ 155 w 180"/>
                <a:gd name="T3" fmla="*/ 156 h 166"/>
                <a:gd name="T4" fmla="*/ 81 w 180"/>
                <a:gd name="T5" fmla="*/ 166 h 166"/>
                <a:gd name="T6" fmla="*/ 0 w 180"/>
                <a:gd name="T7" fmla="*/ 158 h 166"/>
                <a:gd name="T8" fmla="*/ 0 w 180"/>
                <a:gd name="T9" fmla="*/ 132 h 166"/>
                <a:gd name="T10" fmla="*/ 143 w 180"/>
                <a:gd name="T11" fmla="*/ 132 h 166"/>
                <a:gd name="T12" fmla="*/ 143 w 180"/>
                <a:gd name="T13" fmla="*/ 97 h 166"/>
                <a:gd name="T14" fmla="*/ 42 w 180"/>
                <a:gd name="T15" fmla="*/ 97 h 166"/>
                <a:gd name="T16" fmla="*/ 1 w 180"/>
                <a:gd name="T17" fmla="*/ 59 h 166"/>
                <a:gd name="T18" fmla="*/ 1 w 180"/>
                <a:gd name="T19" fmla="*/ 44 h 166"/>
                <a:gd name="T20" fmla="*/ 26 w 180"/>
                <a:gd name="T21" fmla="*/ 9 h 166"/>
                <a:gd name="T22" fmla="*/ 97 w 180"/>
                <a:gd name="T23" fmla="*/ 0 h 166"/>
                <a:gd name="T24" fmla="*/ 177 w 180"/>
                <a:gd name="T25" fmla="*/ 8 h 166"/>
                <a:gd name="T26" fmla="*/ 177 w 180"/>
                <a:gd name="T27" fmla="*/ 34 h 166"/>
                <a:gd name="T28" fmla="*/ 37 w 180"/>
                <a:gd name="T29" fmla="*/ 34 h 166"/>
                <a:gd name="T30" fmla="*/ 37 w 180"/>
                <a:gd name="T31" fmla="*/ 64 h 166"/>
                <a:gd name="T32" fmla="*/ 138 w 180"/>
                <a:gd name="T33" fmla="*/ 64 h 166"/>
                <a:gd name="T34" fmla="*/ 180 w 180"/>
                <a:gd name="T35" fmla="*/ 102 h 166"/>
                <a:gd name="T36" fmla="*/ 180 w 180"/>
                <a:gd name="T37" fmla="*/ 122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80" h="166">
                  <a:moveTo>
                    <a:pt x="180" y="122"/>
                  </a:moveTo>
                  <a:cubicBezTo>
                    <a:pt x="180" y="144"/>
                    <a:pt x="173" y="151"/>
                    <a:pt x="155" y="156"/>
                  </a:cubicBezTo>
                  <a:cubicBezTo>
                    <a:pt x="136" y="162"/>
                    <a:pt x="101" y="166"/>
                    <a:pt x="81" y="166"/>
                  </a:cubicBezTo>
                  <a:cubicBezTo>
                    <a:pt x="57" y="166"/>
                    <a:pt x="26" y="164"/>
                    <a:pt x="0" y="158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143" y="132"/>
                    <a:pt x="143" y="132"/>
                    <a:pt x="143" y="132"/>
                  </a:cubicBezTo>
                  <a:cubicBezTo>
                    <a:pt x="143" y="97"/>
                    <a:pt x="143" y="97"/>
                    <a:pt x="143" y="97"/>
                  </a:cubicBezTo>
                  <a:cubicBezTo>
                    <a:pt x="42" y="97"/>
                    <a:pt x="42" y="97"/>
                    <a:pt x="42" y="97"/>
                  </a:cubicBezTo>
                  <a:cubicBezTo>
                    <a:pt x="12" y="97"/>
                    <a:pt x="1" y="89"/>
                    <a:pt x="1" y="59"/>
                  </a:cubicBezTo>
                  <a:cubicBezTo>
                    <a:pt x="1" y="44"/>
                    <a:pt x="1" y="44"/>
                    <a:pt x="1" y="44"/>
                  </a:cubicBezTo>
                  <a:cubicBezTo>
                    <a:pt x="1" y="20"/>
                    <a:pt x="7" y="13"/>
                    <a:pt x="26" y="9"/>
                  </a:cubicBezTo>
                  <a:cubicBezTo>
                    <a:pt x="45" y="4"/>
                    <a:pt x="77" y="0"/>
                    <a:pt x="97" y="0"/>
                  </a:cubicBezTo>
                  <a:cubicBezTo>
                    <a:pt x="122" y="0"/>
                    <a:pt x="151" y="2"/>
                    <a:pt x="177" y="8"/>
                  </a:cubicBezTo>
                  <a:cubicBezTo>
                    <a:pt x="177" y="34"/>
                    <a:pt x="177" y="34"/>
                    <a:pt x="177" y="34"/>
                  </a:cubicBezTo>
                  <a:cubicBezTo>
                    <a:pt x="37" y="34"/>
                    <a:pt x="37" y="34"/>
                    <a:pt x="37" y="34"/>
                  </a:cubicBezTo>
                  <a:cubicBezTo>
                    <a:pt x="37" y="64"/>
                    <a:pt x="37" y="64"/>
                    <a:pt x="37" y="64"/>
                  </a:cubicBezTo>
                  <a:cubicBezTo>
                    <a:pt x="138" y="64"/>
                    <a:pt x="138" y="64"/>
                    <a:pt x="138" y="64"/>
                  </a:cubicBezTo>
                  <a:cubicBezTo>
                    <a:pt x="168" y="64"/>
                    <a:pt x="180" y="72"/>
                    <a:pt x="180" y="102"/>
                  </a:cubicBezTo>
                  <a:cubicBezTo>
                    <a:pt x="180" y="122"/>
                    <a:pt x="180" y="122"/>
                    <a:pt x="180" y="12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4" name="Freeform 13"/>
            <p:cNvSpPr>
              <a:spLocks/>
            </p:cNvSpPr>
            <p:nvPr userDrawn="1"/>
          </p:nvSpPr>
          <p:spPr bwMode="auto">
            <a:xfrm>
              <a:off x="3868738" y="-595312"/>
              <a:ext cx="225425" cy="215899"/>
            </a:xfrm>
            <a:custGeom>
              <a:avLst/>
              <a:gdLst>
                <a:gd name="T0" fmla="*/ 177 w 177"/>
                <a:gd name="T1" fmla="*/ 158 h 166"/>
                <a:gd name="T2" fmla="*/ 89 w 177"/>
                <a:gd name="T3" fmla="*/ 166 h 166"/>
                <a:gd name="T4" fmla="*/ 0 w 177"/>
                <a:gd name="T5" fmla="*/ 158 h 166"/>
                <a:gd name="T6" fmla="*/ 0 w 177"/>
                <a:gd name="T7" fmla="*/ 8 h 166"/>
                <a:gd name="T8" fmla="*/ 88 w 177"/>
                <a:gd name="T9" fmla="*/ 0 h 166"/>
                <a:gd name="T10" fmla="*/ 176 w 177"/>
                <a:gd name="T11" fmla="*/ 8 h 166"/>
                <a:gd name="T12" fmla="*/ 176 w 177"/>
                <a:gd name="T13" fmla="*/ 35 h 166"/>
                <a:gd name="T14" fmla="*/ 43 w 177"/>
                <a:gd name="T15" fmla="*/ 35 h 166"/>
                <a:gd name="T16" fmla="*/ 43 w 177"/>
                <a:gd name="T17" fmla="*/ 65 h 166"/>
                <a:gd name="T18" fmla="*/ 130 w 177"/>
                <a:gd name="T19" fmla="*/ 65 h 166"/>
                <a:gd name="T20" fmla="*/ 130 w 177"/>
                <a:gd name="T21" fmla="*/ 96 h 166"/>
                <a:gd name="T22" fmla="*/ 43 w 177"/>
                <a:gd name="T23" fmla="*/ 96 h 166"/>
                <a:gd name="T24" fmla="*/ 43 w 177"/>
                <a:gd name="T25" fmla="*/ 132 h 166"/>
                <a:gd name="T26" fmla="*/ 177 w 177"/>
                <a:gd name="T27" fmla="*/ 132 h 166"/>
                <a:gd name="T28" fmla="*/ 177 w 177"/>
                <a:gd name="T29" fmla="*/ 158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77" h="166">
                  <a:moveTo>
                    <a:pt x="177" y="158"/>
                  </a:moveTo>
                  <a:cubicBezTo>
                    <a:pt x="147" y="164"/>
                    <a:pt x="118" y="166"/>
                    <a:pt x="89" y="166"/>
                  </a:cubicBezTo>
                  <a:cubicBezTo>
                    <a:pt x="60" y="166"/>
                    <a:pt x="30" y="164"/>
                    <a:pt x="0" y="15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0" y="2"/>
                    <a:pt x="60" y="0"/>
                    <a:pt x="88" y="0"/>
                  </a:cubicBezTo>
                  <a:cubicBezTo>
                    <a:pt x="117" y="0"/>
                    <a:pt x="147" y="2"/>
                    <a:pt x="176" y="8"/>
                  </a:cubicBezTo>
                  <a:cubicBezTo>
                    <a:pt x="176" y="35"/>
                    <a:pt x="176" y="35"/>
                    <a:pt x="176" y="35"/>
                  </a:cubicBezTo>
                  <a:cubicBezTo>
                    <a:pt x="43" y="35"/>
                    <a:pt x="43" y="35"/>
                    <a:pt x="43" y="35"/>
                  </a:cubicBezTo>
                  <a:cubicBezTo>
                    <a:pt x="43" y="65"/>
                    <a:pt x="43" y="65"/>
                    <a:pt x="43" y="65"/>
                  </a:cubicBezTo>
                  <a:cubicBezTo>
                    <a:pt x="130" y="65"/>
                    <a:pt x="130" y="65"/>
                    <a:pt x="130" y="65"/>
                  </a:cubicBezTo>
                  <a:cubicBezTo>
                    <a:pt x="130" y="96"/>
                    <a:pt x="130" y="96"/>
                    <a:pt x="130" y="96"/>
                  </a:cubicBezTo>
                  <a:cubicBezTo>
                    <a:pt x="43" y="96"/>
                    <a:pt x="43" y="96"/>
                    <a:pt x="43" y="96"/>
                  </a:cubicBezTo>
                  <a:cubicBezTo>
                    <a:pt x="43" y="132"/>
                    <a:pt x="43" y="132"/>
                    <a:pt x="43" y="132"/>
                  </a:cubicBezTo>
                  <a:cubicBezTo>
                    <a:pt x="177" y="132"/>
                    <a:pt x="177" y="132"/>
                    <a:pt x="177" y="132"/>
                  </a:cubicBezTo>
                  <a:cubicBezTo>
                    <a:pt x="177" y="158"/>
                    <a:pt x="177" y="158"/>
                    <a:pt x="177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5" name="Freeform 14"/>
            <p:cNvSpPr>
              <a:spLocks/>
            </p:cNvSpPr>
            <p:nvPr userDrawn="1"/>
          </p:nvSpPr>
          <p:spPr bwMode="auto">
            <a:xfrm>
              <a:off x="3602038" y="-588963"/>
              <a:ext cx="201613" cy="209550"/>
            </a:xfrm>
            <a:custGeom>
              <a:avLst/>
              <a:gdLst>
                <a:gd name="T0" fmla="*/ 158 w 158"/>
                <a:gd name="T1" fmla="*/ 154 h 162"/>
                <a:gd name="T2" fmla="*/ 80 w 158"/>
                <a:gd name="T3" fmla="*/ 162 h 162"/>
                <a:gd name="T4" fmla="*/ 0 w 158"/>
                <a:gd name="T5" fmla="*/ 154 h 162"/>
                <a:gd name="T6" fmla="*/ 0 w 158"/>
                <a:gd name="T7" fmla="*/ 0 h 162"/>
                <a:gd name="T8" fmla="*/ 43 w 158"/>
                <a:gd name="T9" fmla="*/ 0 h 162"/>
                <a:gd name="T10" fmla="*/ 43 w 158"/>
                <a:gd name="T11" fmla="*/ 126 h 162"/>
                <a:gd name="T12" fmla="*/ 158 w 158"/>
                <a:gd name="T13" fmla="*/ 126 h 162"/>
                <a:gd name="T14" fmla="*/ 158 w 158"/>
                <a:gd name="T15" fmla="*/ 154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8" h="162">
                  <a:moveTo>
                    <a:pt x="158" y="154"/>
                  </a:moveTo>
                  <a:cubicBezTo>
                    <a:pt x="132" y="160"/>
                    <a:pt x="105" y="162"/>
                    <a:pt x="80" y="162"/>
                  </a:cubicBezTo>
                  <a:cubicBezTo>
                    <a:pt x="54" y="162"/>
                    <a:pt x="27" y="160"/>
                    <a:pt x="0" y="15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3" y="0"/>
                    <a:pt x="43" y="0"/>
                    <a:pt x="43" y="0"/>
                  </a:cubicBezTo>
                  <a:cubicBezTo>
                    <a:pt x="43" y="126"/>
                    <a:pt x="43" y="126"/>
                    <a:pt x="43" y="126"/>
                  </a:cubicBezTo>
                  <a:cubicBezTo>
                    <a:pt x="158" y="126"/>
                    <a:pt x="158" y="126"/>
                    <a:pt x="158" y="126"/>
                  </a:cubicBezTo>
                  <a:cubicBezTo>
                    <a:pt x="158" y="154"/>
                    <a:pt x="158" y="154"/>
                    <a:pt x="158" y="154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6" name="Freeform 15"/>
            <p:cNvSpPr>
              <a:spLocks/>
            </p:cNvSpPr>
            <p:nvPr userDrawn="1"/>
          </p:nvSpPr>
          <p:spPr bwMode="auto">
            <a:xfrm>
              <a:off x="3248025" y="-588963"/>
              <a:ext cx="288925" cy="207962"/>
            </a:xfrm>
            <a:custGeom>
              <a:avLst/>
              <a:gdLst>
                <a:gd name="T0" fmla="*/ 226 w 226"/>
                <a:gd name="T1" fmla="*/ 155 h 161"/>
                <a:gd name="T2" fmla="*/ 179 w 226"/>
                <a:gd name="T3" fmla="*/ 161 h 161"/>
                <a:gd name="T4" fmla="*/ 114 w 226"/>
                <a:gd name="T5" fmla="*/ 29 h 161"/>
                <a:gd name="T6" fmla="*/ 110 w 226"/>
                <a:gd name="T7" fmla="*/ 29 h 161"/>
                <a:gd name="T8" fmla="*/ 45 w 226"/>
                <a:gd name="T9" fmla="*/ 161 h 161"/>
                <a:gd name="T10" fmla="*/ 0 w 226"/>
                <a:gd name="T11" fmla="*/ 155 h 161"/>
                <a:gd name="T12" fmla="*/ 83 w 226"/>
                <a:gd name="T13" fmla="*/ 0 h 161"/>
                <a:gd name="T14" fmla="*/ 142 w 226"/>
                <a:gd name="T15" fmla="*/ 0 h 161"/>
                <a:gd name="T16" fmla="*/ 226 w 226"/>
                <a:gd name="T17" fmla="*/ 155 h 1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6" h="161">
                  <a:moveTo>
                    <a:pt x="226" y="155"/>
                  </a:moveTo>
                  <a:cubicBezTo>
                    <a:pt x="212" y="159"/>
                    <a:pt x="193" y="161"/>
                    <a:pt x="179" y="161"/>
                  </a:cubicBezTo>
                  <a:cubicBezTo>
                    <a:pt x="114" y="29"/>
                    <a:pt x="114" y="29"/>
                    <a:pt x="114" y="29"/>
                  </a:cubicBezTo>
                  <a:cubicBezTo>
                    <a:pt x="110" y="29"/>
                    <a:pt x="110" y="29"/>
                    <a:pt x="110" y="29"/>
                  </a:cubicBezTo>
                  <a:cubicBezTo>
                    <a:pt x="45" y="161"/>
                    <a:pt x="45" y="161"/>
                    <a:pt x="45" y="161"/>
                  </a:cubicBezTo>
                  <a:cubicBezTo>
                    <a:pt x="31" y="161"/>
                    <a:pt x="15" y="159"/>
                    <a:pt x="0" y="155"/>
                  </a:cubicBezTo>
                  <a:cubicBezTo>
                    <a:pt x="83" y="0"/>
                    <a:pt x="83" y="0"/>
                    <a:pt x="83" y="0"/>
                  </a:cubicBezTo>
                  <a:cubicBezTo>
                    <a:pt x="142" y="0"/>
                    <a:pt x="142" y="0"/>
                    <a:pt x="142" y="0"/>
                  </a:cubicBezTo>
                  <a:cubicBezTo>
                    <a:pt x="226" y="155"/>
                    <a:pt x="226" y="155"/>
                    <a:pt x="226" y="15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7" name="Oval 16"/>
            <p:cNvSpPr>
              <a:spLocks noChangeArrowheads="1"/>
            </p:cNvSpPr>
            <p:nvPr userDrawn="1"/>
          </p:nvSpPr>
          <p:spPr bwMode="auto">
            <a:xfrm>
              <a:off x="3355975" y="-474663"/>
              <a:ext cx="71438" cy="7143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8" name="Freeform 17"/>
            <p:cNvSpPr>
              <a:spLocks/>
            </p:cNvSpPr>
            <p:nvPr userDrawn="1"/>
          </p:nvSpPr>
          <p:spPr bwMode="auto">
            <a:xfrm>
              <a:off x="2940050" y="-592138"/>
              <a:ext cx="242888" cy="211137"/>
            </a:xfrm>
            <a:custGeom>
              <a:avLst/>
              <a:gdLst>
                <a:gd name="T0" fmla="*/ 190 w 190"/>
                <a:gd name="T1" fmla="*/ 158 h 163"/>
                <a:gd name="T2" fmla="*/ 148 w 190"/>
                <a:gd name="T3" fmla="*/ 163 h 163"/>
                <a:gd name="T4" fmla="*/ 148 w 190"/>
                <a:gd name="T5" fmla="*/ 96 h 163"/>
                <a:gd name="T6" fmla="*/ 42 w 190"/>
                <a:gd name="T7" fmla="*/ 96 h 163"/>
                <a:gd name="T8" fmla="*/ 42 w 190"/>
                <a:gd name="T9" fmla="*/ 163 h 163"/>
                <a:gd name="T10" fmla="*/ 0 w 190"/>
                <a:gd name="T11" fmla="*/ 158 h 163"/>
                <a:gd name="T12" fmla="*/ 0 w 190"/>
                <a:gd name="T13" fmla="*/ 5 h 163"/>
                <a:gd name="T14" fmla="*/ 42 w 190"/>
                <a:gd name="T15" fmla="*/ 0 h 163"/>
                <a:gd name="T16" fmla="*/ 42 w 190"/>
                <a:gd name="T17" fmla="*/ 65 h 163"/>
                <a:gd name="T18" fmla="*/ 148 w 190"/>
                <a:gd name="T19" fmla="*/ 65 h 163"/>
                <a:gd name="T20" fmla="*/ 148 w 190"/>
                <a:gd name="T21" fmla="*/ 0 h 163"/>
                <a:gd name="T22" fmla="*/ 190 w 190"/>
                <a:gd name="T23" fmla="*/ 5 h 163"/>
                <a:gd name="T24" fmla="*/ 190 w 190"/>
                <a:gd name="T25" fmla="*/ 158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0" h="163">
                  <a:moveTo>
                    <a:pt x="190" y="158"/>
                  </a:moveTo>
                  <a:cubicBezTo>
                    <a:pt x="177" y="161"/>
                    <a:pt x="162" y="163"/>
                    <a:pt x="148" y="163"/>
                  </a:cubicBezTo>
                  <a:cubicBezTo>
                    <a:pt x="148" y="96"/>
                    <a:pt x="148" y="96"/>
                    <a:pt x="148" y="96"/>
                  </a:cubicBezTo>
                  <a:cubicBezTo>
                    <a:pt x="42" y="96"/>
                    <a:pt x="42" y="96"/>
                    <a:pt x="42" y="96"/>
                  </a:cubicBezTo>
                  <a:cubicBezTo>
                    <a:pt x="42" y="163"/>
                    <a:pt x="42" y="163"/>
                    <a:pt x="42" y="163"/>
                  </a:cubicBezTo>
                  <a:cubicBezTo>
                    <a:pt x="28" y="163"/>
                    <a:pt x="13" y="161"/>
                    <a:pt x="0" y="158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3" y="1"/>
                    <a:pt x="28" y="0"/>
                    <a:pt x="42" y="0"/>
                  </a:cubicBezTo>
                  <a:cubicBezTo>
                    <a:pt x="42" y="65"/>
                    <a:pt x="42" y="65"/>
                    <a:pt x="42" y="65"/>
                  </a:cubicBezTo>
                  <a:cubicBezTo>
                    <a:pt x="148" y="65"/>
                    <a:pt x="148" y="65"/>
                    <a:pt x="148" y="65"/>
                  </a:cubicBezTo>
                  <a:cubicBezTo>
                    <a:pt x="148" y="0"/>
                    <a:pt x="148" y="0"/>
                    <a:pt x="148" y="0"/>
                  </a:cubicBezTo>
                  <a:cubicBezTo>
                    <a:pt x="162" y="0"/>
                    <a:pt x="177" y="1"/>
                    <a:pt x="190" y="5"/>
                  </a:cubicBezTo>
                  <a:cubicBezTo>
                    <a:pt x="190" y="158"/>
                    <a:pt x="190" y="158"/>
                    <a:pt x="190" y="158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  <p:sp>
          <p:nvSpPr>
            <p:cNvPr id="29" name="Freeform 18"/>
            <p:cNvSpPr>
              <a:spLocks/>
            </p:cNvSpPr>
            <p:nvPr userDrawn="1"/>
          </p:nvSpPr>
          <p:spPr bwMode="auto">
            <a:xfrm>
              <a:off x="2619375" y="-595312"/>
              <a:ext cx="244475" cy="211137"/>
            </a:xfrm>
            <a:custGeom>
              <a:avLst/>
              <a:gdLst>
                <a:gd name="T0" fmla="*/ 192 w 192"/>
                <a:gd name="T1" fmla="*/ 35 h 162"/>
                <a:gd name="T2" fmla="*/ 117 w 192"/>
                <a:gd name="T3" fmla="*/ 35 h 162"/>
                <a:gd name="T4" fmla="*/ 117 w 192"/>
                <a:gd name="T5" fmla="*/ 162 h 162"/>
                <a:gd name="T6" fmla="*/ 75 w 192"/>
                <a:gd name="T7" fmla="*/ 162 h 162"/>
                <a:gd name="T8" fmla="*/ 75 w 192"/>
                <a:gd name="T9" fmla="*/ 35 h 162"/>
                <a:gd name="T10" fmla="*/ 0 w 192"/>
                <a:gd name="T11" fmla="*/ 35 h 162"/>
                <a:gd name="T12" fmla="*/ 0 w 192"/>
                <a:gd name="T13" fmla="*/ 8 h 162"/>
                <a:gd name="T14" fmla="*/ 96 w 192"/>
                <a:gd name="T15" fmla="*/ 0 h 162"/>
                <a:gd name="T16" fmla="*/ 192 w 192"/>
                <a:gd name="T17" fmla="*/ 8 h 162"/>
                <a:gd name="T18" fmla="*/ 192 w 192"/>
                <a:gd name="T19" fmla="*/ 35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2" h="162">
                  <a:moveTo>
                    <a:pt x="192" y="35"/>
                  </a:moveTo>
                  <a:cubicBezTo>
                    <a:pt x="117" y="35"/>
                    <a:pt x="117" y="35"/>
                    <a:pt x="117" y="35"/>
                  </a:cubicBezTo>
                  <a:cubicBezTo>
                    <a:pt x="117" y="162"/>
                    <a:pt x="117" y="162"/>
                    <a:pt x="117" y="162"/>
                  </a:cubicBezTo>
                  <a:cubicBezTo>
                    <a:pt x="75" y="162"/>
                    <a:pt x="75" y="162"/>
                    <a:pt x="75" y="162"/>
                  </a:cubicBezTo>
                  <a:cubicBezTo>
                    <a:pt x="75" y="35"/>
                    <a:pt x="75" y="35"/>
                    <a:pt x="75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33" y="2"/>
                    <a:pt x="65" y="0"/>
                    <a:pt x="96" y="0"/>
                  </a:cubicBezTo>
                  <a:cubicBezTo>
                    <a:pt x="127" y="0"/>
                    <a:pt x="160" y="2"/>
                    <a:pt x="192" y="8"/>
                  </a:cubicBezTo>
                  <a:cubicBezTo>
                    <a:pt x="192" y="35"/>
                    <a:pt x="192" y="35"/>
                    <a:pt x="192" y="35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AU" sz="2400"/>
            </a:p>
          </p:txBody>
        </p:sp>
      </p:grpSp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667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r>
              <a:rPr lang="en-AU" dirty="0" smtClean="0"/>
              <a:t> </a:t>
            </a:r>
            <a:endParaRPr lang="fr-FR" dirty="0"/>
          </a:p>
        </p:txBody>
      </p:sp>
      <p:sp>
        <p:nvSpPr>
          <p:cNvPr id="30" name="Espace réservé du texte 2"/>
          <p:cNvSpPr>
            <a:spLocks noGrp="1"/>
          </p:cNvSpPr>
          <p:nvPr>
            <p:ph idx="1" hasCustomPrompt="1"/>
          </p:nvPr>
        </p:nvSpPr>
        <p:spPr>
          <a:xfrm>
            <a:off x="239353" y="928723"/>
            <a:ext cx="7096579" cy="5245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0" hasCustomPrompt="1"/>
          </p:nvPr>
        </p:nvSpPr>
        <p:spPr bwMode="auto">
          <a:xfrm>
            <a:off x="7335934" y="-12699"/>
            <a:ext cx="4863244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anchor="ctr" anchorCtr="0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icon to add image</a:t>
            </a:r>
            <a:br>
              <a:rPr lang="en-AU" dirty="0" smtClean="0"/>
            </a:br>
            <a:r>
              <a:rPr lang="en-AU" dirty="0" smtClean="0"/>
              <a:t>to placeholder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398334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667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r>
              <a:rPr lang="en-AU" dirty="0" smtClean="0"/>
              <a:t> 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609600" y="961237"/>
            <a:ext cx="5384800" cy="5223289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97600" y="961237"/>
            <a:ext cx="5384800" cy="5223289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</p:spTree>
    <p:extLst>
      <p:ext uri="{BB962C8B-B14F-4D97-AF65-F5344CB8AC3E}">
        <p14:creationId xmlns:p14="http://schemas.microsoft.com/office/powerpoint/2010/main" val="7080904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AU" sz="2667" b="1" kern="1200" dirty="0" smtClean="0">
                <a:solidFill>
                  <a:srgbClr val="333366"/>
                </a:solidFill>
                <a:effectLst/>
                <a:latin typeface="+mj-lt"/>
              </a:rPr>
              <a:t>Click to edit Master title style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97697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- Slid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402733" y="1342954"/>
            <a:ext cx="6557364" cy="4254383"/>
          </a:xfrm>
        </p:spPr>
        <p:txBody>
          <a:bodyPr/>
          <a:lstStyle>
            <a:lvl1pPr algn="l">
              <a:defRPr sz="3467">
                <a:solidFill>
                  <a:srgbClr val="333366"/>
                </a:solidFill>
              </a:defRPr>
            </a:lvl1pPr>
          </a:lstStyle>
          <a:p>
            <a:r>
              <a:rPr lang="en-AU" noProof="0" dirty="0" smtClean="0"/>
              <a:t>Click to edit Master</a:t>
            </a:r>
            <a:br>
              <a:rPr lang="en-AU" noProof="0" dirty="0" smtClean="0"/>
            </a:br>
            <a:r>
              <a:rPr lang="en-AU" noProof="0" dirty="0" smtClean="0"/>
              <a:t>title style</a:t>
            </a:r>
            <a:endParaRPr lang="fr-FR" dirty="0"/>
          </a:p>
        </p:txBody>
      </p:sp>
      <p:sp>
        <p:nvSpPr>
          <p:cNvPr id="24" name="Freeform 47"/>
          <p:cNvSpPr>
            <a:spLocks/>
          </p:cNvSpPr>
          <p:nvPr userDrawn="1"/>
        </p:nvSpPr>
        <p:spPr bwMode="auto">
          <a:xfrm>
            <a:off x="6946729" y="-692"/>
            <a:ext cx="5262259" cy="6905125"/>
          </a:xfrm>
          <a:custGeom>
            <a:avLst/>
            <a:gdLst>
              <a:gd name="T0" fmla="*/ 0 w 1237"/>
              <a:gd name="T1" fmla="*/ 1390 h 1746"/>
              <a:gd name="T2" fmla="*/ 33 w 1237"/>
              <a:gd name="T3" fmla="*/ 1746 h 1746"/>
              <a:gd name="T4" fmla="*/ 1237 w 1237"/>
              <a:gd name="T5" fmla="*/ 1746 h 1746"/>
              <a:gd name="T6" fmla="*/ 1237 w 1237"/>
              <a:gd name="T7" fmla="*/ 0 h 1746"/>
              <a:gd name="T8" fmla="*/ 584 w 1237"/>
              <a:gd name="T9" fmla="*/ 0 h 1746"/>
              <a:gd name="T10" fmla="*/ 0 w 1237"/>
              <a:gd name="T11" fmla="*/ 1390 h 1746"/>
              <a:gd name="connsiteX0" fmla="*/ 34 w 10770"/>
              <a:gd name="connsiteY0" fmla="*/ 7961 h 10400"/>
              <a:gd name="connsiteX1" fmla="*/ 100 w 10770"/>
              <a:gd name="connsiteY1" fmla="*/ 8577 h 10400"/>
              <a:gd name="connsiteX2" fmla="*/ 10034 w 10770"/>
              <a:gd name="connsiteY2" fmla="*/ 10000 h 10400"/>
              <a:gd name="connsiteX3" fmla="*/ 10034 w 10770"/>
              <a:gd name="connsiteY3" fmla="*/ 0 h 10400"/>
              <a:gd name="connsiteX4" fmla="*/ 4755 w 10770"/>
              <a:gd name="connsiteY4" fmla="*/ 0 h 10400"/>
              <a:gd name="connsiteX5" fmla="*/ 34 w 10770"/>
              <a:gd name="connsiteY5" fmla="*/ 7961 h 10400"/>
              <a:gd name="connsiteX0" fmla="*/ 34 w 10277"/>
              <a:gd name="connsiteY0" fmla="*/ 7961 h 9176"/>
              <a:gd name="connsiteX1" fmla="*/ 100 w 10277"/>
              <a:gd name="connsiteY1" fmla="*/ 8577 h 9176"/>
              <a:gd name="connsiteX2" fmla="*/ 9276 w 10277"/>
              <a:gd name="connsiteY2" fmla="*/ 8529 h 9176"/>
              <a:gd name="connsiteX3" fmla="*/ 10034 w 10277"/>
              <a:gd name="connsiteY3" fmla="*/ 0 h 9176"/>
              <a:gd name="connsiteX4" fmla="*/ 4755 w 10277"/>
              <a:gd name="connsiteY4" fmla="*/ 0 h 9176"/>
              <a:gd name="connsiteX5" fmla="*/ 34 w 10277"/>
              <a:gd name="connsiteY5" fmla="*/ 7961 h 9176"/>
              <a:gd name="connsiteX0" fmla="*/ 33 w 9764"/>
              <a:gd name="connsiteY0" fmla="*/ 8676 h 10304"/>
              <a:gd name="connsiteX1" fmla="*/ 97 w 9764"/>
              <a:gd name="connsiteY1" fmla="*/ 9347 h 10304"/>
              <a:gd name="connsiteX2" fmla="*/ 9026 w 9764"/>
              <a:gd name="connsiteY2" fmla="*/ 9295 h 10304"/>
              <a:gd name="connsiteX3" fmla="*/ 9764 w 9764"/>
              <a:gd name="connsiteY3" fmla="*/ 0 h 10304"/>
              <a:gd name="connsiteX4" fmla="*/ 4627 w 9764"/>
              <a:gd name="connsiteY4" fmla="*/ 0 h 10304"/>
              <a:gd name="connsiteX5" fmla="*/ 33 w 9764"/>
              <a:gd name="connsiteY5" fmla="*/ 8676 h 10304"/>
              <a:gd name="connsiteX0" fmla="*/ 34 w 10016"/>
              <a:gd name="connsiteY0" fmla="*/ 8420 h 9071"/>
              <a:gd name="connsiteX1" fmla="*/ 99 w 10016"/>
              <a:gd name="connsiteY1" fmla="*/ 9071 h 9071"/>
              <a:gd name="connsiteX2" fmla="*/ 9244 w 10016"/>
              <a:gd name="connsiteY2" fmla="*/ 9021 h 9071"/>
              <a:gd name="connsiteX3" fmla="*/ 10000 w 10016"/>
              <a:gd name="connsiteY3" fmla="*/ 0 h 9071"/>
              <a:gd name="connsiteX4" fmla="*/ 4739 w 10016"/>
              <a:gd name="connsiteY4" fmla="*/ 0 h 9071"/>
              <a:gd name="connsiteX5" fmla="*/ 34 w 10016"/>
              <a:gd name="connsiteY5" fmla="*/ 8420 h 9071"/>
              <a:gd name="connsiteX0" fmla="*/ 34 w 9984"/>
              <a:gd name="connsiteY0" fmla="*/ 9282 h 10000"/>
              <a:gd name="connsiteX1" fmla="*/ 99 w 9984"/>
              <a:gd name="connsiteY1" fmla="*/ 10000 h 10000"/>
              <a:gd name="connsiteX2" fmla="*/ 9229 w 9984"/>
              <a:gd name="connsiteY2" fmla="*/ 9945 h 10000"/>
              <a:gd name="connsiteX3" fmla="*/ 9984 w 9984"/>
              <a:gd name="connsiteY3" fmla="*/ 0 h 10000"/>
              <a:gd name="connsiteX4" fmla="*/ 4731 w 9984"/>
              <a:gd name="connsiteY4" fmla="*/ 0 h 10000"/>
              <a:gd name="connsiteX5" fmla="*/ 34 w 9984"/>
              <a:gd name="connsiteY5" fmla="*/ 9282 h 10000"/>
              <a:gd name="connsiteX0" fmla="*/ 34 w 10052"/>
              <a:gd name="connsiteY0" fmla="*/ 9282 h 10443"/>
              <a:gd name="connsiteX1" fmla="*/ 99 w 10052"/>
              <a:gd name="connsiteY1" fmla="*/ 10000 h 10443"/>
              <a:gd name="connsiteX2" fmla="*/ 9822 w 10052"/>
              <a:gd name="connsiteY2" fmla="*/ 10443 h 10443"/>
              <a:gd name="connsiteX3" fmla="*/ 10000 w 10052"/>
              <a:gd name="connsiteY3" fmla="*/ 0 h 10443"/>
              <a:gd name="connsiteX4" fmla="*/ 4739 w 10052"/>
              <a:gd name="connsiteY4" fmla="*/ 0 h 10443"/>
              <a:gd name="connsiteX5" fmla="*/ 34 w 10052"/>
              <a:gd name="connsiteY5" fmla="*/ 9282 h 10443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10000"/>
              <a:gd name="connsiteY0" fmla="*/ 9282 h 10037"/>
              <a:gd name="connsiteX1" fmla="*/ 99 w 10000"/>
              <a:gd name="connsiteY1" fmla="*/ 10000 h 10037"/>
              <a:gd name="connsiteX2" fmla="*/ 9244 w 10000"/>
              <a:gd name="connsiteY2" fmla="*/ 10037 h 10037"/>
              <a:gd name="connsiteX3" fmla="*/ 10000 w 10000"/>
              <a:gd name="connsiteY3" fmla="*/ 0 h 10037"/>
              <a:gd name="connsiteX4" fmla="*/ 4739 w 10000"/>
              <a:gd name="connsiteY4" fmla="*/ 0 h 10037"/>
              <a:gd name="connsiteX5" fmla="*/ 34 w 10000"/>
              <a:gd name="connsiteY5" fmla="*/ 9282 h 10037"/>
              <a:gd name="connsiteX0" fmla="*/ 34 w 9355"/>
              <a:gd name="connsiteY0" fmla="*/ 9282 h 10037"/>
              <a:gd name="connsiteX1" fmla="*/ 99 w 9355"/>
              <a:gd name="connsiteY1" fmla="*/ 10000 h 10037"/>
              <a:gd name="connsiteX2" fmla="*/ 9244 w 9355"/>
              <a:gd name="connsiteY2" fmla="*/ 10037 h 10037"/>
              <a:gd name="connsiteX3" fmla="*/ 9266 w 9355"/>
              <a:gd name="connsiteY3" fmla="*/ 37 h 10037"/>
              <a:gd name="connsiteX4" fmla="*/ 4739 w 9355"/>
              <a:gd name="connsiteY4" fmla="*/ 0 h 10037"/>
              <a:gd name="connsiteX5" fmla="*/ 34 w 9355"/>
              <a:gd name="connsiteY5" fmla="*/ 9282 h 10037"/>
              <a:gd name="connsiteX0" fmla="*/ 36 w 10063"/>
              <a:gd name="connsiteY0" fmla="*/ 9248 h 10000"/>
              <a:gd name="connsiteX1" fmla="*/ 106 w 10063"/>
              <a:gd name="connsiteY1" fmla="*/ 9963 h 10000"/>
              <a:gd name="connsiteX2" fmla="*/ 9881 w 10063"/>
              <a:gd name="connsiteY2" fmla="*/ 10000 h 10000"/>
              <a:gd name="connsiteX3" fmla="*/ 9905 w 10063"/>
              <a:gd name="connsiteY3" fmla="*/ 37 h 10000"/>
              <a:gd name="connsiteX4" fmla="*/ 5066 w 10063"/>
              <a:gd name="connsiteY4" fmla="*/ 0 h 10000"/>
              <a:gd name="connsiteX5" fmla="*/ 36 w 10063"/>
              <a:gd name="connsiteY5" fmla="*/ 9248 h 10000"/>
              <a:gd name="connsiteX0" fmla="*/ 36 w 11201"/>
              <a:gd name="connsiteY0" fmla="*/ 9248 h 10000"/>
              <a:gd name="connsiteX1" fmla="*/ 106 w 11201"/>
              <a:gd name="connsiteY1" fmla="*/ 9963 h 10000"/>
              <a:gd name="connsiteX2" fmla="*/ 9881 w 11201"/>
              <a:gd name="connsiteY2" fmla="*/ 10000 h 10000"/>
              <a:gd name="connsiteX3" fmla="*/ 9905 w 11201"/>
              <a:gd name="connsiteY3" fmla="*/ 37 h 10000"/>
              <a:gd name="connsiteX4" fmla="*/ 5066 w 11201"/>
              <a:gd name="connsiteY4" fmla="*/ 0 h 10000"/>
              <a:gd name="connsiteX5" fmla="*/ 36 w 11201"/>
              <a:gd name="connsiteY5" fmla="*/ 9248 h 10000"/>
              <a:gd name="connsiteX0" fmla="*/ 36 w 9905"/>
              <a:gd name="connsiteY0" fmla="*/ 9248 h 10000"/>
              <a:gd name="connsiteX1" fmla="*/ 106 w 9905"/>
              <a:gd name="connsiteY1" fmla="*/ 9963 h 10000"/>
              <a:gd name="connsiteX2" fmla="*/ 9881 w 9905"/>
              <a:gd name="connsiteY2" fmla="*/ 10000 h 10000"/>
              <a:gd name="connsiteX3" fmla="*/ 9905 w 9905"/>
              <a:gd name="connsiteY3" fmla="*/ 37 h 10000"/>
              <a:gd name="connsiteX4" fmla="*/ 5066 w 9905"/>
              <a:gd name="connsiteY4" fmla="*/ 0 h 10000"/>
              <a:gd name="connsiteX5" fmla="*/ 36 w 9905"/>
              <a:gd name="connsiteY5" fmla="*/ 9248 h 10000"/>
              <a:gd name="connsiteX0" fmla="*/ 37 w 10001"/>
              <a:gd name="connsiteY0" fmla="*/ 9248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9248 h 10000"/>
              <a:gd name="connsiteX0" fmla="*/ 37 w 10001"/>
              <a:gd name="connsiteY0" fmla="*/ 8311 h 10000"/>
              <a:gd name="connsiteX1" fmla="*/ 108 w 10001"/>
              <a:gd name="connsiteY1" fmla="*/ 9963 h 10000"/>
              <a:gd name="connsiteX2" fmla="*/ 9977 w 10001"/>
              <a:gd name="connsiteY2" fmla="*/ 10000 h 10000"/>
              <a:gd name="connsiteX3" fmla="*/ 10001 w 10001"/>
              <a:gd name="connsiteY3" fmla="*/ 37 h 10000"/>
              <a:gd name="connsiteX4" fmla="*/ 5116 w 10001"/>
              <a:gd name="connsiteY4" fmla="*/ 0 h 10000"/>
              <a:gd name="connsiteX5" fmla="*/ 37 w 10001"/>
              <a:gd name="connsiteY5" fmla="*/ 8311 h 10000"/>
              <a:gd name="connsiteX0" fmla="*/ 0 w 9964"/>
              <a:gd name="connsiteY0" fmla="*/ 8311 h 10000"/>
              <a:gd name="connsiteX1" fmla="*/ 71 w 9964"/>
              <a:gd name="connsiteY1" fmla="*/ 9963 h 10000"/>
              <a:gd name="connsiteX2" fmla="*/ 9940 w 9964"/>
              <a:gd name="connsiteY2" fmla="*/ 10000 h 10000"/>
              <a:gd name="connsiteX3" fmla="*/ 9964 w 9964"/>
              <a:gd name="connsiteY3" fmla="*/ 37 h 10000"/>
              <a:gd name="connsiteX4" fmla="*/ 5079 w 9964"/>
              <a:gd name="connsiteY4" fmla="*/ 0 h 10000"/>
              <a:gd name="connsiteX5" fmla="*/ 0 w 9964"/>
              <a:gd name="connsiteY5" fmla="*/ 8311 h 10000"/>
              <a:gd name="connsiteX0" fmla="*/ 5129 w 10032"/>
              <a:gd name="connsiteY0" fmla="*/ 0 h 10000"/>
              <a:gd name="connsiteX1" fmla="*/ 103 w 10032"/>
              <a:gd name="connsiteY1" fmla="*/ 9963 h 10000"/>
              <a:gd name="connsiteX2" fmla="*/ 10008 w 10032"/>
              <a:gd name="connsiteY2" fmla="*/ 10000 h 10000"/>
              <a:gd name="connsiteX3" fmla="*/ 10032 w 10032"/>
              <a:gd name="connsiteY3" fmla="*/ 37 h 10000"/>
              <a:gd name="connsiteX4" fmla="*/ 5129 w 10032"/>
              <a:gd name="connsiteY4" fmla="*/ 0 h 10000"/>
              <a:gd name="connsiteX0" fmla="*/ 5162 w 10065"/>
              <a:gd name="connsiteY0" fmla="*/ 0 h 10000"/>
              <a:gd name="connsiteX1" fmla="*/ 136 w 10065"/>
              <a:gd name="connsiteY1" fmla="*/ 9963 h 10000"/>
              <a:gd name="connsiteX2" fmla="*/ 10041 w 10065"/>
              <a:gd name="connsiteY2" fmla="*/ 10000 h 10000"/>
              <a:gd name="connsiteX3" fmla="*/ 10065 w 10065"/>
              <a:gd name="connsiteY3" fmla="*/ 37 h 10000"/>
              <a:gd name="connsiteX4" fmla="*/ 5162 w 10065"/>
              <a:gd name="connsiteY4" fmla="*/ 0 h 10000"/>
              <a:gd name="connsiteX0" fmla="*/ 5174 w 10077"/>
              <a:gd name="connsiteY0" fmla="*/ 0 h 10000"/>
              <a:gd name="connsiteX1" fmla="*/ 148 w 10077"/>
              <a:gd name="connsiteY1" fmla="*/ 9963 h 10000"/>
              <a:gd name="connsiteX2" fmla="*/ 10053 w 10077"/>
              <a:gd name="connsiteY2" fmla="*/ 10000 h 10000"/>
              <a:gd name="connsiteX3" fmla="*/ 10077 w 10077"/>
              <a:gd name="connsiteY3" fmla="*/ 37 h 10000"/>
              <a:gd name="connsiteX4" fmla="*/ 5174 w 10077"/>
              <a:gd name="connsiteY4" fmla="*/ 0 h 10000"/>
              <a:gd name="connsiteX0" fmla="*/ 4965 w 9868"/>
              <a:gd name="connsiteY0" fmla="*/ 0 h 10000"/>
              <a:gd name="connsiteX1" fmla="*/ 156 w 9868"/>
              <a:gd name="connsiteY1" fmla="*/ 9963 h 10000"/>
              <a:gd name="connsiteX2" fmla="*/ 9844 w 9868"/>
              <a:gd name="connsiteY2" fmla="*/ 10000 h 10000"/>
              <a:gd name="connsiteX3" fmla="*/ 9868 w 9868"/>
              <a:gd name="connsiteY3" fmla="*/ 37 h 10000"/>
              <a:gd name="connsiteX4" fmla="*/ 4965 w 9868"/>
              <a:gd name="connsiteY4" fmla="*/ 0 h 10000"/>
              <a:gd name="connsiteX0" fmla="*/ 4977 w 9946"/>
              <a:gd name="connsiteY0" fmla="*/ 0 h 10000"/>
              <a:gd name="connsiteX1" fmla="*/ 104 w 9946"/>
              <a:gd name="connsiteY1" fmla="*/ 9963 h 10000"/>
              <a:gd name="connsiteX2" fmla="*/ 9922 w 9946"/>
              <a:gd name="connsiteY2" fmla="*/ 10000 h 10000"/>
              <a:gd name="connsiteX3" fmla="*/ 9946 w 9946"/>
              <a:gd name="connsiteY3" fmla="*/ 37 h 10000"/>
              <a:gd name="connsiteX4" fmla="*/ 4977 w 9946"/>
              <a:gd name="connsiteY4" fmla="*/ 0 h 10000"/>
              <a:gd name="connsiteX0" fmla="*/ 5026 w 10022"/>
              <a:gd name="connsiteY0" fmla="*/ 0 h 10000"/>
              <a:gd name="connsiteX1" fmla="*/ 127 w 10022"/>
              <a:gd name="connsiteY1" fmla="*/ 9963 h 10000"/>
              <a:gd name="connsiteX2" fmla="*/ 9998 w 10022"/>
              <a:gd name="connsiteY2" fmla="*/ 10000 h 10000"/>
              <a:gd name="connsiteX3" fmla="*/ 10022 w 10022"/>
              <a:gd name="connsiteY3" fmla="*/ 37 h 10000"/>
              <a:gd name="connsiteX4" fmla="*/ 5026 w 10022"/>
              <a:gd name="connsiteY4" fmla="*/ 0 h 10000"/>
              <a:gd name="connsiteX0" fmla="*/ 5168 w 10164"/>
              <a:gd name="connsiteY0" fmla="*/ 0 h 10000"/>
              <a:gd name="connsiteX1" fmla="*/ 122 w 10164"/>
              <a:gd name="connsiteY1" fmla="*/ 9963 h 10000"/>
              <a:gd name="connsiteX2" fmla="*/ 10140 w 10164"/>
              <a:gd name="connsiteY2" fmla="*/ 10000 h 10000"/>
              <a:gd name="connsiteX3" fmla="*/ 10164 w 10164"/>
              <a:gd name="connsiteY3" fmla="*/ 37 h 10000"/>
              <a:gd name="connsiteX4" fmla="*/ 5168 w 10164"/>
              <a:gd name="connsiteY4" fmla="*/ 0 h 10000"/>
              <a:gd name="connsiteX0" fmla="*/ 5168 w 10164"/>
              <a:gd name="connsiteY0" fmla="*/ 0 h 9987"/>
              <a:gd name="connsiteX1" fmla="*/ 122 w 10164"/>
              <a:gd name="connsiteY1" fmla="*/ 9963 h 9987"/>
              <a:gd name="connsiteX2" fmla="*/ 10140 w 10164"/>
              <a:gd name="connsiteY2" fmla="*/ 9987 h 9987"/>
              <a:gd name="connsiteX3" fmla="*/ 10164 w 10164"/>
              <a:gd name="connsiteY3" fmla="*/ 37 h 9987"/>
              <a:gd name="connsiteX4" fmla="*/ 5168 w 10164"/>
              <a:gd name="connsiteY4" fmla="*/ 0 h 9987"/>
              <a:gd name="connsiteX0" fmla="*/ 5085 w 10000"/>
              <a:gd name="connsiteY0" fmla="*/ 1 h 10001"/>
              <a:gd name="connsiteX1" fmla="*/ 120 w 10000"/>
              <a:gd name="connsiteY1" fmla="*/ 9977 h 10001"/>
              <a:gd name="connsiteX2" fmla="*/ 9976 w 10000"/>
              <a:gd name="connsiteY2" fmla="*/ 10001 h 10001"/>
              <a:gd name="connsiteX3" fmla="*/ 10000 w 10000"/>
              <a:gd name="connsiteY3" fmla="*/ 0 h 10001"/>
              <a:gd name="connsiteX4" fmla="*/ 5085 w 10000"/>
              <a:gd name="connsiteY4" fmla="*/ 1 h 1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1">
                <a:moveTo>
                  <a:pt x="5085" y="1"/>
                </a:moveTo>
                <a:cubicBezTo>
                  <a:pt x="2196" y="2118"/>
                  <a:pt x="-623" y="5218"/>
                  <a:pt x="120" y="9977"/>
                </a:cubicBezTo>
                <a:lnTo>
                  <a:pt x="9976" y="10001"/>
                </a:lnTo>
                <a:cubicBezTo>
                  <a:pt x="9988" y="5013"/>
                  <a:pt x="9992" y="3325"/>
                  <a:pt x="10000" y="0"/>
                </a:cubicBezTo>
                <a:lnTo>
                  <a:pt x="5085" y="1"/>
                </a:lnTo>
                <a:close/>
              </a:path>
            </a:pathLst>
          </a:custGeom>
          <a:solidFill>
            <a:srgbClr val="5DBFD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AU" sz="2400"/>
          </a:p>
        </p:txBody>
      </p:sp>
      <p:sp>
        <p:nvSpPr>
          <p:cNvPr id="31" name="Rectangle 1030"/>
          <p:cNvSpPr>
            <a:spLocks noChangeArrowheads="1"/>
          </p:cNvSpPr>
          <p:nvPr userDrawn="1"/>
        </p:nvSpPr>
        <p:spPr bwMode="auto">
          <a:xfrm>
            <a:off x="292160" y="6425906"/>
            <a:ext cx="5871633" cy="182033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tIns="0" bIns="0">
            <a:noAutofit/>
          </a:bodyPr>
          <a:lstStyle/>
          <a:p>
            <a:pPr algn="l"/>
            <a:r>
              <a:rPr lang="en-AU" sz="1200" dirty="0" smtClean="0">
                <a:solidFill>
                  <a:schemeClr val="tx1"/>
                </a:solidFill>
                <a:latin typeface="Century Gothic" pitchFamily="34" charset="0"/>
              </a:rPr>
              <a:t>www.thalesgroup.com</a:t>
            </a:r>
            <a:endParaRPr lang="en-AU" sz="1200" dirty="0">
              <a:solidFill>
                <a:schemeClr val="tx1"/>
              </a:solidFill>
              <a:latin typeface="Century Gothic" pitchFamily="34" charset="0"/>
            </a:endParaRPr>
          </a:p>
        </p:txBody>
      </p:sp>
      <p:sp>
        <p:nvSpPr>
          <p:cNvPr id="32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402733" y="4179769"/>
            <a:ext cx="6557364" cy="379656"/>
          </a:xfrm>
        </p:spPr>
        <p:txBody>
          <a:bodyPr anchor="t" anchorCtr="0">
            <a:sp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 b="1" cap="all">
                <a:solidFill>
                  <a:srgbClr val="5DBFD4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noProof="0" dirty="0" smtClean="0"/>
              <a:t>Click to edit master subtitle style</a:t>
            </a:r>
          </a:p>
        </p:txBody>
      </p:sp>
      <p:sp>
        <p:nvSpPr>
          <p:cNvPr id="13" name="Demi-cadre 12"/>
          <p:cNvSpPr/>
          <p:nvPr userDrawn="1"/>
        </p:nvSpPr>
        <p:spPr bwMode="auto">
          <a:xfrm>
            <a:off x="402732" y="1931315"/>
            <a:ext cx="514885" cy="525284"/>
          </a:xfrm>
          <a:prstGeom prst="halfFrame">
            <a:avLst>
              <a:gd name="adj1" fmla="val 12269"/>
              <a:gd name="adj2" fmla="val 13535"/>
            </a:avLst>
          </a:prstGeom>
          <a:solidFill>
            <a:srgbClr val="5DBFD4"/>
          </a:solidFill>
          <a:ln>
            <a:noFill/>
          </a:ln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FR" sz="2400"/>
          </a:p>
        </p:txBody>
      </p:sp>
      <p:pic>
        <p:nvPicPr>
          <p:cNvPr id="14" name="Image 13" descr="logo_thales.png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1" t="36000" r="9051" b="36000"/>
          <a:stretch/>
        </p:blipFill>
        <p:spPr>
          <a:xfrm>
            <a:off x="314588" y="220906"/>
            <a:ext cx="3116241" cy="599277"/>
          </a:xfrm>
          <a:prstGeom prst="rect">
            <a:avLst/>
          </a:prstGeom>
        </p:spPr>
      </p:pic>
      <p:sp>
        <p:nvSpPr>
          <p:cNvPr id="12" name="ZoneTexte 11"/>
          <p:cNvSpPr txBox="1">
            <a:spLocks noChangeArrowheads="1"/>
          </p:cNvSpPr>
          <p:nvPr userDrawn="1"/>
        </p:nvSpPr>
        <p:spPr bwMode="auto">
          <a:xfrm>
            <a:off x="4943872" y="6147963"/>
            <a:ext cx="2304256" cy="601618"/>
          </a:xfrm>
          <a:prstGeom prst="rect">
            <a:avLst/>
          </a:prstGeom>
          <a:solidFill>
            <a:schemeClr val="bg1">
              <a:alpha val="50000"/>
            </a:schemeClr>
          </a:solidFill>
          <a:ln w="6350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/>
        </p:spPr>
        <p:txBody>
          <a:bodyPr wrap="square" tIns="62400" anchor="ctr" anchorCtr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OPEN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THALES</a:t>
            </a:r>
            <a:r>
              <a:rPr lang="en-US" sz="800" b="0" baseline="0" dirty="0" smtClean="0">
                <a:solidFill>
                  <a:schemeClr val="bg1">
                    <a:lumMod val="65000"/>
                  </a:schemeClr>
                </a:solidFill>
                <a:latin typeface="Arial" charset="0"/>
              </a:rPr>
              <a:t> GROUP INTERNAL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baseline="0" dirty="0" smtClean="0">
                <a:solidFill>
                  <a:srgbClr val="FF0000"/>
                </a:solidFill>
                <a:latin typeface="Arial" charset="0"/>
              </a:rPr>
              <a:t>THALES GROUP CONFIDENTIAL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" b="0" baseline="0" dirty="0" smtClean="0">
                <a:solidFill>
                  <a:srgbClr val="FF0000"/>
                </a:solidFill>
                <a:latin typeface="Arial" charset="0"/>
              </a:rPr>
              <a:t>THALES GROUP SECRET</a:t>
            </a:r>
            <a:endParaRPr lang="en-US" sz="800" b="0" dirty="0" smtClean="0">
              <a:solidFill>
                <a:srgbClr val="FF0000"/>
              </a:solidFill>
              <a:latin typeface="Arial" charset="0"/>
            </a:endParaRP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1" hasCustomPrompt="1"/>
          </p:nvPr>
        </p:nvSpPr>
        <p:spPr bwMode="auto">
          <a:xfrm>
            <a:off x="7335934" y="-12699"/>
            <a:ext cx="4863244" cy="6904567"/>
          </a:xfrm>
          <a:custGeom>
            <a:avLst/>
            <a:gdLst>
              <a:gd name="connsiteX0" fmla="*/ 0 w 3662362"/>
              <a:gd name="connsiteY0" fmla="*/ 0 h 5168900"/>
              <a:gd name="connsiteX1" fmla="*/ 3662362 w 3662362"/>
              <a:gd name="connsiteY1" fmla="*/ 0 h 5168900"/>
              <a:gd name="connsiteX2" fmla="*/ 3662362 w 3662362"/>
              <a:gd name="connsiteY2" fmla="*/ 5168900 h 5168900"/>
              <a:gd name="connsiteX3" fmla="*/ 0 w 3662362"/>
              <a:gd name="connsiteY3" fmla="*/ 5168900 h 5168900"/>
              <a:gd name="connsiteX4" fmla="*/ 0 w 3662362"/>
              <a:gd name="connsiteY4" fmla="*/ 0 h 5168900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724025 w 3662362"/>
              <a:gd name="connsiteY0" fmla="*/ 0 h 5178425"/>
              <a:gd name="connsiteX1" fmla="*/ 3662362 w 3662362"/>
              <a:gd name="connsiteY1" fmla="*/ 9525 h 5178425"/>
              <a:gd name="connsiteX2" fmla="*/ 3662362 w 3662362"/>
              <a:gd name="connsiteY2" fmla="*/ 5178425 h 5178425"/>
              <a:gd name="connsiteX3" fmla="*/ 0 w 3662362"/>
              <a:gd name="connsiteY3" fmla="*/ 5178425 h 5178425"/>
              <a:gd name="connsiteX4" fmla="*/ 1724025 w 3662362"/>
              <a:gd name="connsiteY4" fmla="*/ 0 h 5178425"/>
              <a:gd name="connsiteX0" fmla="*/ 1609725 w 3548062"/>
              <a:gd name="connsiteY0" fmla="*/ 0 h 5178425"/>
              <a:gd name="connsiteX1" fmla="*/ 3548062 w 3548062"/>
              <a:gd name="connsiteY1" fmla="*/ 9525 h 5178425"/>
              <a:gd name="connsiteX2" fmla="*/ 3548062 w 3548062"/>
              <a:gd name="connsiteY2" fmla="*/ 5178425 h 5178425"/>
              <a:gd name="connsiteX3" fmla="*/ 0 w 3548062"/>
              <a:gd name="connsiteY3" fmla="*/ 5178425 h 5178425"/>
              <a:gd name="connsiteX4" fmla="*/ 1609725 w 3548062"/>
              <a:gd name="connsiteY4" fmla="*/ 0 h 5178425"/>
              <a:gd name="connsiteX0" fmla="*/ 1758948 w 3697285"/>
              <a:gd name="connsiteY0" fmla="*/ 0 h 5178425"/>
              <a:gd name="connsiteX1" fmla="*/ 3697285 w 3697285"/>
              <a:gd name="connsiteY1" fmla="*/ 9525 h 5178425"/>
              <a:gd name="connsiteX2" fmla="*/ 3697285 w 3697285"/>
              <a:gd name="connsiteY2" fmla="*/ 5178425 h 5178425"/>
              <a:gd name="connsiteX3" fmla="*/ 149223 w 3697285"/>
              <a:gd name="connsiteY3" fmla="*/ 5178425 h 5178425"/>
              <a:gd name="connsiteX4" fmla="*/ 1758948 w 3697285"/>
              <a:gd name="connsiteY4" fmla="*/ 0 h 5178425"/>
              <a:gd name="connsiteX0" fmla="*/ 1709096 w 3647433"/>
              <a:gd name="connsiteY0" fmla="*/ 0 h 5178425"/>
              <a:gd name="connsiteX1" fmla="*/ 3647433 w 3647433"/>
              <a:gd name="connsiteY1" fmla="*/ 9525 h 5178425"/>
              <a:gd name="connsiteX2" fmla="*/ 3647433 w 3647433"/>
              <a:gd name="connsiteY2" fmla="*/ 5178425 h 5178425"/>
              <a:gd name="connsiteX3" fmla="*/ 99371 w 3647433"/>
              <a:gd name="connsiteY3" fmla="*/ 5178425 h 5178425"/>
              <a:gd name="connsiteX4" fmla="*/ 1709096 w 3647433"/>
              <a:gd name="connsiteY4" fmla="*/ 0 h 5178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47433" h="5178425">
                <a:moveTo>
                  <a:pt x="1709096" y="0"/>
                </a:moveTo>
                <a:lnTo>
                  <a:pt x="3647433" y="9525"/>
                </a:lnTo>
                <a:lnTo>
                  <a:pt x="3647433" y="5178425"/>
                </a:lnTo>
                <a:lnTo>
                  <a:pt x="99371" y="5178425"/>
                </a:lnTo>
                <a:cubicBezTo>
                  <a:pt x="-30804" y="4471458"/>
                  <a:pt x="-351479" y="2116667"/>
                  <a:pt x="1709096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ffectLst/>
          <a:extLst/>
        </p:spPr>
        <p:txBody>
          <a:bodyPr lIns="432000" anchor="ctr" anchorCtr="0"/>
          <a:lstStyle>
            <a:lvl1pPr marL="0" indent="0" algn="ctr">
              <a:buFontTx/>
              <a:buNone/>
              <a:defRPr b="0">
                <a:solidFill>
                  <a:schemeClr val="bg1"/>
                </a:solidFill>
              </a:defRPr>
            </a:lvl1pPr>
          </a:lstStyle>
          <a:p>
            <a:r>
              <a:rPr lang="en-AU" dirty="0" smtClean="0"/>
              <a:t>Click icon to add image</a:t>
            </a:r>
            <a:br>
              <a:rPr lang="en-AU" dirty="0" smtClean="0"/>
            </a:br>
            <a:r>
              <a:rPr lang="en-AU" dirty="0" smtClean="0"/>
              <a:t>to placeholder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335152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ChangeAspect="1"/>
          </p:cNvSpPr>
          <p:nvPr/>
        </p:nvSpPr>
        <p:spPr>
          <a:xfrm>
            <a:off x="447817" y="5141974"/>
            <a:ext cx="11290860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3043910"/>
            <a:ext cx="11029615" cy="1497507"/>
          </a:xfrm>
        </p:spPr>
        <p:txBody>
          <a:bodyPr anchor="b">
            <a:normAutofit/>
          </a:bodyPr>
          <a:lstStyle>
            <a:lvl1pPr algn="l">
              <a:defRPr sz="3600" b="0" cap="all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4541417"/>
            <a:ext cx="11029615" cy="600556"/>
          </a:xfrm>
        </p:spPr>
        <p:txBody>
          <a:bodyPr anchor="t">
            <a:normAutofit/>
          </a:bodyPr>
          <a:lstStyle>
            <a:lvl1pPr marL="0" indent="0" algn="l">
              <a:buNone/>
              <a:defRPr sz="1800" cap="all">
                <a:solidFill>
                  <a:schemeClr val="accent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76370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/>
          </p:cNvSpPr>
          <p:nvPr/>
        </p:nvSpPr>
        <p:spPr>
          <a:xfrm>
            <a:off x="445982" y="606554"/>
            <a:ext cx="11300036" cy="792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692696"/>
            <a:ext cx="11052000" cy="576000"/>
          </a:xfrm>
        </p:spPr>
        <p:txBody>
          <a:bodyPr anchor="ctr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1629320"/>
            <a:ext cx="5400000" cy="4680000"/>
          </a:xfrm>
        </p:spPr>
        <p:txBody>
          <a:bodyPr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40616" y="1629320"/>
            <a:ext cx="5400000" cy="4680000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10131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ChangeAspect="1"/>
          </p:cNvSpPr>
          <p:nvPr/>
        </p:nvSpPr>
        <p:spPr>
          <a:xfrm>
            <a:off x="445982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581193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219" y="2250892"/>
            <a:ext cx="5087075" cy="536005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1194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3735" y="2250892"/>
            <a:ext cx="5087073" cy="553373"/>
          </a:xfrm>
        </p:spPr>
        <p:txBody>
          <a:bodyPr anchor="b">
            <a:noAutofit/>
          </a:bodyPr>
          <a:lstStyle>
            <a:lvl1pPr marL="0" indent="0">
              <a:buNone/>
              <a:defRPr sz="22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709" y="2926052"/>
            <a:ext cx="5393100" cy="2934999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901155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440683" y="606554"/>
            <a:ext cx="11300036" cy="125882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75894" y="729658"/>
            <a:ext cx="11029616" cy="98833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3473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95977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spect="1"/>
          </p:cNvSpPr>
          <p:nvPr/>
        </p:nvSpPr>
        <p:spPr>
          <a:xfrm>
            <a:off x="447817" y="5141973"/>
            <a:ext cx="11298200" cy="1274702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2" y="5262296"/>
            <a:ext cx="4909445" cy="689514"/>
          </a:xfrm>
        </p:spPr>
        <p:txBody>
          <a:bodyPr anchor="ctr"/>
          <a:lstStyle>
            <a:lvl1pPr algn="l">
              <a:defRPr sz="2000" b="0"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7816" y="601200"/>
            <a:ext cx="11292840" cy="4204800"/>
          </a:xfrm>
        </p:spPr>
        <p:txBody>
          <a:bodyPr anchor="ctr">
            <a:normAutofit/>
          </a:bodyPr>
          <a:lstStyle>
            <a:lvl1pPr>
              <a:defRPr sz="2000">
                <a:solidFill>
                  <a:schemeClr val="tx2"/>
                </a:solidFill>
              </a:defRPr>
            </a:lvl1pPr>
            <a:lvl2pPr>
              <a:defRPr sz="1800">
                <a:solidFill>
                  <a:schemeClr val="tx2"/>
                </a:solidFill>
              </a:defRPr>
            </a:lvl2pPr>
            <a:lvl3pPr>
              <a:defRPr sz="1600">
                <a:solidFill>
                  <a:schemeClr val="tx2"/>
                </a:solidFill>
              </a:defRPr>
            </a:lvl3pPr>
            <a:lvl4pPr>
              <a:defRPr sz="1400">
                <a:solidFill>
                  <a:schemeClr val="tx2"/>
                </a:solidFill>
              </a:defRPr>
            </a:lvl4pPr>
            <a:lvl5pPr>
              <a:defRPr sz="1400">
                <a:solidFill>
                  <a:schemeClr val="tx2"/>
                </a:solidFill>
              </a:defRPr>
            </a:lvl5pPr>
            <a:lvl6pPr>
              <a:defRPr sz="1400">
                <a:solidFill>
                  <a:schemeClr val="tx2"/>
                </a:solidFill>
              </a:defRPr>
            </a:lvl6pPr>
            <a:lvl7pPr>
              <a:defRPr sz="1400">
                <a:solidFill>
                  <a:schemeClr val="tx2"/>
                </a:solidFill>
              </a:defRPr>
            </a:lvl7pPr>
            <a:lvl8pPr>
              <a:defRPr sz="1400">
                <a:solidFill>
                  <a:schemeClr val="tx2"/>
                </a:solidFill>
              </a:defRPr>
            </a:lvl8pPr>
            <a:lvl9pPr>
              <a:defRPr sz="1400">
                <a:solidFill>
                  <a:schemeClr val="tx2"/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0823" y="5262296"/>
            <a:ext cx="5869987" cy="689515"/>
          </a:xfrm>
        </p:spPr>
        <p:txBody>
          <a:bodyPr anchor="ctr">
            <a:normAutofit/>
          </a:bodyPr>
          <a:lstStyle>
            <a:lvl1pPr marL="0" indent="0" algn="r">
              <a:buNone/>
              <a:defRPr sz="1100">
                <a:solidFill>
                  <a:schemeClr val="bg1"/>
                </a:solidFill>
              </a:defRPr>
            </a:lvl1pPr>
            <a:lvl2pPr marL="457200" indent="0">
              <a:buNone/>
              <a:defRPr sz="11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  <a:lumOff val="2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21068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1193" y="4693389"/>
            <a:ext cx="11029616" cy="566738"/>
          </a:xfrm>
        </p:spPr>
        <p:txBody>
          <a:bodyPr anchor="b">
            <a:normAutofit/>
          </a:bodyPr>
          <a:lstStyle>
            <a:lvl1pPr algn="l">
              <a:defRPr sz="2400" b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47817" y="599725"/>
            <a:ext cx="11290859" cy="355725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81192" y="5260127"/>
            <a:ext cx="11029617" cy="598671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4840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1192" y="620688"/>
            <a:ext cx="11029616" cy="720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1192" y="1484784"/>
            <a:ext cx="11029616" cy="486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05951" y="6448251"/>
            <a:ext cx="28447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81192" y="6443925"/>
            <a:ext cx="69172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>
                <a:solidFill>
                  <a:schemeClr val="accent2"/>
                </a:solidFill>
              </a:defRPr>
            </a:lvl1pPr>
          </a:lstStyle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58300" y="6448251"/>
            <a:ext cx="10525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2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46534" y="457200"/>
            <a:ext cx="3703320" cy="94997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8042147" y="453643"/>
            <a:ext cx="3703320" cy="98554"/>
          </a:xfrm>
          <a:prstGeom prst="rect">
            <a:avLst/>
          </a:prstGeom>
          <a:solidFill>
            <a:schemeClr val="accent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4241830" y="457200"/>
            <a:ext cx="3703320" cy="9144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82600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84" r:id="rId1"/>
    <p:sldLayoutId id="2147484985" r:id="rId2"/>
    <p:sldLayoutId id="2147484986" r:id="rId3"/>
    <p:sldLayoutId id="2147484987" r:id="rId4"/>
    <p:sldLayoutId id="2147484988" r:id="rId5"/>
    <p:sldLayoutId id="2147484989" r:id="rId6"/>
    <p:sldLayoutId id="2147484990" r:id="rId7"/>
    <p:sldLayoutId id="2147484991" r:id="rId8"/>
    <p:sldLayoutId id="2147484992" r:id="rId9"/>
    <p:sldLayoutId id="2147484993" r:id="rId10"/>
    <p:sldLayoutId id="2147484994" r:id="rId11"/>
  </p:sldLayoutIdLst>
  <p:timing>
    <p:tnLst>
      <p:par>
        <p:cTn id="1" dur="indefinite" restart="never" nodeType="tmRoot"/>
      </p:par>
    </p:tnLst>
  </p:timing>
  <p:hf hdr="0"/>
  <p:txStyles>
    <p:titleStyle>
      <a:lvl1pPr algn="l" defTabSz="457200" rtl="0" eaLnBrk="1" latinLnBrk="0" hangingPunct="1">
        <a:spcBef>
          <a:spcPct val="0"/>
        </a:spcBef>
        <a:buNone/>
        <a:defRPr sz="2800" b="0" kern="1200" cap="all">
          <a:solidFill>
            <a:schemeClr val="bg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None/>
        <a:defRPr sz="2000" kern="1200">
          <a:solidFill>
            <a:srgbClr val="002060"/>
          </a:solidFill>
          <a:latin typeface="+mn-lt"/>
          <a:ea typeface="+mn-ea"/>
          <a:cs typeface="+mn-cs"/>
        </a:defRPr>
      </a:lvl1pPr>
      <a:lvl2pPr marL="176213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None/>
        <a:defRPr sz="1800" kern="1200">
          <a:solidFill>
            <a:srgbClr val="002060"/>
          </a:solidFill>
          <a:latin typeface="+mn-lt"/>
          <a:ea typeface="+mn-ea"/>
          <a:cs typeface="+mn-cs"/>
        </a:defRPr>
      </a:lvl2pPr>
      <a:lvl3pPr marL="363538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None/>
        <a:defRPr sz="1600" kern="1200">
          <a:solidFill>
            <a:srgbClr val="002060"/>
          </a:solidFill>
          <a:latin typeface="+mn-lt"/>
          <a:ea typeface="+mn-ea"/>
          <a:cs typeface="+mn-cs"/>
        </a:defRPr>
      </a:lvl3pPr>
      <a:lvl4pPr marL="539750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None/>
        <a:defRPr sz="1400" kern="1200">
          <a:solidFill>
            <a:srgbClr val="002060"/>
          </a:solidFill>
          <a:latin typeface="+mn-lt"/>
          <a:ea typeface="+mn-ea"/>
          <a:cs typeface="+mn-cs"/>
        </a:defRPr>
      </a:lvl4pPr>
      <a:lvl5pPr marL="714375" indent="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None/>
        <a:defRPr sz="1400" kern="1200">
          <a:solidFill>
            <a:srgbClr val="002060"/>
          </a:solidFill>
          <a:latin typeface="+mn-lt"/>
          <a:ea typeface="+mn-ea"/>
          <a:cs typeface="+mn-cs"/>
        </a:defRPr>
      </a:lvl5pPr>
      <a:lvl6pPr marL="19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6pPr>
      <a:lvl7pPr marL="2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7pPr>
      <a:lvl8pPr marL="25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8pPr>
      <a:lvl9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2"/>
        </a:buClr>
        <a:buSzPct val="92000"/>
        <a:buFont typeface="Wingdings 2" panose="05020102010507070707" pitchFamily="18" charset="2"/>
        <a:buChar char=""/>
        <a:defRPr sz="12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355687" y="1"/>
            <a:ext cx="11566244" cy="74911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fr-FR" sz="2667" b="1" kern="1200" smtClean="0">
                <a:solidFill>
                  <a:srgbClr val="333366"/>
                </a:solidFill>
                <a:effectLst/>
                <a:latin typeface="+mj-lt"/>
              </a:rPr>
              <a:t>Cliquez et modifiez le titre</a:t>
            </a:r>
            <a:endParaRPr lang="fr-FR" dirty="0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239354" y="928723"/>
            <a:ext cx="11682577" cy="52459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fr-FR" dirty="0" smtClean="0"/>
              <a:t>Click to </a:t>
            </a:r>
            <a:r>
              <a:rPr lang="fr-FR" dirty="0" err="1" smtClean="0"/>
              <a:t>edit</a:t>
            </a:r>
            <a:r>
              <a:rPr lang="fr-FR" dirty="0" smtClean="0"/>
              <a:t> Master </a:t>
            </a:r>
            <a:r>
              <a:rPr lang="fr-FR" dirty="0" err="1" smtClean="0"/>
              <a:t>text</a:t>
            </a:r>
            <a:r>
              <a:rPr lang="fr-FR" dirty="0" smtClean="0"/>
              <a:t> styles</a:t>
            </a:r>
          </a:p>
          <a:p>
            <a:pPr lvl="1"/>
            <a:r>
              <a:rPr lang="fr-FR" dirty="0" smtClean="0"/>
              <a:t>Second </a:t>
            </a:r>
            <a:r>
              <a:rPr lang="fr-FR" dirty="0" err="1" smtClean="0"/>
              <a:t>level</a:t>
            </a:r>
            <a:endParaRPr lang="fr-FR" dirty="0" smtClean="0"/>
          </a:p>
          <a:p>
            <a:pPr lvl="2"/>
            <a:r>
              <a:rPr lang="fr-FR" dirty="0" err="1" smtClean="0"/>
              <a:t>Third</a:t>
            </a:r>
            <a:r>
              <a:rPr lang="fr-FR" dirty="0" smtClean="0"/>
              <a:t> </a:t>
            </a:r>
            <a:r>
              <a:rPr lang="fr-FR" dirty="0" err="1" smtClean="0"/>
              <a:t>level</a:t>
            </a:r>
            <a:endParaRPr lang="fr-FR" dirty="0" smtClean="0"/>
          </a:p>
        </p:txBody>
      </p:sp>
      <p:sp>
        <p:nvSpPr>
          <p:cNvPr id="21" name="Espace réservé du numéro de diapositive 5"/>
          <p:cNvSpPr txBox="1">
            <a:spLocks/>
          </p:cNvSpPr>
          <p:nvPr/>
        </p:nvSpPr>
        <p:spPr>
          <a:xfrm>
            <a:off x="177649" y="6403771"/>
            <a:ext cx="6670191" cy="365125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fr-FR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fr-FR" sz="1600" dirty="0" smtClean="0">
              <a:solidFill>
                <a:srgbClr val="333366"/>
              </a:solidFill>
            </a:endParaRPr>
          </a:p>
          <a:p>
            <a:pPr algn="l"/>
            <a:endParaRPr lang="fr-FR" sz="1600" dirty="0">
              <a:solidFill>
                <a:srgbClr val="333366"/>
              </a:solidFill>
            </a:endParaRPr>
          </a:p>
        </p:txBody>
      </p:sp>
      <p:cxnSp>
        <p:nvCxnSpPr>
          <p:cNvPr id="13" name="Straight Connector 3"/>
          <p:cNvCxnSpPr/>
          <p:nvPr/>
        </p:nvCxnSpPr>
        <p:spPr bwMode="auto">
          <a:xfrm>
            <a:off x="-5941" y="751217"/>
            <a:ext cx="12197941" cy="0"/>
          </a:xfrm>
          <a:prstGeom prst="line">
            <a:avLst/>
          </a:prstGeom>
          <a:noFill/>
          <a:ln w="9525" cap="flat" cmpd="sng" algn="ctr">
            <a:solidFill>
              <a:schemeClr val="bg1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73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Rectangle 13"/>
          <p:cNvSpPr/>
          <p:nvPr/>
        </p:nvSpPr>
        <p:spPr bwMode="auto">
          <a:xfrm>
            <a:off x="-3121" y="160674"/>
            <a:ext cx="240000" cy="410433"/>
          </a:xfrm>
          <a:prstGeom prst="rect">
            <a:avLst/>
          </a:prstGeom>
          <a:solidFill>
            <a:srgbClr val="5DBFD4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2191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AU" sz="1867" b="0" i="0" u="none" strike="noStrike" cap="none" normalizeH="0" baseline="0" smtClean="0">
              <a:ln>
                <a:noFill/>
              </a:ln>
              <a:solidFill>
                <a:srgbClr val="323265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2" name="Freeform 22"/>
          <p:cNvSpPr>
            <a:spLocks/>
          </p:cNvSpPr>
          <p:nvPr/>
        </p:nvSpPr>
        <p:spPr bwMode="auto">
          <a:xfrm rot="10800000" flipH="1">
            <a:off x="212929" y="6456764"/>
            <a:ext cx="277824" cy="291115"/>
          </a:xfrm>
          <a:custGeom>
            <a:avLst/>
            <a:gdLst>
              <a:gd name="T0" fmla="*/ 39 w 412"/>
              <a:gd name="T1" fmla="*/ 411 h 411"/>
              <a:gd name="T2" fmla="*/ 0 w 412"/>
              <a:gd name="T3" fmla="*/ 411 h 411"/>
              <a:gd name="T4" fmla="*/ 0 w 412"/>
              <a:gd name="T5" fmla="*/ 0 h 411"/>
              <a:gd name="T6" fmla="*/ 412 w 412"/>
              <a:gd name="T7" fmla="*/ 0 h 411"/>
              <a:gd name="T8" fmla="*/ 412 w 412"/>
              <a:gd name="T9" fmla="*/ 39 h 411"/>
              <a:gd name="T10" fmla="*/ 39 w 412"/>
              <a:gd name="T11" fmla="*/ 39 h 411"/>
              <a:gd name="T12" fmla="*/ 39 w 412"/>
              <a:gd name="T13" fmla="*/ 411 h 4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12" h="411">
                <a:moveTo>
                  <a:pt x="39" y="411"/>
                </a:moveTo>
                <a:lnTo>
                  <a:pt x="0" y="411"/>
                </a:lnTo>
                <a:lnTo>
                  <a:pt x="0" y="0"/>
                </a:lnTo>
                <a:lnTo>
                  <a:pt x="412" y="0"/>
                </a:lnTo>
                <a:lnTo>
                  <a:pt x="412" y="39"/>
                </a:lnTo>
                <a:lnTo>
                  <a:pt x="39" y="39"/>
                </a:lnTo>
                <a:lnTo>
                  <a:pt x="39" y="411"/>
                </a:lnTo>
                <a:close/>
              </a:path>
            </a:pathLst>
          </a:custGeom>
          <a:solidFill>
            <a:srgbClr val="5DBFD4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AU" sz="2400" b="0" i="0" u="none" strike="noStrike" kern="0" cap="none" spc="0" normalizeH="0" baseline="0" noProof="0">
              <a:ln>
                <a:noFill/>
              </a:ln>
              <a:solidFill>
                <a:srgbClr val="000000">
                  <a:lumMod val="75000"/>
                  <a:lumOff val="25000"/>
                </a:srgbClr>
              </a:solidFill>
              <a:effectLst/>
              <a:uLnTx/>
              <a:uFillTx/>
            </a:endParaRPr>
          </a:p>
        </p:txBody>
      </p:sp>
      <p:pic>
        <p:nvPicPr>
          <p:cNvPr id="17" name="Image 16" descr="logo_thales.png"/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051" t="36000" r="9051" b="36000"/>
          <a:stretch/>
        </p:blipFill>
        <p:spPr>
          <a:xfrm>
            <a:off x="9617931" y="6324035"/>
            <a:ext cx="2304000" cy="443079"/>
          </a:xfrm>
          <a:prstGeom prst="rect">
            <a:avLst/>
          </a:prstGeom>
        </p:spPr>
      </p:pic>
      <p:sp>
        <p:nvSpPr>
          <p:cNvPr id="11" name="Rectangle 36"/>
          <p:cNvSpPr>
            <a:spLocks noChangeArrowheads="1"/>
          </p:cNvSpPr>
          <p:nvPr/>
        </p:nvSpPr>
        <p:spPr bwMode="auto">
          <a:xfrm rot="16200000">
            <a:off x="-2520007" y="3441712"/>
            <a:ext cx="5395315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0" tIns="0" rIns="0" bIns="0" anchor="ctr">
            <a:spAutoFit/>
          </a:bodyPr>
          <a:lstStyle/>
          <a:p>
            <a:pPr marL="0" marR="0" indent="0" algn="l" defTabSz="121917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AU" sz="800" kern="1200" noProof="0" dirty="0" smtClean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This document may not be reproduced, modified, adapted, published, translated, in any way, in whole or in part or disclosed to a third party</a:t>
            </a:r>
            <a:r>
              <a:rPr lang="en-AU" sz="800" kern="1200" baseline="0" noProof="0" dirty="0" smtClean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AU" sz="800" kern="1200" noProof="0" dirty="0" smtClean="0">
                <a:solidFill>
                  <a:srgbClr val="969696"/>
                </a:solidFill>
                <a:latin typeface="+mn-lt"/>
                <a:ea typeface="+mn-ea"/>
                <a:cs typeface="+mn-cs"/>
              </a:rPr>
              <a:t>without the prior written consent of Thales  -  © Thales  2015 All rights reserved</a:t>
            </a:r>
            <a:r>
              <a:rPr lang="en-AU" sz="800" noProof="0" dirty="0" smtClean="0">
                <a:solidFill>
                  <a:srgbClr val="969696"/>
                </a:solidFill>
              </a:rPr>
              <a:t>.</a:t>
            </a:r>
            <a:endParaRPr lang="en-AU" sz="933" noProof="0" dirty="0">
              <a:solidFill>
                <a:srgbClr val="60606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2835" y="6273723"/>
            <a:ext cx="1527963" cy="543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36082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96" r:id="rId1"/>
    <p:sldLayoutId id="2147484997" r:id="rId2"/>
    <p:sldLayoutId id="2147484998" r:id="rId3"/>
    <p:sldLayoutId id="2147484999" r:id="rId4"/>
    <p:sldLayoutId id="2147485000" r:id="rId5"/>
    <p:sldLayoutId id="2147485001" r:id="rId6"/>
    <p:sldLayoutId id="2147485002" r:id="rId7"/>
    <p:sldLayoutId id="2147485003" r:id="rId8"/>
    <p:sldLayoutId id="2147485004" r:id="rId9"/>
    <p:sldLayoutId id="2147485005" r:id="rId10"/>
    <p:sldLayoutId id="2147485006" r:id="rId11"/>
    <p:sldLayoutId id="2147485007" r:id="rId12"/>
  </p:sldLayoutIdLst>
  <p:timing>
    <p:tnLst>
      <p:par>
        <p:cTn id="1" dur="indefinite" restart="never" nodeType="tmRoot"/>
      </p:par>
    </p:tnLst>
  </p:timing>
  <p:txStyles>
    <p:titleStyle>
      <a:lvl1pPr algn="l" defTabSz="609585" rtl="0" eaLnBrk="1" latinLnBrk="0" hangingPunct="1">
        <a:lnSpc>
          <a:spcPct val="90000"/>
        </a:lnSpc>
        <a:spcBef>
          <a:spcPct val="0"/>
        </a:spcBef>
        <a:buNone/>
        <a:defRPr sz="2667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79988" indent="-241294" algn="l" defTabSz="609585" rtl="0" eaLnBrk="1" latinLnBrk="0" hangingPunct="1">
        <a:lnSpc>
          <a:spcPct val="100000"/>
        </a:lnSpc>
        <a:spcBef>
          <a:spcPts val="800"/>
        </a:spcBef>
        <a:spcAft>
          <a:spcPts val="1600"/>
        </a:spcAft>
        <a:buClr>
          <a:schemeClr val="bg2"/>
        </a:buClr>
        <a:buSzPct val="90000"/>
        <a:buFont typeface="Century Gothic" panose="020B0502020202020204" pitchFamily="34" charset="0"/>
        <a:buChar char="▌"/>
        <a:tabLst>
          <a:tab pos="1314418" algn="l"/>
        </a:tabLst>
        <a:defRPr lang="fr-FR" sz="2400" b="1" kern="1200" dirty="0" smtClean="0">
          <a:solidFill>
            <a:schemeClr val="bg2"/>
          </a:solidFill>
          <a:latin typeface="+mn-lt"/>
          <a:ea typeface="+mn-ea"/>
          <a:cs typeface="+mn-cs"/>
        </a:defRPr>
      </a:lvl1pPr>
      <a:lvl2pPr marL="719649" indent="-243411" algn="l" defTabSz="609585" rtl="0" eaLnBrk="1" latinLnBrk="0" hangingPunct="1">
        <a:spcBef>
          <a:spcPts val="0"/>
        </a:spcBef>
        <a:spcAft>
          <a:spcPts val="800"/>
        </a:spcAft>
        <a:buSzPct val="100000"/>
        <a:buFontTx/>
        <a:buBlip>
          <a:blip r:embed="rId16"/>
        </a:buBlip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198003" indent="-243411" algn="l" defTabSz="609585" rtl="0" eaLnBrk="1" latinLnBrk="0" hangingPunct="1">
        <a:spcBef>
          <a:spcPts val="480"/>
        </a:spcBef>
        <a:buSzPct val="100000"/>
        <a:buFont typeface="Wingdings" pitchFamily="2" charset="2"/>
        <a:buChar char="v"/>
        <a:defRPr sz="2000" kern="1200">
          <a:solidFill>
            <a:schemeClr val="accent4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hyperlink" Target="mailto:Eric.Montesinos@cern.ch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Relationship Id="rId9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1191" y="692696"/>
            <a:ext cx="10993549" cy="1475013"/>
          </a:xfrm>
        </p:spPr>
        <p:txBody>
          <a:bodyPr>
            <a:normAutofit fontScale="90000"/>
          </a:bodyPr>
          <a:lstStyle/>
          <a:p>
            <a:r>
              <a:rPr lang="en-GB" dirty="0" smtClean="0"/>
              <a:t>MB-IOT at CERN</a:t>
            </a:r>
            <a:br>
              <a:rPr lang="en-GB" dirty="0" smtClean="0"/>
            </a:br>
            <a:r>
              <a:rPr lang="en-GB" dirty="0" smtClean="0"/>
              <a:t>(&amp; HG 3.0 FPC)</a:t>
            </a:r>
            <a:r>
              <a:rPr lang="en-GB" dirty="0"/>
              <a:t/>
            </a:r>
            <a:br>
              <a:rPr lang="en-GB" dirty="0"/>
            </a:br>
            <a:r>
              <a:rPr lang="en-GB" sz="2700" dirty="0"/>
              <a:t>SLHiPP-7 Collaboration meting, 08-09 June 2017, IPN </a:t>
            </a:r>
            <a:r>
              <a:rPr lang="en-GB" sz="2700" dirty="0" err="1" smtClean="0"/>
              <a:t>Orsay</a:t>
            </a:r>
            <a:endParaRPr lang="en-GB" sz="27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81194" y="2348880"/>
            <a:ext cx="10993546" cy="590321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>
                <a:hlinkClick r:id="rId2"/>
              </a:rPr>
              <a:t>Eric.Montesinos@cern.ch</a:t>
            </a:r>
            <a:r>
              <a:rPr lang="en-GB" dirty="0" smtClean="0"/>
              <a:t> on behalf of all colleagues involved</a:t>
            </a:r>
          </a:p>
          <a:p>
            <a:r>
              <a:rPr lang="en-GB" dirty="0" smtClean="0"/>
              <a:t>Special thanks to Gino </a:t>
            </a:r>
            <a:r>
              <a:rPr lang="en-GB" dirty="0" err="1" smtClean="0"/>
              <a:t>cipolla</a:t>
            </a:r>
            <a:r>
              <a:rPr lang="en-GB" dirty="0" smtClean="0"/>
              <a:t>, </a:t>
            </a:r>
            <a:r>
              <a:rPr lang="en-GB" dirty="0" err="1" smtClean="0"/>
              <a:t>maria</a:t>
            </a:r>
            <a:r>
              <a:rPr lang="en-GB" dirty="0" smtClean="0"/>
              <a:t> Sanchez </a:t>
            </a:r>
            <a:r>
              <a:rPr lang="en-GB" dirty="0" err="1" smtClean="0"/>
              <a:t>barrueta</a:t>
            </a:r>
            <a:r>
              <a:rPr lang="en-GB" dirty="0" smtClean="0"/>
              <a:t>, Cedrick Grandbois,  </a:t>
            </a:r>
            <a:r>
              <a:rPr lang="en-GB" dirty="0" err="1" smtClean="0"/>
              <a:t>antoine</a:t>
            </a:r>
            <a:r>
              <a:rPr lang="en-GB" dirty="0" smtClean="0"/>
              <a:t> </a:t>
            </a:r>
            <a:r>
              <a:rPr lang="en-GB" dirty="0" err="1" smtClean="0"/>
              <a:t>boucherie</a:t>
            </a:r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26"/>
          <a:stretch/>
        </p:blipFill>
        <p:spPr>
          <a:xfrm>
            <a:off x="695400" y="3429000"/>
            <a:ext cx="2592288" cy="2641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06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 bench 2016-2017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Completed the identification and started the purchasing of all the needed devices</a:t>
            </a:r>
          </a:p>
          <a:p>
            <a:r>
              <a:rPr lang="en-GB" dirty="0" smtClean="0"/>
              <a:t>Initial cost of 150 </a:t>
            </a:r>
            <a:r>
              <a:rPr lang="en-GB" dirty="0" err="1" smtClean="0"/>
              <a:t>kCHF</a:t>
            </a:r>
            <a:r>
              <a:rPr lang="en-GB" dirty="0" smtClean="0"/>
              <a:t> (Single Beam IOT) increased to 300 </a:t>
            </a:r>
            <a:r>
              <a:rPr lang="en-GB" dirty="0" err="1" smtClean="0"/>
              <a:t>kCHF</a:t>
            </a:r>
            <a:r>
              <a:rPr lang="en-GB" dirty="0" smtClean="0"/>
              <a:t> (Multi-Beams IOT with LEP systems) and to 600 </a:t>
            </a:r>
            <a:r>
              <a:rPr lang="en-GB" dirty="0" err="1" smtClean="0"/>
              <a:t>kCHF</a:t>
            </a:r>
            <a:r>
              <a:rPr lang="en-GB" dirty="0" smtClean="0"/>
              <a:t> (MB-IOT with new capacity charger)</a:t>
            </a:r>
          </a:p>
          <a:p>
            <a:r>
              <a:rPr lang="en-GB" dirty="0" smtClean="0"/>
              <a:t>We also designed it </a:t>
            </a:r>
            <a:r>
              <a:rPr lang="en-GB" dirty="0" smtClean="0"/>
              <a:t>to be compatible with two tubes, the CPI/Thales tube </a:t>
            </a:r>
            <a:r>
              <a:rPr lang="en-GB" b="1" i="1" dirty="0" smtClean="0"/>
              <a:t>and</a:t>
            </a:r>
            <a:r>
              <a:rPr lang="en-GB" dirty="0" smtClean="0"/>
              <a:t> the L3 tube</a:t>
            </a:r>
          </a:p>
          <a:p>
            <a:r>
              <a:rPr lang="en-GB" dirty="0" smtClean="0"/>
              <a:t>However,  for cost reasons, we decided a staged design</a:t>
            </a:r>
          </a:p>
          <a:p>
            <a:pPr lvl="1"/>
            <a:r>
              <a:rPr lang="en-GB" dirty="0" smtClean="0"/>
              <a:t>S</a:t>
            </a:r>
            <a:r>
              <a:rPr lang="en-GB" dirty="0" smtClean="0"/>
              <a:t>tage 1 =	</a:t>
            </a:r>
            <a:r>
              <a:rPr lang="en-GB" dirty="0" smtClean="0"/>
              <a:t>1.2 </a:t>
            </a:r>
            <a:r>
              <a:rPr lang="en-GB" dirty="0"/>
              <a:t>MW, 4 </a:t>
            </a:r>
            <a:r>
              <a:rPr lang="en-GB" dirty="0" err="1"/>
              <a:t>ms</a:t>
            </a:r>
            <a:r>
              <a:rPr lang="en-GB" dirty="0"/>
              <a:t> – 14 </a:t>
            </a:r>
            <a:r>
              <a:rPr lang="en-GB" dirty="0" smtClean="0"/>
              <a:t>Hz (ESS SOW) </a:t>
            </a:r>
            <a:endParaRPr lang="en-GB" dirty="0"/>
          </a:p>
          <a:p>
            <a:pPr lvl="1"/>
            <a:r>
              <a:rPr lang="en-GB" dirty="0" smtClean="0"/>
              <a:t>Stage 2 = 	1.5 MW, 4 </a:t>
            </a:r>
            <a:r>
              <a:rPr lang="en-GB" dirty="0" err="1" smtClean="0"/>
              <a:t>ms</a:t>
            </a:r>
            <a:r>
              <a:rPr lang="en-GB" dirty="0" smtClean="0"/>
              <a:t> – 28 Hz</a:t>
            </a:r>
            <a:br>
              <a:rPr lang="en-GB" dirty="0" smtClean="0"/>
            </a:br>
            <a:r>
              <a:rPr lang="en-GB" dirty="0" smtClean="0"/>
              <a:t>		or 	1.5 MW, 2 </a:t>
            </a:r>
            <a:r>
              <a:rPr lang="en-GB" dirty="0" err="1" smtClean="0"/>
              <a:t>ms</a:t>
            </a:r>
            <a:r>
              <a:rPr lang="en-GB" dirty="0" smtClean="0"/>
              <a:t> – 50 Hz (CERN SPL)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725987" y="1631247"/>
            <a:ext cx="4482581" cy="396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6267338" y="5733256"/>
            <a:ext cx="54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70C0"/>
                </a:solidFill>
              </a:rPr>
              <a:t>From </a:t>
            </a:r>
            <a:r>
              <a:rPr lang="en-GB" sz="1600" dirty="0">
                <a:solidFill>
                  <a:srgbClr val="0070C0"/>
                </a:solidFill>
              </a:rPr>
              <a:t>the test bench point of </a:t>
            </a:r>
            <a:r>
              <a:rPr lang="en-GB" sz="1600" dirty="0" smtClean="0">
                <a:solidFill>
                  <a:srgbClr val="0070C0"/>
                </a:solidFill>
              </a:rPr>
              <a:t>view, a MB-IOT with 10 beams is much more complex than a single beam high power tube</a:t>
            </a:r>
          </a:p>
        </p:txBody>
      </p:sp>
    </p:spTree>
    <p:extLst>
      <p:ext uri="{BB962C8B-B14F-4D97-AF65-F5344CB8AC3E}">
        <p14:creationId xmlns:p14="http://schemas.microsoft.com/office/powerpoint/2010/main" val="2450437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Test bench Main devices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numCol="2">
            <a:normAutofit/>
          </a:bodyPr>
          <a:lstStyle/>
          <a:p>
            <a:pPr lvl="1"/>
            <a:r>
              <a:rPr lang="en-GB" sz="2000" dirty="0" smtClean="0"/>
              <a:t>Capacity charger</a:t>
            </a:r>
          </a:p>
          <a:p>
            <a:pPr lvl="1"/>
            <a:r>
              <a:rPr lang="en-GB" sz="2000" dirty="0" smtClean="0"/>
              <a:t>Capacitors</a:t>
            </a:r>
          </a:p>
          <a:p>
            <a:pPr lvl="1"/>
            <a:r>
              <a:rPr lang="en-GB" sz="2000" dirty="0" smtClean="0"/>
              <a:t>HV cage</a:t>
            </a:r>
          </a:p>
          <a:p>
            <a:pPr lvl="1"/>
            <a:r>
              <a:rPr lang="en-GB" sz="2000" dirty="0"/>
              <a:t>LEP Crowbar</a:t>
            </a:r>
          </a:p>
          <a:p>
            <a:pPr lvl="1"/>
            <a:r>
              <a:rPr lang="en-GB" sz="2000" i="1" dirty="0" smtClean="0"/>
              <a:t>Grid supplies *</a:t>
            </a:r>
          </a:p>
          <a:p>
            <a:pPr lvl="1"/>
            <a:r>
              <a:rPr lang="en-GB" sz="2000" i="1" dirty="0" smtClean="0"/>
              <a:t>Filament supplies *</a:t>
            </a:r>
          </a:p>
          <a:p>
            <a:pPr lvl="1"/>
            <a:r>
              <a:rPr lang="en-GB" sz="2000" i="1" dirty="0" smtClean="0"/>
              <a:t>HV PLC Controls *</a:t>
            </a:r>
          </a:p>
          <a:p>
            <a:pPr lvl="1"/>
            <a:r>
              <a:rPr lang="en-GB" sz="2000" dirty="0" smtClean="0"/>
              <a:t>Water cooling </a:t>
            </a:r>
          </a:p>
          <a:p>
            <a:pPr lvl="1"/>
            <a:r>
              <a:rPr lang="en-GB" sz="2000" dirty="0" smtClean="0"/>
              <a:t>Air cooling system</a:t>
            </a:r>
          </a:p>
          <a:p>
            <a:pPr lvl="1"/>
            <a:endParaRPr lang="en-GB" sz="2000" dirty="0" smtClean="0"/>
          </a:p>
          <a:p>
            <a:pPr lvl="1"/>
            <a:r>
              <a:rPr lang="en-GB" sz="2000" dirty="0" smtClean="0"/>
              <a:t>PLC Controls</a:t>
            </a:r>
          </a:p>
          <a:p>
            <a:pPr lvl="1"/>
            <a:r>
              <a:rPr lang="en-GB" sz="2000" dirty="0" smtClean="0"/>
              <a:t>Fast </a:t>
            </a:r>
            <a:r>
              <a:rPr lang="en-GB" sz="2000" dirty="0" smtClean="0"/>
              <a:t>interlocks</a:t>
            </a:r>
          </a:p>
          <a:p>
            <a:pPr lvl="1"/>
            <a:r>
              <a:rPr lang="en-GB" sz="2000" dirty="0" smtClean="0"/>
              <a:t>RF measurements</a:t>
            </a:r>
            <a:endParaRPr lang="en-GB" sz="2000" dirty="0" smtClean="0"/>
          </a:p>
          <a:p>
            <a:pPr lvl="1"/>
            <a:r>
              <a:rPr lang="en-GB" sz="2000" dirty="0" smtClean="0"/>
              <a:t>SSPA Driver</a:t>
            </a:r>
          </a:p>
          <a:p>
            <a:pPr lvl="1"/>
            <a:r>
              <a:rPr lang="en-GB" sz="2000" dirty="0" smtClean="0"/>
              <a:t>RF power load</a:t>
            </a:r>
          </a:p>
          <a:p>
            <a:pPr lvl="1"/>
            <a:r>
              <a:rPr lang="en-GB" sz="2000" dirty="0" smtClean="0"/>
              <a:t>Ion pump supply</a:t>
            </a:r>
          </a:p>
          <a:p>
            <a:pPr lvl="1"/>
            <a:r>
              <a:rPr lang="en-GB" sz="2000" dirty="0" smtClean="0"/>
              <a:t>Focus supplies</a:t>
            </a:r>
          </a:p>
          <a:p>
            <a:pPr lvl="1"/>
            <a:endParaRPr lang="en-GB" sz="2000" dirty="0" smtClean="0"/>
          </a:p>
          <a:p>
            <a:pPr lvl="1"/>
            <a:endParaRPr lang="en-GB" sz="2000" dirty="0"/>
          </a:p>
          <a:p>
            <a:pPr lvl="1"/>
            <a:r>
              <a:rPr lang="en-GB" sz="2000" dirty="0" smtClean="0"/>
              <a:t>* </a:t>
            </a:r>
            <a:r>
              <a:rPr lang="en-GB" sz="2000" i="1" dirty="0" smtClean="0"/>
              <a:t>Floating at – 50 kV</a:t>
            </a:r>
            <a:endParaRPr lang="en-GB" sz="2000" i="1" dirty="0"/>
          </a:p>
        </p:txBody>
      </p:sp>
      <p:pic>
        <p:nvPicPr>
          <p:cNvPr id="8" name="Content Placeholder 8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3" r="13920" b="18342"/>
          <a:stretch/>
        </p:blipFill>
        <p:spPr>
          <a:xfrm>
            <a:off x="6240463" y="1916832"/>
            <a:ext cx="5400675" cy="3225993"/>
          </a:xfrm>
          <a:ln>
            <a:solidFill>
              <a:srgbClr val="0070C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67338" y="5445224"/>
            <a:ext cx="54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70C0"/>
                </a:solidFill>
              </a:rPr>
              <a:t>Test place in BA3, usual SPS grid tube test place at CERN, with in yellow the MB-IOT area including its HV cage</a:t>
            </a:r>
          </a:p>
        </p:txBody>
      </p:sp>
    </p:spTree>
    <p:extLst>
      <p:ext uri="{BB962C8B-B14F-4D97-AF65-F5344CB8AC3E}">
        <p14:creationId xmlns:p14="http://schemas.microsoft.com/office/powerpoint/2010/main" val="1852681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Capacity </a:t>
            </a:r>
            <a:r>
              <a:rPr lang="en-GB" dirty="0" smtClean="0"/>
              <a:t>Charger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We did the Market Survey in 2015 and placed the order to OCEM first days of January 2016 for an expected delivery in June 2016</a:t>
            </a:r>
          </a:p>
          <a:p>
            <a:r>
              <a:rPr lang="en-GB" dirty="0" smtClean="0"/>
              <a:t>This was a very short </a:t>
            </a:r>
            <a:r>
              <a:rPr lang="en-GB" dirty="0" smtClean="0"/>
              <a:t>delivery </a:t>
            </a:r>
            <a:r>
              <a:rPr lang="en-GB" dirty="0" smtClean="0"/>
              <a:t>delay</a:t>
            </a:r>
          </a:p>
          <a:p>
            <a:r>
              <a:rPr lang="en-GB" dirty="0" smtClean="0"/>
              <a:t>The charger was delivered in December 2016</a:t>
            </a:r>
          </a:p>
          <a:p>
            <a:r>
              <a:rPr lang="en-GB" dirty="0" smtClean="0"/>
              <a:t>We had a lot of grounding difficulties, that induced broken devices and additional delays</a:t>
            </a:r>
            <a:endParaRPr lang="en-GB" dirty="0"/>
          </a:p>
          <a:p>
            <a:r>
              <a:rPr lang="en-GB" dirty="0" smtClean="0"/>
              <a:t>Once the RF tests have started, there was also a di/</a:t>
            </a:r>
            <a:r>
              <a:rPr lang="en-GB" dirty="0" err="1" smtClean="0"/>
              <a:t>dt</a:t>
            </a:r>
            <a:r>
              <a:rPr lang="en-GB" dirty="0" smtClean="0"/>
              <a:t> protection that prevented us to increase the RF power level</a:t>
            </a:r>
          </a:p>
          <a:p>
            <a:r>
              <a:rPr lang="en-GB" dirty="0" smtClean="0"/>
              <a:t>OCEM reacted within few hours and sent us the modified software that helped to increase the RF power</a:t>
            </a:r>
            <a:endParaRPr lang="en-GB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43"/>
          <a:stretch/>
        </p:blipFill>
        <p:spPr>
          <a:xfrm>
            <a:off x="7044576" y="1845224"/>
            <a:ext cx="3967548" cy="3600000"/>
          </a:xfrm>
          <a:ln>
            <a:solidFill>
              <a:srgbClr val="0070C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67338" y="5652537"/>
            <a:ext cx="54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70C0"/>
                </a:solidFill>
              </a:rPr>
              <a:t>The 160 kW capacity charge delivered by OCEM</a:t>
            </a:r>
            <a:br>
              <a:rPr lang="en-GB" sz="1600" dirty="0" smtClean="0">
                <a:solidFill>
                  <a:srgbClr val="0070C0"/>
                </a:solidFill>
              </a:rPr>
            </a:br>
            <a:r>
              <a:rPr lang="en-GB" sz="1600" dirty="0" smtClean="0">
                <a:solidFill>
                  <a:srgbClr val="0070C0"/>
                </a:solidFill>
              </a:rPr>
              <a:t>It could be more compact by one rack if needed</a:t>
            </a:r>
            <a:endParaRPr lang="en-GB" sz="16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5421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Low </a:t>
            </a:r>
            <a:r>
              <a:rPr lang="en-GB" dirty="0" smtClean="0"/>
              <a:t>Voltage Power Supplies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initial design was with one grid and one filament supplies</a:t>
            </a:r>
          </a:p>
          <a:p>
            <a:r>
              <a:rPr lang="en-GB" dirty="0" smtClean="0"/>
              <a:t>The tube </a:t>
            </a:r>
            <a:r>
              <a:rPr lang="en-GB" dirty="0" smtClean="0"/>
              <a:t>suppliers informed us that they both decided to go with 10 grid and 10 filament supplies</a:t>
            </a:r>
            <a:r>
              <a:rPr lang="en-GB" dirty="0" smtClean="0"/>
              <a:t>,</a:t>
            </a:r>
          </a:p>
          <a:p>
            <a:r>
              <a:rPr lang="en-GB" dirty="0" smtClean="0"/>
              <a:t>T</a:t>
            </a:r>
            <a:r>
              <a:rPr lang="en-GB" dirty="0" smtClean="0"/>
              <a:t>his </a:t>
            </a:r>
            <a:r>
              <a:rPr lang="en-GB" dirty="0" smtClean="0"/>
              <a:t>made the test bench much more </a:t>
            </a:r>
            <a:r>
              <a:rPr lang="en-GB" dirty="0" smtClean="0"/>
              <a:t>complex as the supplies have to be floating at – 50 kV</a:t>
            </a:r>
          </a:p>
          <a:p>
            <a:r>
              <a:rPr lang="en-GB" dirty="0" smtClean="0"/>
              <a:t>We designed a special ‘plastic’ rack standing inside the HV cage hosting the LVPS and the HV PLC </a:t>
            </a:r>
            <a:endParaRPr lang="en-GB" dirty="0" smtClean="0"/>
          </a:p>
          <a:p>
            <a:r>
              <a:rPr lang="en-GB" dirty="0" smtClean="0"/>
              <a:t>We </a:t>
            </a:r>
            <a:r>
              <a:rPr lang="en-GB" dirty="0" smtClean="0"/>
              <a:t>also designed </a:t>
            </a:r>
            <a:r>
              <a:rPr lang="en-GB" dirty="0" smtClean="0"/>
              <a:t>a LVPS distributor that allowed us to have the same cable lengths for all guns in order to minimize the unbalance effects 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10" name="Image 2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815722" y="1844824"/>
            <a:ext cx="2700000" cy="3600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267338" y="5652537"/>
            <a:ext cx="54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70C0"/>
                </a:solidFill>
              </a:rPr>
              <a:t>The LVPS distributor, the ‘plastic’ rack, the gird and filament supplies and the HV PLC</a:t>
            </a:r>
            <a:endParaRPr lang="en-GB" sz="16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72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capacitors and crowbar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Stage 1 test requests a 80 µF capacitor</a:t>
            </a:r>
          </a:p>
          <a:p>
            <a:r>
              <a:rPr lang="en-GB" dirty="0" smtClean="0"/>
              <a:t>We bought eight * 10</a:t>
            </a:r>
            <a:r>
              <a:rPr lang="en-GB" dirty="0"/>
              <a:t> </a:t>
            </a:r>
            <a:r>
              <a:rPr lang="en-GB" dirty="0" smtClean="0"/>
              <a:t>µF capacitors that are standing in a special enclosure under the false floor</a:t>
            </a:r>
            <a:endParaRPr lang="en-GB" dirty="0" smtClean="0"/>
          </a:p>
          <a:p>
            <a:r>
              <a:rPr lang="en-GB" dirty="0" smtClean="0"/>
              <a:t>In </a:t>
            </a:r>
            <a:r>
              <a:rPr lang="en-GB" dirty="0" smtClean="0"/>
              <a:t>order to protect the </a:t>
            </a:r>
            <a:r>
              <a:rPr lang="en-GB" dirty="0" smtClean="0"/>
              <a:t>tube</a:t>
            </a:r>
            <a:r>
              <a:rPr lang="en-GB" dirty="0" smtClean="0"/>
              <a:t>, </a:t>
            </a:r>
            <a:r>
              <a:rPr lang="en-GB" dirty="0" smtClean="0"/>
              <a:t>we </a:t>
            </a:r>
            <a:r>
              <a:rPr lang="en-GB" dirty="0" smtClean="0"/>
              <a:t>have installed an old but very efficient LEP crowbar system</a:t>
            </a:r>
          </a:p>
          <a:p>
            <a:r>
              <a:rPr lang="en-GB" dirty="0" smtClean="0"/>
              <a:t>We performed several tests with a thin 0.2 mm diameter copper wire in short circuit, the wire did not fail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342"/>
          <a:stretch/>
        </p:blipFill>
        <p:spPr>
          <a:xfrm>
            <a:off x="7724231" y="1917232"/>
            <a:ext cx="2431569" cy="3600000"/>
          </a:xfrm>
          <a:ln>
            <a:solidFill>
              <a:srgbClr val="0070C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40016" y="5796553"/>
            <a:ext cx="54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70C0"/>
                </a:solidFill>
              </a:rPr>
              <a:t>The LEP crowbar system</a:t>
            </a:r>
          </a:p>
        </p:txBody>
      </p:sp>
    </p:spTree>
    <p:extLst>
      <p:ext uri="{BB962C8B-B14F-4D97-AF65-F5344CB8AC3E}">
        <p14:creationId xmlns:p14="http://schemas.microsoft.com/office/powerpoint/2010/main" val="2108856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RF </a:t>
            </a:r>
            <a:r>
              <a:rPr lang="en-GB" dirty="0" smtClean="0"/>
              <a:t>drivers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We </a:t>
            </a:r>
            <a:r>
              <a:rPr lang="en-GB" dirty="0" smtClean="0"/>
              <a:t>bought 10 </a:t>
            </a:r>
            <a:r>
              <a:rPr lang="en-GB" dirty="0" smtClean="0"/>
              <a:t>* 1 kW </a:t>
            </a:r>
            <a:r>
              <a:rPr lang="en-GB" dirty="0" smtClean="0"/>
              <a:t>units to </a:t>
            </a:r>
            <a:r>
              <a:rPr lang="en-GB" dirty="0" err="1" smtClean="0"/>
              <a:t>Btesa</a:t>
            </a:r>
            <a:r>
              <a:rPr lang="en-GB" dirty="0" smtClean="0"/>
              <a:t> in Spain</a:t>
            </a:r>
            <a:endParaRPr lang="en-GB" dirty="0" smtClean="0"/>
          </a:p>
          <a:p>
            <a:r>
              <a:rPr lang="en-GB" dirty="0" smtClean="0"/>
              <a:t>CPI/Thales requested </a:t>
            </a:r>
            <a:r>
              <a:rPr lang="en-GB" dirty="0" smtClean="0"/>
              <a:t>1 * 10 </a:t>
            </a:r>
            <a:r>
              <a:rPr lang="en-GB" dirty="0" smtClean="0"/>
              <a:t>kW input</a:t>
            </a:r>
          </a:p>
          <a:p>
            <a:r>
              <a:rPr lang="en-GB" dirty="0" smtClean="0"/>
              <a:t>L3 requested 10 </a:t>
            </a:r>
            <a:r>
              <a:rPr lang="en-GB" dirty="0" smtClean="0"/>
              <a:t>* 1 kW inputs</a:t>
            </a:r>
            <a:endParaRPr lang="en-GB" dirty="0" smtClean="0"/>
          </a:p>
          <a:p>
            <a:r>
              <a:rPr lang="en-GB" dirty="0" smtClean="0"/>
              <a:t>To be compatible with the two tubes, we developed a radial cavity combiner</a:t>
            </a:r>
          </a:p>
          <a:p>
            <a:pPr lvl="1"/>
            <a:r>
              <a:rPr lang="en-GB" dirty="0" smtClean="0"/>
              <a:t>For CPI/Thales we have </a:t>
            </a:r>
            <a:r>
              <a:rPr lang="en-GB" dirty="0" smtClean="0"/>
              <a:t>10:1</a:t>
            </a:r>
            <a:endParaRPr lang="en-GB" dirty="0" smtClean="0"/>
          </a:p>
          <a:p>
            <a:pPr lvl="1"/>
            <a:r>
              <a:rPr lang="en-GB" dirty="0" smtClean="0"/>
              <a:t>For L3 we </a:t>
            </a:r>
            <a:r>
              <a:rPr lang="en-GB" dirty="0" smtClean="0"/>
              <a:t>have 10:1 + 1:10, </a:t>
            </a:r>
            <a:r>
              <a:rPr lang="en-GB" dirty="0" smtClean="0"/>
              <a:t>doing so, all 10 phases and power levels are equilibrated</a:t>
            </a:r>
            <a:endParaRPr lang="en-GB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350" y="1916832"/>
            <a:ext cx="4800000" cy="3600000"/>
          </a:xfrm>
          <a:ln>
            <a:solidFill>
              <a:srgbClr val="0070C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SLHiPP-7 Collaboration meting, 08-09 June 2017, IPN </a:t>
            </a:r>
            <a:r>
              <a:rPr lang="en-GB" dirty="0" err="1" smtClean="0"/>
              <a:t>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10135" y="5777380"/>
            <a:ext cx="54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70C0"/>
                </a:solidFill>
              </a:rPr>
              <a:t>The ten </a:t>
            </a:r>
            <a:r>
              <a:rPr lang="en-GB" sz="1600" dirty="0" smtClean="0">
                <a:solidFill>
                  <a:srgbClr val="0070C0"/>
                </a:solidFill>
              </a:rPr>
              <a:t>SSPA</a:t>
            </a:r>
            <a:r>
              <a:rPr lang="en-GB" sz="1600" dirty="0">
                <a:solidFill>
                  <a:srgbClr val="0070C0"/>
                </a:solidFill>
              </a:rPr>
              <a:t> </a:t>
            </a:r>
            <a:r>
              <a:rPr lang="en-GB" sz="1600" dirty="0" smtClean="0">
                <a:solidFill>
                  <a:srgbClr val="0070C0"/>
                </a:solidFill>
              </a:rPr>
              <a:t>and </a:t>
            </a:r>
            <a:r>
              <a:rPr lang="en-GB" sz="1600" dirty="0" smtClean="0">
                <a:solidFill>
                  <a:srgbClr val="0070C0"/>
                </a:solidFill>
              </a:rPr>
              <a:t>the </a:t>
            </a:r>
            <a:r>
              <a:rPr lang="en-GB" sz="1600" dirty="0" smtClean="0">
                <a:solidFill>
                  <a:srgbClr val="0070C0"/>
                </a:solidFill>
              </a:rPr>
              <a:t>cavity </a:t>
            </a:r>
            <a:r>
              <a:rPr lang="en-GB" sz="1600" dirty="0" smtClean="0">
                <a:solidFill>
                  <a:srgbClr val="0070C0"/>
                </a:solidFill>
              </a:rPr>
              <a:t>combiner</a:t>
            </a:r>
            <a:endParaRPr lang="en-GB" sz="1600" dirty="0" smtClean="0">
              <a:solidFill>
                <a:srgbClr val="0070C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80176" y="3318873"/>
            <a:ext cx="1008112" cy="2016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9480376" y="3318873"/>
            <a:ext cx="1008112" cy="201622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Oval 3"/>
          <p:cNvSpPr/>
          <p:nvPr/>
        </p:nvSpPr>
        <p:spPr>
          <a:xfrm>
            <a:off x="8688288" y="2166825"/>
            <a:ext cx="720000" cy="7200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454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controls </a:t>
            </a:r>
            <a:r>
              <a:rPr lang="en-GB" dirty="0" smtClean="0"/>
              <a:t>&amp; interlocks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In order to control the LVPS, we have </a:t>
            </a:r>
            <a:r>
              <a:rPr lang="en-GB" dirty="0" smtClean="0"/>
              <a:t>a </a:t>
            </a:r>
            <a:r>
              <a:rPr lang="en-GB" dirty="0" smtClean="0"/>
              <a:t>PLC inside the HV </a:t>
            </a:r>
            <a:r>
              <a:rPr lang="en-GB" dirty="0" smtClean="0"/>
              <a:t>cage, it communicates with the main PLC via an optical fibre link</a:t>
            </a:r>
            <a:endParaRPr lang="en-GB" dirty="0" smtClean="0"/>
          </a:p>
          <a:p>
            <a:r>
              <a:rPr lang="en-GB" dirty="0" smtClean="0"/>
              <a:t>The main PLC monitors </a:t>
            </a:r>
            <a:r>
              <a:rPr lang="en-GB" dirty="0" smtClean="0"/>
              <a:t>all the </a:t>
            </a:r>
            <a:r>
              <a:rPr lang="en-GB" dirty="0" smtClean="0"/>
              <a:t>slow interlocks such as </a:t>
            </a:r>
            <a:r>
              <a:rPr lang="en-GB" dirty="0" smtClean="0"/>
              <a:t>flow and temperature signals</a:t>
            </a:r>
          </a:p>
          <a:p>
            <a:r>
              <a:rPr lang="en-GB" dirty="0" smtClean="0"/>
              <a:t>A Compact Rio system </a:t>
            </a:r>
            <a:r>
              <a:rPr lang="en-GB" dirty="0" smtClean="0"/>
              <a:t>manages all </a:t>
            </a:r>
            <a:r>
              <a:rPr lang="en-GB" dirty="0" smtClean="0"/>
              <a:t>the RF and </a:t>
            </a:r>
            <a:r>
              <a:rPr lang="en-GB" dirty="0" smtClean="0"/>
              <a:t>current </a:t>
            </a:r>
            <a:r>
              <a:rPr lang="en-GB" dirty="0" smtClean="0"/>
              <a:t>signals</a:t>
            </a:r>
          </a:p>
          <a:p>
            <a:r>
              <a:rPr lang="en-GB" dirty="0"/>
              <a:t>A </a:t>
            </a:r>
            <a:r>
              <a:rPr lang="en-GB" dirty="0" smtClean="0"/>
              <a:t>LHC fast </a:t>
            </a:r>
            <a:r>
              <a:rPr lang="en-GB" dirty="0"/>
              <a:t>interlock </a:t>
            </a:r>
            <a:r>
              <a:rPr lang="en-GB" dirty="0" smtClean="0"/>
              <a:t>system takes care of the sensible signals, vacuum and </a:t>
            </a:r>
            <a:r>
              <a:rPr lang="en-GB" dirty="0" err="1" smtClean="0"/>
              <a:t>CRio</a:t>
            </a:r>
            <a:endParaRPr lang="en-GB" dirty="0" smtClean="0"/>
          </a:p>
          <a:p>
            <a:r>
              <a:rPr lang="en-GB" dirty="0" smtClean="0"/>
              <a:t>The </a:t>
            </a:r>
            <a:r>
              <a:rPr lang="en-GB" dirty="0" smtClean="0"/>
              <a:t>way the protection is made has been designed in close collaboration with Thales</a:t>
            </a:r>
          </a:p>
          <a:p>
            <a:r>
              <a:rPr lang="en-GB" dirty="0" smtClean="0"/>
              <a:t>We are now preparing the modifications for the L3 tube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40016" y="5796553"/>
            <a:ext cx="540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70C0"/>
                </a:solidFill>
              </a:rPr>
              <a:t>The </a:t>
            </a:r>
            <a:r>
              <a:rPr lang="en-GB" sz="1600" dirty="0" smtClean="0">
                <a:solidFill>
                  <a:srgbClr val="0070C0"/>
                </a:solidFill>
              </a:rPr>
              <a:t>Controls &amp; interlocks systems</a:t>
            </a:r>
            <a:endParaRPr lang="en-GB" sz="1600" dirty="0" smtClean="0">
              <a:solidFill>
                <a:srgbClr val="0070C0"/>
              </a:solidFill>
            </a:endParaRPr>
          </a:p>
        </p:txBody>
      </p:sp>
      <p:pic>
        <p:nvPicPr>
          <p:cNvPr id="10" name="Content Placeholder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350" y="1916832"/>
            <a:ext cx="4800000" cy="360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12" name="Rectangle 11"/>
          <p:cNvSpPr/>
          <p:nvPr/>
        </p:nvSpPr>
        <p:spPr>
          <a:xfrm>
            <a:off x="8544272" y="2670737"/>
            <a:ext cx="988134" cy="5421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9552384" y="2060848"/>
            <a:ext cx="1008112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9552384" y="2780928"/>
            <a:ext cx="1008112" cy="2815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tangle 15"/>
          <p:cNvSpPr/>
          <p:nvPr/>
        </p:nvSpPr>
        <p:spPr>
          <a:xfrm>
            <a:off x="9560804" y="3068960"/>
            <a:ext cx="1008112" cy="2815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958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cooling </a:t>
            </a:r>
            <a:r>
              <a:rPr lang="en-GB" dirty="0" smtClean="0"/>
              <a:t>systems</a:t>
            </a:r>
            <a:endParaRPr lang="en-GB" dirty="0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Two cooling systems have been built</a:t>
            </a:r>
          </a:p>
          <a:p>
            <a:r>
              <a:rPr lang="en-GB" dirty="0" smtClean="0"/>
              <a:t>CPI/Thales requested to have individual water cooling flow meter for each collector, they also requested an individual air inlet per input circuit </a:t>
            </a:r>
          </a:p>
          <a:p>
            <a:r>
              <a:rPr lang="en-GB" dirty="0" smtClean="0"/>
              <a:t>We </a:t>
            </a:r>
            <a:r>
              <a:rPr lang="en-GB" dirty="0"/>
              <a:t>designed a 3D printed </a:t>
            </a:r>
            <a:r>
              <a:rPr lang="en-GB" dirty="0" smtClean="0"/>
              <a:t>air distributor that guaranty a balanced air cooling per input circuit</a:t>
            </a:r>
            <a:endParaRPr lang="en-GB" dirty="0"/>
          </a:p>
          <a:p>
            <a:r>
              <a:rPr lang="en-GB" dirty="0" smtClean="0"/>
              <a:t>L3 has a common water cooling line and a single air system, still to be built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240016" y="5796553"/>
            <a:ext cx="54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70C0"/>
                </a:solidFill>
              </a:rPr>
              <a:t>The water cooling systems,</a:t>
            </a:r>
            <a:br>
              <a:rPr lang="en-GB" sz="1600" dirty="0" smtClean="0">
                <a:solidFill>
                  <a:srgbClr val="0070C0"/>
                </a:solidFill>
              </a:rPr>
            </a:br>
            <a:r>
              <a:rPr lang="en-GB" sz="1600" dirty="0" smtClean="0">
                <a:solidFill>
                  <a:srgbClr val="0070C0"/>
                </a:solidFill>
              </a:rPr>
              <a:t>in red for the CPI/Thales tube, in yellow for the L3 tube</a:t>
            </a:r>
          </a:p>
        </p:txBody>
      </p:sp>
      <p:pic>
        <p:nvPicPr>
          <p:cNvPr id="14" name="Content Placeholder 1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86354" y="1916832"/>
            <a:ext cx="4107323" cy="3600000"/>
          </a:xfrm>
          <a:ln>
            <a:solidFill>
              <a:srgbClr val="0070C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7896200" y="2348880"/>
            <a:ext cx="1872208" cy="252028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9840416" y="2348880"/>
            <a:ext cx="1080120" cy="2520280"/>
          </a:xfrm>
          <a:prstGeom prst="rect">
            <a:avLst/>
          </a:prstGeom>
          <a:noFill/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658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 bench ready by beginning 2017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/>
              <a:t>Lot of CERN’s teams were involved</a:t>
            </a:r>
          </a:p>
          <a:p>
            <a:pPr lvl="1"/>
            <a:r>
              <a:rPr lang="en-GB" dirty="0" smtClean="0"/>
              <a:t>Controls, </a:t>
            </a:r>
            <a:r>
              <a:rPr lang="en-GB" dirty="0"/>
              <a:t>Cooling &amp; Ventilation, Electrical Network, Electrical Power Converters, Mechanical Workshop, Finance, </a:t>
            </a:r>
            <a:r>
              <a:rPr lang="en-GB" dirty="0" smtClean="0"/>
              <a:t>…</a:t>
            </a:r>
          </a:p>
          <a:p>
            <a:r>
              <a:rPr lang="en-GB" dirty="0" smtClean="0"/>
              <a:t>Thanks to all involved colleagues!</a:t>
            </a:r>
            <a:endParaRPr lang="en-GB" dirty="0"/>
          </a:p>
          <a:p>
            <a:r>
              <a:rPr lang="en-GB" dirty="0" smtClean="0"/>
              <a:t>Best effort basis is not the best to stick to a schedule, even </a:t>
            </a:r>
            <a:r>
              <a:rPr lang="en-GB" dirty="0"/>
              <a:t>if the schedule had to be revisited several times, beginning of 2017, we were ready to install a </a:t>
            </a:r>
            <a:r>
              <a:rPr lang="en-GB" dirty="0" smtClean="0"/>
              <a:t>tube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11" name="Image 3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282307" y="1773056"/>
            <a:ext cx="3486101" cy="2160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2" name="Imag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400616" y="3645024"/>
            <a:ext cx="3240000" cy="182256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6240016" y="5796553"/>
            <a:ext cx="54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70C0"/>
                </a:solidFill>
              </a:rPr>
              <a:t>Several specific applications have been tailor </a:t>
            </a:r>
            <a:r>
              <a:rPr lang="en-GB" sz="1600" dirty="0" smtClean="0">
                <a:solidFill>
                  <a:srgbClr val="0070C0"/>
                </a:solidFill>
              </a:rPr>
              <a:t>made </a:t>
            </a:r>
            <a:r>
              <a:rPr lang="en-GB" sz="1600" dirty="0" smtClean="0">
                <a:solidFill>
                  <a:srgbClr val="0070C0"/>
                </a:solidFill>
              </a:rPr>
              <a:t>by several specialists in order to operate the tube</a:t>
            </a:r>
            <a:endParaRPr lang="en-GB" sz="16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02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2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240278" y="1629320"/>
            <a:ext cx="5400675" cy="303787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19" name="Content Placeholder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2081" y="1645945"/>
            <a:ext cx="5400675" cy="4050506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3" name="Content Placeholder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979" y="1673597"/>
            <a:ext cx="5280000" cy="396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6" name="Content Placeholder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955" y="1670554"/>
            <a:ext cx="5280000" cy="396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2" name="Content Placeholder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1176" y="1687179"/>
            <a:ext cx="5280000" cy="396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23" name="Imag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447515" y="1695163"/>
            <a:ext cx="2969806" cy="396000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</p:pic>
      <p:pic>
        <p:nvPicPr>
          <p:cNvPr id="24" name="Imag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318" y="1711788"/>
            <a:ext cx="2968773" cy="396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Delivery of the CPI/Thales </a:t>
            </a:r>
            <a:r>
              <a:rPr lang="en-GB" dirty="0" smtClean="0"/>
              <a:t>tube</a:t>
            </a:r>
            <a:r>
              <a:rPr lang="en-GB" dirty="0"/>
              <a:t> </a:t>
            </a:r>
            <a:r>
              <a:rPr lang="en-GB" dirty="0" smtClean="0"/>
              <a:t>March 2017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It has been long (15 months) and difficult to setup the collaboration agreement with Thales</a:t>
            </a:r>
          </a:p>
          <a:p>
            <a:r>
              <a:rPr lang="en-GB" dirty="0" smtClean="0"/>
              <a:t>Thales wanted to give his green light before any CERN communication on the tests</a:t>
            </a:r>
          </a:p>
          <a:p>
            <a:r>
              <a:rPr lang="en-GB" dirty="0" smtClean="0"/>
              <a:t>CERN of course did not accept</a:t>
            </a:r>
          </a:p>
          <a:p>
            <a:r>
              <a:rPr lang="en-GB" dirty="0" smtClean="0"/>
              <a:t>We finally agreed that CERN will inform Thales prior to any communication</a:t>
            </a:r>
          </a:p>
          <a:p>
            <a:r>
              <a:rPr lang="en-GB" dirty="0" smtClean="0"/>
              <a:t>The CPI/Thales tube arrived at CERN beginning of March 2017</a:t>
            </a:r>
          </a:p>
          <a:p>
            <a:r>
              <a:rPr lang="en-GB" dirty="0" smtClean="0"/>
              <a:t>We unpacked it, and start the installation in the test bench and the </a:t>
            </a:r>
            <a:r>
              <a:rPr lang="en-GB" dirty="0"/>
              <a:t>assembly has been very easy even if the MB-IOT is very big (we had to reinforce the false floor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6125235" y="1563034"/>
            <a:ext cx="5677439" cy="42575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5" name="Imag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9036" y="1664265"/>
            <a:ext cx="2968773" cy="3960000"/>
          </a:xfrm>
          <a:prstGeom prst="rect">
            <a:avLst/>
          </a:prstGeom>
          <a:ln>
            <a:solidFill>
              <a:srgbClr val="0070C0"/>
            </a:solidFill>
          </a:ln>
        </p:spPr>
      </p:pic>
      <p:sp>
        <p:nvSpPr>
          <p:cNvPr id="27" name="TextBox 26"/>
          <p:cNvSpPr txBox="1"/>
          <p:nvPr/>
        </p:nvSpPr>
        <p:spPr>
          <a:xfrm>
            <a:off x="6240016" y="5661248"/>
            <a:ext cx="54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70C0"/>
                </a:solidFill>
              </a:rPr>
              <a:t>The CPI/Thales tube assembled,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</a:rPr>
              <a:t>input circuit on top of the output tube</a:t>
            </a:r>
          </a:p>
        </p:txBody>
      </p:sp>
    </p:spTree>
    <p:extLst>
      <p:ext uri="{BB962C8B-B14F-4D97-AF65-F5344CB8AC3E}">
        <p14:creationId xmlns:p14="http://schemas.microsoft.com/office/powerpoint/2010/main" val="385637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9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Outlook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sz="2800" dirty="0" smtClean="0"/>
              <a:t>MB-IOT CPI/Thales Conclusion</a:t>
            </a:r>
          </a:p>
          <a:p>
            <a:r>
              <a:rPr lang="en-GB" sz="2800" dirty="0" smtClean="0"/>
              <a:t>History</a:t>
            </a:r>
          </a:p>
          <a:p>
            <a:r>
              <a:rPr lang="en-GB" sz="2800" dirty="0" smtClean="0"/>
              <a:t>Test bench </a:t>
            </a:r>
            <a:r>
              <a:rPr lang="en-GB" sz="2800" dirty="0" smtClean="0"/>
              <a:t>components</a:t>
            </a:r>
            <a:endParaRPr lang="en-GB" sz="2800" dirty="0" smtClean="0"/>
          </a:p>
          <a:p>
            <a:r>
              <a:rPr lang="en-GB" sz="2800" dirty="0" smtClean="0"/>
              <a:t>Delivery and assembly of the tube</a:t>
            </a:r>
          </a:p>
          <a:p>
            <a:r>
              <a:rPr lang="en-GB" sz="2800" dirty="0" smtClean="0"/>
              <a:t>Tests</a:t>
            </a:r>
            <a:endParaRPr lang="en-GB" sz="2800" dirty="0" smtClean="0"/>
          </a:p>
          <a:p>
            <a:endParaRPr lang="en-GB" sz="2800" dirty="0"/>
          </a:p>
          <a:p>
            <a:r>
              <a:rPr lang="en-GB" sz="2800" dirty="0" smtClean="0"/>
              <a:t>High Gradient (HG) Fundamental Power Coupler status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SLHiPP-7 Collaboration meting, 08-09 June 2017, IPN </a:t>
            </a:r>
            <a:r>
              <a:rPr lang="en-GB" dirty="0" err="1" smtClean="0"/>
              <a:t>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/>
          </a:bodyPr>
          <a:lstStyle/>
          <a:p>
            <a:fld id="{D57F1E4F-1CFF-5643-939E-217C01CDF565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355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CPI/Thales MB-IOT at a glance</a:t>
            </a:r>
            <a:endParaRPr lang="en-GB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9889" y="1628800"/>
            <a:ext cx="8294605" cy="46799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071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Tests </a:t>
            </a:r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We were very caution whilst starting the RF tests and we were very surprised how easy the tube </a:t>
            </a:r>
            <a:r>
              <a:rPr lang="en-GB" dirty="0" smtClean="0"/>
              <a:t>powered up</a:t>
            </a:r>
            <a:endParaRPr lang="en-GB" dirty="0"/>
          </a:p>
          <a:p>
            <a:r>
              <a:rPr lang="en-GB" dirty="0" smtClean="0"/>
              <a:t>Due </a:t>
            </a:r>
            <a:r>
              <a:rPr lang="en-GB" dirty="0" smtClean="0"/>
              <a:t>to </a:t>
            </a:r>
            <a:r>
              <a:rPr lang="en-GB" dirty="0" smtClean="0"/>
              <a:t>a di/</a:t>
            </a:r>
            <a:r>
              <a:rPr lang="en-GB" dirty="0" err="1" smtClean="0"/>
              <a:t>dt</a:t>
            </a:r>
            <a:r>
              <a:rPr lang="en-GB" dirty="0"/>
              <a:t> protection </a:t>
            </a:r>
            <a:r>
              <a:rPr lang="en-GB" dirty="0" smtClean="0"/>
              <a:t>in the </a:t>
            </a:r>
            <a:r>
              <a:rPr lang="en-GB" dirty="0"/>
              <a:t>Capacity </a:t>
            </a:r>
            <a:r>
              <a:rPr lang="en-GB" dirty="0" smtClean="0"/>
              <a:t>Charger, </a:t>
            </a:r>
            <a:r>
              <a:rPr lang="en-GB" dirty="0" smtClean="0"/>
              <a:t>we had to implement long rise </a:t>
            </a:r>
            <a:r>
              <a:rPr lang="en-GB" dirty="0" smtClean="0"/>
              <a:t>and </a:t>
            </a:r>
            <a:r>
              <a:rPr lang="en-GB" dirty="0" smtClean="0"/>
              <a:t>fall </a:t>
            </a:r>
            <a:r>
              <a:rPr lang="en-GB" dirty="0" smtClean="0"/>
              <a:t>ramps</a:t>
            </a:r>
            <a:endParaRPr lang="en-GB" dirty="0" smtClean="0"/>
          </a:p>
          <a:p>
            <a:r>
              <a:rPr lang="en-GB" dirty="0" smtClean="0"/>
              <a:t>When we talk of 1 </a:t>
            </a:r>
            <a:r>
              <a:rPr lang="en-GB" dirty="0" err="1" smtClean="0"/>
              <a:t>ms</a:t>
            </a:r>
            <a:r>
              <a:rPr lang="en-GB" dirty="0" smtClean="0"/>
              <a:t> pulse it has to be understood</a:t>
            </a:r>
          </a:p>
          <a:p>
            <a:pPr lvl="1"/>
            <a:r>
              <a:rPr lang="en-GB" dirty="0" smtClean="0"/>
              <a:t>Rise ramp of 1 </a:t>
            </a:r>
            <a:r>
              <a:rPr lang="en-GB" dirty="0" err="1" smtClean="0"/>
              <a:t>ms</a:t>
            </a:r>
            <a:endParaRPr lang="en-GB" dirty="0" smtClean="0"/>
          </a:p>
          <a:p>
            <a:pPr lvl="1"/>
            <a:r>
              <a:rPr lang="en-GB" dirty="0" smtClean="0"/>
              <a:t>Flat top of 1 </a:t>
            </a:r>
            <a:r>
              <a:rPr lang="en-GB" dirty="0" err="1" smtClean="0"/>
              <a:t>ms</a:t>
            </a:r>
            <a:endParaRPr lang="en-GB" dirty="0" smtClean="0"/>
          </a:p>
          <a:p>
            <a:pPr lvl="1"/>
            <a:r>
              <a:rPr lang="en-GB" dirty="0" smtClean="0"/>
              <a:t>Fall ramp of 1 </a:t>
            </a:r>
            <a:r>
              <a:rPr lang="en-GB" dirty="0" err="1" smtClean="0"/>
              <a:t>ms</a:t>
            </a:r>
            <a:endParaRPr lang="en-GB" dirty="0" smtClean="0"/>
          </a:p>
          <a:p>
            <a:r>
              <a:rPr lang="en-GB" dirty="0" smtClean="0"/>
              <a:t>We impressively quickly reached</a:t>
            </a:r>
            <a:br>
              <a:rPr lang="en-GB" dirty="0" smtClean="0"/>
            </a:br>
            <a:r>
              <a:rPr lang="en-GB" dirty="0" smtClean="0"/>
              <a:t>1.2 MW –  1 </a:t>
            </a:r>
            <a:r>
              <a:rPr lang="en-GB" dirty="0" err="1" smtClean="0"/>
              <a:t>ms</a:t>
            </a:r>
            <a:r>
              <a:rPr lang="en-GB" dirty="0" smtClean="0"/>
              <a:t> – 14 Hz in less than a few days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21</a:t>
            </a:fld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6596518" y="5013176"/>
            <a:ext cx="50400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V="1">
            <a:off x="6731654" y="3789040"/>
            <a:ext cx="0" cy="19800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6731654" y="4293096"/>
            <a:ext cx="720000" cy="7200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7460694" y="4293096"/>
            <a:ext cx="720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 flipV="1">
            <a:off x="8173500" y="4293176"/>
            <a:ext cx="720000" cy="7200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 flipV="1">
            <a:off x="7460614" y="4077072"/>
            <a:ext cx="0" cy="108012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8180694" y="4077072"/>
            <a:ext cx="0" cy="108012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 flipV="1">
            <a:off x="8900774" y="4797192"/>
            <a:ext cx="0" cy="36000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6740534" y="5075892"/>
            <a:ext cx="72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1 </a:t>
            </a:r>
            <a:r>
              <a:rPr lang="en-GB" dirty="0" err="1" smtClean="0"/>
              <a:t>ms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7460694" y="5075892"/>
            <a:ext cx="72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1 </a:t>
            </a:r>
            <a:r>
              <a:rPr lang="en-GB" dirty="0" err="1" smtClean="0"/>
              <a:t>ms</a:t>
            </a:r>
            <a:endParaRPr lang="en-GB" dirty="0"/>
          </a:p>
        </p:txBody>
      </p:sp>
      <p:sp>
        <p:nvSpPr>
          <p:cNvPr id="32" name="TextBox 31"/>
          <p:cNvSpPr txBox="1"/>
          <p:nvPr/>
        </p:nvSpPr>
        <p:spPr>
          <a:xfrm>
            <a:off x="8180774" y="5075892"/>
            <a:ext cx="720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1 </a:t>
            </a:r>
            <a:r>
              <a:rPr lang="en-GB" dirty="0" err="1" smtClean="0"/>
              <a:t>ms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6740533" y="5507940"/>
            <a:ext cx="37443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Repetition 14 Hz (71.43 </a:t>
            </a:r>
            <a:r>
              <a:rPr lang="en-GB" dirty="0" err="1" smtClean="0"/>
              <a:t>ms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4" name="TextBox 33"/>
          <p:cNvSpPr txBox="1"/>
          <p:nvPr/>
        </p:nvSpPr>
        <p:spPr>
          <a:xfrm>
            <a:off x="6384032" y="3419708"/>
            <a:ext cx="788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power</a:t>
            </a:r>
            <a:endParaRPr lang="en-GB" dirty="0"/>
          </a:p>
        </p:txBody>
      </p:sp>
      <p:sp>
        <p:nvSpPr>
          <p:cNvPr id="36" name="TextBox 35"/>
          <p:cNvSpPr txBox="1"/>
          <p:nvPr/>
        </p:nvSpPr>
        <p:spPr>
          <a:xfrm>
            <a:off x="11277038" y="5075892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time</a:t>
            </a:r>
            <a:endParaRPr lang="en-GB" dirty="0"/>
          </a:p>
        </p:txBody>
      </p:sp>
      <p:cxnSp>
        <p:nvCxnSpPr>
          <p:cNvPr id="37" name="Straight Connector 36"/>
          <p:cNvCxnSpPr/>
          <p:nvPr/>
        </p:nvCxnSpPr>
        <p:spPr>
          <a:xfrm flipV="1">
            <a:off x="9656870" y="4941184"/>
            <a:ext cx="108000" cy="14400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9728878" y="4941168"/>
            <a:ext cx="108000" cy="14400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 flipH="1" flipV="1">
            <a:off x="10484950" y="4797152"/>
            <a:ext cx="0" cy="97200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V="1">
            <a:off x="10485030" y="4293096"/>
            <a:ext cx="720000" cy="7200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11205110" y="4293096"/>
            <a:ext cx="360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0" t="19852" r="14710" b="23614"/>
          <a:stretch/>
        </p:blipFill>
        <p:spPr>
          <a:xfrm>
            <a:off x="7752184" y="1614286"/>
            <a:ext cx="3252858" cy="232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665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6474" y="1628800"/>
            <a:ext cx="8280000" cy="4685411"/>
          </a:xfrm>
          <a:prstGeom prst="rect">
            <a:avLst/>
          </a:prstGeom>
        </p:spPr>
      </p:pic>
      <p:graphicFrame>
        <p:nvGraphicFramePr>
          <p:cNvPr id="15" name="Chart 14"/>
          <p:cNvGraphicFramePr/>
          <p:nvPr>
            <p:extLst>
              <p:ext uri="{D42A27DB-BD31-4B8C-83A1-F6EECF244321}">
                <p14:modId xmlns:p14="http://schemas.microsoft.com/office/powerpoint/2010/main" val="1511811421"/>
              </p:ext>
            </p:extLst>
          </p:nvPr>
        </p:nvGraphicFramePr>
        <p:xfrm>
          <a:off x="2096474" y="1628800"/>
          <a:ext cx="8280000" cy="468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6" name="Chart 15"/>
          <p:cNvGraphicFramePr/>
          <p:nvPr>
            <p:extLst>
              <p:ext uri="{D42A27DB-BD31-4B8C-83A1-F6EECF244321}">
                <p14:modId xmlns:p14="http://schemas.microsoft.com/office/powerpoint/2010/main" val="2443693512"/>
              </p:ext>
            </p:extLst>
          </p:nvPr>
        </p:nvGraphicFramePr>
        <p:xfrm>
          <a:off x="2096474" y="1628800"/>
          <a:ext cx="8280000" cy="468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7" name="Chart 16"/>
          <p:cNvGraphicFramePr/>
          <p:nvPr>
            <p:extLst>
              <p:ext uri="{D42A27DB-BD31-4B8C-83A1-F6EECF244321}">
                <p14:modId xmlns:p14="http://schemas.microsoft.com/office/powerpoint/2010/main" val="2158333530"/>
              </p:ext>
            </p:extLst>
          </p:nvPr>
        </p:nvGraphicFramePr>
        <p:xfrm>
          <a:off x="2096474" y="1628800"/>
          <a:ext cx="8280000" cy="46854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Tests Results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18" name="Content Placeholder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6474" y="1628800"/>
            <a:ext cx="8280000" cy="4685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769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5" grpId="0">
        <p:bldAsOne/>
      </p:bldGraphic>
      <p:bldGraphic spid="16" grpId="0">
        <p:bldAsOne/>
      </p:bldGraphic>
      <p:bldGraphic spid="17" grpId="0">
        <p:bldAsOne/>
      </p:bldGraphic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Tests </a:t>
            </a:r>
            <a:r>
              <a:rPr lang="en-GB" dirty="0" smtClean="0"/>
              <a:t>results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We modified the protection of the Capacity Charger, and we modified the pulse shape </a:t>
            </a:r>
            <a:endParaRPr lang="en-GB" dirty="0" smtClean="0"/>
          </a:p>
          <a:p>
            <a:endParaRPr lang="en-GB" dirty="0"/>
          </a:p>
          <a:p>
            <a:endParaRPr lang="en-GB" dirty="0" smtClean="0"/>
          </a:p>
          <a:p>
            <a:r>
              <a:rPr lang="en-GB" dirty="0" smtClean="0"/>
              <a:t> </a:t>
            </a:r>
            <a:endParaRPr lang="en-GB" dirty="0" smtClean="0"/>
          </a:p>
          <a:p>
            <a:pPr lvl="1"/>
            <a:endParaRPr lang="en-GB" dirty="0" smtClean="0"/>
          </a:p>
          <a:p>
            <a:pPr lvl="1"/>
            <a:endParaRPr lang="en-GB" dirty="0"/>
          </a:p>
          <a:p>
            <a:pPr lvl="1"/>
            <a:endParaRPr lang="en-GB" dirty="0" smtClean="0"/>
          </a:p>
          <a:p>
            <a:pPr lvl="1"/>
            <a:endParaRPr lang="en-GB" dirty="0" smtClean="0"/>
          </a:p>
          <a:p>
            <a:r>
              <a:rPr lang="en-GB" dirty="0" smtClean="0"/>
              <a:t>We obtained 1.05 MW </a:t>
            </a:r>
            <a:r>
              <a:rPr lang="en-GB" dirty="0" smtClean="0"/>
              <a:t>again very easily and </a:t>
            </a:r>
            <a:r>
              <a:rPr lang="en-GB" dirty="0" smtClean="0"/>
              <a:t>had a strong </a:t>
            </a:r>
            <a:r>
              <a:rPr lang="en-GB" dirty="0" smtClean="0"/>
              <a:t>outgassing</a:t>
            </a:r>
          </a:p>
          <a:p>
            <a:r>
              <a:rPr lang="en-GB" dirty="0" smtClean="0"/>
              <a:t>We </a:t>
            </a:r>
            <a:r>
              <a:rPr lang="en-GB" dirty="0" smtClean="0"/>
              <a:t>implemented the CERN FPC conditioning </a:t>
            </a:r>
            <a:r>
              <a:rPr lang="en-GB" dirty="0" smtClean="0"/>
              <a:t>system (that I described last year at the SLHiPP#6), </a:t>
            </a:r>
            <a:r>
              <a:rPr lang="en-GB" dirty="0" smtClean="0"/>
              <a:t>it </a:t>
            </a:r>
            <a:r>
              <a:rPr lang="en-GB" dirty="0" smtClean="0"/>
              <a:t>helped, but the default remained</a:t>
            </a:r>
            <a:endParaRPr lang="en-GB" dirty="0" smtClean="0"/>
          </a:p>
          <a:p>
            <a:r>
              <a:rPr lang="en-GB" dirty="0" smtClean="0"/>
              <a:t>CPI/Thales localised the </a:t>
            </a:r>
            <a:r>
              <a:rPr lang="en-GB" dirty="0" smtClean="0"/>
              <a:t>default </a:t>
            </a:r>
            <a:r>
              <a:rPr lang="en-GB" dirty="0" smtClean="0"/>
              <a:t>to the </a:t>
            </a:r>
            <a:r>
              <a:rPr lang="en-GB" dirty="0" smtClean="0"/>
              <a:t>output window, </a:t>
            </a:r>
            <a:r>
              <a:rPr lang="en-GB" dirty="0" smtClean="0"/>
              <a:t>they are still working on it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23</a:t>
            </a:fld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2852102" y="3654316"/>
            <a:ext cx="6912000" cy="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2987238" y="2430180"/>
            <a:ext cx="0" cy="1980000"/>
          </a:xfrm>
          <a:prstGeom prst="straightConnector1">
            <a:avLst/>
          </a:prstGeom>
          <a:ln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2987238" y="2934236"/>
            <a:ext cx="216000" cy="7200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12462" y="2934236"/>
            <a:ext cx="288000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6092542" y="2934316"/>
            <a:ext cx="216000" cy="7200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 flipV="1">
            <a:off x="3212142" y="2718212"/>
            <a:ext cx="0" cy="108012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 flipV="1">
            <a:off x="6092462" y="2718212"/>
            <a:ext cx="0" cy="108012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 flipV="1">
            <a:off x="6308486" y="3438332"/>
            <a:ext cx="0" cy="36000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924110" y="3798332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0.3 </a:t>
            </a:r>
            <a:r>
              <a:rPr lang="en-GB" dirty="0" err="1" smtClean="0"/>
              <a:t>ms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3211823" y="3798332"/>
            <a:ext cx="28805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4.0 </a:t>
            </a:r>
            <a:r>
              <a:rPr lang="en-GB" dirty="0" err="1" smtClean="0"/>
              <a:t>ms</a:t>
            </a:r>
            <a:endParaRPr lang="en-GB" dirty="0"/>
          </a:p>
        </p:txBody>
      </p:sp>
      <p:sp>
        <p:nvSpPr>
          <p:cNvPr id="18" name="TextBox 17"/>
          <p:cNvSpPr txBox="1"/>
          <p:nvPr/>
        </p:nvSpPr>
        <p:spPr>
          <a:xfrm>
            <a:off x="5835696" y="3804010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0.3 </a:t>
            </a:r>
            <a:r>
              <a:rPr lang="en-GB" dirty="0" err="1" smtClean="0"/>
              <a:t>ms</a:t>
            </a:r>
            <a:endParaRPr lang="en-GB" dirty="0"/>
          </a:p>
        </p:txBody>
      </p:sp>
      <p:sp>
        <p:nvSpPr>
          <p:cNvPr id="19" name="TextBox 18"/>
          <p:cNvSpPr txBox="1"/>
          <p:nvPr/>
        </p:nvSpPr>
        <p:spPr>
          <a:xfrm>
            <a:off x="2996117" y="4221088"/>
            <a:ext cx="55191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/>
              <a:t>Repetition 14 Hz (71.43 </a:t>
            </a:r>
            <a:r>
              <a:rPr lang="en-GB" dirty="0" err="1" smtClean="0"/>
              <a:t>ms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2167124" y="2272486"/>
            <a:ext cx="788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power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9307439" y="3717032"/>
            <a:ext cx="601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dirty="0" smtClean="0"/>
              <a:t>time</a:t>
            </a:r>
            <a:endParaRPr lang="en-GB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7280606" y="3582324"/>
            <a:ext cx="108000" cy="14400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7352614" y="3582308"/>
            <a:ext cx="108000" cy="14400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8515351" y="3438292"/>
            <a:ext cx="0" cy="97200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8515431" y="2934236"/>
            <a:ext cx="216000" cy="72000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8731431" y="2934236"/>
            <a:ext cx="864080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694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Conclusion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The MB-IOT feasibility proof of principle has been made</a:t>
            </a:r>
          </a:p>
          <a:p>
            <a:r>
              <a:rPr lang="en-GB" dirty="0" smtClean="0"/>
              <a:t>We </a:t>
            </a:r>
            <a:r>
              <a:rPr lang="en-GB" dirty="0" smtClean="0"/>
              <a:t>successfully achieved</a:t>
            </a:r>
          </a:p>
          <a:p>
            <a:pPr lvl="1"/>
            <a:r>
              <a:rPr lang="en-GB" dirty="0" smtClean="0"/>
              <a:t>1.20 </a:t>
            </a:r>
            <a:r>
              <a:rPr lang="en-GB" dirty="0" smtClean="0"/>
              <a:t>MW – 1.0 </a:t>
            </a:r>
            <a:r>
              <a:rPr lang="en-GB" dirty="0" err="1" smtClean="0"/>
              <a:t>ms</a:t>
            </a:r>
            <a:r>
              <a:rPr lang="en-GB" dirty="0" smtClean="0"/>
              <a:t> – 14 Hz</a:t>
            </a:r>
          </a:p>
          <a:p>
            <a:pPr lvl="1"/>
            <a:r>
              <a:rPr lang="en-GB" dirty="0" smtClean="0"/>
              <a:t>1.05 MW – 4.0 </a:t>
            </a:r>
            <a:r>
              <a:rPr lang="en-GB" dirty="0" err="1" smtClean="0"/>
              <a:t>ms</a:t>
            </a:r>
            <a:r>
              <a:rPr lang="en-GB" dirty="0" smtClean="0"/>
              <a:t> – 14 Hz</a:t>
            </a:r>
          </a:p>
          <a:p>
            <a:r>
              <a:rPr lang="en-GB" dirty="0" smtClean="0"/>
              <a:t>We </a:t>
            </a:r>
            <a:r>
              <a:rPr lang="en-GB" dirty="0" smtClean="0"/>
              <a:t>were limited in performance</a:t>
            </a:r>
          </a:p>
          <a:p>
            <a:pPr lvl="1"/>
            <a:r>
              <a:rPr lang="en-GB" dirty="0" smtClean="0"/>
              <a:t>The tube had an output window RF contact trouble</a:t>
            </a:r>
          </a:p>
          <a:p>
            <a:pPr lvl="1"/>
            <a:r>
              <a:rPr lang="en-GB" dirty="0" smtClean="0"/>
              <a:t>Not linked to a MB-IOT technological trouble, occurs on klystron windows from time to time</a:t>
            </a:r>
          </a:p>
          <a:p>
            <a:pPr lvl="1"/>
            <a:r>
              <a:rPr lang="en-GB" dirty="0" smtClean="0"/>
              <a:t>To be repaired before we resume the high power tests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We started to work on the test bench beginning 2014</a:t>
            </a:r>
          </a:p>
          <a:p>
            <a:r>
              <a:rPr lang="en-GB" i="1" dirty="0" smtClean="0"/>
              <a:t>Best effort basis </a:t>
            </a:r>
            <a:r>
              <a:rPr lang="en-GB" dirty="0" smtClean="0"/>
              <a:t>induced delays in its construction</a:t>
            </a:r>
          </a:p>
          <a:p>
            <a:r>
              <a:rPr lang="en-GB" dirty="0" smtClean="0"/>
              <a:t>Cost was more expensive than expected, pulsed mode, ten beams, 20 LVPS, compatible for two different tubes</a:t>
            </a:r>
          </a:p>
          <a:p>
            <a:r>
              <a:rPr lang="en-GB" dirty="0" smtClean="0"/>
              <a:t>Long definition phase, long commissioning phase, a long software tailor made phase</a:t>
            </a:r>
          </a:p>
          <a:p>
            <a:r>
              <a:rPr lang="en-GB" dirty="0" smtClean="0"/>
              <a:t>A lot CERN’ specialists involved, thanks to all of them again!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79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SPL fundamental Power couplers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8" name="Picture 2" descr="\\cern.ch\dfs\Departments\AB\Groups\RF\Sections\SR\Prevessin\Coupleurs\coupleur SPL\Illustrations\SPL-LHC ENSEMBLE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 rot="16200000">
            <a:off x="705197" y="2615336"/>
            <a:ext cx="3600000" cy="2033441"/>
          </a:xfrm>
          <a:prstGeom prst="rect">
            <a:avLst/>
          </a:prstGeom>
          <a:noFill/>
        </p:spPr>
      </p:pic>
      <p:pic>
        <p:nvPicPr>
          <p:cNvPr id="9" name="Content Placeholder 7" descr="SPL-SPS ENSEMB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5766317">
            <a:off x="4349934" y="2615391"/>
            <a:ext cx="3600000" cy="2033330"/>
          </a:xfrm>
          <a:prstGeom prst="rect">
            <a:avLst/>
          </a:prstGeom>
        </p:spPr>
      </p:pic>
      <p:pic>
        <p:nvPicPr>
          <p:cNvPr id="10" name="Picture 2" descr="G:\Departments\AB\Groups\RF\Sections\PM\RF FPC\coupleur SPL\SPL3\ensemble en coupe modifié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3" r="29976"/>
          <a:stretch/>
        </p:blipFill>
        <p:spPr bwMode="auto">
          <a:xfrm rot="288494">
            <a:off x="8777951" y="1652056"/>
            <a:ext cx="2439271" cy="39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870248" y="5648313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SPL 1.0</a:t>
            </a: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514985" y="5648313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SPL 2.0</a:t>
            </a:r>
            <a:endParaRPr lang="en-GB" sz="2000" dirty="0">
              <a:solidFill>
                <a:srgbClr val="0070C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48261" y="5648313"/>
            <a:ext cx="15552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srgbClr val="0070C0"/>
                </a:solidFill>
              </a:rPr>
              <a:t>SPL 3.0 (HG)</a:t>
            </a:r>
            <a:endParaRPr lang="en-GB" sz="20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96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\\cern.ch\dfs\Users\n\njimenez\Desktop\documentos\Others\Analysis of black deposit on alumina\IMG_1430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26" r="26146"/>
          <a:stretch/>
        </p:blipFill>
        <p:spPr bwMode="auto">
          <a:xfrm>
            <a:off x="4295800" y="2873115"/>
            <a:ext cx="2439460" cy="18000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Picture 2" descr="G:\Departments\AB\Groups\RF\Sections\PM\RF FPC\coupleur SPL\Illustrations\C1-cér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4392" y="2847680"/>
            <a:ext cx="2409413" cy="1800000"/>
          </a:xfrm>
          <a:prstGeom prst="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4151784" y="1683017"/>
            <a:ext cx="2664296" cy="38342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tangle 17"/>
          <p:cNvSpPr/>
          <p:nvPr/>
        </p:nvSpPr>
        <p:spPr>
          <a:xfrm>
            <a:off x="9496950" y="1745491"/>
            <a:ext cx="2664296" cy="383421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2" descr="\\cern.ch\dfs\Departments\AB\Groups\RF\Sections\SR\Prevessin\Coupleurs\coupleur SPL\Illustrations\SPL-LHC ENSEMBLE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16200000">
            <a:off x="3728545" y="2586900"/>
            <a:ext cx="3600000" cy="2033441"/>
          </a:xfrm>
          <a:prstGeom prst="rect">
            <a:avLst/>
          </a:prstGeom>
          <a:noFill/>
        </p:spPr>
      </p:pic>
      <p:pic>
        <p:nvPicPr>
          <p:cNvPr id="8" name="Content Placeholder 7" descr="SPL-SPS ENSEMB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5766317">
            <a:off x="8901910" y="2586955"/>
            <a:ext cx="3600000" cy="2033330"/>
          </a:xfrm>
          <a:prstGeom prst="rect">
            <a:avLst/>
          </a:prstGeom>
        </p:spPr>
      </p:pic>
      <p:pic>
        <p:nvPicPr>
          <p:cNvPr id="15" name="Picture 2" descr="\\cern.ch\dfs\Departments\AB\Groups\RF\Sections\SR\Prevessin\Coupleurs\coupleur SPL\Illustrations\SPL-LHC ENSEMBLE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16200000">
            <a:off x="3728546" y="2579909"/>
            <a:ext cx="3600000" cy="2033441"/>
          </a:xfrm>
          <a:prstGeom prst="rect">
            <a:avLst/>
          </a:prstGeom>
          <a:noFill/>
        </p:spPr>
      </p:pic>
      <p:pic>
        <p:nvPicPr>
          <p:cNvPr id="16" name="Content Placeholder 7" descr="SPL-SPS ENSEMBL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5766317">
            <a:off x="8901911" y="2579964"/>
            <a:ext cx="3600000" cy="20333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SPL </a:t>
            </a:r>
            <a:r>
              <a:rPr lang="en-GB" dirty="0" smtClean="0"/>
              <a:t>1.0 &amp; SPL 2.0 </a:t>
            </a:r>
            <a:r>
              <a:rPr lang="en-GB" dirty="0" err="1" smtClean="0"/>
              <a:t>fPc</a:t>
            </a:r>
            <a:r>
              <a:rPr lang="en-GB" dirty="0" smtClean="0"/>
              <a:t> tests results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9259149" y="5662989"/>
            <a:ext cx="288552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SPL 2.0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Disk </a:t>
            </a:r>
            <a:r>
              <a:rPr lang="en-US" dirty="0" smtClean="0">
                <a:solidFill>
                  <a:srgbClr val="0070C0"/>
                </a:solidFill>
              </a:rPr>
              <a:t>window Coupler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151784" y="5634609"/>
            <a:ext cx="30243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070C0"/>
                </a:solidFill>
              </a:rPr>
              <a:t>SPL 1.0</a:t>
            </a:r>
            <a:br>
              <a:rPr lang="en-US" dirty="0" smtClean="0">
                <a:solidFill>
                  <a:srgbClr val="0070C0"/>
                </a:solidFill>
              </a:rPr>
            </a:br>
            <a:r>
              <a:rPr lang="en-US" dirty="0" smtClean="0">
                <a:solidFill>
                  <a:srgbClr val="0070C0"/>
                </a:solidFill>
              </a:rPr>
              <a:t>Cylindrical </a:t>
            </a:r>
            <a:r>
              <a:rPr lang="en-US" dirty="0" smtClean="0">
                <a:solidFill>
                  <a:srgbClr val="0070C0"/>
                </a:solidFill>
              </a:rPr>
              <a:t>window Coupler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456039" y="1709548"/>
            <a:ext cx="3456385" cy="4140000"/>
          </a:xfrm>
          <a:prstGeom prst="rect">
            <a:avLst/>
          </a:prstGeom>
        </p:spPr>
        <p:txBody>
          <a:bodyPr vert="horz" lIns="382676" tIns="191338" rIns="382676" bIns="191338" anchor="ctr">
            <a:noAutofit/>
          </a:bodyPr>
          <a:lstStyle>
            <a:lvl1pPr marL="267873" indent="0" algn="l" rtl="0" eaLnBrk="1" latinLnBrk="0" hangingPunct="1">
              <a:spcBef>
                <a:spcPts val="1256"/>
              </a:spcBef>
              <a:buClr>
                <a:schemeClr val="accent3"/>
              </a:buClr>
              <a:buFont typeface="Georgia"/>
              <a:buNone/>
              <a:defRPr kumimoji="0" sz="10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913382" indent="0" algn="ctr" rtl="0" eaLnBrk="1" latinLnBrk="0" hangingPunct="1">
              <a:spcBef>
                <a:spcPts val="1256"/>
              </a:spcBef>
              <a:buClr>
                <a:schemeClr val="accent2"/>
              </a:buClr>
              <a:buFont typeface="Georgia"/>
              <a:buNone/>
              <a:defRPr kumimoji="0" sz="109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3826764" indent="0" algn="ctr" rtl="0" eaLnBrk="1" latinLnBrk="0" hangingPunct="1">
              <a:spcBef>
                <a:spcPts val="1256"/>
              </a:spcBef>
              <a:buClr>
                <a:schemeClr val="accent1"/>
              </a:buClr>
              <a:buFont typeface="Wingdings 2"/>
              <a:buNone/>
              <a:defRPr kumimoji="0" sz="100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3pPr>
            <a:lvl4pPr marL="5740146" indent="0" algn="ctr" rtl="0" eaLnBrk="1" latinLnBrk="0" hangingPunct="1">
              <a:spcBef>
                <a:spcPts val="1256"/>
              </a:spcBef>
              <a:buClr>
                <a:schemeClr val="accent1"/>
              </a:buClr>
              <a:buFont typeface="Wingdings 2"/>
              <a:buNone/>
              <a:defRPr kumimoji="0" sz="92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4pPr>
            <a:lvl5pPr marL="7653528" indent="0" algn="ctr" rtl="0" eaLnBrk="1" latinLnBrk="0" hangingPunct="1">
              <a:spcBef>
                <a:spcPts val="1256"/>
              </a:spcBef>
              <a:buClr>
                <a:schemeClr val="accent3"/>
              </a:buClr>
              <a:buFont typeface="Georgia"/>
              <a:buNone/>
              <a:defRPr kumimoji="0" sz="84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5pPr>
            <a:lvl6pPr marL="9566910" indent="0" algn="ctr" rtl="0" eaLnBrk="1" latinLnBrk="0" hangingPunct="1">
              <a:spcBef>
                <a:spcPts val="1256"/>
              </a:spcBef>
              <a:buClr>
                <a:schemeClr val="accent3"/>
              </a:buClr>
              <a:buFont typeface="Georgia"/>
              <a:buNone/>
              <a:defRPr kumimoji="0" sz="75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6pPr>
            <a:lvl7pPr marL="11480292" indent="0" algn="ctr" rtl="0" eaLnBrk="1" latinLnBrk="0" hangingPunct="1">
              <a:spcBef>
                <a:spcPts val="1256"/>
              </a:spcBef>
              <a:buClr>
                <a:schemeClr val="accent3"/>
              </a:buClr>
              <a:buFont typeface="Georgia"/>
              <a:buNone/>
              <a:defRPr kumimoji="0" sz="67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7pPr>
            <a:lvl8pPr marL="13393674" indent="0" algn="ctr" rtl="0" eaLnBrk="1" latinLnBrk="0" hangingPunct="1">
              <a:spcBef>
                <a:spcPts val="1256"/>
              </a:spcBef>
              <a:buClr>
                <a:schemeClr val="accent3"/>
              </a:buClr>
              <a:buFont typeface="Georgia"/>
              <a:buNone/>
              <a:defRPr kumimoji="0" sz="6300" kern="120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8pPr>
            <a:lvl9pPr marL="15307056" indent="0" algn="ctr" rtl="0" eaLnBrk="1" latinLnBrk="0" hangingPunct="1">
              <a:spcBef>
                <a:spcPts val="1256"/>
              </a:spcBef>
              <a:buClr>
                <a:schemeClr val="accent3"/>
              </a:buClr>
              <a:buFont typeface="Georgia"/>
              <a:buNone/>
              <a:defRPr kumimoji="0" sz="5900" kern="1200" baseline="0">
                <a:solidFill>
                  <a:schemeClr val="accent3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spcBef>
                <a:spcPts val="0"/>
              </a:spcBef>
            </a:pPr>
            <a:r>
              <a:rPr lang="en-US" sz="1800" dirty="0" smtClean="0">
                <a:solidFill>
                  <a:srgbClr val="002060"/>
                </a:solidFill>
              </a:rPr>
              <a:t>Both designs</a:t>
            </a:r>
          </a:p>
          <a:p>
            <a:pPr marL="0" algn="ctr">
              <a:spcBef>
                <a:spcPts val="0"/>
              </a:spcBef>
            </a:pPr>
            <a:r>
              <a:rPr lang="en-US" sz="1800" dirty="0" smtClean="0">
                <a:solidFill>
                  <a:srgbClr val="002060"/>
                </a:solidFill>
              </a:rPr>
              <a:t>have </a:t>
            </a:r>
            <a:r>
              <a:rPr lang="en-US" sz="1800" dirty="0" smtClean="0">
                <a:solidFill>
                  <a:srgbClr val="002060"/>
                </a:solidFill>
              </a:rPr>
              <a:t>the same</a:t>
            </a:r>
          </a:p>
          <a:p>
            <a:pPr marL="0" algn="ctr">
              <a:spcBef>
                <a:spcPts val="0"/>
              </a:spcBef>
            </a:pPr>
            <a:endParaRPr lang="en-US" sz="1800" dirty="0">
              <a:solidFill>
                <a:srgbClr val="002060"/>
              </a:solidFill>
            </a:endParaRPr>
          </a:p>
          <a:p>
            <a:pPr marL="0" lvl="1">
              <a:spcBef>
                <a:spcPts val="0"/>
              </a:spcBef>
            </a:pPr>
            <a:r>
              <a:rPr lang="en-US" sz="1800" dirty="0" smtClean="0">
                <a:solidFill>
                  <a:srgbClr val="002060"/>
                </a:solidFill>
              </a:rPr>
              <a:t>Double walled tube</a:t>
            </a:r>
          </a:p>
          <a:p>
            <a:pPr marL="0" lvl="1">
              <a:spcBef>
                <a:spcPts val="0"/>
              </a:spcBef>
            </a:pPr>
            <a:endParaRPr lang="en-US" sz="1800" dirty="0" smtClean="0">
              <a:solidFill>
                <a:srgbClr val="002060"/>
              </a:solidFill>
            </a:endParaRPr>
          </a:p>
          <a:p>
            <a:pPr marL="0" lvl="1">
              <a:spcBef>
                <a:spcPts val="0"/>
              </a:spcBef>
            </a:pPr>
            <a:r>
              <a:rPr lang="en-US" sz="1800" dirty="0" smtClean="0">
                <a:solidFill>
                  <a:srgbClr val="002060"/>
                </a:solidFill>
              </a:rPr>
              <a:t>Matching waveguide without doorknob</a:t>
            </a:r>
          </a:p>
          <a:p>
            <a:pPr marL="0" lvl="1">
              <a:spcBef>
                <a:spcPts val="0"/>
              </a:spcBef>
            </a:pPr>
            <a:endParaRPr lang="en-US" sz="1800" dirty="0">
              <a:solidFill>
                <a:srgbClr val="002060"/>
              </a:solidFill>
            </a:endParaRPr>
          </a:p>
          <a:p>
            <a:pPr marL="0" lvl="1">
              <a:spcBef>
                <a:spcPts val="0"/>
              </a:spcBef>
            </a:pPr>
            <a:r>
              <a:rPr lang="en-US" sz="1800" dirty="0" smtClean="0">
                <a:solidFill>
                  <a:srgbClr val="002060"/>
                </a:solidFill>
              </a:rPr>
              <a:t>Contacts ring including  DC capacitor</a:t>
            </a:r>
          </a:p>
          <a:p>
            <a:pPr marL="0" lvl="1">
              <a:spcBef>
                <a:spcPts val="0"/>
              </a:spcBef>
            </a:pPr>
            <a:endParaRPr lang="en-US" sz="1800" dirty="0">
              <a:solidFill>
                <a:srgbClr val="002060"/>
              </a:solidFill>
            </a:endParaRPr>
          </a:p>
          <a:p>
            <a:pPr marL="0" lvl="1">
              <a:spcBef>
                <a:spcPts val="0"/>
              </a:spcBef>
            </a:pPr>
            <a:r>
              <a:rPr lang="en-US" sz="1800" dirty="0" smtClean="0">
                <a:solidFill>
                  <a:srgbClr val="002060"/>
                </a:solidFill>
              </a:rPr>
              <a:t>Interface to</a:t>
            </a:r>
          </a:p>
          <a:p>
            <a:pPr marL="0" lvl="1">
              <a:spcBef>
                <a:spcPts val="0"/>
              </a:spcBef>
            </a:pPr>
            <a:r>
              <a:rPr lang="en-US" sz="1800" dirty="0" err="1" smtClean="0">
                <a:solidFill>
                  <a:srgbClr val="002060"/>
                </a:solidFill>
              </a:rPr>
              <a:t>cryomodule</a:t>
            </a:r>
            <a:r>
              <a:rPr lang="en-US" sz="1800" dirty="0" smtClean="0">
                <a:solidFill>
                  <a:srgbClr val="002060"/>
                </a:solidFill>
              </a:rPr>
              <a:t> flange &amp;</a:t>
            </a:r>
          </a:p>
          <a:p>
            <a:pPr marL="0" lvl="1">
              <a:spcBef>
                <a:spcPts val="0"/>
              </a:spcBef>
            </a:pPr>
            <a:r>
              <a:rPr lang="en-US" sz="1800" dirty="0" smtClean="0">
                <a:solidFill>
                  <a:srgbClr val="002060"/>
                </a:solidFill>
              </a:rPr>
              <a:t>RF + vacuum gasket</a:t>
            </a:r>
            <a:endParaRPr lang="en-US" sz="1800" dirty="0">
              <a:solidFill>
                <a:srgbClr val="002060"/>
              </a:solidFill>
            </a:endParaRPr>
          </a:p>
        </p:txBody>
      </p:sp>
      <p:graphicFrame>
        <p:nvGraphicFramePr>
          <p:cNvPr id="12" name="Content Placeholder 9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3248997462"/>
              </p:ext>
            </p:extLst>
          </p:nvPr>
        </p:nvGraphicFramePr>
        <p:xfrm>
          <a:off x="465765" y="1690008"/>
          <a:ext cx="3600000" cy="4363265"/>
        </p:xfrm>
        <a:graphic>
          <a:graphicData uri="http://schemas.openxmlformats.org/drawingml/2006/table">
            <a:tbl>
              <a:tblPr firstRow="1" bandRow="1">
                <a:tableStyleId>{D113A9D2-9D6B-4929-AA2D-F23B5EE8CBE7}</a:tableStyleId>
              </a:tblPr>
              <a:tblGrid>
                <a:gridCol w="1152000"/>
                <a:gridCol w="720000"/>
                <a:gridCol w="864000"/>
                <a:gridCol w="864000"/>
              </a:tblGrid>
              <a:tr h="1270853">
                <a:tc>
                  <a:txBody>
                    <a:bodyPr/>
                    <a:lstStyle/>
                    <a:p>
                      <a:r>
                        <a:rPr lang="en-GB" sz="1400" dirty="0" smtClean="0"/>
                        <a:t>Test</a:t>
                      </a:r>
                    </a:p>
                    <a:p>
                      <a:r>
                        <a:rPr lang="en-GB" sz="1400" dirty="0" smtClean="0"/>
                        <a:t>Repetition rate 50 Hz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Power level</a:t>
                      </a:r>
                    </a:p>
                    <a:p>
                      <a:pPr algn="ctr"/>
                      <a:r>
                        <a:rPr lang="en-GB" sz="1400" dirty="0" smtClean="0"/>
                        <a:t>kW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SPL 1.0 </a:t>
                      </a:r>
                      <a:r>
                        <a:rPr lang="en-GB" sz="1400" dirty="0" err="1" smtClean="0"/>
                        <a:t>Cylind</a:t>
                      </a:r>
                      <a:r>
                        <a:rPr lang="en-GB" sz="1400" dirty="0" smtClean="0"/>
                        <a:t>. window</a:t>
                      </a:r>
                      <a:r>
                        <a:rPr lang="en-GB" sz="1400" baseline="0" dirty="0" smtClean="0"/>
                        <a:t> </a:t>
                      </a:r>
                      <a:r>
                        <a:rPr lang="en-GB" sz="1400" baseline="0" dirty="0" smtClean="0"/>
                        <a:t>coupler</a:t>
                      </a:r>
                      <a:endParaRPr lang="en-GB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 smtClean="0"/>
                        <a:t>SPL 2.0 Coaxial </a:t>
                      </a:r>
                      <a:r>
                        <a:rPr lang="en-GB" sz="1400" dirty="0" smtClean="0"/>
                        <a:t>window coupler</a:t>
                      </a:r>
                      <a:endParaRPr lang="en-GB" sz="1400" dirty="0"/>
                    </a:p>
                  </a:txBody>
                  <a:tcPr anchor="ctr"/>
                </a:tc>
              </a:tr>
              <a:tr h="515402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TW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1000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Tahoma"/>
                          <a:ea typeface="Tahoma"/>
                          <a:cs typeface="Tahoma"/>
                        </a:rPr>
                        <a:t>√</a:t>
                      </a:r>
                      <a:endParaRPr lang="en-GB" sz="1600" b="1" dirty="0" smtClean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Tahoma"/>
                          <a:ea typeface="Tahoma"/>
                          <a:cs typeface="Tahoma"/>
                        </a:rPr>
                        <a:t>√</a:t>
                      </a:r>
                      <a:endParaRPr lang="en-GB" sz="1600" b="1" dirty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</a:tr>
              <a:tr h="515402">
                <a:tc>
                  <a:txBody>
                    <a:bodyPr/>
                    <a:lstStyle/>
                    <a:p>
                      <a:r>
                        <a:rPr lang="en-GB" sz="1600" dirty="0" smtClean="0"/>
                        <a:t>SW 100 µs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1000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Tahoma"/>
                          <a:ea typeface="Tahoma"/>
                          <a:cs typeface="Tahoma"/>
                        </a:rPr>
                        <a:t>√</a:t>
                      </a:r>
                      <a:endParaRPr lang="en-GB" sz="1600" b="1" dirty="0" smtClean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Tahoma"/>
                          <a:ea typeface="Tahoma"/>
                          <a:cs typeface="Tahoma"/>
                        </a:rPr>
                        <a:t>√</a:t>
                      </a:r>
                      <a:endParaRPr lang="en-GB" sz="1600" b="1" dirty="0" smtClean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</a:tr>
              <a:tr h="5154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SW 200 µs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500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Tahoma"/>
                          <a:ea typeface="Tahoma"/>
                          <a:cs typeface="Tahoma"/>
                        </a:rPr>
                        <a:t>√</a:t>
                      </a:r>
                      <a:endParaRPr lang="en-GB" sz="1600" b="1" dirty="0" smtClean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Tahoma"/>
                          <a:ea typeface="Tahoma"/>
                          <a:cs typeface="Tahoma"/>
                        </a:rPr>
                        <a:t>√</a:t>
                      </a:r>
                      <a:endParaRPr lang="en-GB" sz="1600" b="1" dirty="0" smtClean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</a:tr>
              <a:tr h="5154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SW 500 µs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250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Tahoma"/>
                          <a:ea typeface="Tahoma"/>
                          <a:cs typeface="Tahoma"/>
                        </a:rPr>
                        <a:t>√</a:t>
                      </a:r>
                      <a:endParaRPr lang="en-GB" sz="1600" b="1" dirty="0" smtClean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</a:tr>
              <a:tr h="5154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SW 1 </a:t>
                      </a:r>
                      <a:r>
                        <a:rPr lang="en-GB" sz="1600" dirty="0" err="1" smtClean="0"/>
                        <a:t>ms</a:t>
                      </a:r>
                      <a:endParaRPr lang="en-GB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250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400" b="1" dirty="0" smtClean="0">
                          <a:solidFill>
                            <a:schemeClr val="bg1"/>
                          </a:solidFill>
                        </a:rPr>
                        <a:t>X</a:t>
                      </a:r>
                      <a:endParaRPr lang="en-GB" sz="24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Tahoma"/>
                          <a:ea typeface="Tahoma"/>
                          <a:cs typeface="Tahoma"/>
                        </a:rPr>
                        <a:t>√</a:t>
                      </a:r>
                      <a:endParaRPr lang="en-GB" sz="1600" b="1" dirty="0" smtClean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</a:tr>
              <a:tr h="51540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dirty="0" smtClean="0"/>
                        <a:t>SW 2 </a:t>
                      </a:r>
                      <a:r>
                        <a:rPr lang="en-GB" sz="1600" dirty="0" err="1" smtClean="0"/>
                        <a:t>ms</a:t>
                      </a:r>
                      <a:endParaRPr lang="en-GB" sz="1600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smtClean="0"/>
                        <a:t>250</a:t>
                      </a:r>
                      <a:endParaRPr lang="en-GB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400" b="1" dirty="0" smtClean="0">
                          <a:solidFill>
                            <a:schemeClr val="bg1"/>
                          </a:solidFill>
                        </a:rPr>
                        <a:t>X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600" b="1" dirty="0" smtClean="0">
                          <a:solidFill>
                            <a:srgbClr val="FFFF00"/>
                          </a:solidFill>
                          <a:latin typeface="Tahoma"/>
                          <a:ea typeface="Tahoma"/>
                          <a:cs typeface="Tahoma"/>
                        </a:rPr>
                        <a:t>√</a:t>
                      </a:r>
                      <a:endParaRPr lang="en-GB" sz="1600" b="1" dirty="0" smtClean="0">
                        <a:solidFill>
                          <a:srgbClr val="FFFF00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8840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HG FPC (SPL 3.0)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51384" y="1629320"/>
            <a:ext cx="4824536" cy="4680000"/>
          </a:xfrm>
        </p:spPr>
        <p:txBody>
          <a:bodyPr numCol="1">
            <a:noAutofit/>
          </a:bodyPr>
          <a:lstStyle/>
          <a:p>
            <a:r>
              <a:rPr lang="en-GB" dirty="0" smtClean="0"/>
              <a:t>Designed to sustain 2 MW peak @ 704 MHz in SW and 10 % duty cycle</a:t>
            </a:r>
          </a:p>
          <a:p>
            <a:pPr lvl="1"/>
            <a:r>
              <a:rPr lang="en-GB" dirty="0" smtClean="0"/>
              <a:t>SPL 2 </a:t>
            </a:r>
            <a:r>
              <a:rPr lang="en-GB" dirty="0" err="1" smtClean="0"/>
              <a:t>ms</a:t>
            </a:r>
            <a:r>
              <a:rPr lang="en-GB" dirty="0" smtClean="0"/>
              <a:t> – 50 Hz</a:t>
            </a:r>
          </a:p>
          <a:p>
            <a:pPr lvl="1"/>
            <a:r>
              <a:rPr lang="en-GB" dirty="0" smtClean="0"/>
              <a:t>ESS 4 </a:t>
            </a:r>
            <a:r>
              <a:rPr lang="en-GB" dirty="0" err="1" smtClean="0"/>
              <a:t>ms</a:t>
            </a:r>
            <a:r>
              <a:rPr lang="en-GB" dirty="0" smtClean="0"/>
              <a:t> – 28 Hz</a:t>
            </a:r>
          </a:p>
          <a:p>
            <a:pPr lvl="1"/>
            <a:endParaRPr lang="en-GB" dirty="0" smtClean="0"/>
          </a:p>
          <a:p>
            <a:r>
              <a:rPr lang="en-GB" dirty="0"/>
              <a:t>As much as possible SPL components reused</a:t>
            </a:r>
          </a:p>
          <a:p>
            <a:pPr lvl="1"/>
            <a:r>
              <a:rPr lang="en-GB" dirty="0"/>
              <a:t>Double Walled Tube &amp; its cryostat flange</a:t>
            </a:r>
          </a:p>
          <a:p>
            <a:pPr lvl="1"/>
            <a:r>
              <a:rPr lang="en-GB" dirty="0"/>
              <a:t>Capacitor</a:t>
            </a:r>
          </a:p>
          <a:p>
            <a:pPr lvl="1"/>
            <a:r>
              <a:rPr lang="en-GB" dirty="0"/>
              <a:t>Air cooling distribution</a:t>
            </a:r>
          </a:p>
          <a:p>
            <a:pPr lvl="1"/>
            <a:r>
              <a:rPr lang="en-GB" dirty="0"/>
              <a:t>Test </a:t>
            </a:r>
            <a:r>
              <a:rPr lang="en-GB" dirty="0" smtClean="0"/>
              <a:t>box</a:t>
            </a:r>
            <a:endParaRPr lang="en-GB" dirty="0" smtClean="0"/>
          </a:p>
        </p:txBody>
      </p:sp>
      <p:sp>
        <p:nvSpPr>
          <p:cNvPr id="18" name="Content Placeholder 17"/>
          <p:cNvSpPr>
            <a:spLocks noGrp="1"/>
          </p:cNvSpPr>
          <p:nvPr>
            <p:ph sz="half" idx="2"/>
          </p:nvPr>
        </p:nvSpPr>
        <p:spPr>
          <a:xfrm>
            <a:off x="9086374" y="1574237"/>
            <a:ext cx="2914282" cy="4680000"/>
          </a:xfrm>
        </p:spPr>
        <p:txBody>
          <a:bodyPr/>
          <a:lstStyle/>
          <a:p>
            <a:r>
              <a:rPr lang="en-GB" dirty="0"/>
              <a:t>Design improvements</a:t>
            </a:r>
          </a:p>
          <a:p>
            <a:pPr lvl="1"/>
            <a:r>
              <a:rPr lang="en-GB" dirty="0"/>
              <a:t>Quasi matched ceramic</a:t>
            </a:r>
          </a:p>
          <a:p>
            <a:pPr lvl="1"/>
            <a:r>
              <a:rPr lang="en-GB" dirty="0"/>
              <a:t>Higher E-field capability ceramic line design</a:t>
            </a:r>
          </a:p>
          <a:p>
            <a:pPr lvl="1"/>
            <a:r>
              <a:rPr lang="en-GB" dirty="0"/>
              <a:t>Cyclonic </a:t>
            </a:r>
            <a:r>
              <a:rPr lang="en-GB" dirty="0" smtClean="0"/>
              <a:t>air</a:t>
            </a:r>
            <a:endParaRPr lang="en-GB" dirty="0"/>
          </a:p>
          <a:p>
            <a:pPr lvl="1"/>
            <a:r>
              <a:rPr lang="en-GB" dirty="0"/>
              <a:t>WG </a:t>
            </a:r>
            <a:r>
              <a:rPr lang="en-GB" dirty="0" err="1"/>
              <a:t>monobloc</a:t>
            </a:r>
            <a:r>
              <a:rPr lang="en-GB" dirty="0"/>
              <a:t> </a:t>
            </a:r>
            <a:r>
              <a:rPr lang="en-GB" dirty="0" smtClean="0"/>
              <a:t>to </a:t>
            </a:r>
            <a:r>
              <a:rPr lang="en-GB" dirty="0"/>
              <a:t>avoid any risk of </a:t>
            </a:r>
            <a:r>
              <a:rPr lang="en-GB" dirty="0" smtClean="0"/>
              <a:t>bad contact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00200"/>
            <a:ext cx="447484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176213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363538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53975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714375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pic>
        <p:nvPicPr>
          <p:cNvPr id="11" name="Picture 2" descr="G:\Departments\AB\Groups\RF\Sections\PM\RF FPC\coupleur SPL\SPL3\ensemble en coupe modifié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13" r="29976"/>
          <a:stretch/>
        </p:blipFill>
        <p:spPr bwMode="auto">
          <a:xfrm>
            <a:off x="5489338" y="1197320"/>
            <a:ext cx="3414974" cy="55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779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Content Placeholder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0467" y="1817970"/>
            <a:ext cx="2399999" cy="3600000"/>
          </a:xfrm>
          <a:prstGeom prst="rect">
            <a:avLst/>
          </a:prstGeom>
        </p:spPr>
      </p:pic>
      <p:pic>
        <p:nvPicPr>
          <p:cNvPr id="15" name="Content Placeholder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0466" y="2064682"/>
            <a:ext cx="3240000" cy="3106577"/>
          </a:xfrm>
          <a:prstGeom prst="rect">
            <a:avLst/>
          </a:prstGeom>
        </p:spPr>
      </p:pic>
      <p:pic>
        <p:nvPicPr>
          <p:cNvPr id="18" name="Content Placeholder 1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0286" y="2099031"/>
            <a:ext cx="3240360" cy="3037879"/>
          </a:xfrm>
          <a:prstGeom prst="rect">
            <a:avLst/>
          </a:prstGeom>
        </p:spPr>
      </p:pic>
      <p:pic>
        <p:nvPicPr>
          <p:cNvPr id="12" name="Content Placeholder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20466" y="1951027"/>
            <a:ext cx="3240000" cy="33338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HG FPC (SPL 3.0)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81193" y="1629320"/>
            <a:ext cx="4350847" cy="4680000"/>
          </a:xfrm>
        </p:spPr>
        <p:txBody>
          <a:bodyPr/>
          <a:lstStyle/>
          <a:p>
            <a:r>
              <a:rPr lang="en-GB" dirty="0" smtClean="0"/>
              <a:t>All components for three prototypes have been delivered beginning 2017 and vacuum leak tight tested</a:t>
            </a:r>
          </a:p>
          <a:p>
            <a:r>
              <a:rPr lang="en-GB" dirty="0" smtClean="0"/>
              <a:t>Assembly onto test box in ISO4 CERN clean room will be done during the Summer 2017</a:t>
            </a:r>
          </a:p>
          <a:p>
            <a:r>
              <a:rPr lang="en-GB" dirty="0" smtClean="0"/>
              <a:t>RF Tests with a resonant ring will be performed </a:t>
            </a:r>
            <a:r>
              <a:rPr lang="en-GB" dirty="0"/>
              <a:t>at CERN </a:t>
            </a:r>
            <a:r>
              <a:rPr lang="en-GB" dirty="0" smtClean="0"/>
              <a:t>Fall 2017</a:t>
            </a:r>
          </a:p>
          <a:p>
            <a:r>
              <a:rPr lang="en-GB" dirty="0" smtClean="0"/>
              <a:t>HG is not our top priority project, nevertheless we intend to have the FPC tests results as soon as we can</a:t>
            </a:r>
            <a:endParaRPr lang="en-GB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600200"/>
            <a:ext cx="4474840" cy="45259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176213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4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2pPr>
            <a:lvl3pPr marL="363538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20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3pPr>
            <a:lvl4pPr marL="539750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4pPr>
            <a:lvl5pPr marL="714375" indent="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None/>
              <a:defRPr sz="18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5pPr>
            <a:lvl6pPr marL="19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2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25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800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2"/>
              </a:buClr>
              <a:buSzPct val="92000"/>
              <a:buFont typeface="Wingdings 2" panose="05020102010507070707" pitchFamily="18" charset="2"/>
              <a:buChar char="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6240016" y="5796553"/>
            <a:ext cx="54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70C0"/>
                </a:solidFill>
              </a:rPr>
              <a:t>Double resonant ring in order to test the couplers</a:t>
            </a:r>
            <a:br>
              <a:rPr lang="en-GB" sz="1600" dirty="0" smtClean="0">
                <a:solidFill>
                  <a:srgbClr val="0070C0"/>
                </a:solidFill>
              </a:rPr>
            </a:br>
            <a:r>
              <a:rPr lang="en-GB" sz="1600" dirty="0" smtClean="0">
                <a:solidFill>
                  <a:srgbClr val="0070C0"/>
                </a:solidFill>
              </a:rPr>
              <a:t>with a 20 dB gain system</a:t>
            </a:r>
            <a:endParaRPr lang="en-GB" sz="1600" dirty="0" smtClean="0">
              <a:solidFill>
                <a:srgbClr val="0070C0"/>
              </a:solidFill>
            </a:endParaRPr>
          </a:p>
        </p:txBody>
      </p:sp>
      <p:pic>
        <p:nvPicPr>
          <p:cNvPr id="27" name="Content Placeholder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166" y="1484784"/>
            <a:ext cx="4038600" cy="42663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255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500"/>
                            </p:stCondLst>
                            <p:childTnLst>
                              <p:par>
                                <p:cTn id="33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84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Mb-</a:t>
            </a:r>
            <a:r>
              <a:rPr lang="en-GB" dirty="0" err="1" smtClean="0"/>
              <a:t>iot</a:t>
            </a:r>
            <a:r>
              <a:rPr lang="en-GB" dirty="0" smtClean="0"/>
              <a:t> </a:t>
            </a:r>
            <a:r>
              <a:rPr lang="en-GB" dirty="0" err="1" smtClean="0"/>
              <a:t>Cpi</a:t>
            </a:r>
            <a:r>
              <a:rPr lang="en-GB" dirty="0" smtClean="0"/>
              <a:t>/</a:t>
            </a:r>
            <a:r>
              <a:rPr lang="en-GB" dirty="0" err="1" smtClean="0"/>
              <a:t>thales</a:t>
            </a:r>
            <a:r>
              <a:rPr lang="en-GB" dirty="0" smtClean="0"/>
              <a:t> Conclusion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The CPI/Thales MB-IOT feasibility proof of principle has been made</a:t>
            </a:r>
          </a:p>
          <a:p>
            <a:r>
              <a:rPr lang="en-GB" dirty="0" smtClean="0"/>
              <a:t>We successfully achieved</a:t>
            </a:r>
          </a:p>
          <a:p>
            <a:pPr lvl="1"/>
            <a:r>
              <a:rPr lang="en-GB" dirty="0" smtClean="0"/>
              <a:t>1.20 MW – 1.0 </a:t>
            </a:r>
            <a:r>
              <a:rPr lang="en-GB" dirty="0" err="1" smtClean="0"/>
              <a:t>ms</a:t>
            </a:r>
            <a:r>
              <a:rPr lang="en-GB" dirty="0" smtClean="0"/>
              <a:t> – 14 Hz</a:t>
            </a:r>
          </a:p>
          <a:p>
            <a:pPr lvl="1"/>
            <a:r>
              <a:rPr lang="en-GB" dirty="0" smtClean="0"/>
              <a:t>1.05 MW – 4.0 </a:t>
            </a:r>
            <a:r>
              <a:rPr lang="en-GB" dirty="0" err="1" smtClean="0"/>
              <a:t>ms</a:t>
            </a:r>
            <a:r>
              <a:rPr lang="en-GB" dirty="0" smtClean="0"/>
              <a:t> – 14 Hz</a:t>
            </a:r>
          </a:p>
          <a:p>
            <a:r>
              <a:rPr lang="en-GB" dirty="0" smtClean="0"/>
              <a:t>We were limited in performance because of an output window RF contact trouble</a:t>
            </a:r>
            <a:endParaRPr lang="en-GB" dirty="0"/>
          </a:p>
        </p:txBody>
      </p:sp>
      <p:pic>
        <p:nvPicPr>
          <p:cNvPr id="41" name="Content Placeholder 2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19"/>
          <a:stretch/>
        </p:blipFill>
        <p:spPr>
          <a:xfrm>
            <a:off x="6240463" y="2092175"/>
            <a:ext cx="5400675" cy="3353049"/>
          </a:xfrm>
          <a:ln>
            <a:solidFill>
              <a:srgbClr val="0070C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240462" y="5573887"/>
            <a:ext cx="54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err="1" smtClean="0">
                <a:solidFill>
                  <a:srgbClr val="0070C0"/>
                </a:solidFill>
              </a:rPr>
              <a:t>Cern’s</a:t>
            </a:r>
            <a:r>
              <a:rPr lang="en-GB" sz="1600" dirty="0" smtClean="0">
                <a:solidFill>
                  <a:srgbClr val="0070C0"/>
                </a:solidFill>
              </a:rPr>
              <a:t> team and Thales colleagues when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</a:rPr>
              <a:t>we obtained 1.0 MW the first time</a:t>
            </a:r>
            <a:endParaRPr lang="en-GB" sz="16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784810" y="3923764"/>
            <a:ext cx="311304" cy="369332"/>
          </a:xfrm>
          <a:prstGeom prst="rect">
            <a:avLst/>
          </a:prstGeom>
          <a:solidFill>
            <a:srgbClr val="FFCCCC"/>
          </a:solidFill>
        </p:spPr>
        <p:txBody>
          <a:bodyPr wrap="none" rtlCol="0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1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097064" y="3923764"/>
            <a:ext cx="311304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0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408368" y="3923764"/>
            <a:ext cx="311304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0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673128" y="3923764"/>
            <a:ext cx="311304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0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961160" y="3923764"/>
            <a:ext cx="311304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0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249192" y="3923764"/>
            <a:ext cx="311304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0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560496" y="3923764"/>
            <a:ext cx="311304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0</a:t>
            </a:r>
            <a:endParaRPr lang="en-GB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8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History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 smtClean="0"/>
              <a:t>For the Fifth SPL Collaboration meeting (former </a:t>
            </a:r>
            <a:r>
              <a:rPr lang="en-GB" dirty="0" err="1" smtClean="0"/>
              <a:t>SLHiPP</a:t>
            </a:r>
            <a:r>
              <a:rPr lang="en-GB" dirty="0" smtClean="0"/>
              <a:t> meeting) in November 2010, the SPL project Leader (Roland) asked for ‘a SPL possible RF sources’ study</a:t>
            </a:r>
          </a:p>
          <a:p>
            <a:r>
              <a:rPr lang="en-GB" dirty="0" smtClean="0"/>
              <a:t>The Study was done for the CERN SPL project, comparing sources for 62 Low power and 184 High power cavities</a:t>
            </a:r>
          </a:p>
          <a:p>
            <a:r>
              <a:rPr lang="en-GB" dirty="0" smtClean="0"/>
              <a:t>In the conclusion slide, </a:t>
            </a:r>
            <a:r>
              <a:rPr lang="en-GB" dirty="0" smtClean="0"/>
              <a:t>I</a:t>
            </a:r>
            <a:r>
              <a:rPr lang="en-GB" dirty="0" smtClean="0"/>
              <a:t> stated that a</a:t>
            </a:r>
          </a:p>
          <a:p>
            <a:r>
              <a:rPr lang="en-US" dirty="0" smtClean="0"/>
              <a:t>600 kW MB-IOT is a very interesting option to study</a:t>
            </a:r>
          </a:p>
          <a:p>
            <a:pPr lvl="1"/>
            <a:r>
              <a:rPr lang="en-GB" dirty="0" smtClean="0">
                <a:solidFill>
                  <a:srgbClr val="FF0000"/>
                </a:solidFill>
              </a:rPr>
              <a:t>Series tube price, life time and effective efficiency ???</a:t>
            </a:r>
          </a:p>
          <a:p>
            <a:pPr lvl="1"/>
            <a:r>
              <a:rPr lang="en-US" dirty="0" smtClean="0">
                <a:solidFill>
                  <a:srgbClr val="00B050"/>
                </a:solidFill>
              </a:rPr>
              <a:t>Even if very risky, building a new IOT prototype could help to improve IOT technology and reduce (?) final total cost, and be useful for other projects</a:t>
            </a:r>
            <a:endParaRPr lang="en-GB" dirty="0">
              <a:solidFill>
                <a:srgbClr val="00B05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4481" y="1916832"/>
            <a:ext cx="4572638" cy="3429479"/>
          </a:xfrm>
          <a:ln>
            <a:solidFill>
              <a:srgbClr val="0070C0"/>
            </a:solidFill>
          </a:ln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240462" y="5508521"/>
            <a:ext cx="54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70C0"/>
                </a:solidFill>
              </a:rPr>
              <a:t>Fifth SPL Collaboration </a:t>
            </a:r>
            <a:r>
              <a:rPr lang="en-GB" sz="1600" dirty="0" smtClean="0">
                <a:solidFill>
                  <a:srgbClr val="0070C0"/>
                </a:solidFill>
              </a:rPr>
              <a:t>Meeting,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</a:rPr>
              <a:t>Eric </a:t>
            </a:r>
            <a:r>
              <a:rPr lang="en-GB" sz="1600" dirty="0">
                <a:solidFill>
                  <a:srgbClr val="0070C0"/>
                </a:solidFill>
              </a:rPr>
              <a:t>Montesinos, BE-RF, CERN November 25-26 2010</a:t>
            </a:r>
            <a:endParaRPr lang="en-GB" sz="1600" dirty="0" smtClean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588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History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For the Fifth SPL Collaboration meeting (former </a:t>
            </a:r>
            <a:r>
              <a:rPr lang="en-GB" dirty="0" err="1"/>
              <a:t>SLHiPP</a:t>
            </a:r>
            <a:r>
              <a:rPr lang="en-GB" dirty="0"/>
              <a:t> meeting) in November 2010, the SPL project Leader (Roland) asked for ‘a SPL possible RF sources’ study</a:t>
            </a:r>
          </a:p>
          <a:p>
            <a:r>
              <a:rPr lang="en-GB" dirty="0"/>
              <a:t>The Study was done for the CERN SPL project, comparing sources for 62 Low power and 184 High power cavities</a:t>
            </a:r>
          </a:p>
          <a:p>
            <a:r>
              <a:rPr lang="en-GB" dirty="0"/>
              <a:t>In the conclusion slide, I stated that a</a:t>
            </a:r>
          </a:p>
          <a:p>
            <a:r>
              <a:rPr lang="en-US" dirty="0"/>
              <a:t>600 kW MB-IOT is a very interesting option to study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Series tube price, life time and effective efficiency ???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Even if very risky, building a new IOT prototype could help to improve IOT technology and reduce (?) final total cost, and be useful for other </a:t>
            </a:r>
            <a:r>
              <a:rPr lang="en-US" dirty="0" smtClean="0">
                <a:solidFill>
                  <a:srgbClr val="00B050"/>
                </a:solidFill>
              </a:rPr>
              <a:t>projects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240462" y="5508521"/>
            <a:ext cx="54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70C0"/>
                </a:solidFill>
              </a:rPr>
              <a:t>Fifth SPL Collaboration </a:t>
            </a:r>
            <a:r>
              <a:rPr lang="en-GB" sz="1600" dirty="0" smtClean="0">
                <a:solidFill>
                  <a:srgbClr val="0070C0"/>
                </a:solidFill>
              </a:rPr>
              <a:t>Meeting,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</a:rPr>
              <a:t>Eric </a:t>
            </a:r>
            <a:r>
              <a:rPr lang="en-GB" sz="1600" dirty="0">
                <a:solidFill>
                  <a:srgbClr val="0070C0"/>
                </a:solidFill>
              </a:rPr>
              <a:t>Montesinos, BE-RF, CERN November 25-26 2010</a:t>
            </a:r>
            <a:endParaRPr lang="en-GB" sz="1600" dirty="0" smtClean="0">
              <a:solidFill>
                <a:srgbClr val="0070C0"/>
              </a:solidFill>
            </a:endParaRPr>
          </a:p>
        </p:txBody>
      </p:sp>
      <p:pic>
        <p:nvPicPr>
          <p:cNvPr id="11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4481" y="1916832"/>
            <a:ext cx="4572638" cy="342947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293397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History</a:t>
            </a:r>
            <a:endParaRPr lang="en-GB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For the Fifth SPL Collaboration meeting (former </a:t>
            </a:r>
            <a:r>
              <a:rPr lang="en-GB" dirty="0" err="1"/>
              <a:t>SLHiPP</a:t>
            </a:r>
            <a:r>
              <a:rPr lang="en-GB" dirty="0"/>
              <a:t> meeting) in November 2010, the SPL project Leader (Roland) asked for ‘a SPL possible RF sources’ study</a:t>
            </a:r>
          </a:p>
          <a:p>
            <a:r>
              <a:rPr lang="en-GB" dirty="0"/>
              <a:t>The Study was done for the CERN SPL project, comparing sources for 62 Low power and 184 High power cavities</a:t>
            </a:r>
          </a:p>
          <a:p>
            <a:r>
              <a:rPr lang="en-GB" dirty="0"/>
              <a:t>In the conclusion slide, I stated that a</a:t>
            </a:r>
          </a:p>
          <a:p>
            <a:r>
              <a:rPr lang="en-US" dirty="0"/>
              <a:t>600 kW MB-IOT is a very interesting option to study</a:t>
            </a:r>
          </a:p>
          <a:p>
            <a:pPr lvl="1"/>
            <a:r>
              <a:rPr lang="en-GB" dirty="0">
                <a:solidFill>
                  <a:srgbClr val="FF0000"/>
                </a:solidFill>
              </a:rPr>
              <a:t>Series tube price, life time and effective efficiency ???</a:t>
            </a:r>
          </a:p>
          <a:p>
            <a:pPr lvl="1"/>
            <a:r>
              <a:rPr lang="en-US" dirty="0">
                <a:solidFill>
                  <a:srgbClr val="00B050"/>
                </a:solidFill>
              </a:rPr>
              <a:t>Even if very risky, building a new IOT prototype could help to improve IOT technology and reduce (?) final total cost, and be useful for other </a:t>
            </a:r>
            <a:r>
              <a:rPr lang="en-US" dirty="0" smtClean="0">
                <a:solidFill>
                  <a:srgbClr val="00B050"/>
                </a:solidFill>
              </a:rPr>
              <a:t>projects</a:t>
            </a:r>
            <a:endParaRPr lang="en-GB" dirty="0">
              <a:solidFill>
                <a:srgbClr val="00B05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42" name="TextBox 41"/>
          <p:cNvSpPr txBox="1"/>
          <p:nvPr/>
        </p:nvSpPr>
        <p:spPr>
          <a:xfrm>
            <a:off x="6240462" y="5508521"/>
            <a:ext cx="54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>
                <a:solidFill>
                  <a:srgbClr val="0070C0"/>
                </a:solidFill>
              </a:rPr>
              <a:t>Fifth SPL Collaboration </a:t>
            </a:r>
            <a:r>
              <a:rPr lang="en-GB" sz="1600" dirty="0" smtClean="0">
                <a:solidFill>
                  <a:srgbClr val="0070C0"/>
                </a:solidFill>
              </a:rPr>
              <a:t>Meeting,</a:t>
            </a:r>
          </a:p>
          <a:p>
            <a:pPr algn="ctr"/>
            <a:r>
              <a:rPr lang="en-GB" sz="1600" dirty="0" smtClean="0">
                <a:solidFill>
                  <a:srgbClr val="0070C0"/>
                </a:solidFill>
              </a:rPr>
              <a:t>Eric </a:t>
            </a:r>
            <a:r>
              <a:rPr lang="en-GB" sz="1600" dirty="0">
                <a:solidFill>
                  <a:srgbClr val="0070C0"/>
                </a:solidFill>
              </a:rPr>
              <a:t>Montesinos, BE-RF, CERN November 25-26 2010</a:t>
            </a:r>
            <a:endParaRPr lang="en-GB" sz="1600" dirty="0" smtClean="0">
              <a:solidFill>
                <a:srgbClr val="0070C0"/>
              </a:solidFill>
            </a:endParaRPr>
          </a:p>
        </p:txBody>
      </p:sp>
      <p:pic>
        <p:nvPicPr>
          <p:cNvPr id="10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54481" y="1916832"/>
            <a:ext cx="4572638" cy="3429479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3597898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History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GB" dirty="0" smtClean="0"/>
              <a:t>In January 2013, CERN and ESS started to work on a collaboration agreement that was fully signed in July 2013</a:t>
            </a:r>
          </a:p>
          <a:p>
            <a:endParaRPr lang="en-GB" dirty="0" smtClean="0"/>
          </a:p>
          <a:p>
            <a:r>
              <a:rPr lang="en-GB" dirty="0" smtClean="0"/>
              <a:t>The agreement was to develop a high power IOT technology at 704 MHz</a:t>
            </a:r>
          </a:p>
          <a:p>
            <a:pPr lvl="1"/>
            <a:r>
              <a:rPr lang="en-GB" dirty="0" smtClean="0"/>
              <a:t>ESS will procure a tube</a:t>
            </a:r>
          </a:p>
          <a:p>
            <a:pPr lvl="1"/>
            <a:r>
              <a:rPr lang="en-GB" dirty="0" smtClean="0"/>
              <a:t>CERN will build a test bench </a:t>
            </a:r>
            <a:r>
              <a:rPr lang="en-GB" b="1" i="1" dirty="0" smtClean="0"/>
              <a:t>(on a best effort basis) </a:t>
            </a:r>
            <a:r>
              <a:rPr lang="en-GB" dirty="0" smtClean="0"/>
              <a:t>to </a:t>
            </a:r>
            <a:r>
              <a:rPr lang="en-GB" dirty="0" smtClean="0"/>
              <a:t>test it</a:t>
            </a:r>
            <a:endParaRPr lang="en-GB" dirty="0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88088" y="1556792"/>
            <a:ext cx="4320000" cy="3010604"/>
          </a:xfrm>
          <a:ln>
            <a:solidFill>
              <a:srgbClr val="0070C0"/>
            </a:solidFill>
          </a:ln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2" name="Content Placeholder 9"/>
          <p:cNvPicPr>
            <a:picLocks noChangeAspect="1"/>
          </p:cNvPicPr>
          <p:nvPr/>
        </p:nvPicPr>
        <p:blipFill rotWithShape="1">
          <a:blip r:embed="rId3"/>
          <a:srcRect t="11686" b="3645"/>
          <a:stretch/>
        </p:blipFill>
        <p:spPr>
          <a:xfrm>
            <a:off x="6888088" y="4581128"/>
            <a:ext cx="4320000" cy="1800200"/>
          </a:xfrm>
          <a:prstGeom prst="rect">
            <a:avLst/>
          </a:prstGeom>
          <a:ln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1295911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Test bench </a:t>
            </a:r>
            <a:r>
              <a:rPr lang="en-GB" dirty="0" smtClean="0"/>
              <a:t>2013-2014</a:t>
            </a:r>
            <a:endParaRPr lang="en-GB" dirty="0"/>
          </a:p>
        </p:txBody>
      </p:sp>
      <p:sp>
        <p:nvSpPr>
          <p:cNvPr id="40" name="Content Placeholder 39"/>
          <p:cNvSpPr>
            <a:spLocks noGrp="1"/>
          </p:cNvSpPr>
          <p:nvPr>
            <p:ph sz="half" idx="1"/>
          </p:nvPr>
        </p:nvSpPr>
        <p:spPr>
          <a:xfrm>
            <a:off x="581193" y="4000738"/>
            <a:ext cx="5371432" cy="2380590"/>
          </a:xfrm>
        </p:spPr>
        <p:txBody>
          <a:bodyPr>
            <a:noAutofit/>
          </a:bodyPr>
          <a:lstStyle/>
          <a:p>
            <a:r>
              <a:rPr lang="en-GB" dirty="0" smtClean="0"/>
              <a:t>The </a:t>
            </a:r>
            <a:r>
              <a:rPr lang="en-GB" dirty="0" smtClean="0"/>
              <a:t>first option was based on LEP </a:t>
            </a:r>
            <a:r>
              <a:rPr lang="en-GB" dirty="0" smtClean="0"/>
              <a:t>equipment already present in LHC </a:t>
            </a:r>
            <a:r>
              <a:rPr lang="en-GB" dirty="0" smtClean="0"/>
              <a:t>point </a:t>
            </a:r>
            <a:r>
              <a:rPr lang="en-GB" dirty="0" smtClean="0"/>
              <a:t>2, it </a:t>
            </a:r>
            <a:r>
              <a:rPr lang="en-GB" dirty="0" smtClean="0"/>
              <a:t>requested a lot of consolidation work to be done</a:t>
            </a:r>
          </a:p>
          <a:p>
            <a:r>
              <a:rPr lang="en-GB" dirty="0" smtClean="0"/>
              <a:t>It turned out that the CW LEP systems were not </a:t>
            </a:r>
            <a:r>
              <a:rPr lang="en-GB" dirty="0"/>
              <a:t>correctly suited for </a:t>
            </a:r>
            <a:r>
              <a:rPr lang="en-GB" dirty="0" smtClean="0"/>
              <a:t>operation at 3.5 </a:t>
            </a:r>
            <a:r>
              <a:rPr lang="en-GB" dirty="0" err="1" smtClean="0"/>
              <a:t>ms</a:t>
            </a:r>
            <a:r>
              <a:rPr lang="en-GB" dirty="0" smtClean="0"/>
              <a:t> – 14 Hz</a:t>
            </a:r>
          </a:p>
          <a:p>
            <a:r>
              <a:rPr lang="en-GB" dirty="0" smtClean="0"/>
              <a:t>I</a:t>
            </a:r>
            <a:r>
              <a:rPr lang="en-GB" dirty="0" smtClean="0"/>
              <a:t>t was analysed that LHC operation and IOT tests at the same time were not compatible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549115"/>
            <a:ext cx="4184780" cy="2216901"/>
          </a:xfrm>
          <a:prstGeom prst="rect">
            <a:avLst/>
          </a:prstGeom>
        </p:spPr>
      </p:pic>
      <p:pic>
        <p:nvPicPr>
          <p:cNvPr id="42" name="Content Placeholder 41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0016" y="1700808"/>
            <a:ext cx="5328592" cy="3834886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6240462" y="5724545"/>
            <a:ext cx="54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70C0"/>
                </a:solidFill>
              </a:rPr>
              <a:t>All the LEP equipment to be consolidated in order to operate a MB-IOT in pulse mode at 14 Hz</a:t>
            </a:r>
          </a:p>
        </p:txBody>
      </p:sp>
      <p:sp>
        <p:nvSpPr>
          <p:cNvPr id="10" name="Rectangle 9"/>
          <p:cNvSpPr/>
          <p:nvPr/>
        </p:nvSpPr>
        <p:spPr>
          <a:xfrm>
            <a:off x="581192" y="1489110"/>
            <a:ext cx="5154768" cy="2313667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6096000" y="1474982"/>
            <a:ext cx="5760000" cy="4204728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459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Test bench </a:t>
            </a:r>
            <a:r>
              <a:rPr lang="en-GB" dirty="0" smtClean="0"/>
              <a:t>2015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We found </a:t>
            </a:r>
            <a:r>
              <a:rPr lang="en-GB" dirty="0" smtClean="0"/>
              <a:t>a new location, BAF3 (new building for CERN-LIU project)</a:t>
            </a:r>
          </a:p>
          <a:p>
            <a:r>
              <a:rPr lang="en-GB" dirty="0" smtClean="0"/>
              <a:t>Request </a:t>
            </a:r>
            <a:r>
              <a:rPr lang="en-GB" dirty="0" smtClean="0"/>
              <a:t>from Thales that CERN would also be their FAT test place</a:t>
            </a:r>
          </a:p>
          <a:p>
            <a:r>
              <a:rPr lang="en-GB" dirty="0" smtClean="0"/>
              <a:t>ESS </a:t>
            </a:r>
            <a:r>
              <a:rPr lang="en-GB" dirty="0" smtClean="0"/>
              <a:t>requested CERN to consider to build the test bench at Lund, after a deeper analysis, ESS confirmed to build it at CERN</a:t>
            </a:r>
          </a:p>
          <a:p>
            <a:r>
              <a:rPr lang="en-GB" dirty="0" smtClean="0"/>
              <a:t>F</a:t>
            </a:r>
            <a:r>
              <a:rPr lang="en-GB" dirty="0" smtClean="0"/>
              <a:t>rom </a:t>
            </a:r>
            <a:r>
              <a:rPr lang="en-GB" dirty="0" smtClean="0"/>
              <a:t>August </a:t>
            </a:r>
            <a:r>
              <a:rPr lang="en-GB" dirty="0"/>
              <a:t>to December 2015, HIE-Isolde FPC crisis, test bench on </a:t>
            </a:r>
            <a:r>
              <a:rPr lang="en-GB" dirty="0" smtClean="0"/>
              <a:t>hold </a:t>
            </a:r>
            <a:r>
              <a:rPr lang="en-GB" i="1" dirty="0" smtClean="0"/>
              <a:t>(best effort basis)</a:t>
            </a:r>
            <a:endParaRPr lang="en-GB" i="1" dirty="0"/>
          </a:p>
        </p:txBody>
      </p:sp>
      <p:pic>
        <p:nvPicPr>
          <p:cNvPr id="36" name="Content Placeholder 3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240463" y="2392208"/>
            <a:ext cx="5400675" cy="2865052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eric.montesinos@cern.ch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smtClean="0"/>
              <a:t>SLHiPP-7 Collaboration meting, 08-09 June 2017, IPN Orsay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6237514" y="5724545"/>
            <a:ext cx="540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dirty="0" smtClean="0">
                <a:solidFill>
                  <a:srgbClr val="0070C0"/>
                </a:solidFill>
              </a:rPr>
              <a:t>End 2014, the schedule has been made in order to have the tests starting mid-2016, in line with tube production</a:t>
            </a:r>
            <a:endParaRPr lang="en-GB" sz="1600" dirty="0" smtClean="0">
              <a:solidFill>
                <a:srgbClr val="0070C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6096000" y="2132856"/>
            <a:ext cx="5760640" cy="3384376"/>
          </a:xfrm>
          <a:prstGeom prst="rect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114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vidend">
  <a:themeElements>
    <a:clrScheme name="Dividend">
      <a:dk1>
        <a:sysClr val="windowText" lastClr="000000"/>
      </a:dk1>
      <a:lt1>
        <a:sysClr val="window" lastClr="FFFFFF"/>
      </a:lt1>
      <a:dk2>
        <a:srgbClr val="3D3D3D"/>
      </a:dk2>
      <a:lt2>
        <a:srgbClr val="EBEBEB"/>
      </a:lt2>
      <a:accent1>
        <a:srgbClr val="1A3260"/>
      </a:accent1>
      <a:accent2>
        <a:srgbClr val="4590B8"/>
      </a:accent2>
      <a:accent3>
        <a:srgbClr val="45CBE8"/>
      </a:accent3>
      <a:accent4>
        <a:srgbClr val="969FA7"/>
      </a:accent4>
      <a:accent5>
        <a:srgbClr val="A2C777"/>
      </a:accent5>
      <a:accent6>
        <a:srgbClr val="42955F"/>
      </a:accent6>
      <a:hlink>
        <a:srgbClr val="828282"/>
      </a:hlink>
      <a:folHlink>
        <a:srgbClr val="A5A5A5"/>
      </a:folHlink>
    </a:clrScheme>
    <a:fontScheme name="Dividend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vidend">
      <a:fillStyleLst>
        <a:solidFill>
          <a:schemeClr val="phClr"/>
        </a:solidFill>
        <a:gradFill rotWithShape="1">
          <a:gsLst>
            <a:gs pos="0">
              <a:schemeClr val="phClr">
                <a:tint val="68000"/>
                <a:alpha val="90000"/>
                <a:lumMod val="100000"/>
              </a:schemeClr>
            </a:gs>
            <a:gs pos="100000">
              <a:schemeClr val="phClr">
                <a:tint val="90000"/>
                <a:lumMod val="9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8000"/>
                <a:lumMod val="110000"/>
              </a:schemeClr>
            </a:gs>
            <a:gs pos="84000">
              <a:schemeClr val="phClr">
                <a:shade val="90000"/>
                <a:lumMod val="88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>
              <a:lumMod val="90000"/>
            </a:schemeClr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88900" dist="38100" dir="504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88000">
              <a:schemeClr val="phClr">
                <a:shade val="94000"/>
                <a:satMod val="110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8000"/>
                <a:satMod val="110000"/>
                <a:lumMod val="8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ividend" id="{9697A71B-4AB7-4A1A-BD5B-BB2D22835B57}" vid="{66F1C100-1D2B-4BEA-AD01-C4F230B3B965}"/>
    </a:ext>
  </a:extLst>
</a:theme>
</file>

<file path=ppt/theme/theme2.xml><?xml version="1.0" encoding="utf-8"?>
<a:theme xmlns:a="http://schemas.openxmlformats.org/drawingml/2006/main" name="Thales_GroupTemplate_16-9_2015-03_en">
  <a:themeElements>
    <a:clrScheme name="Thales_corpo_mars_02">
      <a:dk1>
        <a:srgbClr val="333366"/>
      </a:dk1>
      <a:lt1>
        <a:srgbClr val="FFFFFF"/>
      </a:lt1>
      <a:dk2>
        <a:srgbClr val="333366"/>
      </a:dk2>
      <a:lt2>
        <a:srgbClr val="5DBFD4"/>
      </a:lt2>
      <a:accent1>
        <a:srgbClr val="5DBFD4"/>
      </a:accent1>
      <a:accent2>
        <a:srgbClr val="333366"/>
      </a:accent2>
      <a:accent3>
        <a:srgbClr val="DC006B"/>
      </a:accent3>
      <a:accent4>
        <a:srgbClr val="505050"/>
      </a:accent4>
      <a:accent5>
        <a:srgbClr val="969696"/>
      </a:accent5>
      <a:accent6>
        <a:srgbClr val="5491A0"/>
      </a:accent6>
      <a:hlink>
        <a:srgbClr val="333366"/>
      </a:hlink>
      <a:folHlink>
        <a:srgbClr val="333366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9525" cmpd="sng">
          <a:solidFill>
            <a:schemeClr val="bg2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Thales_global_16.9_VA" id="{86CC8F7D-9707-45A9-8669-186997B63664}" vid="{CB49C902-0D2D-4DBC-B287-0C913608555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TM03457464[[fn=Dividend]]</Template>
  <TotalTime>1148</TotalTime>
  <Words>2584</Words>
  <Application>Microsoft Office PowerPoint</Application>
  <PresentationFormat>Widescreen</PresentationFormat>
  <Paragraphs>369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Arial</vt:lpstr>
      <vt:lpstr>Calibri</vt:lpstr>
      <vt:lpstr>Century Gothic</vt:lpstr>
      <vt:lpstr>Georgia</vt:lpstr>
      <vt:lpstr>Gill Sans MT</vt:lpstr>
      <vt:lpstr>Tahoma</vt:lpstr>
      <vt:lpstr>Wingdings</vt:lpstr>
      <vt:lpstr>Wingdings 2</vt:lpstr>
      <vt:lpstr>Dividend</vt:lpstr>
      <vt:lpstr>Thales_GroupTemplate_16-9_2015-03_en</vt:lpstr>
      <vt:lpstr>MB-IOT at CERN (&amp; HG 3.0 FPC) SLHiPP-7 Collaboration meting, 08-09 June 2017, IPN Orsay</vt:lpstr>
      <vt:lpstr>Outlook</vt:lpstr>
      <vt:lpstr>Mb-iot Cpi/thales Conclusion</vt:lpstr>
      <vt:lpstr>History</vt:lpstr>
      <vt:lpstr>History</vt:lpstr>
      <vt:lpstr>History</vt:lpstr>
      <vt:lpstr>History</vt:lpstr>
      <vt:lpstr>Test bench 2013-2014</vt:lpstr>
      <vt:lpstr>Test bench 2015</vt:lpstr>
      <vt:lpstr>Test bench 2016-2017</vt:lpstr>
      <vt:lpstr>Test bench Main devices</vt:lpstr>
      <vt:lpstr>Capacity Charger</vt:lpstr>
      <vt:lpstr>Low Voltage Power Supplies</vt:lpstr>
      <vt:lpstr>capacitors and crowbar</vt:lpstr>
      <vt:lpstr>RF drivers</vt:lpstr>
      <vt:lpstr>controls &amp; interlocks</vt:lpstr>
      <vt:lpstr>cooling systems</vt:lpstr>
      <vt:lpstr>Test bench ready by beginning 2017</vt:lpstr>
      <vt:lpstr>Delivery of the CPI/Thales tube March 2017</vt:lpstr>
      <vt:lpstr>CPI/Thales MB-IOT at a glance</vt:lpstr>
      <vt:lpstr>Tests Results</vt:lpstr>
      <vt:lpstr>Tests Results</vt:lpstr>
      <vt:lpstr>Tests results</vt:lpstr>
      <vt:lpstr>Conclusion</vt:lpstr>
      <vt:lpstr>SPL fundamental Power couplers</vt:lpstr>
      <vt:lpstr>SPL 1.0 &amp; SPL 2.0 fPc tests results</vt:lpstr>
      <vt:lpstr>HG FPC (SPL 3.0)</vt:lpstr>
      <vt:lpstr>HG FPC (SPL 3.0)</vt:lpstr>
      <vt:lpstr>PowerPoint Presentation</vt:lpstr>
    </vt:vector>
  </TitlesOfParts>
  <Company>CERN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MB-IOT at CERN (&amp; HG 3.0 FPC)</dc:title>
  <dc:creator>Eric Montesinos</dc:creator>
  <cp:lastModifiedBy>Eric Montesinos</cp:lastModifiedBy>
  <cp:revision>96</cp:revision>
  <dcterms:created xsi:type="dcterms:W3CDTF">2017-06-02T07:23:47Z</dcterms:created>
  <dcterms:modified xsi:type="dcterms:W3CDTF">2017-06-07T23:54:22Z</dcterms:modified>
</cp:coreProperties>
</file>