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603" r:id="rId2"/>
    <p:sldId id="589" r:id="rId3"/>
    <p:sldId id="636" r:id="rId4"/>
    <p:sldId id="644" r:id="rId5"/>
    <p:sldId id="637" r:id="rId6"/>
    <p:sldId id="638" r:id="rId7"/>
    <p:sldId id="639" r:id="rId8"/>
    <p:sldId id="640" r:id="rId9"/>
    <p:sldId id="635" r:id="rId10"/>
    <p:sldId id="641" r:id="rId11"/>
    <p:sldId id="642" r:id="rId12"/>
    <p:sldId id="646" r:id="rId13"/>
    <p:sldId id="647" r:id="rId14"/>
    <p:sldId id="610" r:id="rId15"/>
  </p:sldIdLst>
  <p:sldSz cx="9144000" cy="6858000" type="screen4x3"/>
  <p:notesSz cx="6811963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728"/>
    <a:srgbClr val="0000FF"/>
    <a:srgbClr val="FFFFFF"/>
    <a:srgbClr val="A66BD3"/>
    <a:srgbClr val="00B050"/>
    <a:srgbClr val="FEF0DF"/>
    <a:srgbClr val="808080"/>
    <a:srgbClr val="B2B2B2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40" autoAdjust="0"/>
  </p:normalViewPr>
  <p:slideViewPr>
    <p:cSldViewPr snapToGrid="0">
      <p:cViewPr varScale="1">
        <p:scale>
          <a:sx n="66" d="100"/>
          <a:sy n="66" d="100"/>
        </p:scale>
        <p:origin x="36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5924" tIns="47962" rIns="95924" bIns="47962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5924" tIns="47962" rIns="95924" bIns="47962" rtlCol="0"/>
          <a:lstStyle>
            <a:lvl1pPr algn="r">
              <a:defRPr sz="1300"/>
            </a:lvl1pPr>
          </a:lstStyle>
          <a:p>
            <a:fld id="{4F3AFE2C-5007-4057-8DFB-EC24DF7E4136}" type="datetimeFigureOut">
              <a:rPr lang="fr-FR" smtClean="0"/>
              <a:pPr/>
              <a:t>30/05/2017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24" tIns="47962" rIns="95924" bIns="4796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5924" tIns="47962" rIns="95924" bIns="47962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5924" tIns="47962" rIns="95924" bIns="47962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5924" tIns="47962" rIns="95924" bIns="47962" rtlCol="0" anchor="b"/>
          <a:lstStyle>
            <a:lvl1pPr algn="r">
              <a:defRPr sz="13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3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gi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259632" y="6093296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  <a:latin typeface="+mj-lt"/>
              </a:rPr>
              <a:t>www.cea.fr</a:t>
            </a:r>
            <a:endParaRPr lang="fr-FR" sz="11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9" name="Groupe 18"/>
          <p:cNvGrpSpPr/>
          <p:nvPr userDrawn="1"/>
        </p:nvGrpSpPr>
        <p:grpSpPr>
          <a:xfrm>
            <a:off x="1" y="-12700"/>
            <a:ext cx="3347864" cy="6870700"/>
            <a:chOff x="1" y="-12700"/>
            <a:chExt cx="3347864" cy="6870700"/>
          </a:xfrm>
        </p:grpSpPr>
        <p:grpSp>
          <p:nvGrpSpPr>
            <p:cNvPr id="17" name="Groupe 16"/>
            <p:cNvGrpSpPr/>
            <p:nvPr userDrawn="1"/>
          </p:nvGrpSpPr>
          <p:grpSpPr>
            <a:xfrm>
              <a:off x="1" y="-12700"/>
              <a:ext cx="3347864" cy="6870700"/>
              <a:chOff x="1" y="-12700"/>
              <a:chExt cx="3347864" cy="6870700"/>
            </a:xfrm>
          </p:grpSpPr>
          <p:pic>
            <p:nvPicPr>
              <p:cNvPr id="1026" name="Picture 2" descr="S:\CHARTE - LOGOS 2012\Fond dégradé Logo CEA 2012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" y="-12700"/>
                <a:ext cx="3347864" cy="6870700"/>
              </a:xfrm>
              <a:prstGeom prst="rect">
                <a:avLst/>
              </a:prstGeom>
              <a:noFill/>
            </p:spPr>
          </p:pic>
          <p:pic>
            <p:nvPicPr>
              <p:cNvPr id="16" name="Picture 3" descr="S:\CHARTE - LOGOS 2012\Logo\Logo anglais\CEA_GB_logotype_4c_defonce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008" y="548680"/>
                <a:ext cx="3203848" cy="2608045"/>
              </a:xfrm>
              <a:prstGeom prst="rect">
                <a:avLst/>
              </a:prstGeom>
              <a:noFill/>
            </p:spPr>
          </p:pic>
        </p:grpSp>
        <p:sp>
          <p:nvSpPr>
            <p:cNvPr id="18" name="ZoneTexte 17"/>
            <p:cNvSpPr txBox="1"/>
            <p:nvPr userDrawn="1"/>
          </p:nvSpPr>
          <p:spPr>
            <a:xfrm>
              <a:off x="1412032" y="6245696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chemeClr val="bg1"/>
                  </a:solidFill>
                  <a:latin typeface="+mj-lt"/>
                </a:rPr>
                <a:t>www.cea.fr</a:t>
              </a:r>
              <a:endParaRPr lang="fr-FR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9904" y="6192577"/>
            <a:ext cx="2133600" cy="365125"/>
          </a:xfrm>
          <a:prstGeom prst="rect">
            <a:avLst/>
          </a:prstGeom>
        </p:spPr>
        <p:txBody>
          <a:bodyPr/>
          <a:lstStyle/>
          <a:p>
            <a:fld id="{B62DF15E-E2F1-4C8D-A870-7DF690C8C068}" type="datetimeFigureOut">
              <a:rPr lang="fr-FR" smtClean="0"/>
              <a:pPr/>
              <a:t>30/05/2017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83257" y="612433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66848" y="6137986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Page </a:t>
            </a:r>
            <a:fld id="{A80C4D62-D52F-4DC4-B033-4E00C3C07DF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 hasCustomPrompt="1"/>
          </p:nvPr>
        </p:nvSpPr>
        <p:spPr>
          <a:xfrm>
            <a:off x="3311999" y="3311999"/>
            <a:ext cx="5832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Visuel</a:t>
            </a:r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5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7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  <p:grpSp>
        <p:nvGrpSpPr>
          <p:cNvPr id="24" name="Groupe 23"/>
          <p:cNvGrpSpPr/>
          <p:nvPr userDrawn="1"/>
        </p:nvGrpSpPr>
        <p:grpSpPr>
          <a:xfrm>
            <a:off x="1" y="-12700"/>
            <a:ext cx="3347864" cy="6870700"/>
            <a:chOff x="1" y="-12700"/>
            <a:chExt cx="3347864" cy="6870700"/>
          </a:xfrm>
        </p:grpSpPr>
        <p:grpSp>
          <p:nvGrpSpPr>
            <p:cNvPr id="25" name="Groupe 16"/>
            <p:cNvGrpSpPr/>
            <p:nvPr userDrawn="1"/>
          </p:nvGrpSpPr>
          <p:grpSpPr>
            <a:xfrm>
              <a:off x="1" y="-12700"/>
              <a:ext cx="3347864" cy="6870700"/>
              <a:chOff x="1" y="-12700"/>
              <a:chExt cx="3347864" cy="6870700"/>
            </a:xfrm>
          </p:grpSpPr>
          <p:pic>
            <p:nvPicPr>
              <p:cNvPr id="27" name="Picture 2" descr="S:\CHARTE - LOGOS 2012\Fond dégradé Logo CEA 2012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" y="-12700"/>
                <a:ext cx="3347864" cy="6870700"/>
              </a:xfrm>
              <a:prstGeom prst="rect">
                <a:avLst/>
              </a:prstGeom>
              <a:noFill/>
            </p:spPr>
          </p:pic>
          <p:pic>
            <p:nvPicPr>
              <p:cNvPr id="28" name="Picture 3" descr="S:\CHARTE - LOGOS 2012\Logo\Logo anglais\CEA_GB_logotype_4c_defonce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008" y="548680"/>
                <a:ext cx="3203848" cy="2608045"/>
              </a:xfrm>
              <a:prstGeom prst="rect">
                <a:avLst/>
              </a:prstGeom>
              <a:noFill/>
            </p:spPr>
          </p:pic>
        </p:grpSp>
        <p:sp>
          <p:nvSpPr>
            <p:cNvPr id="26" name="ZoneTexte 25"/>
            <p:cNvSpPr txBox="1"/>
            <p:nvPr userDrawn="1"/>
          </p:nvSpPr>
          <p:spPr>
            <a:xfrm>
              <a:off x="1412032" y="6245696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chemeClr val="bg1"/>
                  </a:solidFill>
                  <a:latin typeface="+mj-lt"/>
                </a:rPr>
                <a:t>www.cea.fr</a:t>
              </a:r>
              <a:endParaRPr lang="fr-FR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7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9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grpSp>
        <p:nvGrpSpPr>
          <p:cNvPr id="19" name="Groupe 18"/>
          <p:cNvGrpSpPr/>
          <p:nvPr userDrawn="1"/>
        </p:nvGrpSpPr>
        <p:grpSpPr>
          <a:xfrm>
            <a:off x="1" y="-12700"/>
            <a:ext cx="3347864" cy="6870700"/>
            <a:chOff x="1" y="-12700"/>
            <a:chExt cx="3347864" cy="6870700"/>
          </a:xfrm>
        </p:grpSpPr>
        <p:grpSp>
          <p:nvGrpSpPr>
            <p:cNvPr id="20" name="Groupe 16"/>
            <p:cNvGrpSpPr/>
            <p:nvPr userDrawn="1"/>
          </p:nvGrpSpPr>
          <p:grpSpPr>
            <a:xfrm>
              <a:off x="1" y="-12700"/>
              <a:ext cx="3347864" cy="6870700"/>
              <a:chOff x="1" y="-12700"/>
              <a:chExt cx="3347864" cy="6870700"/>
            </a:xfrm>
          </p:grpSpPr>
          <p:pic>
            <p:nvPicPr>
              <p:cNvPr id="25" name="Picture 2" descr="S:\CHARTE - LOGOS 2012\Fond dégradé Logo CEA 2012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" y="-12700"/>
                <a:ext cx="3347864" cy="6870700"/>
              </a:xfrm>
              <a:prstGeom prst="rect">
                <a:avLst/>
              </a:prstGeom>
              <a:noFill/>
            </p:spPr>
          </p:pic>
          <p:pic>
            <p:nvPicPr>
              <p:cNvPr id="26" name="Picture 3" descr="S:\CHARTE - LOGOS 2012\Logo\Logo anglais\CEA_GB_logotype_4c_defonce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008" y="548680"/>
                <a:ext cx="3203848" cy="2608045"/>
              </a:xfrm>
              <a:prstGeom prst="rect">
                <a:avLst/>
              </a:prstGeom>
              <a:noFill/>
            </p:spPr>
          </p:pic>
        </p:grpSp>
        <p:sp>
          <p:nvSpPr>
            <p:cNvPr id="24" name="ZoneTexte 23"/>
            <p:cNvSpPr txBox="1"/>
            <p:nvPr userDrawn="1"/>
          </p:nvSpPr>
          <p:spPr>
            <a:xfrm>
              <a:off x="1412032" y="6245696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chemeClr val="bg1"/>
                  </a:solidFill>
                  <a:latin typeface="+mj-lt"/>
                </a:rPr>
                <a:t>www.cea.fr</a:t>
              </a:r>
              <a:endParaRPr lang="fr-FR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dirty="0" smtClean="0"/>
              <a:t>CEA | 10 AVRIL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-361950" algn="l" rtl="0" eaLnBrk="1" latinLnBrk="0" hangingPunct="1">
              <a:lnSpc>
                <a:spcPts val="2800"/>
              </a:lnSpc>
              <a:spcBef>
                <a:spcPct val="20000"/>
              </a:spcBef>
              <a:buFontTx/>
              <a:buBlip>
                <a:blip r:embed="rId2"/>
              </a:buBlip>
              <a:tabLst>
                <a:tab pos="8077200" algn="r"/>
              </a:tabLst>
              <a:defRPr lang="fr-FR" sz="2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73050" algn="l" rtl="0" eaLnBrk="1" latinLnBrk="0" hangingPunct="1">
              <a:lnSpc>
                <a:spcPts val="2800"/>
              </a:lnSpc>
              <a:spcBef>
                <a:spcPct val="20000"/>
              </a:spcBef>
              <a:buSzPct val="80000"/>
              <a:buFontTx/>
              <a:buBlip>
                <a:blip r:embed="rId3"/>
              </a:buBlip>
              <a:tabLst>
                <a:tab pos="8077200" algn="r"/>
              </a:tabLst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150" indent="-260350" algn="l" rtl="0" eaLnBrk="1" latinLnBrk="0" hangingPunct="1">
              <a:lnSpc>
                <a:spcPts val="2800"/>
              </a:lnSpc>
              <a:spcBef>
                <a:spcPct val="20000"/>
              </a:spcBef>
              <a:buSzPct val="100000"/>
              <a:buFontTx/>
              <a:buBlip>
                <a:blip r:embed="rId4"/>
              </a:buBlip>
              <a:tabLst>
                <a:tab pos="8077200" algn="r"/>
              </a:tabLst>
              <a:defRPr lang="fr-FR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1950" indent="0" algn="l" rtl="0" eaLnBrk="1" latinLnBrk="0" hangingPunct="1">
              <a:lnSpc>
                <a:spcPts val="2800"/>
              </a:lnSpc>
              <a:spcBef>
                <a:spcPct val="20000"/>
              </a:spcBef>
              <a:buFontTx/>
              <a:buNone/>
              <a:tabLst>
                <a:tab pos="8077200" algn="r"/>
              </a:tabLst>
              <a:defRPr lang="fr-FR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CHARTE - LOGOS 2012\Fond dégradé Logo CEA 2012.jpg"/>
          <p:cNvPicPr preferRelativeResize="0"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954000"/>
          </a:xfrm>
          <a:prstGeom prst="rect">
            <a:avLst/>
          </a:prstGeom>
          <a:noFill/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000" y="44624"/>
            <a:ext cx="7236464" cy="93610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6000" y="6305192"/>
            <a:ext cx="14505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smtClean="0"/>
              <a:t>CEA-SOREQ discussions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Jan. 15, 2015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Picture 3" descr="S:\CHARTE - LOGOS 2012\Logo\Logo anglais\CEA_GB_logotype_4c_defonce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309" y="44624"/>
            <a:ext cx="1045006" cy="85067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66" r:id="rId5"/>
    <p:sldLayoutId id="2147483650" r:id="rId6"/>
    <p:sldLayoutId id="2147483662" r:id="rId7"/>
    <p:sldLayoutId id="2147483663" r:id="rId8"/>
    <p:sldLayoutId id="2147483664" r:id="rId9"/>
    <p:sldLayoutId id="2147483667" r:id="rId10"/>
    <p:sldLayoutId id="2147483668" r:id="rId11"/>
    <p:sldLayoutId id="2147483671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emf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.png"/><Relationship Id="rId7" Type="http://schemas.openxmlformats.org/officeDocument/2006/relationships/image" Target="../media/image3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emf"/><Relationship Id="rId10" Type="http://schemas.openxmlformats.org/officeDocument/2006/relationships/image" Target="../media/image42.jpeg"/><Relationship Id="rId4" Type="http://schemas.openxmlformats.org/officeDocument/2006/relationships/image" Target="../media/image4.png"/><Relationship Id="rId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3862759" y="1350490"/>
            <a:ext cx="5054818" cy="2754113"/>
          </a:xfrm>
        </p:spPr>
        <p:txBody>
          <a:bodyPr/>
          <a:lstStyle/>
          <a:p>
            <a:r>
              <a:rPr lang="en-US" dirty="0"/>
              <a:t>Recent developments on SARAF-Phase2 Linac</a:t>
            </a:r>
            <a:endParaRPr lang="en-US" i="1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|  PAGE </a:t>
            </a:r>
            <a:fld id="{AEFB9B6D-867A-40B8-ACB0-35CC9F272C9C}" type="slidenum">
              <a:rPr lang="en-US" smtClean="0">
                <a:solidFill>
                  <a:prstClr val="white"/>
                </a:solidFill>
              </a:rPr>
              <a:pPr/>
              <a:t>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CEA | 10 AVRIL 2012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98029"/>
            <a:ext cx="1959739" cy="884647"/>
          </a:xfrm>
          <a:prstGeom prst="rect">
            <a:avLst/>
          </a:prstGeom>
        </p:spPr>
      </p:pic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3960000" y="5877272"/>
            <a:ext cx="3470464" cy="442447"/>
          </a:xfrm>
        </p:spPr>
        <p:txBody>
          <a:bodyPr/>
          <a:lstStyle/>
          <a:p>
            <a:r>
              <a:rPr lang="fr-FR" sz="1800" b="1" dirty="0" smtClean="0">
                <a:solidFill>
                  <a:schemeClr val="tx1"/>
                </a:solidFill>
              </a:rPr>
              <a:t>Nicolas </a:t>
            </a:r>
            <a:r>
              <a:rPr lang="fr-FR" sz="1800" b="1" dirty="0" err="1" smtClean="0">
                <a:solidFill>
                  <a:schemeClr val="tx1"/>
                </a:solidFill>
              </a:rPr>
              <a:t>Pichoff</a:t>
            </a:r>
            <a:endParaRPr lang="fr-FR" sz="1800" b="1" dirty="0">
              <a:solidFill>
                <a:schemeClr val="tx1"/>
              </a:solidFill>
            </a:endParaRPr>
          </a:p>
        </p:txBody>
      </p:sp>
      <p:pic>
        <p:nvPicPr>
          <p:cNvPr id="11" name="Image 10" descr="logo_GANIL_30c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800" y="5321557"/>
            <a:ext cx="1961859" cy="70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256" y="6026726"/>
            <a:ext cx="1695322" cy="641997"/>
          </a:xfrm>
          <a:prstGeom prst="rect">
            <a:avLst/>
          </a:prstGeom>
        </p:spPr>
      </p:pic>
      <p:sp>
        <p:nvSpPr>
          <p:cNvPr id="13" name="Sous-titre 9"/>
          <p:cNvSpPr>
            <a:spLocks noGrp="1"/>
          </p:cNvSpPr>
          <p:nvPr>
            <p:ph type="subTitle" idx="1"/>
          </p:nvPr>
        </p:nvSpPr>
        <p:spPr>
          <a:xfrm>
            <a:off x="3960000" y="6165304"/>
            <a:ext cx="4788464" cy="50405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June 8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smtClean="0">
                <a:solidFill>
                  <a:schemeClr val="tx1"/>
                </a:solidFill>
              </a:rPr>
              <a:t>, 201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23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044000" y="44624"/>
            <a:ext cx="7236464" cy="936104"/>
          </a:xfrm>
        </p:spPr>
        <p:txBody>
          <a:bodyPr/>
          <a:lstStyle/>
          <a:p>
            <a:pPr algn="ctr"/>
            <a:r>
              <a:rPr lang="en-US" sz="2400" dirty="0" smtClean="0"/>
              <a:t>MC1 - </a:t>
            </a:r>
            <a:r>
              <a:rPr lang="en-US" sz="2400" dirty="0" err="1" smtClean="0"/>
              <a:t>Rebunchers</a:t>
            </a:r>
            <a:endParaRPr lang="en-US" sz="2400" dirty="0"/>
          </a:p>
        </p:txBody>
      </p:sp>
      <p:pic>
        <p:nvPicPr>
          <p:cNvPr id="74" name="Picture 2" descr="\\dapnia\data\manip\SARAF\Projet\WP1a_Management\documents_officiels\LOGO\SARAF-LINAC_LOGO_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056" y="169797"/>
            <a:ext cx="1552950" cy="5969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80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87153"/>
            <a:ext cx="1118696" cy="365125"/>
          </a:xfrm>
        </p:spPr>
        <p:txBody>
          <a:bodyPr/>
          <a:lstStyle/>
          <a:p>
            <a:r>
              <a:rPr lang="en-US" dirty="0" smtClean="0"/>
              <a:t>|  PAGE 4</a:t>
            </a:r>
          </a:p>
        </p:txBody>
      </p:sp>
      <p:sp>
        <p:nvSpPr>
          <p:cNvPr id="118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492875"/>
            <a:ext cx="5939824" cy="365125"/>
          </a:xfrm>
        </p:spPr>
        <p:txBody>
          <a:bodyPr/>
          <a:lstStyle/>
          <a:p>
            <a:r>
              <a:rPr lang="en-US" dirty="0" smtClean="0"/>
              <a:t>SLHiPP07 – SARAL-LINAC recent developments – May 8, 2017</a:t>
            </a:r>
            <a:endParaRPr lang="en-US" dirty="0"/>
          </a:p>
        </p:txBody>
      </p:sp>
      <p:grpSp>
        <p:nvGrpSpPr>
          <p:cNvPr id="14" name="Groupe 13"/>
          <p:cNvGrpSpPr/>
          <p:nvPr/>
        </p:nvGrpSpPr>
        <p:grpSpPr>
          <a:xfrm>
            <a:off x="4417996" y="1126157"/>
            <a:ext cx="4729964" cy="5237626"/>
            <a:chOff x="3862029" y="1049159"/>
            <a:chExt cx="5324043" cy="5895467"/>
          </a:xfrm>
        </p:grpSpPr>
        <p:pic>
          <p:nvPicPr>
            <p:cNvPr id="134" name="Image 1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102" y="1049159"/>
              <a:ext cx="5281970" cy="5895467"/>
            </a:xfrm>
            <a:prstGeom prst="rect">
              <a:avLst/>
            </a:prstGeom>
          </p:spPr>
        </p:pic>
        <p:sp>
          <p:nvSpPr>
            <p:cNvPr id="135" name="ZoneTexte 134"/>
            <p:cNvSpPr txBox="1"/>
            <p:nvPr/>
          </p:nvSpPr>
          <p:spPr>
            <a:xfrm>
              <a:off x="7443428" y="2226852"/>
              <a:ext cx="13292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Power coupler</a:t>
              </a:r>
              <a:endParaRPr lang="en-US" sz="1400" dirty="0"/>
            </a:p>
          </p:txBody>
        </p:sp>
        <p:sp>
          <p:nvSpPr>
            <p:cNvPr id="136" name="ZoneTexte 135"/>
            <p:cNvSpPr txBox="1"/>
            <p:nvPr/>
          </p:nvSpPr>
          <p:spPr>
            <a:xfrm>
              <a:off x="7653276" y="3708387"/>
              <a:ext cx="10102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/>
                <a:t>Beam</a:t>
              </a:r>
              <a:r>
                <a:rPr lang="fr-FR" sz="1400" dirty="0" smtClean="0"/>
                <a:t> port</a:t>
              </a:r>
              <a:endParaRPr lang="en-US" sz="1400" dirty="0"/>
            </a:p>
          </p:txBody>
        </p:sp>
        <p:sp>
          <p:nvSpPr>
            <p:cNvPr id="137" name="ZoneTexte 136"/>
            <p:cNvSpPr txBox="1"/>
            <p:nvPr/>
          </p:nvSpPr>
          <p:spPr>
            <a:xfrm>
              <a:off x="6693152" y="1294866"/>
              <a:ext cx="11095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Upper stem</a:t>
              </a:r>
              <a:endParaRPr lang="en-US" sz="1400" dirty="0"/>
            </a:p>
          </p:txBody>
        </p:sp>
        <p:sp>
          <p:nvSpPr>
            <p:cNvPr id="138" name="ZoneTexte 137"/>
            <p:cNvSpPr txBox="1"/>
            <p:nvPr/>
          </p:nvSpPr>
          <p:spPr>
            <a:xfrm>
              <a:off x="5016751" y="5433493"/>
              <a:ext cx="1138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Front flange</a:t>
              </a:r>
              <a:endParaRPr lang="en-US" sz="1400" dirty="0"/>
            </a:p>
          </p:txBody>
        </p:sp>
        <p:sp>
          <p:nvSpPr>
            <p:cNvPr id="139" name="ZoneTexte 138"/>
            <p:cNvSpPr txBox="1"/>
            <p:nvPr/>
          </p:nvSpPr>
          <p:spPr>
            <a:xfrm>
              <a:off x="4119935" y="5198224"/>
              <a:ext cx="12891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Pick-up probe</a:t>
              </a:r>
              <a:endParaRPr lang="en-US" sz="1400" dirty="0"/>
            </a:p>
          </p:txBody>
        </p:sp>
        <p:sp>
          <p:nvSpPr>
            <p:cNvPr id="140" name="ZoneTexte 139"/>
            <p:cNvSpPr txBox="1"/>
            <p:nvPr/>
          </p:nvSpPr>
          <p:spPr>
            <a:xfrm>
              <a:off x="7569129" y="4179050"/>
              <a:ext cx="1591577" cy="341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Motorized </a:t>
              </a:r>
              <a:r>
                <a:rPr lang="en-US" sz="1400" dirty="0" smtClean="0"/>
                <a:t>tuner</a:t>
              </a:r>
              <a:endParaRPr lang="en-US" sz="1400" dirty="0"/>
            </a:p>
          </p:txBody>
        </p:sp>
        <p:sp>
          <p:nvSpPr>
            <p:cNvPr id="141" name="ZoneTexte 140"/>
            <p:cNvSpPr txBox="1"/>
            <p:nvPr/>
          </p:nvSpPr>
          <p:spPr>
            <a:xfrm>
              <a:off x="5351089" y="5789323"/>
              <a:ext cx="11993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Metal gasket</a:t>
              </a:r>
              <a:endParaRPr lang="en-US" sz="1400" dirty="0"/>
            </a:p>
          </p:txBody>
        </p:sp>
        <p:cxnSp>
          <p:nvCxnSpPr>
            <p:cNvPr id="142" name="Connecteur droit avec flèche 141"/>
            <p:cNvCxnSpPr/>
            <p:nvPr/>
          </p:nvCxnSpPr>
          <p:spPr>
            <a:xfrm flipV="1">
              <a:off x="5698300" y="5060080"/>
              <a:ext cx="0" cy="7292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ZoneTexte 142"/>
            <p:cNvSpPr txBox="1"/>
            <p:nvPr/>
          </p:nvSpPr>
          <p:spPr>
            <a:xfrm>
              <a:off x="5680715" y="6535082"/>
              <a:ext cx="11095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Lower stem</a:t>
              </a:r>
              <a:endParaRPr lang="en-US" sz="1400" dirty="0"/>
            </a:p>
          </p:txBody>
        </p:sp>
        <p:sp>
          <p:nvSpPr>
            <p:cNvPr id="144" name="ZoneTexte 143"/>
            <p:cNvSpPr txBox="1"/>
            <p:nvPr/>
          </p:nvSpPr>
          <p:spPr>
            <a:xfrm>
              <a:off x="3862029" y="1623114"/>
              <a:ext cx="15087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Turbo molecular</a:t>
              </a:r>
              <a:endParaRPr lang="en-US" sz="1400" dirty="0"/>
            </a:p>
            <a:p>
              <a:r>
                <a:rPr lang="en-US" sz="1400" dirty="0" smtClean="0"/>
                <a:t>Pumping system</a:t>
              </a:r>
            </a:p>
          </p:txBody>
        </p:sp>
        <p:sp>
          <p:nvSpPr>
            <p:cNvPr id="145" name="ZoneTexte 144"/>
            <p:cNvSpPr txBox="1"/>
            <p:nvPr/>
          </p:nvSpPr>
          <p:spPr>
            <a:xfrm>
              <a:off x="5412003" y="2126824"/>
              <a:ext cx="10791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Fixed tuner</a:t>
              </a:r>
              <a:endParaRPr lang="en-US" sz="1400" dirty="0"/>
            </a:p>
          </p:txBody>
        </p:sp>
        <p:cxnSp>
          <p:nvCxnSpPr>
            <p:cNvPr id="146" name="Connecteur droit avec flèche 145"/>
            <p:cNvCxnSpPr/>
            <p:nvPr/>
          </p:nvCxnSpPr>
          <p:spPr>
            <a:xfrm flipH="1">
              <a:off x="5251213" y="2326879"/>
              <a:ext cx="345830" cy="8429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ZoneTexte 146"/>
            <p:cNvSpPr txBox="1"/>
            <p:nvPr/>
          </p:nvSpPr>
          <p:spPr>
            <a:xfrm>
              <a:off x="7269838" y="4003371"/>
              <a:ext cx="5623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Tank</a:t>
              </a:r>
              <a:endParaRPr lang="en-US" sz="1400" dirty="0"/>
            </a:p>
          </p:txBody>
        </p:sp>
      </p:grpSp>
      <p:graphicFrame>
        <p:nvGraphicFramePr>
          <p:cNvPr id="150" name="Tableau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137097"/>
              </p:ext>
            </p:extLst>
          </p:nvPr>
        </p:nvGraphicFramePr>
        <p:xfrm>
          <a:off x="73169" y="1047615"/>
          <a:ext cx="4258200" cy="3627120"/>
        </p:xfrm>
        <a:graphic>
          <a:graphicData uri="http://schemas.openxmlformats.org/drawingml/2006/table">
            <a:tbl>
              <a:tblPr firstRow="1" firstCol="1" bandRow="1"/>
              <a:tblGrid>
                <a:gridCol w="3218672"/>
                <a:gridCol w="471638"/>
                <a:gridCol w="56789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ourier New"/>
                        </a:rPr>
                        <a:t>Property</a:t>
                      </a:r>
                      <a:endParaRPr lang="en-US" sz="1400" noProof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ourier New"/>
                        </a:rPr>
                        <a:t>Unit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ourier New"/>
                        </a:rPr>
                        <a:t>Spec</a:t>
                      </a:r>
                      <a:r>
                        <a:rPr lang="fr-FR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ourier New"/>
                        </a:rPr>
                        <a:t>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Optimal beta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Cavity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aperture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diameter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mm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Flange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to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flange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length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mm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Maximum effective voltage (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cw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kV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120</a:t>
                      </a:r>
                      <a:endParaRPr lang="en-US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Maximum effective voltage (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pulsed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&lt;40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kV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Minimum effective voltage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kV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Surface peak magnetic field at RF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contact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A/m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3700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Surface peak electric field (pulsed)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Kp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RF peak power budget (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cw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kW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RF peak power budget (pulsed)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kW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Design coupler power (pulsed)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kW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Coarse tuning range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kHz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±400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Fine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tuning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range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kHz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Pick-up probe power (@120 kV)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dBm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Maximal local temperature (@ 105 kV,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cw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°C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98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Alignment</a:t>
                      </a:r>
                      <a:endParaRPr lang="en-ZA" sz="1400" noProof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mm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±1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77002" y="488963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Roadmap:</a:t>
            </a:r>
            <a:endParaRPr lang="en-US" b="1" dirty="0"/>
          </a:p>
        </p:txBody>
      </p:sp>
      <p:sp>
        <p:nvSpPr>
          <p:cNvPr id="151" name="ZoneTexte 150"/>
          <p:cNvSpPr txBox="1"/>
          <p:nvPr/>
        </p:nvSpPr>
        <p:spPr>
          <a:xfrm>
            <a:off x="240631" y="5226519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Now</a:t>
            </a:r>
            <a:r>
              <a:rPr lang="fr-FR" dirty="0" smtClean="0"/>
              <a:t> – Call for tender</a:t>
            </a:r>
            <a:endParaRPr lang="en-US" dirty="0"/>
          </a:p>
        </p:txBody>
      </p:sp>
      <p:sp>
        <p:nvSpPr>
          <p:cNvPr id="152" name="ZoneTexte 151"/>
          <p:cNvSpPr txBox="1"/>
          <p:nvPr/>
        </p:nvSpPr>
        <p:spPr>
          <a:xfrm>
            <a:off x="240631" y="5544151"/>
            <a:ext cx="379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Mid-18 – RB1/proto tests @ Saclay</a:t>
            </a:r>
            <a:endParaRPr lang="en-US" dirty="0"/>
          </a:p>
        </p:txBody>
      </p:sp>
      <p:sp>
        <p:nvSpPr>
          <p:cNvPr id="153" name="ZoneTexte 152"/>
          <p:cNvSpPr txBox="1"/>
          <p:nvPr/>
        </p:nvSpPr>
        <p:spPr>
          <a:xfrm>
            <a:off x="240631" y="5842533"/>
            <a:ext cx="348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Mid-19 – RB2&amp;3 tests @ Saclay</a:t>
            </a:r>
            <a:endParaRPr lang="en-US" dirty="0"/>
          </a:p>
        </p:txBody>
      </p:sp>
      <p:sp>
        <p:nvSpPr>
          <p:cNvPr id="154" name="ZoneTexte 153"/>
          <p:cNvSpPr txBox="1"/>
          <p:nvPr/>
        </p:nvSpPr>
        <p:spPr>
          <a:xfrm>
            <a:off x="240631" y="6140916"/>
            <a:ext cx="448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Mid-20 –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commissionning</a:t>
            </a:r>
            <a:r>
              <a:rPr lang="fr-FR" dirty="0" smtClean="0"/>
              <a:t> @ SNRC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880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044000" y="44624"/>
            <a:ext cx="7236464" cy="936104"/>
          </a:xfrm>
        </p:spPr>
        <p:txBody>
          <a:bodyPr/>
          <a:lstStyle/>
          <a:p>
            <a:pPr algn="ctr"/>
            <a:r>
              <a:rPr lang="en-US" sz="2400" dirty="0" smtClean="0"/>
              <a:t>MC2 – SC </a:t>
            </a:r>
            <a:r>
              <a:rPr lang="en-US" sz="2400" dirty="0" smtClean="0"/>
              <a:t>fully </a:t>
            </a:r>
            <a:r>
              <a:rPr lang="en-US" sz="2400" dirty="0" smtClean="0"/>
              <a:t>equipped cavities</a:t>
            </a:r>
            <a:endParaRPr lang="en-US" sz="2400" dirty="0"/>
          </a:p>
        </p:txBody>
      </p:sp>
      <p:pic>
        <p:nvPicPr>
          <p:cNvPr id="74" name="Picture 2" descr="\\dapnia\data\manip\SARAF\Projet\WP1a_Management\documents_officiels\LOGO\SARAF-LINAC_LOGO_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056" y="169797"/>
            <a:ext cx="1552950" cy="5969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80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87153"/>
            <a:ext cx="1118696" cy="365125"/>
          </a:xfrm>
        </p:spPr>
        <p:txBody>
          <a:bodyPr/>
          <a:lstStyle/>
          <a:p>
            <a:r>
              <a:rPr lang="en-US" dirty="0" smtClean="0"/>
              <a:t>|  PAGE 4</a:t>
            </a:r>
          </a:p>
        </p:txBody>
      </p:sp>
      <p:sp>
        <p:nvSpPr>
          <p:cNvPr id="118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492875"/>
            <a:ext cx="5939824" cy="365125"/>
          </a:xfrm>
        </p:spPr>
        <p:txBody>
          <a:bodyPr/>
          <a:lstStyle/>
          <a:p>
            <a:r>
              <a:rPr lang="en-US" dirty="0" smtClean="0"/>
              <a:t>SLHiPP07 – SARAL-LINAC recent developments – May 8, 2017</a:t>
            </a:r>
            <a:endParaRPr lang="en-US" dirty="0"/>
          </a:p>
        </p:txBody>
      </p:sp>
      <p:pic>
        <p:nvPicPr>
          <p:cNvPr id="120" name="Espace réservé du contenu 5" descr="C:\Users\ferrandgui\AppData\Local\Microsoft\Windows\INetCache\Content.Outlook\P3DZJIQ0\cavite equipee.jpg"/>
          <p:cNvPicPr>
            <a:picLocks noGrp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7" t="10969" r="31495" b="6631"/>
          <a:stretch/>
        </p:blipFill>
        <p:spPr bwMode="auto">
          <a:xfrm>
            <a:off x="5911855" y="965159"/>
            <a:ext cx="2413997" cy="27405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1" name="Espace réservé du contenu 8" descr="C:\Users\ferrandgui\AppData\Local\Microsoft\Windows\INetCache\Content.Outlook\P3DZJIQ0\HB_cavity_full_equiped.jpg"/>
          <p:cNvPicPr>
            <a:picLocks noGrp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9" t="18366" r="32461" b="10205"/>
          <a:stretch/>
        </p:blipFill>
        <p:spPr bwMode="auto">
          <a:xfrm>
            <a:off x="5658229" y="3937377"/>
            <a:ext cx="2484744" cy="26078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6" name="Espace réservé du contenu 9"/>
          <p:cNvSpPr txBox="1">
            <a:spLocks/>
          </p:cNvSpPr>
          <p:nvPr/>
        </p:nvSpPr>
        <p:spPr>
          <a:xfrm>
            <a:off x="7157919" y="3566166"/>
            <a:ext cx="1167934" cy="3609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5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6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18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RF-couplers</a:t>
            </a:r>
            <a:endParaRPr lang="en-US" sz="18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127" name="Espace réservé du contenu 9"/>
          <p:cNvSpPr txBox="1">
            <a:spLocks/>
          </p:cNvSpPr>
          <p:nvPr/>
        </p:nvSpPr>
        <p:spPr>
          <a:xfrm>
            <a:off x="5800756" y="3566166"/>
            <a:ext cx="725172" cy="3898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5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6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18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Tuners</a:t>
            </a:r>
            <a:endParaRPr lang="en-US" sz="18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128" name="Espace réservé du contenu 9"/>
          <p:cNvSpPr txBox="1">
            <a:spLocks/>
          </p:cNvSpPr>
          <p:nvPr/>
        </p:nvSpPr>
        <p:spPr>
          <a:xfrm>
            <a:off x="5871411" y="899968"/>
            <a:ext cx="2598820" cy="4186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5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6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18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Low-beta equipped cavity</a:t>
            </a:r>
            <a:endParaRPr lang="en-US" sz="18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129" name="Espace réservé du contenu 9"/>
          <p:cNvSpPr txBox="1">
            <a:spLocks/>
          </p:cNvSpPr>
          <p:nvPr/>
        </p:nvSpPr>
        <p:spPr>
          <a:xfrm>
            <a:off x="5871412" y="6410432"/>
            <a:ext cx="2598820" cy="4186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5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6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18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High</a:t>
            </a:r>
            <a:r>
              <a:rPr lang="en-US" sz="18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-beta equipped cavity</a:t>
            </a:r>
            <a:endParaRPr lang="en-US" sz="18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cxnSp>
        <p:nvCxnSpPr>
          <p:cNvPr id="82" name="Connecteur droit avec flèche 81"/>
          <p:cNvCxnSpPr>
            <a:stCxn id="127" idx="0"/>
          </p:cNvCxnSpPr>
          <p:nvPr/>
        </p:nvCxnSpPr>
        <p:spPr>
          <a:xfrm flipH="1" flipV="1">
            <a:off x="6160168" y="2358189"/>
            <a:ext cx="3174" cy="12079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avec flèche 129"/>
          <p:cNvCxnSpPr/>
          <p:nvPr/>
        </p:nvCxnSpPr>
        <p:spPr>
          <a:xfrm>
            <a:off x="6160168" y="3850105"/>
            <a:ext cx="0" cy="10780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avec flèche 130"/>
          <p:cNvCxnSpPr/>
          <p:nvPr/>
        </p:nvCxnSpPr>
        <p:spPr>
          <a:xfrm>
            <a:off x="7690584" y="3850105"/>
            <a:ext cx="0" cy="10780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avec flèche 131"/>
          <p:cNvCxnSpPr/>
          <p:nvPr/>
        </p:nvCxnSpPr>
        <p:spPr>
          <a:xfrm flipV="1">
            <a:off x="7655257" y="2858703"/>
            <a:ext cx="0" cy="7074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3" name="Tableau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0213"/>
              </p:ext>
            </p:extLst>
          </p:nvPr>
        </p:nvGraphicFramePr>
        <p:xfrm>
          <a:off x="73169" y="1047615"/>
          <a:ext cx="5547984" cy="1920240"/>
        </p:xfrm>
        <a:graphic>
          <a:graphicData uri="http://schemas.openxmlformats.org/drawingml/2006/table">
            <a:tbl>
              <a:tblPr firstRow="1" firstCol="1" bandRow="1"/>
              <a:tblGrid>
                <a:gridCol w="3507429"/>
                <a:gridCol w="734883"/>
                <a:gridCol w="652836"/>
                <a:gridCol w="65283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ourier New"/>
                        </a:rPr>
                        <a:t>Property</a:t>
                      </a:r>
                      <a:endParaRPr lang="en-US" sz="1400" noProof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ourier New"/>
                        </a:rPr>
                        <a:t>Unit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ourier New"/>
                        </a:rPr>
                        <a:t>Low</a:t>
                      </a:r>
                      <a:r>
                        <a:rPr lang="fr-FR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ourier New"/>
                        </a:rPr>
                        <a:t>-</a:t>
                      </a:r>
                      <a:r>
                        <a:rPr lang="fr-FR" sz="1400" b="1" dirty="0" smtClean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/>
                          <a:cs typeface="Courier New"/>
                        </a:rPr>
                        <a:t>b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ourier New"/>
                        </a:rPr>
                        <a:t>High-</a:t>
                      </a:r>
                      <a:r>
                        <a:rPr lang="fr-FR" sz="1400" b="1" dirty="0" smtClean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/>
                          <a:cs typeface="Courier New"/>
                        </a:rPr>
                        <a:t>b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Optimal beta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18.1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Design </a:t>
                      </a:r>
                      <a:r>
                        <a:rPr lang="fr-FR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Eacc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MV/m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RF power max.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kW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Flange</a:t>
                      </a: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-to-</a:t>
                      </a:r>
                      <a:r>
                        <a:rPr lang="fr-FR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flange</a:t>
                      </a: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length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mm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410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Beam</a:t>
                      </a: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aperture </a:t>
                      </a:r>
                      <a:r>
                        <a:rPr lang="fr-FR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diameter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mm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36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Epk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@ design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Eacc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MV/m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3700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3700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Bpk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@ design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Eacc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Dynamic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power </a:t>
                      </a:r>
                      <a:r>
                        <a:rPr lang="en-US" sz="1400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cryo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budget @ design </a:t>
                      </a:r>
                      <a:r>
                        <a:rPr lang="en-US" sz="1400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Eacc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8.6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16.8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4" name="ZoneTexte 133"/>
          <p:cNvSpPr txBox="1"/>
          <p:nvPr/>
        </p:nvSpPr>
        <p:spPr>
          <a:xfrm>
            <a:off x="77002" y="3619097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Roadmap:</a:t>
            </a:r>
            <a:endParaRPr lang="en-US" b="1" dirty="0"/>
          </a:p>
        </p:txBody>
      </p:sp>
      <p:sp>
        <p:nvSpPr>
          <p:cNvPr id="135" name="ZoneTexte 134"/>
          <p:cNvSpPr txBox="1"/>
          <p:nvPr/>
        </p:nvSpPr>
        <p:spPr>
          <a:xfrm>
            <a:off x="240631" y="3994485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Now</a:t>
            </a:r>
            <a:r>
              <a:rPr lang="fr-FR" dirty="0" smtClean="0"/>
              <a:t> – </a:t>
            </a:r>
            <a:r>
              <a:rPr lang="fr-FR" dirty="0" err="1" smtClean="0"/>
              <a:t>Order</a:t>
            </a:r>
            <a:endParaRPr lang="en-US" dirty="0"/>
          </a:p>
        </p:txBody>
      </p:sp>
      <p:sp>
        <p:nvSpPr>
          <p:cNvPr id="136" name="ZoneTexte 135"/>
          <p:cNvSpPr txBox="1"/>
          <p:nvPr/>
        </p:nvSpPr>
        <p:spPr>
          <a:xfrm>
            <a:off x="240631" y="4350617"/>
            <a:ext cx="3278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Mid-18 – proto tests @ Saclay</a:t>
            </a:r>
            <a:endParaRPr lang="en-US" dirty="0"/>
          </a:p>
        </p:txBody>
      </p:sp>
      <p:sp>
        <p:nvSpPr>
          <p:cNvPr id="137" name="ZoneTexte 136"/>
          <p:cNvSpPr txBox="1"/>
          <p:nvPr/>
        </p:nvSpPr>
        <p:spPr>
          <a:xfrm>
            <a:off x="240631" y="4745250"/>
            <a:ext cx="5202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Mid-19/End-20 – </a:t>
            </a:r>
            <a:r>
              <a:rPr lang="fr-FR" dirty="0" err="1" smtClean="0"/>
              <a:t>series</a:t>
            </a:r>
            <a:r>
              <a:rPr lang="fr-FR" dirty="0" smtClean="0"/>
              <a:t> </a:t>
            </a:r>
            <a:r>
              <a:rPr lang="fr-FR" dirty="0" err="1" smtClean="0"/>
              <a:t>individual</a:t>
            </a:r>
            <a:r>
              <a:rPr lang="fr-FR" dirty="0" smtClean="0"/>
              <a:t> tests @ Saclay</a:t>
            </a:r>
            <a:endParaRPr lang="en-US" dirty="0"/>
          </a:p>
        </p:txBody>
      </p:sp>
      <p:sp>
        <p:nvSpPr>
          <p:cNvPr id="138" name="ZoneTexte 137"/>
          <p:cNvSpPr txBox="1"/>
          <p:nvPr/>
        </p:nvSpPr>
        <p:spPr>
          <a:xfrm>
            <a:off x="240631" y="5139884"/>
            <a:ext cx="5484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Mid-20/End-21 – </a:t>
            </a:r>
            <a:r>
              <a:rPr lang="fr-FR" dirty="0" err="1" smtClean="0"/>
              <a:t>Assembly</a:t>
            </a:r>
            <a:r>
              <a:rPr lang="fr-FR" dirty="0" smtClean="0"/>
              <a:t> and test in CM@ Saclay</a:t>
            </a:r>
            <a:endParaRPr lang="en-US" dirty="0"/>
          </a:p>
        </p:txBody>
      </p:sp>
      <p:sp>
        <p:nvSpPr>
          <p:cNvPr id="139" name="ZoneTexte 138"/>
          <p:cNvSpPr txBox="1"/>
          <p:nvPr/>
        </p:nvSpPr>
        <p:spPr>
          <a:xfrm>
            <a:off x="240631" y="5505643"/>
            <a:ext cx="490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End-21 –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commissioning</a:t>
            </a:r>
            <a:r>
              <a:rPr lang="fr-FR" dirty="0" smtClean="0"/>
              <a:t> </a:t>
            </a:r>
            <a:r>
              <a:rPr lang="fr-FR" dirty="0" err="1" smtClean="0"/>
              <a:t>start</a:t>
            </a:r>
            <a:r>
              <a:rPr lang="fr-FR" dirty="0" smtClean="0"/>
              <a:t> @ SNRC</a:t>
            </a:r>
            <a:endParaRPr lang="en-US" dirty="0"/>
          </a:p>
        </p:txBody>
      </p:sp>
      <p:sp>
        <p:nvSpPr>
          <p:cNvPr id="140" name="ZoneTexte 139"/>
          <p:cNvSpPr txBox="1"/>
          <p:nvPr/>
        </p:nvSpPr>
        <p:spPr>
          <a:xfrm>
            <a:off x="240631" y="5890654"/>
            <a:ext cx="474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Mid-22 –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commissioning</a:t>
            </a:r>
            <a:r>
              <a:rPr lang="fr-FR" dirty="0" smtClean="0"/>
              <a:t> end@ SNRC</a:t>
            </a:r>
            <a:endParaRPr lang="en-US" dirty="0"/>
          </a:p>
        </p:txBody>
      </p:sp>
      <p:pic>
        <p:nvPicPr>
          <p:cNvPr id="141" name="Image 1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543" y="1012725"/>
            <a:ext cx="744079" cy="979705"/>
          </a:xfrm>
          <a:prstGeom prst="rect">
            <a:avLst/>
          </a:prstGeom>
        </p:spPr>
      </p:pic>
      <p:sp>
        <p:nvSpPr>
          <p:cNvPr id="142" name="ZoneTexte 141"/>
          <p:cNvSpPr txBox="1"/>
          <p:nvPr/>
        </p:nvSpPr>
        <p:spPr>
          <a:xfrm>
            <a:off x="8116090" y="1944305"/>
            <a:ext cx="1048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G. Ferrand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26907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687" y="1280887"/>
            <a:ext cx="4486060" cy="3753126"/>
          </a:xfrm>
          <a:prstGeom prst="rect">
            <a:avLst/>
          </a:prstGeom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044000" y="44624"/>
            <a:ext cx="7236464" cy="936104"/>
          </a:xfrm>
        </p:spPr>
        <p:txBody>
          <a:bodyPr/>
          <a:lstStyle/>
          <a:p>
            <a:pPr algn="ctr"/>
            <a:r>
              <a:rPr lang="en-US" sz="2400" dirty="0" smtClean="0"/>
              <a:t>MC3 – SC solenoid package</a:t>
            </a:r>
            <a:endParaRPr lang="en-US" sz="2400" dirty="0"/>
          </a:p>
        </p:txBody>
      </p:sp>
      <p:pic>
        <p:nvPicPr>
          <p:cNvPr id="74" name="Picture 2" descr="\\dapnia\data\manip\SARAF\Projet\WP1a_Management\documents_officiels\LOGO\SARAF-LINAC_LOGO_sm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056" y="169797"/>
            <a:ext cx="1552950" cy="5969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80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87153"/>
            <a:ext cx="1118696" cy="365125"/>
          </a:xfrm>
        </p:spPr>
        <p:txBody>
          <a:bodyPr/>
          <a:lstStyle/>
          <a:p>
            <a:r>
              <a:rPr lang="en-US" dirty="0" smtClean="0"/>
              <a:t>|  PAGE 4</a:t>
            </a:r>
          </a:p>
        </p:txBody>
      </p:sp>
      <p:sp>
        <p:nvSpPr>
          <p:cNvPr id="118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492875"/>
            <a:ext cx="5939824" cy="365125"/>
          </a:xfrm>
        </p:spPr>
        <p:txBody>
          <a:bodyPr/>
          <a:lstStyle/>
          <a:p>
            <a:r>
              <a:rPr lang="en-US" dirty="0" smtClean="0"/>
              <a:t>SLHiPP07 – SARAL-LINAC recent developments – May 8, 2017</a:t>
            </a:r>
            <a:endParaRPr lang="en-US" dirty="0"/>
          </a:p>
        </p:txBody>
      </p:sp>
      <p:graphicFrame>
        <p:nvGraphicFramePr>
          <p:cNvPr id="133" name="Tableau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325761"/>
              </p:ext>
            </p:extLst>
          </p:nvPr>
        </p:nvGraphicFramePr>
        <p:xfrm>
          <a:off x="73169" y="1047615"/>
          <a:ext cx="4623960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3122418"/>
                <a:gridCol w="721895"/>
                <a:gridCol w="779647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ourier New"/>
                        </a:rPr>
                        <a:t>Property</a:t>
                      </a:r>
                      <a:endParaRPr lang="en-US" sz="1400" noProof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ourier New"/>
                        </a:rPr>
                        <a:t>Unit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ourier New"/>
                        </a:rPr>
                        <a:t>Value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Flange</a:t>
                      </a: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-to-</a:t>
                      </a:r>
                      <a:r>
                        <a:rPr lang="fr-FR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flange</a:t>
                      </a: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length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mm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344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BPM </a:t>
                      </a:r>
                      <a:r>
                        <a:rPr lang="fr-FR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length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mm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Assembly</a:t>
                      </a: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precision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mm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Quench hot spot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Focusing strength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fr-FR" sz="1400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fr-FR" sz="14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.m</a:t>
                      </a:r>
                      <a:endParaRPr lang="en-US" sz="1400" baseline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Maximal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f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ringe field on cavity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mT</a:t>
                      </a:r>
                      <a:endParaRPr lang="en-US" sz="1400" baseline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Streering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strength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mT.m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4" name="ZoneTexte 133"/>
          <p:cNvSpPr txBox="1"/>
          <p:nvPr/>
        </p:nvSpPr>
        <p:spPr>
          <a:xfrm>
            <a:off x="77002" y="3619097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Roadmap:</a:t>
            </a:r>
            <a:endParaRPr lang="en-US" b="1" dirty="0"/>
          </a:p>
        </p:txBody>
      </p:sp>
      <p:sp>
        <p:nvSpPr>
          <p:cNvPr id="135" name="ZoneTexte 134"/>
          <p:cNvSpPr txBox="1"/>
          <p:nvPr/>
        </p:nvSpPr>
        <p:spPr>
          <a:xfrm>
            <a:off x="240631" y="3994485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Now</a:t>
            </a:r>
            <a:r>
              <a:rPr lang="fr-FR" dirty="0" smtClean="0"/>
              <a:t> – </a:t>
            </a:r>
            <a:r>
              <a:rPr lang="fr-FR" dirty="0" err="1" smtClean="0"/>
              <a:t>Order</a:t>
            </a:r>
            <a:endParaRPr lang="en-US" dirty="0"/>
          </a:p>
        </p:txBody>
      </p:sp>
      <p:sp>
        <p:nvSpPr>
          <p:cNvPr id="136" name="ZoneTexte 135"/>
          <p:cNvSpPr txBox="1"/>
          <p:nvPr/>
        </p:nvSpPr>
        <p:spPr>
          <a:xfrm>
            <a:off x="240631" y="4350617"/>
            <a:ext cx="3278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Mid-18 – proto tests @ Saclay</a:t>
            </a:r>
            <a:endParaRPr lang="en-US" dirty="0"/>
          </a:p>
        </p:txBody>
      </p:sp>
      <p:sp>
        <p:nvSpPr>
          <p:cNvPr id="137" name="ZoneTexte 136"/>
          <p:cNvSpPr txBox="1"/>
          <p:nvPr/>
        </p:nvSpPr>
        <p:spPr>
          <a:xfrm>
            <a:off x="240631" y="4745250"/>
            <a:ext cx="5202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Mid-19/End-20 – </a:t>
            </a:r>
            <a:r>
              <a:rPr lang="fr-FR" dirty="0" err="1" smtClean="0"/>
              <a:t>series</a:t>
            </a:r>
            <a:r>
              <a:rPr lang="fr-FR" dirty="0" smtClean="0"/>
              <a:t> </a:t>
            </a:r>
            <a:r>
              <a:rPr lang="fr-FR" dirty="0" err="1" smtClean="0"/>
              <a:t>individual</a:t>
            </a:r>
            <a:r>
              <a:rPr lang="fr-FR" dirty="0" smtClean="0"/>
              <a:t> tests @ Saclay</a:t>
            </a:r>
            <a:endParaRPr lang="en-US" dirty="0"/>
          </a:p>
        </p:txBody>
      </p:sp>
      <p:sp>
        <p:nvSpPr>
          <p:cNvPr id="138" name="ZoneTexte 137"/>
          <p:cNvSpPr txBox="1"/>
          <p:nvPr/>
        </p:nvSpPr>
        <p:spPr>
          <a:xfrm>
            <a:off x="240631" y="5139884"/>
            <a:ext cx="5484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Mid-20/End-21 – </a:t>
            </a:r>
            <a:r>
              <a:rPr lang="fr-FR" dirty="0" err="1" smtClean="0"/>
              <a:t>Assembly</a:t>
            </a:r>
            <a:r>
              <a:rPr lang="fr-FR" dirty="0" smtClean="0"/>
              <a:t> and test in CM@ Saclay</a:t>
            </a:r>
            <a:endParaRPr lang="en-US" dirty="0"/>
          </a:p>
        </p:txBody>
      </p:sp>
      <p:sp>
        <p:nvSpPr>
          <p:cNvPr id="139" name="ZoneTexte 138"/>
          <p:cNvSpPr txBox="1"/>
          <p:nvPr/>
        </p:nvSpPr>
        <p:spPr>
          <a:xfrm>
            <a:off x="240631" y="5505643"/>
            <a:ext cx="490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End-21 –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commissioning</a:t>
            </a:r>
            <a:r>
              <a:rPr lang="fr-FR" dirty="0" smtClean="0"/>
              <a:t> </a:t>
            </a:r>
            <a:r>
              <a:rPr lang="fr-FR" dirty="0" err="1" smtClean="0"/>
              <a:t>start</a:t>
            </a:r>
            <a:r>
              <a:rPr lang="fr-FR" dirty="0" smtClean="0"/>
              <a:t> @ SNRC</a:t>
            </a:r>
            <a:endParaRPr lang="en-US" dirty="0"/>
          </a:p>
        </p:txBody>
      </p:sp>
      <p:sp>
        <p:nvSpPr>
          <p:cNvPr id="140" name="ZoneTexte 139"/>
          <p:cNvSpPr txBox="1"/>
          <p:nvPr/>
        </p:nvSpPr>
        <p:spPr>
          <a:xfrm>
            <a:off x="240631" y="5890654"/>
            <a:ext cx="474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Mid-22 –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commissioning</a:t>
            </a:r>
            <a:r>
              <a:rPr lang="fr-FR" dirty="0" smtClean="0"/>
              <a:t> end@ SNRC</a:t>
            </a:r>
            <a:endParaRPr lang="en-US" dirty="0"/>
          </a:p>
        </p:txBody>
      </p:sp>
      <p:pic>
        <p:nvPicPr>
          <p:cNvPr id="29" name="Image 28" descr="\\Dapdc5\frossi\Desktop\report\1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2" t="10749" r="9179" b="10789"/>
          <a:stretch/>
        </p:blipFill>
        <p:spPr bwMode="auto">
          <a:xfrm>
            <a:off x="5722590" y="4907577"/>
            <a:ext cx="3113402" cy="16611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ZoneTexte 31"/>
          <p:cNvSpPr txBox="1"/>
          <p:nvPr/>
        </p:nvSpPr>
        <p:spPr>
          <a:xfrm>
            <a:off x="8067963" y="1944305"/>
            <a:ext cx="1170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B Gastineau</a:t>
            </a:r>
            <a:endParaRPr lang="en-US" sz="1400" dirty="0"/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887" y="1012977"/>
            <a:ext cx="752931" cy="95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94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585279" y="44624"/>
            <a:ext cx="7236464" cy="936104"/>
          </a:xfrm>
        </p:spPr>
        <p:txBody>
          <a:bodyPr/>
          <a:lstStyle/>
          <a:p>
            <a:pPr algn="ctr"/>
            <a:r>
              <a:rPr lang="en-US" sz="2400" dirty="0" smtClean="0"/>
              <a:t>Conclusion</a:t>
            </a:r>
            <a:endParaRPr lang="en-US" sz="2400" dirty="0"/>
          </a:p>
        </p:txBody>
      </p:sp>
      <p:pic>
        <p:nvPicPr>
          <p:cNvPr id="27" name="Picture 2" descr="\\dapnia\data\manip\SARAF\Projet\WP1a_Management\documents_officiels\LOGO\SARAF-LINAC_LOGO_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056" y="169797"/>
            <a:ext cx="1552950" cy="5969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96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492875"/>
            <a:ext cx="5939824" cy="365125"/>
          </a:xfrm>
        </p:spPr>
        <p:txBody>
          <a:bodyPr/>
          <a:lstStyle/>
          <a:p>
            <a:r>
              <a:rPr lang="en-US" dirty="0" smtClean="0"/>
              <a:t>SLHiPP07 – SARAL-LINAC recent developments – May 8, 2017</a:t>
            </a:r>
            <a:endParaRPr lang="en-US" dirty="0"/>
          </a:p>
        </p:txBody>
      </p:sp>
      <p:sp>
        <p:nvSpPr>
          <p:cNvPr id="98" name="Espace réservé du numéro de diapositive 8"/>
          <p:cNvSpPr txBox="1">
            <a:spLocks/>
          </p:cNvSpPr>
          <p:nvPr/>
        </p:nvSpPr>
        <p:spPr>
          <a:xfrm>
            <a:off x="8025304" y="6492875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|  PAGE 3</a:t>
            </a:r>
            <a:endParaRPr lang="en-US" dirty="0"/>
          </a:p>
        </p:txBody>
      </p:sp>
      <p:sp>
        <p:nvSpPr>
          <p:cNvPr id="94" name="Espace réservé du contenu 9"/>
          <p:cNvSpPr txBox="1">
            <a:spLocks/>
          </p:cNvSpPr>
          <p:nvPr/>
        </p:nvSpPr>
        <p:spPr>
          <a:xfrm>
            <a:off x="179512" y="999614"/>
            <a:ext cx="8964488" cy="6751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fr-FR" sz="2400" kern="0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Following</a:t>
            </a:r>
            <a:r>
              <a:rPr lang="fr-FR" sz="2400" kern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period</a:t>
            </a:r>
            <a:r>
              <a:rPr lang="fr-FR" sz="2400" kern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 (</a:t>
            </a:r>
            <a:r>
              <a:rPr lang="fr-FR" sz="2400" kern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  <a:sym typeface="Wingdings" panose="05000000000000000000" pitchFamily="2" charset="2"/>
              </a:rPr>
              <a:t> </a:t>
            </a:r>
            <a:r>
              <a:rPr lang="fr-FR" sz="2400" kern="0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  <a:sym typeface="Wingdings" panose="05000000000000000000" pitchFamily="2" charset="2"/>
              </a:rPr>
              <a:t>mid</a:t>
            </a:r>
            <a:r>
              <a:rPr lang="fr-FR" sz="2400" kern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  <a:sym typeface="Wingdings" panose="05000000000000000000" pitchFamily="2" charset="2"/>
              </a:rPr>
              <a:t> 2018</a:t>
            </a:r>
            <a:r>
              <a:rPr lang="fr-FR" sz="2400" kern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) </a:t>
            </a:r>
            <a:r>
              <a:rPr lang="fr-FR" sz="2400" kern="0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is</a:t>
            </a:r>
            <a:r>
              <a:rPr lang="fr-FR" sz="2400" kern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concentrated</a:t>
            </a:r>
            <a:r>
              <a:rPr lang="fr-FR" sz="2400" kern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 on MC prototypes and CM design </a:t>
            </a:r>
            <a:r>
              <a:rPr lang="fr-FR" sz="2400" kern="0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completion</a:t>
            </a:r>
            <a:r>
              <a:rPr lang="fr-FR" sz="2400" kern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.</a:t>
            </a:r>
            <a:endParaRPr lang="fr-FR" sz="2400" kern="0" dirty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97" name="Espace réservé du contenu 9"/>
          <p:cNvSpPr txBox="1">
            <a:spLocks/>
          </p:cNvSpPr>
          <p:nvPr/>
        </p:nvSpPr>
        <p:spPr>
          <a:xfrm>
            <a:off x="179512" y="2568533"/>
            <a:ext cx="7193440" cy="49680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endParaRPr lang="fr-FR" sz="2400" kern="0" dirty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48319" y="3089347"/>
            <a:ext cx="9026100" cy="1820107"/>
            <a:chOff x="15077" y="1700809"/>
            <a:chExt cx="9026100" cy="1820107"/>
          </a:xfrm>
        </p:grpSpPr>
        <p:pic>
          <p:nvPicPr>
            <p:cNvPr id="13" name="Picture 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576" r="20250"/>
            <a:stretch/>
          </p:blipFill>
          <p:spPr bwMode="auto">
            <a:xfrm>
              <a:off x="15077" y="2276872"/>
              <a:ext cx="9026100" cy="1244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250" b="70883"/>
            <a:stretch/>
          </p:blipFill>
          <p:spPr bwMode="auto">
            <a:xfrm>
              <a:off x="15077" y="1700809"/>
              <a:ext cx="9026100" cy="580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Rectangle 14"/>
          <p:cNvSpPr/>
          <p:nvPr/>
        </p:nvSpPr>
        <p:spPr>
          <a:xfrm>
            <a:off x="3117637" y="3097366"/>
            <a:ext cx="1119116" cy="188339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44932" y="3097366"/>
            <a:ext cx="2199450" cy="2340000"/>
          </a:xfrm>
          <a:prstGeom prst="rect">
            <a:avLst/>
          </a:prstGeom>
          <a:solidFill>
            <a:schemeClr val="accent2">
              <a:alpha val="25098"/>
            </a:schemeClr>
          </a:solidFill>
          <a:ln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64048" y="3070071"/>
            <a:ext cx="1434108" cy="2700000"/>
          </a:xfrm>
          <a:prstGeom prst="rect">
            <a:avLst/>
          </a:prstGeom>
          <a:solidFill>
            <a:srgbClr val="00B050">
              <a:alpha val="25098"/>
            </a:srgbClr>
          </a:solidFill>
          <a:ln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98156" y="3070071"/>
            <a:ext cx="2551038" cy="3060000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80203" y="3070071"/>
            <a:ext cx="1760561" cy="3420000"/>
          </a:xfrm>
          <a:prstGeom prst="rect">
            <a:avLst/>
          </a:prstGeom>
          <a:solidFill>
            <a:srgbClr val="FFFF00">
              <a:alpha val="24706"/>
            </a:srgbClr>
          </a:solidFill>
          <a:ln>
            <a:solidFill>
              <a:srgbClr val="FFFF0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103993" y="5089939"/>
            <a:ext cx="182614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</a:rPr>
              <a:t>Detailed studies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264053" y="5436908"/>
            <a:ext cx="1287532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Prototypes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465058" y="5826918"/>
            <a:ext cx="294183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Series (</a:t>
            </a:r>
            <a:r>
              <a:rPr lang="en-US" dirty="0" err="1" smtClean="0">
                <a:solidFill>
                  <a:srgbClr val="FF0000"/>
                </a:solidFill>
              </a:rPr>
              <a:t>construction&amp;tests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7266563" y="6222705"/>
            <a:ext cx="1877437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>
                <a:solidFill>
                  <a:srgbClr val="FF9900"/>
                </a:solidFill>
              </a:rPr>
              <a:t>Commissionings</a:t>
            </a:r>
            <a:endParaRPr lang="en-US" dirty="0" smtClean="0">
              <a:solidFill>
                <a:srgbClr val="FF9900"/>
              </a:solidFill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4471870" y="3094044"/>
            <a:ext cx="800284" cy="3457411"/>
            <a:chOff x="4104951" y="1679130"/>
            <a:chExt cx="800284" cy="3457411"/>
          </a:xfrm>
        </p:grpSpPr>
        <p:sp>
          <p:nvSpPr>
            <p:cNvPr id="25" name="ZoneTexte 24"/>
            <p:cNvSpPr txBox="1"/>
            <p:nvPr/>
          </p:nvSpPr>
          <p:spPr>
            <a:xfrm>
              <a:off x="4104951" y="4767209"/>
              <a:ext cx="8002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000099"/>
                  </a:solidFill>
                </a:rPr>
                <a:t>Today</a:t>
              </a:r>
              <a:endParaRPr lang="en-US" dirty="0">
                <a:solidFill>
                  <a:srgbClr val="000099"/>
                </a:solidFill>
              </a:endParaRPr>
            </a:p>
          </p:txBody>
        </p:sp>
        <p:cxnSp>
          <p:nvCxnSpPr>
            <p:cNvPr id="26" name="Connecteur droit 25"/>
            <p:cNvCxnSpPr/>
            <p:nvPr/>
          </p:nvCxnSpPr>
          <p:spPr>
            <a:xfrm>
              <a:off x="4561183" y="1679130"/>
              <a:ext cx="0" cy="3164441"/>
            </a:xfrm>
            <a:prstGeom prst="line">
              <a:avLst/>
            </a:prstGeom>
            <a:ln>
              <a:solidFill>
                <a:srgbClr val="0000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Connecteur droit avec flèche 27"/>
          <p:cNvCxnSpPr/>
          <p:nvPr/>
        </p:nvCxnSpPr>
        <p:spPr>
          <a:xfrm flipV="1">
            <a:off x="5703045" y="3503810"/>
            <a:ext cx="0" cy="1368152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ce réservé du contenu 9"/>
          <p:cNvSpPr txBox="1">
            <a:spLocks/>
          </p:cNvSpPr>
          <p:nvPr/>
        </p:nvSpPr>
        <p:spPr>
          <a:xfrm>
            <a:off x="179512" y="1788884"/>
            <a:ext cx="8964488" cy="6751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fr-FR" sz="2400" kern="0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Then</a:t>
            </a:r>
            <a:r>
              <a:rPr lang="fr-FR" sz="2400" kern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, </a:t>
            </a:r>
            <a:r>
              <a:rPr lang="fr-FR" sz="2400" kern="0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should</a:t>
            </a:r>
            <a:r>
              <a:rPr lang="fr-FR" sz="2400" kern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follow</a:t>
            </a:r>
            <a:r>
              <a:rPr lang="fr-FR" sz="2400" kern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 3.5 </a:t>
            </a:r>
            <a:r>
              <a:rPr lang="fr-FR" sz="2400" kern="0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years</a:t>
            </a:r>
            <a:r>
              <a:rPr lang="fr-FR" sz="2400" kern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 of </a:t>
            </a:r>
            <a:r>
              <a:rPr lang="fr-FR" sz="2400" kern="0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series</a:t>
            </a:r>
            <a:r>
              <a:rPr lang="fr-FR" sz="2400" kern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 production, </a:t>
            </a:r>
            <a:r>
              <a:rPr lang="fr-FR" sz="2400" kern="0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assembly</a:t>
            </a:r>
            <a:r>
              <a:rPr lang="fr-FR" sz="2400" kern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 and tests.</a:t>
            </a:r>
            <a:endParaRPr lang="fr-FR" sz="2400" kern="0" dirty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32" name="Espace réservé du contenu 9"/>
          <p:cNvSpPr txBox="1">
            <a:spLocks/>
          </p:cNvSpPr>
          <p:nvPr/>
        </p:nvSpPr>
        <p:spPr>
          <a:xfrm>
            <a:off x="179512" y="2260523"/>
            <a:ext cx="8117465" cy="6751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fr-FR" sz="2400" kern="0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Superimposed</a:t>
            </a:r>
            <a:r>
              <a:rPr lang="fr-FR" sz="2400" kern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with</a:t>
            </a:r>
            <a:r>
              <a:rPr lang="fr-FR" sz="2400" kern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 2.5 </a:t>
            </a:r>
            <a:r>
              <a:rPr lang="fr-FR" sz="2400" kern="0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years</a:t>
            </a:r>
            <a:r>
              <a:rPr lang="fr-FR" sz="2400" kern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 of </a:t>
            </a:r>
            <a:r>
              <a:rPr lang="fr-FR" sz="2400" kern="0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commissioning</a:t>
            </a:r>
            <a:r>
              <a:rPr lang="fr-FR" sz="2400" kern="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 </a:t>
            </a:r>
            <a:r>
              <a:rPr lang="fr-FR" sz="2400" kern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in 3 </a:t>
            </a:r>
            <a:r>
              <a:rPr lang="fr-FR" sz="2400" kern="0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steps</a:t>
            </a:r>
            <a:r>
              <a:rPr lang="fr-FR" sz="2400" kern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.</a:t>
            </a:r>
            <a:endParaRPr lang="fr-FR" sz="2400" kern="0" dirty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3185962" y="3041584"/>
            <a:ext cx="5861785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4985886" y="2598821"/>
            <a:ext cx="1477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&lt; 8 </a:t>
            </a:r>
            <a:r>
              <a:rPr lang="fr-FR" sz="2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years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852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/>
      <p:bldP spid="23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US" sz="2400" dirty="0" smtClean="0"/>
              <a:t>Thank-you for your attention</a:t>
            </a:r>
            <a:endParaRPr lang="en-GB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fr-FR" dirty="0" smtClean="0"/>
              <a:t>CEA | 10 AVRIL 2012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064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585279" y="44624"/>
            <a:ext cx="7236464" cy="936104"/>
          </a:xfrm>
        </p:spPr>
        <p:txBody>
          <a:bodyPr/>
          <a:lstStyle/>
          <a:p>
            <a:pPr algn="ctr"/>
            <a:r>
              <a:rPr lang="en-US" sz="2400" dirty="0" smtClean="0"/>
              <a:t>SARAF-LINAC goal</a:t>
            </a:r>
            <a:endParaRPr lang="en-US" sz="2400" dirty="0"/>
          </a:p>
        </p:txBody>
      </p:sp>
      <p:pic>
        <p:nvPicPr>
          <p:cNvPr id="27" name="Picture 2" descr="\\dapnia\data\manip\SARAF\Projet\WP1a_Management\documents_officiels\LOGO\SARAF-LINAC_LOGO_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056" y="169797"/>
            <a:ext cx="1552950" cy="5969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96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492875"/>
            <a:ext cx="5939824" cy="365125"/>
          </a:xfrm>
        </p:spPr>
        <p:txBody>
          <a:bodyPr/>
          <a:lstStyle/>
          <a:p>
            <a:r>
              <a:rPr lang="en-US" dirty="0" smtClean="0"/>
              <a:t>SLHiPP07 – SARAL-LINAC recent developments – May 8, 2017</a:t>
            </a:r>
            <a:endParaRPr lang="en-US" dirty="0"/>
          </a:p>
        </p:txBody>
      </p:sp>
      <p:sp>
        <p:nvSpPr>
          <p:cNvPr id="98" name="Espace réservé du numéro de diapositive 8"/>
          <p:cNvSpPr txBox="1">
            <a:spLocks/>
          </p:cNvSpPr>
          <p:nvPr/>
        </p:nvSpPr>
        <p:spPr>
          <a:xfrm>
            <a:off x="8025304" y="6492875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|  PAGE 3</a:t>
            </a:r>
            <a:endParaRPr lang="en-US" dirty="0"/>
          </a:p>
        </p:txBody>
      </p:sp>
      <p:sp>
        <p:nvSpPr>
          <p:cNvPr id="94" name="Espace réservé du contenu 9"/>
          <p:cNvSpPr txBox="1">
            <a:spLocks/>
          </p:cNvSpPr>
          <p:nvPr/>
        </p:nvSpPr>
        <p:spPr>
          <a:xfrm>
            <a:off x="179512" y="1115118"/>
            <a:ext cx="8964488" cy="49680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fr-FR" sz="2400" kern="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CEA </a:t>
            </a:r>
            <a:r>
              <a:rPr lang="fr-FR" sz="2400" kern="0" dirty="0" err="1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shall</a:t>
            </a:r>
            <a:r>
              <a:rPr lang="fr-FR" sz="2400" kern="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 </a:t>
            </a:r>
            <a:r>
              <a:rPr lang="fr-FR" sz="2400" kern="0" dirty="0" err="1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provide</a:t>
            </a:r>
            <a:r>
              <a:rPr lang="fr-FR" sz="2400" kern="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 </a:t>
            </a:r>
            <a:r>
              <a:rPr lang="fr-FR" sz="2400" kern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to SNRC a </a:t>
            </a:r>
            <a:r>
              <a:rPr lang="fr-FR" sz="2400" kern="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LINAC able to </a:t>
            </a:r>
            <a:r>
              <a:rPr lang="fr-FR" sz="2400" kern="0" dirty="0" err="1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fulfil</a:t>
            </a:r>
            <a:r>
              <a:rPr lang="fr-FR" sz="2400" kern="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 </a:t>
            </a:r>
            <a:r>
              <a:rPr lang="fr-FR" sz="2400" kern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the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SARAF TLR </a:t>
            </a:r>
            <a:r>
              <a:rPr lang="fr-FR" sz="2400" kern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fr-FR" sz="2400" kern="0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Beam</a:t>
            </a:r>
            <a:r>
              <a:rPr lang="fr-FR" sz="2400" kern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properties</a:t>
            </a:r>
            <a:r>
              <a:rPr lang="fr-FR" sz="2400" kern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:</a:t>
            </a:r>
            <a:endParaRPr lang="fr-FR" sz="2400" kern="0" dirty="0" smtClean="0">
              <a:solidFill>
                <a:schemeClr val="tx1"/>
              </a:solidFill>
              <a:latin typeface="Calibri" panose="020F0502020204030204" pitchFamily="34" charset="0"/>
              <a:ea typeface="Times New Roman"/>
              <a:cs typeface="Calibri"/>
            </a:endParaRPr>
          </a:p>
          <a:p>
            <a:pPr marL="717550" lvl="1">
              <a:buFont typeface="Arial" panose="020B0604020202020204" pitchFamily="34" charset="0"/>
              <a:buChar char="•"/>
            </a:pPr>
            <a:r>
              <a:rPr lang="fr-FR" sz="2400" kern="0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Deuterons</a:t>
            </a:r>
            <a:r>
              <a:rPr lang="fr-FR" sz="2400" kern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/protons,</a:t>
            </a:r>
          </a:p>
          <a:p>
            <a:pPr marL="717550" lvl="1">
              <a:buFont typeface="Arial" panose="020B0604020202020204" pitchFamily="34" charset="0"/>
              <a:buChar char="•"/>
            </a:pPr>
            <a:r>
              <a:rPr lang="fr-FR" sz="2400" kern="0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pulsed</a:t>
            </a:r>
            <a:r>
              <a:rPr lang="fr-FR" sz="2400" kern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/</a:t>
            </a:r>
            <a:r>
              <a:rPr lang="fr-FR" sz="2400" kern="0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cw</a:t>
            </a:r>
            <a:r>
              <a:rPr lang="fr-FR" sz="2400" kern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,</a:t>
            </a:r>
          </a:p>
          <a:p>
            <a:pPr marL="717550" lvl="1">
              <a:buFont typeface="Arial" panose="020B0604020202020204" pitchFamily="34" charset="0"/>
              <a:buChar char="•"/>
            </a:pPr>
            <a:r>
              <a:rPr lang="fr-FR" sz="2400" kern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0.04 - 5 mA,</a:t>
            </a:r>
          </a:p>
          <a:p>
            <a:pPr marL="717550" lvl="1">
              <a:buFont typeface="Arial" panose="020B0604020202020204" pitchFamily="34" charset="0"/>
              <a:buChar char="•"/>
            </a:pPr>
            <a:r>
              <a:rPr lang="fr-FR" sz="2400" kern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2.6-40 MeV (protons 35 MeV</a:t>
            </a:r>
            <a:r>
              <a:rPr lang="fr-FR" sz="2400" kern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).</a:t>
            </a:r>
            <a:endParaRPr lang="fr-FR" sz="2400" kern="0" dirty="0">
              <a:solidFill>
                <a:schemeClr val="tx1"/>
              </a:solidFill>
              <a:latin typeface="Calibri" panose="020F0502020204030204" pitchFamily="34" charset="0"/>
              <a:ea typeface="Times New Roman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fr-FR" sz="2400" kern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Transport:</a:t>
            </a:r>
            <a:endParaRPr lang="fr-FR" sz="2400" kern="0" dirty="0">
              <a:solidFill>
                <a:schemeClr val="tx1"/>
              </a:solidFill>
              <a:latin typeface="Calibri" panose="020F0502020204030204" pitchFamily="34" charset="0"/>
              <a:ea typeface="Times New Roman"/>
              <a:cs typeface="Calibri"/>
            </a:endParaRPr>
          </a:p>
          <a:p>
            <a:pPr marL="717550" lvl="1">
              <a:buFont typeface="Arial" panose="020B0604020202020204" pitchFamily="34" charset="0"/>
              <a:buChar char="•"/>
            </a:pPr>
            <a:r>
              <a:rPr lang="fr-FR" sz="2400" kern="0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Emittance</a:t>
            </a:r>
            <a:r>
              <a:rPr lang="fr-FR" sz="2400" kern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growth</a:t>
            </a:r>
            <a:r>
              <a:rPr lang="fr-FR" sz="2400" kern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 &lt; 25%,</a:t>
            </a:r>
          </a:p>
          <a:p>
            <a:pPr marL="717550" lvl="1">
              <a:buFont typeface="Arial" panose="020B0604020202020204" pitchFamily="34" charset="0"/>
              <a:buChar char="•"/>
            </a:pPr>
            <a:r>
              <a:rPr lang="fr-FR" sz="2400" kern="0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Losses</a:t>
            </a:r>
            <a:r>
              <a:rPr lang="fr-FR" sz="2400" kern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 &lt;150 </a:t>
            </a:r>
            <a:r>
              <a:rPr lang="fr-FR" sz="2400" kern="0" dirty="0" err="1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nA</a:t>
            </a:r>
            <a:r>
              <a:rPr lang="fr-FR" sz="2400" kern="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/m </a:t>
            </a:r>
            <a:r>
              <a:rPr lang="fr-FR" sz="2400" kern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    @ </a:t>
            </a:r>
            <a:r>
              <a:rPr lang="fr-FR" sz="2400" kern="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&lt;5 MeV,</a:t>
            </a:r>
          </a:p>
          <a:p>
            <a:pPr marL="717550" lvl="1">
              <a:buFont typeface="Arial" panose="020B0604020202020204" pitchFamily="34" charset="0"/>
              <a:buChar char="•"/>
            </a:pPr>
            <a:r>
              <a:rPr lang="fr-FR" sz="2400" kern="0" dirty="0" err="1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Losses</a:t>
            </a:r>
            <a:r>
              <a:rPr lang="fr-FR" sz="2400" kern="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 </a:t>
            </a:r>
            <a:r>
              <a:rPr lang="fr-FR" sz="2400" kern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&lt;  40 </a:t>
            </a:r>
            <a:r>
              <a:rPr lang="fr-FR" sz="2400" kern="0" dirty="0" err="1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nA</a:t>
            </a:r>
            <a:r>
              <a:rPr lang="fr-FR" sz="2400" kern="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/m </a:t>
            </a:r>
            <a:r>
              <a:rPr lang="fr-FR" sz="2400" kern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    </a:t>
            </a:r>
            <a:r>
              <a:rPr lang="fr-FR" sz="2400" kern="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@ &lt;10 MeV,</a:t>
            </a:r>
          </a:p>
          <a:p>
            <a:pPr marL="717550" lvl="1">
              <a:buFont typeface="Arial" panose="020B0604020202020204" pitchFamily="34" charset="0"/>
              <a:buChar char="•"/>
            </a:pPr>
            <a:r>
              <a:rPr lang="fr-FR" sz="2400" kern="0" dirty="0" err="1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Losses</a:t>
            </a:r>
            <a:r>
              <a:rPr lang="fr-FR" sz="2400" kern="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 &lt; </a:t>
            </a:r>
            <a:r>
              <a:rPr lang="fr-FR" sz="2400" kern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   5 </a:t>
            </a:r>
            <a:r>
              <a:rPr lang="fr-FR" sz="2400" kern="0" dirty="0" err="1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nA</a:t>
            </a:r>
            <a:r>
              <a:rPr lang="fr-FR" sz="2400" kern="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/m     @ &lt;20 MeV,</a:t>
            </a:r>
          </a:p>
          <a:p>
            <a:pPr marL="717550" lvl="1">
              <a:buFont typeface="Arial" panose="020B0604020202020204" pitchFamily="34" charset="0"/>
              <a:buChar char="•"/>
            </a:pPr>
            <a:r>
              <a:rPr lang="fr-FR" sz="2400" kern="0" dirty="0" err="1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Losses</a:t>
            </a:r>
            <a:r>
              <a:rPr lang="fr-FR" sz="2400" kern="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 &lt; </a:t>
            </a:r>
            <a:r>
              <a:rPr lang="fr-FR" sz="2400" kern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   1 </a:t>
            </a:r>
            <a:r>
              <a:rPr lang="fr-FR" sz="2400" kern="0" dirty="0" err="1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nA</a:t>
            </a:r>
            <a:r>
              <a:rPr lang="fr-FR" sz="2400" kern="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/m     @ &lt;40 MeV.</a:t>
            </a:r>
          </a:p>
          <a:p>
            <a:pPr marL="285750" indent="-285750">
              <a:buFontTx/>
              <a:buChar char="-"/>
            </a:pPr>
            <a:r>
              <a:rPr lang="fr-FR" sz="2400" kern="0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Operation</a:t>
            </a:r>
            <a:r>
              <a:rPr lang="fr-FR" sz="2400" kern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:</a:t>
            </a:r>
          </a:p>
          <a:p>
            <a:pPr marL="717550" lvl="1">
              <a:buFont typeface="Arial" panose="020B0604020202020204" pitchFamily="34" charset="0"/>
              <a:buChar char="•"/>
            </a:pPr>
            <a:r>
              <a:rPr lang="fr-FR" sz="2400" kern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6000 h/</a:t>
            </a:r>
            <a:r>
              <a:rPr lang="fr-FR" sz="2400" kern="0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yr</a:t>
            </a:r>
            <a:r>
              <a:rPr lang="fr-FR" sz="2400" kern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,</a:t>
            </a:r>
          </a:p>
          <a:p>
            <a:pPr marL="717550" lvl="1">
              <a:buFont typeface="Arial" panose="020B0604020202020204" pitchFamily="34" charset="0"/>
              <a:buChar char="•"/>
            </a:pPr>
            <a:r>
              <a:rPr lang="fr-FR" sz="2400" kern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90</a:t>
            </a:r>
            <a:r>
              <a:rPr lang="fr-FR" sz="2400" kern="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% </a:t>
            </a:r>
            <a:r>
              <a:rPr lang="fr-FR" sz="2400" kern="0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availability</a:t>
            </a:r>
            <a:r>
              <a:rPr lang="fr-FR" sz="2400" kern="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/>
              </a:rPr>
              <a:t>.</a:t>
            </a:r>
          </a:p>
          <a:p>
            <a:pPr marL="357187" lvl="1" indent="0">
              <a:buNone/>
            </a:pPr>
            <a:endParaRPr lang="fr-FR" sz="2400" kern="0" dirty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97" name="Espace réservé du contenu 9"/>
          <p:cNvSpPr txBox="1">
            <a:spLocks/>
          </p:cNvSpPr>
          <p:nvPr/>
        </p:nvSpPr>
        <p:spPr>
          <a:xfrm>
            <a:off x="179512" y="1153619"/>
            <a:ext cx="7193440" cy="49680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endParaRPr lang="fr-FR" sz="2400" kern="0" dirty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2038317" y="3888607"/>
            <a:ext cx="5071868" cy="687771"/>
            <a:chOff x="2038317" y="3888607"/>
            <a:chExt cx="5071868" cy="687771"/>
          </a:xfrm>
        </p:grpSpPr>
        <p:sp>
          <p:nvSpPr>
            <p:cNvPr id="4" name="Ellipse 3"/>
            <p:cNvSpPr/>
            <p:nvPr/>
          </p:nvSpPr>
          <p:spPr>
            <a:xfrm rot="21198229">
              <a:off x="2038317" y="4136243"/>
              <a:ext cx="2965757" cy="44013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4985886" y="3888607"/>
              <a:ext cx="21242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&lt; 20 mW/m !</a:t>
              </a:r>
              <a:endParaRPr lang="en-US" sz="28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4817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roupe 163"/>
          <p:cNvGrpSpPr/>
          <p:nvPr/>
        </p:nvGrpSpPr>
        <p:grpSpPr>
          <a:xfrm>
            <a:off x="77364" y="1040793"/>
            <a:ext cx="8990436" cy="3414576"/>
            <a:chOff x="77364" y="1050744"/>
            <a:chExt cx="8990436" cy="3414576"/>
          </a:xfrm>
        </p:grpSpPr>
        <p:grpSp>
          <p:nvGrpSpPr>
            <p:cNvPr id="165" name="Groupe 164"/>
            <p:cNvGrpSpPr/>
            <p:nvPr/>
          </p:nvGrpSpPr>
          <p:grpSpPr>
            <a:xfrm>
              <a:off x="77364" y="1050744"/>
              <a:ext cx="8990436" cy="3414576"/>
              <a:chOff x="77364" y="1050744"/>
              <a:chExt cx="8990436" cy="3414576"/>
            </a:xfrm>
          </p:grpSpPr>
          <p:sp>
            <p:nvSpPr>
              <p:cNvPr id="175" name="ZoneTexte 174"/>
              <p:cNvSpPr txBox="1"/>
              <p:nvPr/>
            </p:nvSpPr>
            <p:spPr>
              <a:xfrm>
                <a:off x="77364" y="1050744"/>
                <a:ext cx="284049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800" dirty="0" smtClean="0">
                    <a:solidFill>
                      <a:schemeClr val="accent1"/>
                    </a:solidFill>
                  </a:rPr>
                  <a:t>SARAF Phase 2 (SNRC)</a:t>
                </a:r>
                <a:endParaRPr lang="fr-FR" sz="18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2431418" y="2122415"/>
                <a:ext cx="5319379" cy="168618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 dirty="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91440" y="1337555"/>
                <a:ext cx="8976360" cy="312776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 dirty="0"/>
              </a:p>
            </p:txBody>
          </p:sp>
          <p:sp>
            <p:nvSpPr>
              <p:cNvPr id="178" name="ZoneTexte 177"/>
              <p:cNvSpPr txBox="1"/>
              <p:nvPr/>
            </p:nvSpPr>
            <p:spPr>
              <a:xfrm>
                <a:off x="6147162" y="1843224"/>
                <a:ext cx="174381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800" dirty="0" smtClean="0">
                    <a:solidFill>
                      <a:schemeClr val="accent1"/>
                    </a:solidFill>
                  </a:rPr>
                  <a:t>SARAF-LINAC</a:t>
                </a:r>
                <a:endParaRPr lang="fr-FR" sz="1800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66" name="ZoneTexte 165"/>
            <p:cNvSpPr txBox="1"/>
            <p:nvPr/>
          </p:nvSpPr>
          <p:spPr>
            <a:xfrm>
              <a:off x="1119499" y="1408884"/>
              <a:ext cx="1692956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800" dirty="0" smtClean="0">
                  <a:solidFill>
                    <a:schemeClr val="accent1"/>
                  </a:solidFill>
                </a:rPr>
                <a:t>RF power</a:t>
              </a:r>
              <a:endParaRPr lang="fr-FR" sz="1800" dirty="0">
                <a:solidFill>
                  <a:schemeClr val="accent1"/>
                </a:solidFill>
              </a:endParaRPr>
            </a:p>
          </p:txBody>
        </p:sp>
        <p:sp>
          <p:nvSpPr>
            <p:cNvPr id="167" name="ZoneTexte 166"/>
            <p:cNvSpPr txBox="1"/>
            <p:nvPr/>
          </p:nvSpPr>
          <p:spPr>
            <a:xfrm>
              <a:off x="3340019" y="1412694"/>
              <a:ext cx="124157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800" dirty="0" err="1" smtClean="0">
                  <a:solidFill>
                    <a:schemeClr val="accent1"/>
                  </a:solidFill>
                </a:rPr>
                <a:t>Electricity</a:t>
              </a:r>
              <a:endParaRPr lang="fr-FR" sz="1800" dirty="0">
                <a:solidFill>
                  <a:schemeClr val="accent1"/>
                </a:solidFill>
              </a:endParaRPr>
            </a:p>
          </p:txBody>
        </p:sp>
        <p:sp>
          <p:nvSpPr>
            <p:cNvPr id="168" name="ZoneTexte 167"/>
            <p:cNvSpPr txBox="1"/>
            <p:nvPr/>
          </p:nvSpPr>
          <p:spPr>
            <a:xfrm>
              <a:off x="158762" y="2493825"/>
              <a:ext cx="1031846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800" dirty="0" smtClean="0">
                  <a:solidFill>
                    <a:schemeClr val="accent1"/>
                  </a:solidFill>
                </a:rPr>
                <a:t>Source </a:t>
              </a:r>
            </a:p>
            <a:p>
              <a:r>
                <a:rPr lang="fr-FR" sz="1800" dirty="0" smtClean="0">
                  <a:solidFill>
                    <a:schemeClr val="accent1"/>
                  </a:solidFill>
                </a:rPr>
                <a:t>+ LEBT</a:t>
              </a:r>
              <a:endParaRPr lang="fr-FR" sz="1800" dirty="0">
                <a:solidFill>
                  <a:schemeClr val="accent1"/>
                </a:solidFill>
              </a:endParaRPr>
            </a:p>
          </p:txBody>
        </p:sp>
        <p:sp>
          <p:nvSpPr>
            <p:cNvPr id="169" name="ZoneTexte 168"/>
            <p:cNvSpPr txBox="1"/>
            <p:nvPr/>
          </p:nvSpPr>
          <p:spPr>
            <a:xfrm>
              <a:off x="7875864" y="2490015"/>
              <a:ext cx="1115736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800" dirty="0" smtClean="0">
                  <a:solidFill>
                    <a:schemeClr val="accent1"/>
                  </a:solidFill>
                </a:rPr>
                <a:t>HEBT </a:t>
              </a:r>
            </a:p>
            <a:p>
              <a:r>
                <a:rPr lang="fr-FR" sz="1800" dirty="0" smtClean="0">
                  <a:solidFill>
                    <a:schemeClr val="accent1"/>
                  </a:solidFill>
                </a:rPr>
                <a:t>+ </a:t>
              </a:r>
              <a:r>
                <a:rPr lang="fr-FR" sz="1800" dirty="0" err="1" smtClean="0">
                  <a:solidFill>
                    <a:schemeClr val="accent1"/>
                  </a:solidFill>
                </a:rPr>
                <a:t>targets</a:t>
              </a:r>
              <a:endParaRPr lang="fr-FR" sz="1800" dirty="0">
                <a:solidFill>
                  <a:schemeClr val="accent1"/>
                </a:solidFill>
              </a:endParaRPr>
            </a:p>
          </p:txBody>
        </p:sp>
        <p:sp>
          <p:nvSpPr>
            <p:cNvPr id="170" name="ZoneTexte 169"/>
            <p:cNvSpPr txBox="1"/>
            <p:nvPr/>
          </p:nvSpPr>
          <p:spPr>
            <a:xfrm>
              <a:off x="1670319" y="4060610"/>
              <a:ext cx="2375902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800" dirty="0" smtClean="0">
                  <a:solidFill>
                    <a:schemeClr val="accent1"/>
                  </a:solidFill>
                </a:rPr>
                <a:t>Water </a:t>
              </a:r>
              <a:r>
                <a:rPr lang="fr-FR" sz="1800" dirty="0" err="1" smtClean="0">
                  <a:solidFill>
                    <a:schemeClr val="accent1"/>
                  </a:solidFill>
                </a:rPr>
                <a:t>cooling</a:t>
              </a:r>
              <a:endParaRPr lang="fr-FR" sz="1800" dirty="0">
                <a:solidFill>
                  <a:schemeClr val="accent1"/>
                </a:solidFill>
              </a:endParaRPr>
            </a:p>
          </p:txBody>
        </p:sp>
        <p:sp>
          <p:nvSpPr>
            <p:cNvPr id="171" name="ZoneTexte 170"/>
            <p:cNvSpPr txBox="1"/>
            <p:nvPr/>
          </p:nvSpPr>
          <p:spPr>
            <a:xfrm>
              <a:off x="4758923" y="4060610"/>
              <a:ext cx="171520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800" dirty="0" err="1" smtClean="0">
                  <a:solidFill>
                    <a:schemeClr val="accent1"/>
                  </a:solidFill>
                </a:rPr>
                <a:t>Liquid</a:t>
              </a:r>
              <a:r>
                <a:rPr lang="fr-FR" sz="1800" dirty="0" smtClean="0">
                  <a:solidFill>
                    <a:schemeClr val="accent1"/>
                  </a:solidFill>
                </a:rPr>
                <a:t> </a:t>
              </a:r>
              <a:r>
                <a:rPr lang="fr-FR" sz="1800" dirty="0" err="1" smtClean="0">
                  <a:solidFill>
                    <a:schemeClr val="accent1"/>
                  </a:solidFill>
                </a:rPr>
                <a:t>Helium</a:t>
              </a:r>
              <a:endParaRPr lang="fr-FR" sz="1800" dirty="0">
                <a:solidFill>
                  <a:schemeClr val="accent1"/>
                </a:solidFill>
              </a:endParaRPr>
            </a:p>
          </p:txBody>
        </p:sp>
        <p:sp>
          <p:nvSpPr>
            <p:cNvPr id="172" name="ZoneTexte 171"/>
            <p:cNvSpPr txBox="1"/>
            <p:nvPr/>
          </p:nvSpPr>
          <p:spPr>
            <a:xfrm>
              <a:off x="223282" y="4039054"/>
              <a:ext cx="1130538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800" dirty="0" smtClean="0">
                  <a:solidFill>
                    <a:schemeClr val="accent1"/>
                  </a:solidFill>
                </a:rPr>
                <a:t>Building</a:t>
              </a:r>
              <a:endParaRPr lang="fr-FR" sz="1800" dirty="0">
                <a:solidFill>
                  <a:schemeClr val="accent1"/>
                </a:solidFill>
              </a:endParaRPr>
            </a:p>
          </p:txBody>
        </p:sp>
        <p:sp>
          <p:nvSpPr>
            <p:cNvPr id="173" name="ZoneTexte 172"/>
            <p:cNvSpPr txBox="1"/>
            <p:nvPr/>
          </p:nvSpPr>
          <p:spPr>
            <a:xfrm>
              <a:off x="5767876" y="1412694"/>
              <a:ext cx="3153934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800" dirty="0" smtClean="0">
                  <a:solidFill>
                    <a:schemeClr val="accent1"/>
                  </a:solidFill>
                </a:rPr>
                <a:t>Main Control System</a:t>
              </a:r>
              <a:endParaRPr lang="fr-FR" sz="1800" dirty="0">
                <a:solidFill>
                  <a:schemeClr val="accent1"/>
                </a:solidFill>
              </a:endParaRPr>
            </a:p>
          </p:txBody>
        </p:sp>
        <p:sp>
          <p:nvSpPr>
            <p:cNvPr id="174" name="ZoneTexte 173"/>
            <p:cNvSpPr txBox="1"/>
            <p:nvPr/>
          </p:nvSpPr>
          <p:spPr>
            <a:xfrm>
              <a:off x="1353820" y="2648264"/>
              <a:ext cx="94688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800" dirty="0" smtClean="0">
                  <a:solidFill>
                    <a:schemeClr val="accent1"/>
                  </a:solidFill>
                </a:rPr>
                <a:t>RFQ</a:t>
              </a:r>
              <a:endParaRPr lang="fr-FR" sz="18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79" name="Groupe 178"/>
          <p:cNvGrpSpPr/>
          <p:nvPr/>
        </p:nvGrpSpPr>
        <p:grpSpPr>
          <a:xfrm>
            <a:off x="2437512" y="1833268"/>
            <a:ext cx="6273351" cy="1965383"/>
            <a:chOff x="2437512" y="1843219"/>
            <a:chExt cx="6273351" cy="1965383"/>
          </a:xfrm>
        </p:grpSpPr>
        <p:sp>
          <p:nvSpPr>
            <p:cNvPr id="180" name="Rectangle 179"/>
            <p:cNvSpPr/>
            <p:nvPr/>
          </p:nvSpPr>
          <p:spPr>
            <a:xfrm>
              <a:off x="2437512" y="2122415"/>
              <a:ext cx="5313285" cy="1686187"/>
            </a:xfrm>
            <a:prstGeom prst="rect">
              <a:avLst/>
            </a:prstGeom>
            <a:solidFill>
              <a:srgbClr val="AEFFD8">
                <a:alpha val="30196"/>
              </a:srgb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/>
            </a:p>
          </p:txBody>
        </p:sp>
        <p:sp>
          <p:nvSpPr>
            <p:cNvPr id="181" name="ZoneTexte 180"/>
            <p:cNvSpPr txBox="1"/>
            <p:nvPr/>
          </p:nvSpPr>
          <p:spPr>
            <a:xfrm>
              <a:off x="6147161" y="1843219"/>
              <a:ext cx="25637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800" dirty="0" smtClean="0">
                  <a:solidFill>
                    <a:schemeClr val="accent5"/>
                  </a:solidFill>
                </a:rPr>
                <a:t>SARAF-LINAC (CEA)</a:t>
              </a:r>
              <a:endParaRPr lang="fr-FR" sz="180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83" name="Rectangle 182"/>
          <p:cNvSpPr/>
          <p:nvPr/>
        </p:nvSpPr>
        <p:spPr>
          <a:xfrm>
            <a:off x="5293653" y="2125484"/>
            <a:ext cx="75501" cy="477167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grpSp>
        <p:nvGrpSpPr>
          <p:cNvPr id="184" name="Groupe 183"/>
          <p:cNvGrpSpPr/>
          <p:nvPr/>
        </p:nvGrpSpPr>
        <p:grpSpPr>
          <a:xfrm>
            <a:off x="3925419" y="3040020"/>
            <a:ext cx="3263317" cy="745194"/>
            <a:chOff x="3986379" y="3049971"/>
            <a:chExt cx="3263317" cy="745194"/>
          </a:xfrm>
        </p:grpSpPr>
        <p:sp>
          <p:nvSpPr>
            <p:cNvPr id="185" name="Rectangle 184"/>
            <p:cNvSpPr/>
            <p:nvPr/>
          </p:nvSpPr>
          <p:spPr>
            <a:xfrm>
              <a:off x="4868993" y="3203678"/>
              <a:ext cx="1113966" cy="32808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/>
            </a:p>
          </p:txBody>
        </p:sp>
        <p:sp>
          <p:nvSpPr>
            <p:cNvPr id="186" name="ZoneTexte 185"/>
            <p:cNvSpPr txBox="1"/>
            <p:nvPr/>
          </p:nvSpPr>
          <p:spPr>
            <a:xfrm>
              <a:off x="4850444" y="3143597"/>
              <a:ext cx="1239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dirty="0" err="1" smtClean="0">
                  <a:solidFill>
                    <a:srgbClr val="92D050"/>
                  </a:solidFill>
                </a:rPr>
                <a:t>cryogeny</a:t>
              </a:r>
              <a:endParaRPr lang="fr-FR" sz="1800" dirty="0">
                <a:solidFill>
                  <a:srgbClr val="92D050"/>
                </a:solidFill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5385765" y="3531764"/>
              <a:ext cx="63924" cy="2634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/>
            </a:p>
          </p:txBody>
        </p:sp>
        <p:cxnSp>
          <p:nvCxnSpPr>
            <p:cNvPr id="188" name="Connecteur droit 187"/>
            <p:cNvCxnSpPr/>
            <p:nvPr/>
          </p:nvCxnSpPr>
          <p:spPr>
            <a:xfrm flipV="1">
              <a:off x="3994768" y="3049971"/>
              <a:ext cx="0" cy="75496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cteur droit 188"/>
            <p:cNvCxnSpPr/>
            <p:nvPr/>
          </p:nvCxnSpPr>
          <p:spPr>
            <a:xfrm flipV="1">
              <a:off x="5009836" y="3049971"/>
              <a:ext cx="0" cy="75496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cteur droit 189"/>
            <p:cNvCxnSpPr/>
            <p:nvPr/>
          </p:nvCxnSpPr>
          <p:spPr>
            <a:xfrm flipV="1">
              <a:off x="6092016" y="3049971"/>
              <a:ext cx="0" cy="75496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cteur droit 190"/>
            <p:cNvCxnSpPr/>
            <p:nvPr/>
          </p:nvCxnSpPr>
          <p:spPr>
            <a:xfrm flipV="1">
              <a:off x="7241308" y="3049971"/>
              <a:ext cx="0" cy="75496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cteur droit 191"/>
            <p:cNvCxnSpPr/>
            <p:nvPr/>
          </p:nvCxnSpPr>
          <p:spPr>
            <a:xfrm flipV="1">
              <a:off x="5420897" y="3121845"/>
              <a:ext cx="0" cy="75496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cteur droit 192"/>
            <p:cNvCxnSpPr/>
            <p:nvPr/>
          </p:nvCxnSpPr>
          <p:spPr>
            <a:xfrm flipH="1" flipV="1">
              <a:off x="3986379" y="3121846"/>
              <a:ext cx="3263317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" name="Groupe 193"/>
          <p:cNvGrpSpPr/>
          <p:nvPr/>
        </p:nvGrpSpPr>
        <p:grpSpPr>
          <a:xfrm>
            <a:off x="3581039" y="2130247"/>
            <a:ext cx="755777" cy="473867"/>
            <a:chOff x="3488174" y="2140198"/>
            <a:chExt cx="1067172" cy="473867"/>
          </a:xfrm>
        </p:grpSpPr>
        <p:sp>
          <p:nvSpPr>
            <p:cNvPr id="195" name="Rectangle 194"/>
            <p:cNvSpPr/>
            <p:nvPr/>
          </p:nvSpPr>
          <p:spPr>
            <a:xfrm>
              <a:off x="3576761" y="2323554"/>
              <a:ext cx="778668" cy="21193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/>
            </a:p>
          </p:txBody>
        </p:sp>
        <p:cxnSp>
          <p:nvCxnSpPr>
            <p:cNvPr id="196" name="Connecteur droit 195"/>
            <p:cNvCxnSpPr/>
            <p:nvPr/>
          </p:nvCxnSpPr>
          <p:spPr>
            <a:xfrm flipV="1">
              <a:off x="3959552" y="2140198"/>
              <a:ext cx="0" cy="188117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ZoneTexte 196"/>
            <p:cNvSpPr txBox="1"/>
            <p:nvPr/>
          </p:nvSpPr>
          <p:spPr>
            <a:xfrm>
              <a:off x="3488174" y="2239857"/>
              <a:ext cx="1067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dirty="0" smtClean="0">
                  <a:solidFill>
                    <a:schemeClr val="accent6"/>
                  </a:solidFill>
                </a:rPr>
                <a:t>Alim.</a:t>
              </a:r>
              <a:endParaRPr lang="fr-FR" sz="1800" dirty="0">
                <a:solidFill>
                  <a:schemeClr val="accent6"/>
                </a:solidFill>
              </a:endParaRPr>
            </a:p>
          </p:txBody>
        </p:sp>
        <p:cxnSp>
          <p:nvCxnSpPr>
            <p:cNvPr id="198" name="Connecteur droit 197"/>
            <p:cNvCxnSpPr/>
            <p:nvPr/>
          </p:nvCxnSpPr>
          <p:spPr>
            <a:xfrm flipV="1">
              <a:off x="4058428" y="2540247"/>
              <a:ext cx="1" cy="73818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e 198"/>
          <p:cNvGrpSpPr/>
          <p:nvPr/>
        </p:nvGrpSpPr>
        <p:grpSpPr>
          <a:xfrm>
            <a:off x="3422079" y="2120856"/>
            <a:ext cx="4236440" cy="1519103"/>
            <a:chOff x="3483039" y="2130807"/>
            <a:chExt cx="4236440" cy="1519103"/>
          </a:xfrm>
        </p:grpSpPr>
        <p:cxnSp>
          <p:nvCxnSpPr>
            <p:cNvPr id="200" name="Connecteur droit 199"/>
            <p:cNvCxnSpPr/>
            <p:nvPr/>
          </p:nvCxnSpPr>
          <p:spPr>
            <a:xfrm flipV="1">
              <a:off x="6620523" y="2130807"/>
              <a:ext cx="0" cy="117442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Rectangle 200"/>
            <p:cNvSpPr/>
            <p:nvPr/>
          </p:nvSpPr>
          <p:spPr>
            <a:xfrm>
              <a:off x="3483039" y="2248249"/>
              <a:ext cx="4236440" cy="1401661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/>
            </a:p>
          </p:txBody>
        </p:sp>
        <p:grpSp>
          <p:nvGrpSpPr>
            <p:cNvPr id="202" name="Groupe 201"/>
            <p:cNvGrpSpPr/>
            <p:nvPr/>
          </p:nvGrpSpPr>
          <p:grpSpPr>
            <a:xfrm>
              <a:off x="5958796" y="2155161"/>
              <a:ext cx="654340" cy="369332"/>
              <a:chOff x="6057856" y="2239051"/>
              <a:chExt cx="654340" cy="369332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6109959" y="2280997"/>
                <a:ext cx="451236" cy="25167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 dirty="0"/>
              </a:p>
            </p:txBody>
          </p:sp>
          <p:sp>
            <p:nvSpPr>
              <p:cNvPr id="204" name="ZoneTexte 203"/>
              <p:cNvSpPr txBox="1"/>
              <p:nvPr/>
            </p:nvSpPr>
            <p:spPr>
              <a:xfrm>
                <a:off x="6057856" y="2239051"/>
                <a:ext cx="6543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800" dirty="0" smtClean="0">
                    <a:solidFill>
                      <a:schemeClr val="accent5"/>
                    </a:solidFill>
                  </a:rPr>
                  <a:t>LCS</a:t>
                </a:r>
                <a:endParaRPr lang="fr-FR" sz="1800" dirty="0">
                  <a:solidFill>
                    <a:schemeClr val="accent5"/>
                  </a:solidFill>
                </a:endParaRPr>
              </a:p>
            </p:txBody>
          </p:sp>
        </p:grpSp>
      </p:grpSp>
      <p:grpSp>
        <p:nvGrpSpPr>
          <p:cNvPr id="210" name="Groupe 209"/>
          <p:cNvGrpSpPr/>
          <p:nvPr/>
        </p:nvGrpSpPr>
        <p:grpSpPr>
          <a:xfrm>
            <a:off x="2672522" y="2130247"/>
            <a:ext cx="763906" cy="473867"/>
            <a:chOff x="2598941" y="2140198"/>
            <a:chExt cx="1067172" cy="473867"/>
          </a:xfrm>
        </p:grpSpPr>
        <p:sp>
          <p:nvSpPr>
            <p:cNvPr id="211" name="Rectangle 210"/>
            <p:cNvSpPr/>
            <p:nvPr/>
          </p:nvSpPr>
          <p:spPr>
            <a:xfrm>
              <a:off x="2670750" y="2323554"/>
              <a:ext cx="778668" cy="21193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/>
            </a:p>
          </p:txBody>
        </p:sp>
        <p:sp>
          <p:nvSpPr>
            <p:cNvPr id="212" name="ZoneTexte 211"/>
            <p:cNvSpPr txBox="1"/>
            <p:nvPr/>
          </p:nvSpPr>
          <p:spPr>
            <a:xfrm>
              <a:off x="2598941" y="2239857"/>
              <a:ext cx="1067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dirty="0" smtClean="0">
                  <a:solidFill>
                    <a:schemeClr val="accent6"/>
                  </a:solidFill>
                </a:rPr>
                <a:t>Alim.</a:t>
              </a:r>
              <a:endParaRPr lang="fr-FR" sz="1800" dirty="0">
                <a:solidFill>
                  <a:schemeClr val="accent6"/>
                </a:solidFill>
              </a:endParaRPr>
            </a:p>
          </p:txBody>
        </p:sp>
        <p:cxnSp>
          <p:nvCxnSpPr>
            <p:cNvPr id="213" name="Connecteur droit 212"/>
            <p:cNvCxnSpPr/>
            <p:nvPr/>
          </p:nvCxnSpPr>
          <p:spPr>
            <a:xfrm flipV="1">
              <a:off x="3053541" y="2140198"/>
              <a:ext cx="0" cy="188117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cteur droit 213"/>
            <p:cNvCxnSpPr/>
            <p:nvPr/>
          </p:nvCxnSpPr>
          <p:spPr>
            <a:xfrm flipV="1">
              <a:off x="3148791" y="2540247"/>
              <a:ext cx="1" cy="73818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e 214"/>
          <p:cNvGrpSpPr/>
          <p:nvPr/>
        </p:nvGrpSpPr>
        <p:grpSpPr>
          <a:xfrm>
            <a:off x="2428203" y="2130247"/>
            <a:ext cx="985487" cy="945597"/>
            <a:chOff x="2489163" y="2140198"/>
            <a:chExt cx="985487" cy="945597"/>
          </a:xfrm>
        </p:grpSpPr>
        <p:sp>
          <p:nvSpPr>
            <p:cNvPr id="216" name="Rectangle 215"/>
            <p:cNvSpPr/>
            <p:nvPr/>
          </p:nvSpPr>
          <p:spPr>
            <a:xfrm>
              <a:off x="2501526" y="2608976"/>
              <a:ext cx="973124" cy="43622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577857" y="2140198"/>
              <a:ext cx="75501" cy="477167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/>
            </a:p>
          </p:txBody>
        </p:sp>
        <p:pic>
          <p:nvPicPr>
            <p:cNvPr id="21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9163" y="2585732"/>
              <a:ext cx="981075" cy="500063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grpSp>
        <p:nvGrpSpPr>
          <p:cNvPr id="219" name="Groupe 218"/>
          <p:cNvGrpSpPr/>
          <p:nvPr/>
        </p:nvGrpSpPr>
        <p:grpSpPr>
          <a:xfrm>
            <a:off x="4039741" y="2178031"/>
            <a:ext cx="423119" cy="1620620"/>
            <a:chOff x="4100701" y="2187982"/>
            <a:chExt cx="423119" cy="1620620"/>
          </a:xfrm>
        </p:grpSpPr>
        <p:cxnSp>
          <p:nvCxnSpPr>
            <p:cNvPr id="220" name="Connecteur droit 219"/>
            <p:cNvCxnSpPr/>
            <p:nvPr/>
          </p:nvCxnSpPr>
          <p:spPr>
            <a:xfrm flipH="1" flipV="1">
              <a:off x="4330326" y="3045204"/>
              <a:ext cx="1159" cy="21719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Rectangle 220"/>
            <p:cNvSpPr/>
            <p:nvPr/>
          </p:nvSpPr>
          <p:spPr>
            <a:xfrm>
              <a:off x="4100701" y="2187982"/>
              <a:ext cx="257939" cy="12080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4155928" y="3262402"/>
              <a:ext cx="367892" cy="17039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/>
            </a:p>
          </p:txBody>
        </p:sp>
        <p:cxnSp>
          <p:nvCxnSpPr>
            <p:cNvPr id="223" name="Connecteur droit 222"/>
            <p:cNvCxnSpPr/>
            <p:nvPr/>
          </p:nvCxnSpPr>
          <p:spPr>
            <a:xfrm flipV="1">
              <a:off x="4325293" y="3432425"/>
              <a:ext cx="0" cy="376177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Groupe 223"/>
          <p:cNvGrpSpPr/>
          <p:nvPr/>
        </p:nvGrpSpPr>
        <p:grpSpPr>
          <a:xfrm>
            <a:off x="815340" y="1756281"/>
            <a:ext cx="7068144" cy="2301311"/>
            <a:chOff x="815340" y="1766232"/>
            <a:chExt cx="7068144" cy="2301311"/>
          </a:xfrm>
        </p:grpSpPr>
        <p:cxnSp>
          <p:nvCxnSpPr>
            <p:cNvPr id="225" name="Connecteur droit 224"/>
            <p:cNvCxnSpPr/>
            <p:nvPr/>
          </p:nvCxnSpPr>
          <p:spPr>
            <a:xfrm flipV="1">
              <a:off x="2559551" y="1925623"/>
              <a:ext cx="0" cy="205181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6" name="Groupe 225"/>
            <p:cNvGrpSpPr/>
            <p:nvPr/>
          </p:nvGrpSpPr>
          <p:grpSpPr>
            <a:xfrm>
              <a:off x="815340" y="1766232"/>
              <a:ext cx="7068144" cy="2301311"/>
              <a:chOff x="815340" y="1766232"/>
              <a:chExt cx="7068144" cy="2301311"/>
            </a:xfrm>
          </p:grpSpPr>
          <p:cxnSp>
            <p:nvCxnSpPr>
              <p:cNvPr id="227" name="Connecteur droit 226"/>
              <p:cNvCxnSpPr/>
              <p:nvPr/>
            </p:nvCxnSpPr>
            <p:spPr>
              <a:xfrm flipV="1">
                <a:off x="7743808" y="2829190"/>
                <a:ext cx="139676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Connecteur droit 227"/>
              <p:cNvCxnSpPr/>
              <p:nvPr/>
            </p:nvCxnSpPr>
            <p:spPr>
              <a:xfrm flipV="1">
                <a:off x="2288527" y="2828421"/>
                <a:ext cx="139676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Connecteur droit 228"/>
              <p:cNvCxnSpPr/>
              <p:nvPr/>
            </p:nvCxnSpPr>
            <p:spPr>
              <a:xfrm>
                <a:off x="815340" y="3727581"/>
                <a:ext cx="1612863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Connecteur droit 229"/>
              <p:cNvCxnSpPr/>
              <p:nvPr/>
            </p:nvCxnSpPr>
            <p:spPr>
              <a:xfrm flipV="1">
                <a:off x="830580" y="3726110"/>
                <a:ext cx="0" cy="313892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Connecteur droit 230"/>
              <p:cNvCxnSpPr/>
              <p:nvPr/>
            </p:nvCxnSpPr>
            <p:spPr>
              <a:xfrm flipV="1">
                <a:off x="5360085" y="3811943"/>
                <a:ext cx="0" cy="2556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Connecteur droit 231"/>
              <p:cNvCxnSpPr/>
              <p:nvPr/>
            </p:nvCxnSpPr>
            <p:spPr>
              <a:xfrm flipV="1">
                <a:off x="2559551" y="1766232"/>
                <a:ext cx="0" cy="20518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Connecteur droit 232"/>
              <p:cNvCxnSpPr/>
              <p:nvPr/>
            </p:nvCxnSpPr>
            <p:spPr>
              <a:xfrm flipV="1">
                <a:off x="3901440" y="1783010"/>
                <a:ext cx="0" cy="33528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Connecteur droit 233"/>
              <p:cNvCxnSpPr/>
              <p:nvPr/>
            </p:nvCxnSpPr>
            <p:spPr>
              <a:xfrm flipV="1">
                <a:off x="6560820" y="1783010"/>
                <a:ext cx="0" cy="33528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Connecteur droit 234"/>
              <p:cNvCxnSpPr/>
              <p:nvPr/>
            </p:nvCxnSpPr>
            <p:spPr>
              <a:xfrm flipV="1">
                <a:off x="5327918" y="1925623"/>
                <a:ext cx="0" cy="20518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Connecteur droit 235"/>
              <p:cNvCxnSpPr/>
              <p:nvPr/>
            </p:nvCxnSpPr>
            <p:spPr>
              <a:xfrm flipH="1">
                <a:off x="2559551" y="1925625"/>
                <a:ext cx="2781999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Connecteur droit 236"/>
              <p:cNvCxnSpPr/>
              <p:nvPr/>
            </p:nvCxnSpPr>
            <p:spPr>
              <a:xfrm flipH="1">
                <a:off x="2987391" y="2009515"/>
                <a:ext cx="911253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Connecteur droit 237"/>
              <p:cNvCxnSpPr/>
              <p:nvPr/>
            </p:nvCxnSpPr>
            <p:spPr>
              <a:xfrm flipV="1">
                <a:off x="2995429" y="2017902"/>
                <a:ext cx="0" cy="96124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Connecteur droit 238"/>
              <p:cNvCxnSpPr/>
              <p:nvPr/>
            </p:nvCxnSpPr>
            <p:spPr>
              <a:xfrm flipV="1">
                <a:off x="4264333" y="3818319"/>
                <a:ext cx="0" cy="11611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Connecteur droit 239"/>
              <p:cNvCxnSpPr/>
              <p:nvPr/>
            </p:nvCxnSpPr>
            <p:spPr>
              <a:xfrm flipV="1">
                <a:off x="2930484" y="3944153"/>
                <a:ext cx="0" cy="11611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Connecteur droit 240"/>
              <p:cNvCxnSpPr/>
              <p:nvPr/>
            </p:nvCxnSpPr>
            <p:spPr>
              <a:xfrm flipH="1">
                <a:off x="2930484" y="3935765"/>
                <a:ext cx="1345665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Connecteur droit 241"/>
              <p:cNvCxnSpPr/>
              <p:nvPr/>
            </p:nvCxnSpPr>
            <p:spPr>
              <a:xfrm flipV="1">
                <a:off x="2930484" y="3809930"/>
                <a:ext cx="0" cy="11611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Connecteur droit 242"/>
              <p:cNvCxnSpPr/>
              <p:nvPr/>
            </p:nvCxnSpPr>
            <p:spPr>
              <a:xfrm flipV="1">
                <a:off x="1198228" y="2828421"/>
                <a:ext cx="139676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4" name="Groupe 243"/>
          <p:cNvGrpSpPr/>
          <p:nvPr/>
        </p:nvGrpSpPr>
        <p:grpSpPr>
          <a:xfrm>
            <a:off x="2744341" y="2178031"/>
            <a:ext cx="638939" cy="1607184"/>
            <a:chOff x="2805301" y="2187982"/>
            <a:chExt cx="638939" cy="1607184"/>
          </a:xfrm>
        </p:grpSpPr>
        <p:sp>
          <p:nvSpPr>
            <p:cNvPr id="245" name="Rectangle 244"/>
            <p:cNvSpPr/>
            <p:nvPr/>
          </p:nvSpPr>
          <p:spPr>
            <a:xfrm>
              <a:off x="2805301" y="3262402"/>
              <a:ext cx="367892" cy="17039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2949331" y="3436514"/>
              <a:ext cx="75501" cy="358652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3186301" y="2187982"/>
              <a:ext cx="257939" cy="12080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/>
            </a:p>
          </p:txBody>
        </p:sp>
        <p:cxnSp>
          <p:nvCxnSpPr>
            <p:cNvPr id="248" name="Connecteur droit 247"/>
            <p:cNvCxnSpPr/>
            <p:nvPr/>
          </p:nvCxnSpPr>
          <p:spPr>
            <a:xfrm flipH="1" flipV="1">
              <a:off x="2996826" y="3045204"/>
              <a:ext cx="1159" cy="21719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Groupe 248"/>
          <p:cNvGrpSpPr/>
          <p:nvPr/>
        </p:nvGrpSpPr>
        <p:grpSpPr>
          <a:xfrm>
            <a:off x="2440567" y="2106187"/>
            <a:ext cx="964734" cy="1533772"/>
            <a:chOff x="2501527" y="2116138"/>
            <a:chExt cx="964734" cy="1533772"/>
          </a:xfrm>
        </p:grpSpPr>
        <p:sp>
          <p:nvSpPr>
            <p:cNvPr id="250" name="Rectangle 249"/>
            <p:cNvSpPr/>
            <p:nvPr/>
          </p:nvSpPr>
          <p:spPr>
            <a:xfrm>
              <a:off x="2501527" y="2248249"/>
              <a:ext cx="964734" cy="1401661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/>
            </a:p>
          </p:txBody>
        </p:sp>
        <p:pic>
          <p:nvPicPr>
            <p:cNvPr id="251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2237" y="2116138"/>
              <a:ext cx="423863" cy="266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044000" y="44624"/>
            <a:ext cx="7236464" cy="936104"/>
          </a:xfrm>
        </p:spPr>
        <p:txBody>
          <a:bodyPr/>
          <a:lstStyle/>
          <a:p>
            <a:pPr algn="ctr"/>
            <a:r>
              <a:rPr lang="en-US" sz="2400" dirty="0" smtClean="0"/>
              <a:t>MAJOR </a:t>
            </a:r>
            <a:r>
              <a:rPr lang="en-US" sz="2400" dirty="0" smtClean="0"/>
              <a:t>subsystems</a:t>
            </a:r>
            <a:endParaRPr lang="en-US" sz="2400" dirty="0"/>
          </a:p>
        </p:txBody>
      </p:sp>
      <p:pic>
        <p:nvPicPr>
          <p:cNvPr id="74" name="Picture 2" descr="\\dapnia\data\manip\SARAF\Projet\WP1a_Management\documents_officiels\LOGO\SARAF-LINAC_LOGO_sm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056" y="169797"/>
            <a:ext cx="1552950" cy="5969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80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87153"/>
            <a:ext cx="1118696" cy="365125"/>
          </a:xfrm>
        </p:spPr>
        <p:txBody>
          <a:bodyPr/>
          <a:lstStyle/>
          <a:p>
            <a:r>
              <a:rPr lang="en-US" dirty="0" smtClean="0"/>
              <a:t>|  PAGE 4</a:t>
            </a:r>
          </a:p>
        </p:txBody>
      </p:sp>
      <p:sp>
        <p:nvSpPr>
          <p:cNvPr id="118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492875"/>
            <a:ext cx="5939824" cy="365125"/>
          </a:xfrm>
        </p:spPr>
        <p:txBody>
          <a:bodyPr/>
          <a:lstStyle/>
          <a:p>
            <a:r>
              <a:rPr lang="en-US" dirty="0" smtClean="0"/>
              <a:t>SLHiPP07 – SARAL-LINAC recent developments – May 8, 2017</a:t>
            </a:r>
            <a:endParaRPr lang="en-US" dirty="0"/>
          </a:p>
        </p:txBody>
      </p:sp>
      <p:sp>
        <p:nvSpPr>
          <p:cNvPr id="122" name="ZoneTexte 121"/>
          <p:cNvSpPr txBox="1"/>
          <p:nvPr/>
        </p:nvSpPr>
        <p:spPr>
          <a:xfrm>
            <a:off x="552450" y="4573805"/>
            <a:ext cx="844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SARAF-LINAC </a:t>
            </a:r>
            <a:r>
              <a:rPr lang="fr-FR" dirty="0" err="1" smtClean="0"/>
              <a:t>is</a:t>
            </a:r>
            <a:r>
              <a:rPr lang="fr-FR" dirty="0" smtClean="0"/>
              <a:t> a SARAF Phase 2 </a:t>
            </a:r>
            <a:r>
              <a:rPr lang="fr-FR" dirty="0" err="1" smtClean="0"/>
              <a:t>subsystem</a:t>
            </a:r>
            <a:r>
              <a:rPr lang="fr-FR" dirty="0" smtClean="0"/>
              <a:t>, made of 4 </a:t>
            </a:r>
            <a:r>
              <a:rPr lang="fr-FR" dirty="0" err="1" smtClean="0"/>
              <a:t>subsystems</a:t>
            </a:r>
            <a:r>
              <a:rPr lang="fr-FR" dirty="0" smtClean="0"/>
              <a:t>:</a:t>
            </a:r>
            <a:endParaRPr lang="en-US" dirty="0"/>
          </a:p>
        </p:txBody>
      </p:sp>
      <p:grpSp>
        <p:nvGrpSpPr>
          <p:cNvPr id="12" name="Groupe 11"/>
          <p:cNvGrpSpPr/>
          <p:nvPr/>
        </p:nvGrpSpPr>
        <p:grpSpPr>
          <a:xfrm>
            <a:off x="809625" y="2324100"/>
            <a:ext cx="7191375" cy="3006053"/>
            <a:chOff x="809625" y="2324100"/>
            <a:chExt cx="7191375" cy="3006053"/>
          </a:xfrm>
        </p:grpSpPr>
        <p:sp>
          <p:nvSpPr>
            <p:cNvPr id="123" name="ZoneTexte 122"/>
            <p:cNvSpPr txBox="1"/>
            <p:nvPr/>
          </p:nvSpPr>
          <p:spPr>
            <a:xfrm>
              <a:off x="809625" y="4960821"/>
              <a:ext cx="7191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- The Medium </a:t>
              </a:r>
              <a:r>
                <a:rPr lang="fr-FR" dirty="0" err="1" smtClean="0"/>
                <a:t>Energy</a:t>
              </a:r>
              <a:r>
                <a:rPr lang="fr-FR" dirty="0" smtClean="0"/>
                <a:t> Transport Line (MBT</a:t>
              </a:r>
              <a:r>
                <a:rPr lang="fr-FR" dirty="0" smtClean="0"/>
                <a:t>)</a:t>
              </a:r>
              <a:endParaRPr lang="en-US" dirty="0"/>
            </a:p>
          </p:txBody>
        </p:sp>
        <p:sp>
          <p:nvSpPr>
            <p:cNvPr id="124" name="Ellipse 123"/>
            <p:cNvSpPr/>
            <p:nvPr/>
          </p:nvSpPr>
          <p:spPr>
            <a:xfrm>
              <a:off x="2485126" y="2324100"/>
              <a:ext cx="952500" cy="12763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Groupe 204"/>
          <p:cNvGrpSpPr/>
          <p:nvPr/>
        </p:nvGrpSpPr>
        <p:grpSpPr>
          <a:xfrm>
            <a:off x="3410442" y="2596986"/>
            <a:ext cx="4361958" cy="451986"/>
            <a:chOff x="3410442" y="2606937"/>
            <a:chExt cx="4361958" cy="451986"/>
          </a:xfrm>
        </p:grpSpPr>
        <p:grpSp>
          <p:nvGrpSpPr>
            <p:cNvPr id="206" name="Groupe 205"/>
            <p:cNvGrpSpPr/>
            <p:nvPr/>
          </p:nvGrpSpPr>
          <p:grpSpPr>
            <a:xfrm>
              <a:off x="3410442" y="2606937"/>
              <a:ext cx="4249737" cy="451986"/>
              <a:chOff x="3410442" y="3254637"/>
              <a:chExt cx="4249737" cy="451986"/>
            </a:xfrm>
          </p:grpSpPr>
          <p:sp>
            <p:nvSpPr>
              <p:cNvPr id="208" name="Rectangle 207"/>
              <p:cNvSpPr/>
              <p:nvPr/>
            </p:nvSpPr>
            <p:spPr>
              <a:xfrm>
                <a:off x="3423849" y="3255760"/>
                <a:ext cx="4234670" cy="43714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 dirty="0"/>
              </a:p>
            </p:txBody>
          </p:sp>
          <p:pic>
            <p:nvPicPr>
              <p:cNvPr id="209" name="Picture 4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0442" y="3254637"/>
                <a:ext cx="4249737" cy="4519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207" name="Connecteur droit 206"/>
            <p:cNvCxnSpPr/>
            <p:nvPr/>
          </p:nvCxnSpPr>
          <p:spPr>
            <a:xfrm flipV="1">
              <a:off x="7652368" y="2826950"/>
              <a:ext cx="120032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4" name="Groupe 253"/>
          <p:cNvGrpSpPr/>
          <p:nvPr/>
        </p:nvGrpSpPr>
        <p:grpSpPr>
          <a:xfrm>
            <a:off x="809625" y="2377440"/>
            <a:ext cx="7191375" cy="3362288"/>
            <a:chOff x="809625" y="2377440"/>
            <a:chExt cx="7191375" cy="3362288"/>
          </a:xfrm>
        </p:grpSpPr>
        <p:sp>
          <p:nvSpPr>
            <p:cNvPr id="125" name="ZoneTexte 124"/>
            <p:cNvSpPr txBox="1"/>
            <p:nvPr/>
          </p:nvSpPr>
          <p:spPr>
            <a:xfrm>
              <a:off x="809625" y="5370396"/>
              <a:ext cx="7191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- The Super-</a:t>
              </a:r>
              <a:r>
                <a:rPr lang="fr-FR" dirty="0" err="1" smtClean="0"/>
                <a:t>Conducting</a:t>
              </a:r>
              <a:r>
                <a:rPr lang="fr-FR" dirty="0" smtClean="0"/>
                <a:t> Linac (SCL</a:t>
              </a:r>
              <a:r>
                <a:rPr lang="fr-FR" dirty="0" smtClean="0"/>
                <a:t>)</a:t>
              </a:r>
              <a:endParaRPr lang="en-US" dirty="0"/>
            </a:p>
          </p:txBody>
        </p:sp>
        <p:sp>
          <p:nvSpPr>
            <p:cNvPr id="128" name="Ellipse 127"/>
            <p:cNvSpPr/>
            <p:nvPr/>
          </p:nvSpPr>
          <p:spPr>
            <a:xfrm>
              <a:off x="3388093" y="2377440"/>
              <a:ext cx="4312118" cy="127053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809625" y="2743199"/>
            <a:ext cx="7191375" cy="3396579"/>
            <a:chOff x="809625" y="2743199"/>
            <a:chExt cx="7191375" cy="3396579"/>
          </a:xfrm>
        </p:grpSpPr>
        <p:sp>
          <p:nvSpPr>
            <p:cNvPr id="126" name="ZoneTexte 125"/>
            <p:cNvSpPr txBox="1"/>
            <p:nvPr/>
          </p:nvSpPr>
          <p:spPr>
            <a:xfrm>
              <a:off x="809625" y="5770446"/>
              <a:ext cx="7191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- The </a:t>
              </a:r>
              <a:r>
                <a:rPr lang="fr-FR" dirty="0" err="1" smtClean="0"/>
                <a:t>Beam</a:t>
              </a:r>
              <a:r>
                <a:rPr lang="fr-FR" dirty="0" smtClean="0"/>
                <a:t> Diagnostics (DIA</a:t>
              </a:r>
              <a:r>
                <a:rPr lang="fr-FR" dirty="0" smtClean="0"/>
                <a:t>)</a:t>
              </a:r>
              <a:endParaRPr lang="en-US" dirty="0"/>
            </a:p>
          </p:txBody>
        </p:sp>
        <p:sp>
          <p:nvSpPr>
            <p:cNvPr id="129" name="Ellipse 128"/>
            <p:cNvSpPr/>
            <p:nvPr/>
          </p:nvSpPr>
          <p:spPr>
            <a:xfrm>
              <a:off x="2533650" y="2743199"/>
              <a:ext cx="5089557" cy="16735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809625" y="2124074"/>
            <a:ext cx="7191375" cy="4425279"/>
            <a:chOff x="809625" y="2124074"/>
            <a:chExt cx="7191375" cy="4425279"/>
          </a:xfrm>
        </p:grpSpPr>
        <p:sp>
          <p:nvSpPr>
            <p:cNvPr id="127" name="ZoneTexte 126"/>
            <p:cNvSpPr txBox="1"/>
            <p:nvPr/>
          </p:nvSpPr>
          <p:spPr>
            <a:xfrm>
              <a:off x="809625" y="6180021"/>
              <a:ext cx="7191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- The </a:t>
              </a:r>
              <a:r>
                <a:rPr lang="fr-FR" dirty="0" err="1" smtClean="0"/>
                <a:t>associated</a:t>
              </a:r>
              <a:r>
                <a:rPr lang="fr-FR" dirty="0" smtClean="0"/>
                <a:t> Control System (CCD</a:t>
              </a:r>
              <a:r>
                <a:rPr lang="fr-FR" dirty="0" smtClean="0"/>
                <a:t>)</a:t>
              </a:r>
              <a:endParaRPr lang="en-US" dirty="0"/>
            </a:p>
          </p:txBody>
        </p:sp>
        <p:sp>
          <p:nvSpPr>
            <p:cNvPr id="130" name="Ellipse 129"/>
            <p:cNvSpPr/>
            <p:nvPr/>
          </p:nvSpPr>
          <p:spPr>
            <a:xfrm>
              <a:off x="2495551" y="2124074"/>
              <a:ext cx="4924424" cy="3714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1" name="Image 1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7" t="-1" r="-867" b="1906"/>
          <a:stretch/>
        </p:blipFill>
        <p:spPr>
          <a:xfrm>
            <a:off x="7881904" y="5046482"/>
            <a:ext cx="771408" cy="990310"/>
          </a:xfrm>
          <a:prstGeom prst="rect">
            <a:avLst/>
          </a:prstGeom>
        </p:spPr>
      </p:pic>
      <p:pic>
        <p:nvPicPr>
          <p:cNvPr id="132" name="Image 1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1"/>
          <a:stretch/>
        </p:blipFill>
        <p:spPr>
          <a:xfrm>
            <a:off x="6785510" y="5049854"/>
            <a:ext cx="712590" cy="990600"/>
          </a:xfrm>
          <a:prstGeom prst="rect">
            <a:avLst/>
          </a:prstGeom>
        </p:spPr>
      </p:pic>
      <p:grpSp>
        <p:nvGrpSpPr>
          <p:cNvPr id="133" name="Groupe 132"/>
          <p:cNvGrpSpPr/>
          <p:nvPr/>
        </p:nvGrpSpPr>
        <p:grpSpPr>
          <a:xfrm>
            <a:off x="4343400" y="2774950"/>
            <a:ext cx="76200" cy="101600"/>
            <a:chOff x="1428750" y="2705100"/>
            <a:chExt cx="158750" cy="82550"/>
          </a:xfrm>
        </p:grpSpPr>
        <p:cxnSp>
          <p:nvCxnSpPr>
            <p:cNvPr id="134" name="Connecteur droit 133"/>
            <p:cNvCxnSpPr/>
            <p:nvPr/>
          </p:nvCxnSpPr>
          <p:spPr>
            <a:xfrm>
              <a:off x="1428750" y="2705100"/>
              <a:ext cx="158750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134"/>
            <p:cNvCxnSpPr/>
            <p:nvPr/>
          </p:nvCxnSpPr>
          <p:spPr>
            <a:xfrm>
              <a:off x="1428750" y="2787650"/>
              <a:ext cx="158750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e 135"/>
          <p:cNvGrpSpPr/>
          <p:nvPr/>
        </p:nvGrpSpPr>
        <p:grpSpPr>
          <a:xfrm>
            <a:off x="5276850" y="2774950"/>
            <a:ext cx="76200" cy="101600"/>
            <a:chOff x="1428750" y="2705100"/>
            <a:chExt cx="158750" cy="82550"/>
          </a:xfrm>
        </p:grpSpPr>
        <p:cxnSp>
          <p:nvCxnSpPr>
            <p:cNvPr id="137" name="Connecteur droit 136"/>
            <p:cNvCxnSpPr/>
            <p:nvPr/>
          </p:nvCxnSpPr>
          <p:spPr>
            <a:xfrm>
              <a:off x="1428750" y="2705100"/>
              <a:ext cx="158750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cteur droit 137"/>
            <p:cNvCxnSpPr/>
            <p:nvPr/>
          </p:nvCxnSpPr>
          <p:spPr>
            <a:xfrm>
              <a:off x="1428750" y="2787650"/>
              <a:ext cx="158750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e 138"/>
          <p:cNvGrpSpPr/>
          <p:nvPr/>
        </p:nvGrpSpPr>
        <p:grpSpPr>
          <a:xfrm>
            <a:off x="6280150" y="2774950"/>
            <a:ext cx="76200" cy="101600"/>
            <a:chOff x="1428750" y="2705100"/>
            <a:chExt cx="158750" cy="82550"/>
          </a:xfrm>
        </p:grpSpPr>
        <p:cxnSp>
          <p:nvCxnSpPr>
            <p:cNvPr id="140" name="Connecteur droit 139"/>
            <p:cNvCxnSpPr/>
            <p:nvPr/>
          </p:nvCxnSpPr>
          <p:spPr>
            <a:xfrm>
              <a:off x="1428750" y="2705100"/>
              <a:ext cx="158750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cteur droit 140"/>
            <p:cNvCxnSpPr/>
            <p:nvPr/>
          </p:nvCxnSpPr>
          <p:spPr>
            <a:xfrm>
              <a:off x="1428750" y="2787650"/>
              <a:ext cx="158750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e 141"/>
          <p:cNvGrpSpPr/>
          <p:nvPr/>
        </p:nvGrpSpPr>
        <p:grpSpPr>
          <a:xfrm>
            <a:off x="7285990" y="2774950"/>
            <a:ext cx="76200" cy="101600"/>
            <a:chOff x="1428750" y="2705100"/>
            <a:chExt cx="158750" cy="82550"/>
          </a:xfrm>
        </p:grpSpPr>
        <p:cxnSp>
          <p:nvCxnSpPr>
            <p:cNvPr id="143" name="Connecteur droit 142"/>
            <p:cNvCxnSpPr/>
            <p:nvPr/>
          </p:nvCxnSpPr>
          <p:spPr>
            <a:xfrm>
              <a:off x="1428750" y="2705100"/>
              <a:ext cx="158750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cteur droit 143"/>
            <p:cNvCxnSpPr/>
            <p:nvPr/>
          </p:nvCxnSpPr>
          <p:spPr>
            <a:xfrm>
              <a:off x="1428750" y="2787650"/>
              <a:ext cx="158750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2" name="ZoneTexte 251"/>
          <p:cNvSpPr txBox="1"/>
          <p:nvPr/>
        </p:nvSpPr>
        <p:spPr>
          <a:xfrm>
            <a:off x="6699184" y="5986914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R. </a:t>
            </a:r>
            <a:r>
              <a:rPr lang="fr-FR" sz="1400" dirty="0" err="1" smtClean="0"/>
              <a:t>Duperrier</a:t>
            </a:r>
            <a:endParaRPr lang="en-US" sz="1400" dirty="0"/>
          </a:p>
        </p:txBody>
      </p:sp>
      <p:sp>
        <p:nvSpPr>
          <p:cNvPr id="253" name="ZoneTexte 252"/>
          <p:cNvSpPr txBox="1"/>
          <p:nvPr/>
        </p:nvSpPr>
        <p:spPr>
          <a:xfrm>
            <a:off x="7774714" y="5986914"/>
            <a:ext cx="1369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M. Di Giacomo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90676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044000" y="44624"/>
            <a:ext cx="7236464" cy="936104"/>
          </a:xfrm>
        </p:spPr>
        <p:txBody>
          <a:bodyPr/>
          <a:lstStyle/>
          <a:p>
            <a:pPr algn="ctr"/>
            <a:r>
              <a:rPr lang="en-US" sz="2400" dirty="0" smtClean="0"/>
              <a:t>Beam Dynamics</a:t>
            </a:r>
            <a:endParaRPr lang="en-US" sz="2400" dirty="0"/>
          </a:p>
        </p:txBody>
      </p:sp>
      <p:pic>
        <p:nvPicPr>
          <p:cNvPr id="74" name="Picture 2" descr="\\dapnia\data\manip\SARAF\Projet\WP1a_Management\documents_officiels\LOGO\SARAF-LINAC_LOGO_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056" y="169797"/>
            <a:ext cx="1552950" cy="5969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80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87153"/>
            <a:ext cx="1118696" cy="365125"/>
          </a:xfrm>
        </p:spPr>
        <p:txBody>
          <a:bodyPr/>
          <a:lstStyle/>
          <a:p>
            <a:r>
              <a:rPr lang="en-US" dirty="0" smtClean="0"/>
              <a:t>|  PAGE 4</a:t>
            </a:r>
          </a:p>
        </p:txBody>
      </p:sp>
      <p:sp>
        <p:nvSpPr>
          <p:cNvPr id="118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492875"/>
            <a:ext cx="5939824" cy="365125"/>
          </a:xfrm>
        </p:spPr>
        <p:txBody>
          <a:bodyPr/>
          <a:lstStyle/>
          <a:p>
            <a:r>
              <a:rPr lang="en-US" dirty="0" smtClean="0"/>
              <a:t>SLHiPP07 – SARAL-LINAC recent developments – May 8, 2017</a:t>
            </a:r>
            <a:endParaRPr lang="en-US" dirty="0"/>
          </a:p>
        </p:txBody>
      </p:sp>
      <p:sp>
        <p:nvSpPr>
          <p:cNvPr id="122" name="ZoneTexte 121"/>
          <p:cNvSpPr txBox="1"/>
          <p:nvPr/>
        </p:nvSpPr>
        <p:spPr>
          <a:xfrm>
            <a:off x="163629" y="973957"/>
            <a:ext cx="844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Beam</a:t>
            </a:r>
            <a:r>
              <a:rPr lang="fr-FR" dirty="0" smtClean="0"/>
              <a:t> Dynamics </a:t>
            </a:r>
            <a:r>
              <a:rPr lang="fr-FR" dirty="0" err="1" smtClean="0"/>
              <a:t>studies</a:t>
            </a:r>
            <a:r>
              <a:rPr lang="fr-FR" dirty="0" smtClean="0"/>
              <a:t> </a:t>
            </a:r>
            <a:r>
              <a:rPr lang="fr-FR" dirty="0" err="1" smtClean="0"/>
              <a:t>concern</a:t>
            </a:r>
            <a:r>
              <a:rPr lang="fr-FR" dirty="0" smtClean="0"/>
              <a:t>:</a:t>
            </a:r>
            <a:endParaRPr lang="en-US" dirty="0"/>
          </a:p>
        </p:txBody>
      </p:sp>
      <p:sp>
        <p:nvSpPr>
          <p:cNvPr id="145" name="ZoneTexte 144"/>
          <p:cNvSpPr txBox="1"/>
          <p:nvPr/>
        </p:nvSpPr>
        <p:spPr>
          <a:xfrm>
            <a:off x="327258" y="1310844"/>
            <a:ext cx="844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Linac Design (transport </a:t>
            </a:r>
            <a:r>
              <a:rPr lang="fr-FR" dirty="0" err="1" smtClean="0"/>
              <a:t>element</a:t>
            </a:r>
            <a:r>
              <a:rPr lang="fr-FR" dirty="0" smtClean="0"/>
              <a:t> positions, </a:t>
            </a:r>
            <a:r>
              <a:rPr lang="fr-FR" dirty="0" err="1" smtClean="0"/>
              <a:t>fields</a:t>
            </a:r>
            <a:r>
              <a:rPr lang="fr-FR" dirty="0" smtClean="0"/>
              <a:t>…),</a:t>
            </a:r>
          </a:p>
        </p:txBody>
      </p:sp>
      <p:sp>
        <p:nvSpPr>
          <p:cNvPr id="146" name="ZoneTexte 145"/>
          <p:cNvSpPr txBox="1"/>
          <p:nvPr/>
        </p:nvSpPr>
        <p:spPr>
          <a:xfrm>
            <a:off x="327258" y="1657351"/>
            <a:ext cx="844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Linac </a:t>
            </a:r>
            <a:r>
              <a:rPr lang="fr-FR" dirty="0" err="1" smtClean="0"/>
              <a:t>Tuning</a:t>
            </a:r>
            <a:r>
              <a:rPr lang="fr-FR" dirty="0" smtClean="0"/>
              <a:t> </a:t>
            </a:r>
            <a:r>
              <a:rPr lang="fr-FR" dirty="0" err="1" smtClean="0"/>
              <a:t>procedure</a:t>
            </a:r>
            <a:r>
              <a:rPr lang="fr-FR" dirty="0" smtClean="0"/>
              <a:t> (</a:t>
            </a:r>
            <a:r>
              <a:rPr lang="fr-FR" dirty="0" err="1" smtClean="0"/>
              <a:t>Beam</a:t>
            </a:r>
            <a:r>
              <a:rPr lang="fr-FR" dirty="0" smtClean="0"/>
              <a:t> diagnostics, correctors…)</a:t>
            </a:r>
          </a:p>
        </p:txBody>
      </p:sp>
      <p:sp>
        <p:nvSpPr>
          <p:cNvPr id="147" name="ZoneTexte 146"/>
          <p:cNvSpPr txBox="1"/>
          <p:nvPr/>
        </p:nvSpPr>
        <p:spPr>
          <a:xfrm>
            <a:off x="327258" y="2013485"/>
            <a:ext cx="844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Linac Performances (Nominal, </a:t>
            </a:r>
            <a:r>
              <a:rPr lang="fr-FR" dirty="0" err="1" smtClean="0"/>
              <a:t>Error</a:t>
            </a:r>
            <a:r>
              <a:rPr lang="fr-FR" dirty="0" smtClean="0"/>
              <a:t> </a:t>
            </a:r>
            <a:r>
              <a:rPr lang="fr-FR" dirty="0" err="1" smtClean="0"/>
              <a:t>studies</a:t>
            </a:r>
            <a:r>
              <a:rPr lang="fr-FR" dirty="0" smtClean="0"/>
              <a:t>,…) </a:t>
            </a: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BEAM LOSSES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sp>
        <p:nvSpPr>
          <p:cNvPr id="148" name="ZoneTexte 147"/>
          <p:cNvSpPr txBox="1"/>
          <p:nvPr/>
        </p:nvSpPr>
        <p:spPr>
          <a:xfrm>
            <a:off x="327258" y="2388870"/>
            <a:ext cx="844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Linac </a:t>
            </a:r>
            <a:r>
              <a:rPr lang="fr-FR" dirty="0" err="1" smtClean="0"/>
              <a:t>Robustness</a:t>
            </a:r>
            <a:r>
              <a:rPr lang="fr-FR" dirty="0" smtClean="0"/>
              <a:t> (</a:t>
            </a:r>
            <a:r>
              <a:rPr lang="fr-FR" dirty="0" err="1" smtClean="0"/>
              <a:t>failure</a:t>
            </a:r>
            <a:r>
              <a:rPr lang="fr-FR" dirty="0" smtClean="0"/>
              <a:t> </a:t>
            </a:r>
            <a:r>
              <a:rPr lang="fr-FR" dirty="0" err="1" smtClean="0"/>
              <a:t>studies</a:t>
            </a:r>
            <a:r>
              <a:rPr lang="fr-FR" dirty="0" smtClean="0"/>
              <a:t>, MPS</a:t>
            </a:r>
            <a:r>
              <a:rPr lang="fr-FR" dirty="0" smtClean="0"/>
              <a:t>,…)</a:t>
            </a:r>
          </a:p>
        </p:txBody>
      </p:sp>
      <p:sp>
        <p:nvSpPr>
          <p:cNvPr id="149" name="ZoneTexte 148"/>
          <p:cNvSpPr txBox="1"/>
          <p:nvPr/>
        </p:nvSpPr>
        <p:spPr>
          <a:xfrm>
            <a:off x="7367819" y="2021306"/>
            <a:ext cx="998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P. Nghiem</a:t>
            </a:r>
            <a:endParaRPr lang="en-US" sz="1400" dirty="0"/>
          </a:p>
        </p:txBody>
      </p:sp>
      <p:sp>
        <p:nvSpPr>
          <p:cNvPr id="150" name="ZoneTexte 149"/>
          <p:cNvSpPr txBox="1"/>
          <p:nvPr/>
        </p:nvSpPr>
        <p:spPr>
          <a:xfrm>
            <a:off x="8202717" y="2021306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J. Dumas</a:t>
            </a:r>
            <a:endParaRPr lang="en-US" sz="1400" dirty="0"/>
          </a:p>
        </p:txBody>
      </p:sp>
      <p:pic>
        <p:nvPicPr>
          <p:cNvPr id="153" name="Image 1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97" y="1019955"/>
            <a:ext cx="696580" cy="999798"/>
          </a:xfrm>
          <a:prstGeom prst="rect">
            <a:avLst/>
          </a:prstGeom>
        </p:spPr>
      </p:pic>
      <p:pic>
        <p:nvPicPr>
          <p:cNvPr id="154" name="Image 1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955" y="1020278"/>
            <a:ext cx="774533" cy="1001084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5948411" y="3188562"/>
            <a:ext cx="2906676" cy="3078923"/>
            <a:chOff x="5948411" y="3188562"/>
            <a:chExt cx="2906676" cy="3078923"/>
          </a:xfrm>
        </p:grpSpPr>
        <p:pic>
          <p:nvPicPr>
            <p:cNvPr id="155" name="Image 154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70"/>
            <a:stretch/>
          </p:blipFill>
          <p:spPr>
            <a:xfrm>
              <a:off x="5948411" y="3188562"/>
              <a:ext cx="2877528" cy="2506176"/>
            </a:xfrm>
            <a:prstGeom prst="rect">
              <a:avLst/>
            </a:prstGeom>
          </p:spPr>
        </p:pic>
        <p:sp>
          <p:nvSpPr>
            <p:cNvPr id="158" name="ZoneTexte 157"/>
            <p:cNvSpPr txBox="1"/>
            <p:nvPr/>
          </p:nvSpPr>
          <p:spPr>
            <a:xfrm>
              <a:off x="6092792" y="5621154"/>
              <a:ext cx="27622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ym typeface="Wingdings" panose="05000000000000000000" pitchFamily="2" charset="2"/>
                </a:rPr>
                <a:t> </a:t>
              </a:r>
              <a:r>
                <a:rPr lang="fr-FR" dirty="0" err="1" smtClean="0"/>
                <a:t>Special</a:t>
              </a:r>
              <a:r>
                <a:rPr lang="fr-FR" dirty="0" smtClean="0"/>
                <a:t> care to long.</a:t>
              </a:r>
              <a:endParaRPr lang="fr-FR" dirty="0"/>
            </a:p>
            <a:p>
              <a:r>
                <a:rPr lang="fr-FR" dirty="0" err="1" smtClean="0"/>
                <a:t>acceptance</a:t>
              </a:r>
              <a:r>
                <a:rPr lang="fr-FR" dirty="0" smtClean="0"/>
                <a:t> </a:t>
              </a:r>
              <a:r>
                <a:rPr lang="fr-FR" dirty="0" err="1" smtClean="0"/>
                <a:t>improvement</a:t>
              </a:r>
              <a:endParaRPr lang="en-US" dirty="0"/>
            </a:p>
          </p:txBody>
        </p:sp>
      </p:grpSp>
      <p:pic>
        <p:nvPicPr>
          <p:cNvPr id="159" name="Image 1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07" y="3628724"/>
            <a:ext cx="5401222" cy="2774816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300416" y="3026474"/>
            <a:ext cx="5164933" cy="3879651"/>
            <a:chOff x="300416" y="5025156"/>
            <a:chExt cx="5164933" cy="3879651"/>
          </a:xfrm>
        </p:grpSpPr>
        <p:pic>
          <p:nvPicPr>
            <p:cNvPr id="156" name="Image 15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16" y="5025156"/>
              <a:ext cx="5164933" cy="3390151"/>
            </a:xfrm>
            <a:prstGeom prst="rect">
              <a:avLst/>
            </a:prstGeom>
          </p:spPr>
        </p:pic>
        <p:sp>
          <p:nvSpPr>
            <p:cNvPr id="2" name="ZoneTexte 1"/>
            <p:cNvSpPr txBox="1"/>
            <p:nvPr/>
          </p:nvSpPr>
          <p:spPr>
            <a:xfrm>
              <a:off x="519764" y="8258476"/>
              <a:ext cx="42883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With</a:t>
              </a:r>
              <a:r>
                <a:rPr lang="fr-FR" dirty="0" smtClean="0"/>
                <a:t> </a:t>
              </a:r>
              <a:r>
                <a:rPr lang="fr-FR" dirty="0" err="1" smtClean="0"/>
                <a:t>errors</a:t>
              </a:r>
              <a:r>
                <a:rPr lang="fr-FR" dirty="0" smtClean="0"/>
                <a:t>: </a:t>
              </a:r>
              <a:r>
                <a:rPr lang="fr-FR" dirty="0" err="1" smtClean="0"/>
                <a:t>most</a:t>
              </a:r>
              <a:r>
                <a:rPr lang="fr-FR" dirty="0" smtClean="0"/>
                <a:t> </a:t>
              </a:r>
              <a:r>
                <a:rPr lang="fr-FR" dirty="0" err="1" smtClean="0"/>
                <a:t>losses</a:t>
              </a:r>
              <a:r>
                <a:rPr lang="fr-FR" dirty="0" smtClean="0"/>
                <a:t> are longitudinal</a:t>
              </a:r>
            </a:p>
            <a:p>
              <a:r>
                <a:rPr lang="fr-FR" dirty="0" smtClean="0"/>
                <a:t>(1k </a:t>
              </a:r>
              <a:r>
                <a:rPr lang="fr-FR" dirty="0" err="1" smtClean="0"/>
                <a:t>linacs</a:t>
              </a:r>
              <a:r>
                <a:rPr lang="fr-FR" dirty="0" smtClean="0"/>
                <a:t> </a:t>
              </a:r>
              <a:r>
                <a:rPr lang="fr-FR" dirty="0" err="1" smtClean="0"/>
                <a:t>with</a:t>
              </a:r>
              <a:r>
                <a:rPr lang="fr-FR" dirty="0" smtClean="0"/>
                <a:t> 1M </a:t>
              </a:r>
              <a:r>
                <a:rPr lang="fr-FR" dirty="0" err="1" smtClean="0"/>
                <a:t>particles</a:t>
              </a:r>
              <a:r>
                <a:rPr lang="fr-FR" dirty="0" smtClean="0"/>
                <a:t> </a:t>
              </a:r>
              <a:r>
                <a:rPr lang="fr-FR" dirty="0" err="1" smtClean="0"/>
                <a:t>each</a:t>
              </a:r>
              <a:r>
                <a:rPr lang="fr-FR" dirty="0" smtClean="0"/>
                <a:t>)</a:t>
              </a:r>
              <a:endParaRPr lang="en-US" dirty="0"/>
            </a:p>
          </p:txBody>
        </p:sp>
      </p:grpSp>
      <p:pic>
        <p:nvPicPr>
          <p:cNvPr id="157" name="Image 15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3" t="14522" r="4518" b="55201"/>
          <a:stretch/>
        </p:blipFill>
        <p:spPr>
          <a:xfrm>
            <a:off x="800384" y="2766410"/>
            <a:ext cx="4115459" cy="402262"/>
          </a:xfrm>
          <a:prstGeom prst="rect">
            <a:avLst/>
          </a:prstGeom>
        </p:spPr>
      </p:pic>
      <p:sp>
        <p:nvSpPr>
          <p:cNvPr id="160" name="ZoneTexte 159"/>
          <p:cNvSpPr txBox="1"/>
          <p:nvPr/>
        </p:nvSpPr>
        <p:spPr>
          <a:xfrm>
            <a:off x="527785" y="3357613"/>
            <a:ext cx="4266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Nominal case : 1M </a:t>
            </a:r>
            <a:r>
              <a:rPr lang="fr-FR" dirty="0" err="1" smtClean="0"/>
              <a:t>particles</a:t>
            </a:r>
            <a:r>
              <a:rPr lang="fr-FR" dirty="0" smtClean="0"/>
              <a:t> (</a:t>
            </a:r>
            <a:r>
              <a:rPr lang="fr-FR" dirty="0" err="1" smtClean="0"/>
              <a:t>TraceWIN</a:t>
            </a:r>
            <a:r>
              <a:rPr lang="fr-FR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617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044000" y="44624"/>
            <a:ext cx="7236464" cy="936104"/>
          </a:xfrm>
        </p:spPr>
        <p:txBody>
          <a:bodyPr/>
          <a:lstStyle/>
          <a:p>
            <a:pPr algn="ctr"/>
            <a:r>
              <a:rPr lang="en-US" sz="2400" dirty="0" smtClean="0"/>
              <a:t>MS1 - MEBT</a:t>
            </a:r>
            <a:endParaRPr lang="en-US" sz="2400" dirty="0"/>
          </a:p>
        </p:txBody>
      </p:sp>
      <p:pic>
        <p:nvPicPr>
          <p:cNvPr id="74" name="Picture 2" descr="\\dapnia\data\manip\SARAF\Projet\WP1a_Management\documents_officiels\LOGO\SARAF-LINAC_LOGO_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056" y="169797"/>
            <a:ext cx="1552950" cy="5969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80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87153"/>
            <a:ext cx="1118696" cy="365125"/>
          </a:xfrm>
        </p:spPr>
        <p:txBody>
          <a:bodyPr/>
          <a:lstStyle/>
          <a:p>
            <a:r>
              <a:rPr lang="en-US" dirty="0" smtClean="0"/>
              <a:t>|  PAGE 4</a:t>
            </a:r>
          </a:p>
        </p:txBody>
      </p:sp>
      <p:sp>
        <p:nvSpPr>
          <p:cNvPr id="118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492875"/>
            <a:ext cx="5939824" cy="365125"/>
          </a:xfrm>
        </p:spPr>
        <p:txBody>
          <a:bodyPr/>
          <a:lstStyle/>
          <a:p>
            <a:r>
              <a:rPr lang="en-US" dirty="0" smtClean="0"/>
              <a:t>SLHiPP07 – SARAL-LINAC recent developments – May 8, 2017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30" y="990332"/>
            <a:ext cx="6968878" cy="41012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4430" y="4906062"/>
            <a:ext cx="8374381" cy="16619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Main roles: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libri" panose="020F0502020204030204" pitchFamily="34" charset="0"/>
              </a:rPr>
              <a:t>Match</a:t>
            </a:r>
            <a:r>
              <a:rPr lang="en-US" sz="1400" dirty="0" smtClean="0">
                <a:latin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</a:rPr>
              <a:t>the beam from RFQ exit to SCL entrance,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libri" panose="020F0502020204030204" pitchFamily="34" charset="0"/>
              </a:rPr>
              <a:t>Steer</a:t>
            </a:r>
            <a:r>
              <a:rPr lang="en-US" sz="1400" dirty="0" smtClean="0">
                <a:latin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</a:rPr>
              <a:t>the beam to </a:t>
            </a:r>
            <a:r>
              <a:rPr lang="en-US" sz="1400" dirty="0" smtClean="0">
                <a:latin typeface="Calibri" panose="020F0502020204030204" pitchFamily="34" charset="0"/>
              </a:rPr>
              <a:t>the SCL </a:t>
            </a:r>
            <a:r>
              <a:rPr lang="en-US" sz="1400" dirty="0">
                <a:latin typeface="Calibri" panose="020F0502020204030204" pitchFamily="34" charset="0"/>
              </a:rPr>
              <a:t>axis,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libri" panose="020F0502020204030204" pitchFamily="34" charset="0"/>
              </a:rPr>
              <a:t>Host beam diagnostics</a:t>
            </a:r>
            <a:r>
              <a:rPr lang="en-US" sz="1400" dirty="0" smtClean="0">
                <a:latin typeface="Calibri" panose="020F0502020204030204" pitchFamily="34" charset="0"/>
              </a:rPr>
              <a:t>,</a:t>
            </a:r>
            <a:endParaRPr lang="en-US" sz="1400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libri" panose="020F0502020204030204" pitchFamily="34" charset="0"/>
              </a:rPr>
              <a:t>Clean</a:t>
            </a:r>
            <a:r>
              <a:rPr lang="en-US" sz="1400" dirty="0" smtClean="0">
                <a:latin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</a:rPr>
              <a:t>the beam if necessary,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libri" panose="020F0502020204030204" pitchFamily="34" charset="0"/>
              </a:rPr>
              <a:t>Stop</a:t>
            </a:r>
            <a:r>
              <a:rPr lang="en-US" sz="1400" dirty="0" smtClean="0">
                <a:latin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</a:rPr>
              <a:t>the beam (low power) during tuning </a:t>
            </a:r>
            <a:r>
              <a:rPr lang="en-US" sz="1400" dirty="0" smtClean="0">
                <a:latin typeface="Calibri" panose="020F0502020204030204" pitchFamily="34" charset="0"/>
              </a:rPr>
              <a:t>process (low power),</a:t>
            </a:r>
            <a:endParaRPr lang="en-US" sz="1400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libri" panose="020F0502020204030204" pitchFamily="34" charset="0"/>
              </a:rPr>
              <a:t>Minimize </a:t>
            </a:r>
            <a:r>
              <a:rPr lang="en-US" sz="1400" dirty="0" smtClean="0">
                <a:latin typeface="Calibri" panose="020F0502020204030204" pitchFamily="34" charset="0"/>
              </a:rPr>
              <a:t>flow of gazes/impurities </a:t>
            </a:r>
            <a:r>
              <a:rPr lang="en-US" sz="1400" dirty="0" smtClean="0">
                <a:latin typeface="Calibri" panose="020F0502020204030204" pitchFamily="34" charset="0"/>
              </a:rPr>
              <a:t>from </a:t>
            </a:r>
            <a:r>
              <a:rPr lang="en-US" sz="1400" dirty="0" smtClean="0">
                <a:latin typeface="Calibri" panose="020F0502020204030204" pitchFamily="34" charset="0"/>
              </a:rPr>
              <a:t>NCL to SCL.</a:t>
            </a:r>
            <a:endParaRPr lang="en-US" sz="1400" dirty="0">
              <a:latin typeface="Calibri" panose="020F0502020204030204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5111014" y="5168766"/>
            <a:ext cx="2862001" cy="338554"/>
            <a:chOff x="5111014" y="5168766"/>
            <a:chExt cx="2862001" cy="338554"/>
          </a:xfrm>
        </p:grpSpPr>
        <p:cxnSp>
          <p:nvCxnSpPr>
            <p:cNvPr id="3" name="Connecteur droit avec flèche 2"/>
            <p:cNvCxnSpPr/>
            <p:nvPr/>
          </p:nvCxnSpPr>
          <p:spPr>
            <a:xfrm>
              <a:off x="5111014" y="5351646"/>
              <a:ext cx="46201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ZoneTexte 3"/>
            <p:cNvSpPr txBox="1"/>
            <p:nvPr/>
          </p:nvSpPr>
          <p:spPr>
            <a:xfrm>
              <a:off x="5534527" y="5168766"/>
              <a:ext cx="24384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rgbClr val="FF0000"/>
                  </a:solidFill>
                </a:rPr>
                <a:t>8 </a:t>
              </a:r>
              <a:r>
                <a:rPr lang="fr-FR" sz="1600" dirty="0" err="1" smtClean="0">
                  <a:solidFill>
                    <a:srgbClr val="FF0000"/>
                  </a:solidFill>
                </a:rPr>
                <a:t>Qpoles</a:t>
              </a:r>
              <a:r>
                <a:rPr lang="fr-FR" sz="1600" dirty="0" smtClean="0">
                  <a:solidFill>
                    <a:srgbClr val="FF0000"/>
                  </a:solidFill>
                </a:rPr>
                <a:t> + 3 </a:t>
              </a:r>
              <a:r>
                <a:rPr lang="fr-FR" sz="1600" dirty="0" err="1" smtClean="0">
                  <a:solidFill>
                    <a:srgbClr val="FF0000"/>
                  </a:solidFill>
                </a:rPr>
                <a:t>rebunchers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5111014" y="5380522"/>
            <a:ext cx="2570255" cy="338554"/>
            <a:chOff x="5111014" y="5380522"/>
            <a:chExt cx="2570255" cy="338554"/>
          </a:xfrm>
        </p:grpSpPr>
        <p:cxnSp>
          <p:nvCxnSpPr>
            <p:cNvPr id="11" name="Connecteur droit avec flèche 10"/>
            <p:cNvCxnSpPr/>
            <p:nvPr/>
          </p:nvCxnSpPr>
          <p:spPr>
            <a:xfrm>
              <a:off x="5111014" y="5563402"/>
              <a:ext cx="46201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>
              <a:off x="5534527" y="5380522"/>
              <a:ext cx="21467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rgbClr val="FF0000"/>
                  </a:solidFill>
                </a:rPr>
                <a:t>8 </a:t>
              </a:r>
              <a:r>
                <a:rPr lang="fr-FR" sz="1600" dirty="0" err="1" smtClean="0">
                  <a:solidFill>
                    <a:srgbClr val="FF0000"/>
                  </a:solidFill>
                </a:rPr>
                <a:t>Steerers</a:t>
              </a:r>
              <a:r>
                <a:rPr lang="fr-FR" sz="1600" dirty="0" smtClean="0">
                  <a:solidFill>
                    <a:srgbClr val="FF0000"/>
                  </a:solidFill>
                </a:rPr>
                <a:t> (in </a:t>
              </a:r>
              <a:r>
                <a:rPr lang="fr-FR" sz="1600" dirty="0" err="1" smtClean="0">
                  <a:solidFill>
                    <a:srgbClr val="FF0000"/>
                  </a:solidFill>
                </a:rPr>
                <a:t>qpoles</a:t>
              </a:r>
              <a:r>
                <a:rPr lang="fr-FR" sz="1600" dirty="0" smtClean="0">
                  <a:solidFill>
                    <a:srgbClr val="FF0000"/>
                  </a:solidFill>
                </a:rPr>
                <a:t>)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5111014" y="5592278"/>
            <a:ext cx="3129575" cy="338554"/>
            <a:chOff x="5111014" y="5592278"/>
            <a:chExt cx="3129575" cy="338554"/>
          </a:xfrm>
        </p:grpSpPr>
        <p:cxnSp>
          <p:nvCxnSpPr>
            <p:cNvPr id="14" name="Connecteur droit avec flèche 13"/>
            <p:cNvCxnSpPr/>
            <p:nvPr/>
          </p:nvCxnSpPr>
          <p:spPr>
            <a:xfrm>
              <a:off x="5111014" y="5775158"/>
              <a:ext cx="46201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/>
            <p:cNvSpPr txBox="1"/>
            <p:nvPr/>
          </p:nvSpPr>
          <p:spPr>
            <a:xfrm>
              <a:off x="5534527" y="5592278"/>
              <a:ext cx="27060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rgbClr val="FF0000"/>
                  </a:solidFill>
                </a:rPr>
                <a:t>2 boxes + 4 BPM + 2 ACCT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5111014" y="5804034"/>
            <a:ext cx="1634101" cy="338554"/>
            <a:chOff x="5111014" y="5804034"/>
            <a:chExt cx="1634101" cy="338554"/>
          </a:xfrm>
        </p:grpSpPr>
        <p:cxnSp>
          <p:nvCxnSpPr>
            <p:cNvPr id="16" name="Connecteur droit avec flèche 15"/>
            <p:cNvCxnSpPr/>
            <p:nvPr/>
          </p:nvCxnSpPr>
          <p:spPr>
            <a:xfrm>
              <a:off x="5111014" y="5986914"/>
              <a:ext cx="46201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5534527" y="5804034"/>
              <a:ext cx="1210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rgbClr val="FF0000"/>
                  </a:solidFill>
                </a:rPr>
                <a:t>3 </a:t>
              </a:r>
              <a:r>
                <a:rPr lang="fr-FR" sz="1600" dirty="0" err="1" smtClean="0">
                  <a:solidFill>
                    <a:srgbClr val="FF0000"/>
                  </a:solidFill>
                </a:rPr>
                <a:t>slit</a:t>
              </a:r>
              <a:r>
                <a:rPr lang="fr-FR" sz="1600" dirty="0" smtClean="0">
                  <a:solidFill>
                    <a:srgbClr val="FF0000"/>
                  </a:solidFill>
                </a:rPr>
                <a:t> boxes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5111014" y="6015790"/>
            <a:ext cx="2009203" cy="338554"/>
            <a:chOff x="5111014" y="6015790"/>
            <a:chExt cx="2009203" cy="338554"/>
          </a:xfrm>
        </p:grpSpPr>
        <p:cxnSp>
          <p:nvCxnSpPr>
            <p:cNvPr id="19" name="Connecteur droit avec flèche 18"/>
            <p:cNvCxnSpPr/>
            <p:nvPr/>
          </p:nvCxnSpPr>
          <p:spPr>
            <a:xfrm>
              <a:off x="5111014" y="6198670"/>
              <a:ext cx="46201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5534527" y="6015790"/>
              <a:ext cx="15856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rgbClr val="FF0000"/>
                  </a:solidFill>
                </a:rPr>
                <a:t>1 Faraday </a:t>
              </a:r>
              <a:r>
                <a:rPr lang="fr-FR" sz="1600" dirty="0" err="1" smtClean="0">
                  <a:solidFill>
                    <a:srgbClr val="FF0000"/>
                  </a:solidFill>
                </a:rPr>
                <a:t>Cup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5111014" y="6227546"/>
            <a:ext cx="2953373" cy="338554"/>
            <a:chOff x="5111014" y="6227546"/>
            <a:chExt cx="2953373" cy="338554"/>
          </a:xfrm>
        </p:grpSpPr>
        <p:cxnSp>
          <p:nvCxnSpPr>
            <p:cNvPr id="21" name="Connecteur droit avec flèche 20"/>
            <p:cNvCxnSpPr/>
            <p:nvPr/>
          </p:nvCxnSpPr>
          <p:spPr>
            <a:xfrm>
              <a:off x="5111014" y="6410426"/>
              <a:ext cx="46201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5534527" y="6227546"/>
              <a:ext cx="25298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rgbClr val="FF0000"/>
                  </a:solidFill>
                </a:rPr>
                <a:t>5 </a:t>
              </a:r>
              <a:r>
                <a:rPr lang="fr-FR" sz="1600" dirty="0" err="1" smtClean="0">
                  <a:solidFill>
                    <a:srgbClr val="FF0000"/>
                  </a:solidFill>
                </a:rPr>
                <a:t>pumping</a:t>
              </a:r>
              <a:r>
                <a:rPr lang="fr-FR" sz="1600" dirty="0" smtClean="0">
                  <a:solidFill>
                    <a:srgbClr val="FF0000"/>
                  </a:solidFill>
                </a:rPr>
                <a:t> ports + valves 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1694046" y="1222408"/>
            <a:ext cx="5669280" cy="2310063"/>
            <a:chOff x="1694046" y="1222408"/>
            <a:chExt cx="5669280" cy="2310063"/>
          </a:xfrm>
        </p:grpSpPr>
        <p:cxnSp>
          <p:nvCxnSpPr>
            <p:cNvPr id="27" name="Connecteur droit avec flèche 26"/>
            <p:cNvCxnSpPr/>
            <p:nvPr/>
          </p:nvCxnSpPr>
          <p:spPr>
            <a:xfrm>
              <a:off x="1694046" y="1222408"/>
              <a:ext cx="0" cy="48126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>
              <a:off x="1905802" y="1241659"/>
              <a:ext cx="0" cy="48126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>
              <a:off x="2675823" y="1366786"/>
              <a:ext cx="0" cy="48126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>
            <a:xfrm>
              <a:off x="2887579" y="1386037"/>
              <a:ext cx="0" cy="48126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/>
            <p:nvPr/>
          </p:nvCxnSpPr>
          <p:spPr>
            <a:xfrm>
              <a:off x="6525928" y="1886551"/>
              <a:ext cx="0" cy="48126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>
              <a:off x="6737684" y="1905802"/>
              <a:ext cx="0" cy="48126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/>
            <p:nvPr/>
          </p:nvCxnSpPr>
          <p:spPr>
            <a:xfrm>
              <a:off x="4177365" y="1578542"/>
              <a:ext cx="0" cy="48126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/>
            <p:cNvCxnSpPr/>
            <p:nvPr/>
          </p:nvCxnSpPr>
          <p:spPr>
            <a:xfrm>
              <a:off x="5197642" y="1713296"/>
              <a:ext cx="0" cy="48126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/>
            <p:nvPr/>
          </p:nvCxnSpPr>
          <p:spPr>
            <a:xfrm flipH="1" flipV="1">
              <a:off x="2194561" y="2213810"/>
              <a:ext cx="394635" cy="64489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/>
            <p:cNvCxnSpPr/>
            <p:nvPr/>
          </p:nvCxnSpPr>
          <p:spPr>
            <a:xfrm flipH="1" flipV="1">
              <a:off x="4408372" y="2550694"/>
              <a:ext cx="394635" cy="64489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/>
            <p:cNvCxnSpPr/>
            <p:nvPr/>
          </p:nvCxnSpPr>
          <p:spPr>
            <a:xfrm flipH="1" flipV="1">
              <a:off x="6968691" y="2887578"/>
              <a:ext cx="394635" cy="64489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Connecteur droit avec flèche 41"/>
          <p:cNvCxnSpPr/>
          <p:nvPr/>
        </p:nvCxnSpPr>
        <p:spPr>
          <a:xfrm>
            <a:off x="7478830" y="2281187"/>
            <a:ext cx="0" cy="48126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e 44"/>
          <p:cNvGrpSpPr/>
          <p:nvPr/>
        </p:nvGrpSpPr>
        <p:grpSpPr>
          <a:xfrm>
            <a:off x="1694047" y="1222408"/>
            <a:ext cx="5043638" cy="1164658"/>
            <a:chOff x="1694046" y="1222408"/>
            <a:chExt cx="5043638" cy="1164658"/>
          </a:xfrm>
        </p:grpSpPr>
        <p:cxnSp>
          <p:nvCxnSpPr>
            <p:cNvPr id="46" name="Connecteur droit avec flèche 45"/>
            <p:cNvCxnSpPr/>
            <p:nvPr/>
          </p:nvCxnSpPr>
          <p:spPr>
            <a:xfrm>
              <a:off x="1694046" y="1222408"/>
              <a:ext cx="0" cy="48126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avec flèche 46"/>
            <p:cNvCxnSpPr/>
            <p:nvPr/>
          </p:nvCxnSpPr>
          <p:spPr>
            <a:xfrm>
              <a:off x="1905802" y="1241659"/>
              <a:ext cx="0" cy="48126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avec flèche 47"/>
            <p:cNvCxnSpPr/>
            <p:nvPr/>
          </p:nvCxnSpPr>
          <p:spPr>
            <a:xfrm>
              <a:off x="2675823" y="1366786"/>
              <a:ext cx="0" cy="48126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/>
            <p:cNvCxnSpPr/>
            <p:nvPr/>
          </p:nvCxnSpPr>
          <p:spPr>
            <a:xfrm>
              <a:off x="2887579" y="1386037"/>
              <a:ext cx="0" cy="48126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avec flèche 49"/>
            <p:cNvCxnSpPr/>
            <p:nvPr/>
          </p:nvCxnSpPr>
          <p:spPr>
            <a:xfrm>
              <a:off x="6525928" y="1886551"/>
              <a:ext cx="0" cy="48126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avec flèche 50"/>
            <p:cNvCxnSpPr/>
            <p:nvPr/>
          </p:nvCxnSpPr>
          <p:spPr>
            <a:xfrm>
              <a:off x="6737684" y="1905802"/>
              <a:ext cx="0" cy="48126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avec flèche 51"/>
            <p:cNvCxnSpPr/>
            <p:nvPr/>
          </p:nvCxnSpPr>
          <p:spPr>
            <a:xfrm>
              <a:off x="4177365" y="1578542"/>
              <a:ext cx="0" cy="48126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avec flèche 52"/>
            <p:cNvCxnSpPr/>
            <p:nvPr/>
          </p:nvCxnSpPr>
          <p:spPr>
            <a:xfrm>
              <a:off x="5197642" y="1713296"/>
              <a:ext cx="0" cy="48126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e 43"/>
          <p:cNvGrpSpPr/>
          <p:nvPr/>
        </p:nvGrpSpPr>
        <p:grpSpPr>
          <a:xfrm>
            <a:off x="1366787" y="1405289"/>
            <a:ext cx="6805061" cy="1347538"/>
            <a:chOff x="1366787" y="1405289"/>
            <a:chExt cx="6805061" cy="1347538"/>
          </a:xfrm>
        </p:grpSpPr>
        <p:cxnSp>
          <p:nvCxnSpPr>
            <p:cNvPr id="57" name="Connecteur droit avec flèche 56"/>
            <p:cNvCxnSpPr/>
            <p:nvPr/>
          </p:nvCxnSpPr>
          <p:spPr>
            <a:xfrm flipH="1">
              <a:off x="3619099" y="1530417"/>
              <a:ext cx="471638" cy="51014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avec flèche 58"/>
            <p:cNvCxnSpPr/>
            <p:nvPr/>
          </p:nvCxnSpPr>
          <p:spPr>
            <a:xfrm flipH="1">
              <a:off x="7478829" y="2156059"/>
              <a:ext cx="471638" cy="51014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e 59"/>
            <p:cNvGrpSpPr/>
            <p:nvPr/>
          </p:nvGrpSpPr>
          <p:grpSpPr>
            <a:xfrm>
              <a:off x="1597796" y="1617043"/>
              <a:ext cx="5361270" cy="1029906"/>
              <a:chOff x="1597794" y="1597792"/>
              <a:chExt cx="5361270" cy="1029906"/>
            </a:xfrm>
          </p:grpSpPr>
          <p:cxnSp>
            <p:nvCxnSpPr>
              <p:cNvPr id="66" name="Connecteur droit avec flèche 65"/>
              <p:cNvCxnSpPr/>
              <p:nvPr/>
            </p:nvCxnSpPr>
            <p:spPr>
              <a:xfrm flipH="1">
                <a:off x="6641432" y="2281187"/>
                <a:ext cx="317632" cy="34651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cteur droit avec flèche 70"/>
              <p:cNvCxnSpPr/>
              <p:nvPr/>
            </p:nvCxnSpPr>
            <p:spPr>
              <a:xfrm flipH="1">
                <a:off x="2762450" y="1732546"/>
                <a:ext cx="317632" cy="34651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avec flèche 77"/>
              <p:cNvCxnSpPr/>
              <p:nvPr/>
            </p:nvCxnSpPr>
            <p:spPr>
              <a:xfrm flipH="1">
                <a:off x="4090737" y="1925051"/>
                <a:ext cx="317632" cy="34651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cteur droit avec flèche 78"/>
              <p:cNvCxnSpPr/>
              <p:nvPr/>
            </p:nvCxnSpPr>
            <p:spPr>
              <a:xfrm flipH="1">
                <a:off x="1597794" y="1597792"/>
                <a:ext cx="317632" cy="34651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Connecteur droit avec flèche 68"/>
            <p:cNvCxnSpPr/>
            <p:nvPr/>
          </p:nvCxnSpPr>
          <p:spPr>
            <a:xfrm flipH="1">
              <a:off x="7700210" y="2242687"/>
              <a:ext cx="471638" cy="51014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avec flèche 80"/>
            <p:cNvCxnSpPr/>
            <p:nvPr/>
          </p:nvCxnSpPr>
          <p:spPr>
            <a:xfrm flipH="1">
              <a:off x="1366787" y="1405289"/>
              <a:ext cx="471638" cy="51014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e 57"/>
          <p:cNvGrpSpPr/>
          <p:nvPr/>
        </p:nvGrpSpPr>
        <p:grpSpPr>
          <a:xfrm>
            <a:off x="3128211" y="1068405"/>
            <a:ext cx="3176336" cy="924026"/>
            <a:chOff x="3128211" y="1068405"/>
            <a:chExt cx="3176336" cy="924026"/>
          </a:xfrm>
        </p:grpSpPr>
        <p:cxnSp>
          <p:nvCxnSpPr>
            <p:cNvPr id="82" name="Connecteur droit avec flèche 81"/>
            <p:cNvCxnSpPr/>
            <p:nvPr/>
          </p:nvCxnSpPr>
          <p:spPr>
            <a:xfrm>
              <a:off x="3128211" y="1068405"/>
              <a:ext cx="0" cy="48126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avec flèche 82"/>
            <p:cNvCxnSpPr/>
            <p:nvPr/>
          </p:nvCxnSpPr>
          <p:spPr>
            <a:xfrm>
              <a:off x="4976261" y="1318662"/>
              <a:ext cx="0" cy="48126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avec flèche 83"/>
            <p:cNvCxnSpPr/>
            <p:nvPr/>
          </p:nvCxnSpPr>
          <p:spPr>
            <a:xfrm>
              <a:off x="6304547" y="1511167"/>
              <a:ext cx="0" cy="48126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e 87"/>
          <p:cNvGrpSpPr/>
          <p:nvPr/>
        </p:nvGrpSpPr>
        <p:grpSpPr>
          <a:xfrm>
            <a:off x="1313760" y="1587058"/>
            <a:ext cx="6915840" cy="1906913"/>
            <a:chOff x="1313760" y="1587058"/>
            <a:chExt cx="6915840" cy="1906913"/>
          </a:xfrm>
        </p:grpSpPr>
        <p:cxnSp>
          <p:nvCxnSpPr>
            <p:cNvPr id="85" name="Connecteur droit avec flèche 84"/>
            <p:cNvCxnSpPr/>
            <p:nvPr/>
          </p:nvCxnSpPr>
          <p:spPr>
            <a:xfrm flipV="1">
              <a:off x="6131292" y="3031960"/>
              <a:ext cx="548642" cy="4620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avec flèche 86"/>
            <p:cNvCxnSpPr/>
            <p:nvPr/>
          </p:nvCxnSpPr>
          <p:spPr>
            <a:xfrm flipH="1">
              <a:off x="7780601" y="2103525"/>
              <a:ext cx="448999" cy="37810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avec flèche 88"/>
            <p:cNvCxnSpPr/>
            <p:nvPr/>
          </p:nvCxnSpPr>
          <p:spPr>
            <a:xfrm flipV="1">
              <a:off x="3582826" y="2684826"/>
              <a:ext cx="548642" cy="4620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avec flèche 89"/>
            <p:cNvCxnSpPr/>
            <p:nvPr/>
          </p:nvCxnSpPr>
          <p:spPr>
            <a:xfrm flipV="1">
              <a:off x="1313760" y="2354626"/>
              <a:ext cx="548642" cy="4620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avec flèche 90"/>
            <p:cNvCxnSpPr/>
            <p:nvPr/>
          </p:nvCxnSpPr>
          <p:spPr>
            <a:xfrm flipH="1">
              <a:off x="3902867" y="1587058"/>
              <a:ext cx="448999" cy="37810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avec flèche 92"/>
            <p:cNvCxnSpPr/>
            <p:nvPr/>
          </p:nvCxnSpPr>
          <p:spPr>
            <a:xfrm flipH="1" flipV="1">
              <a:off x="7662069" y="2845694"/>
              <a:ext cx="169598" cy="36317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avec flèche 94"/>
            <p:cNvCxnSpPr/>
            <p:nvPr/>
          </p:nvCxnSpPr>
          <p:spPr>
            <a:xfrm flipH="1" flipV="1">
              <a:off x="3945202" y="2312294"/>
              <a:ext cx="169598" cy="36317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avec flèche 95"/>
            <p:cNvCxnSpPr/>
            <p:nvPr/>
          </p:nvCxnSpPr>
          <p:spPr>
            <a:xfrm flipH="1" flipV="1">
              <a:off x="3208602" y="2219161"/>
              <a:ext cx="169598" cy="36317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avec flèche 96"/>
            <p:cNvCxnSpPr/>
            <p:nvPr/>
          </p:nvCxnSpPr>
          <p:spPr>
            <a:xfrm flipH="1" flipV="1">
              <a:off x="1371335" y="1956694"/>
              <a:ext cx="169598" cy="36317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ZoneTexte 97"/>
          <p:cNvSpPr txBox="1"/>
          <p:nvPr/>
        </p:nvSpPr>
        <p:spPr>
          <a:xfrm>
            <a:off x="8145713" y="2021306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D. </a:t>
            </a:r>
            <a:r>
              <a:rPr lang="fr-FR" sz="1400" dirty="0" err="1" smtClean="0"/>
              <a:t>Uriot</a:t>
            </a:r>
            <a:endParaRPr lang="en-US" sz="1400" dirty="0"/>
          </a:p>
        </p:txBody>
      </p:sp>
      <p:pic>
        <p:nvPicPr>
          <p:cNvPr id="101" name="Image 1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511" y="1024168"/>
            <a:ext cx="747854" cy="99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341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044000" y="44624"/>
            <a:ext cx="7236464" cy="936104"/>
          </a:xfrm>
        </p:spPr>
        <p:txBody>
          <a:bodyPr/>
          <a:lstStyle/>
          <a:p>
            <a:pPr algn="ctr"/>
            <a:r>
              <a:rPr lang="en-US" sz="2400" dirty="0" smtClean="0"/>
              <a:t>MS2 – SCL</a:t>
            </a:r>
            <a:endParaRPr lang="en-US" sz="2400" dirty="0"/>
          </a:p>
        </p:txBody>
      </p:sp>
      <p:pic>
        <p:nvPicPr>
          <p:cNvPr id="74" name="Picture 2" descr="\\dapnia\data\manip\SARAF\Projet\WP1a_Management\documents_officiels\LOGO\SARAF-LINAC_LOGO_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056" y="169797"/>
            <a:ext cx="1552950" cy="5969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80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87153"/>
            <a:ext cx="1118696" cy="365125"/>
          </a:xfrm>
        </p:spPr>
        <p:txBody>
          <a:bodyPr/>
          <a:lstStyle/>
          <a:p>
            <a:r>
              <a:rPr lang="en-US" dirty="0" smtClean="0"/>
              <a:t>|  PAGE 4</a:t>
            </a:r>
          </a:p>
        </p:txBody>
      </p:sp>
      <p:sp>
        <p:nvSpPr>
          <p:cNvPr id="118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492875"/>
            <a:ext cx="5939824" cy="365125"/>
          </a:xfrm>
        </p:spPr>
        <p:txBody>
          <a:bodyPr/>
          <a:lstStyle/>
          <a:p>
            <a:r>
              <a:rPr lang="en-US" dirty="0" smtClean="0"/>
              <a:t>SLHiPP07 – SARAL-LINAC recent developments – May 8, 2017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430" y="4703931"/>
            <a:ext cx="8374381" cy="18774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Main roles: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400" u="sng" dirty="0" err="1" smtClean="0">
                <a:latin typeface="Calibri" panose="020F0502020204030204" pitchFamily="34" charset="0"/>
              </a:rPr>
              <a:t>Cavities</a:t>
            </a:r>
            <a:r>
              <a:rPr lang="fr-FR" sz="1400" dirty="0">
                <a:latin typeface="Calibri" panose="020F0502020204030204" pitchFamily="34" charset="0"/>
              </a:rPr>
              <a:t>:</a:t>
            </a:r>
            <a:r>
              <a:rPr lang="fr-FR" sz="1400" b="1" dirty="0" smtClean="0">
                <a:latin typeface="Calibri" panose="020F0502020204030204" pitchFamily="34" charset="0"/>
              </a:rPr>
              <a:t> </a:t>
            </a:r>
            <a:r>
              <a:rPr lang="fr-FR" sz="1400" b="1" dirty="0" err="1" smtClean="0">
                <a:latin typeface="Calibri" panose="020F0502020204030204" pitchFamily="34" charset="0"/>
              </a:rPr>
              <a:t>give</a:t>
            </a:r>
            <a:r>
              <a:rPr lang="fr-FR" sz="1400" b="1" dirty="0" smtClean="0">
                <a:latin typeface="Calibri" panose="020F0502020204030204" pitchFamily="34" charset="0"/>
              </a:rPr>
              <a:t> </a:t>
            </a:r>
            <a:r>
              <a:rPr lang="fr-FR" sz="1400" b="1" dirty="0" err="1" smtClean="0">
                <a:latin typeface="Calibri" panose="020F0502020204030204" pitchFamily="34" charset="0"/>
              </a:rPr>
              <a:t>energy</a:t>
            </a:r>
            <a:r>
              <a:rPr lang="fr-FR" sz="1400" dirty="0" smtClean="0">
                <a:latin typeface="Calibri" panose="020F0502020204030204" pitchFamily="34" charset="0"/>
              </a:rPr>
              <a:t> to the </a:t>
            </a:r>
            <a:r>
              <a:rPr lang="fr-FR" sz="1400" dirty="0" err="1" smtClean="0">
                <a:latin typeface="Calibri" panose="020F0502020204030204" pitchFamily="34" charset="0"/>
              </a:rPr>
              <a:t>beam</a:t>
            </a:r>
            <a:endParaRPr lang="fr-FR" sz="1400" dirty="0" smtClean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400" u="sng" dirty="0" err="1" smtClean="0">
                <a:latin typeface="Calibri" panose="020F0502020204030204" pitchFamily="34" charset="0"/>
              </a:rPr>
              <a:t>Solenoid</a:t>
            </a:r>
            <a:r>
              <a:rPr lang="fr-FR" sz="1400" u="sng" dirty="0" smtClean="0">
                <a:latin typeface="Calibri" panose="020F0502020204030204" pitchFamily="34" charset="0"/>
              </a:rPr>
              <a:t> Packages</a:t>
            </a:r>
            <a:r>
              <a:rPr lang="fr-FR" sz="1400" dirty="0" smtClean="0">
                <a:latin typeface="Calibri" panose="020F0502020204030204" pitchFamily="34" charset="0"/>
              </a:rPr>
              <a:t>: </a:t>
            </a:r>
            <a:r>
              <a:rPr lang="fr-FR" sz="1400" dirty="0" err="1" smtClean="0">
                <a:latin typeface="Calibri" panose="020F0502020204030204" pitchFamily="34" charset="0"/>
              </a:rPr>
              <a:t>keep</a:t>
            </a:r>
            <a:r>
              <a:rPr lang="fr-FR" sz="1400" dirty="0" smtClean="0">
                <a:latin typeface="Calibri" panose="020F0502020204030204" pitchFamily="34" charset="0"/>
              </a:rPr>
              <a:t> the </a:t>
            </a:r>
            <a:r>
              <a:rPr lang="fr-FR" sz="1400" dirty="0" err="1" smtClean="0">
                <a:latin typeface="Calibri" panose="020F0502020204030204" pitchFamily="34" charset="0"/>
              </a:rPr>
              <a:t>beam</a:t>
            </a:r>
            <a:r>
              <a:rPr lang="fr-FR" sz="1400" dirty="0" smtClean="0">
                <a:latin typeface="Calibri" panose="020F0502020204030204" pitchFamily="34" charset="0"/>
              </a:rPr>
              <a:t> </a:t>
            </a:r>
            <a:r>
              <a:rPr lang="fr-FR" sz="1400" b="1" dirty="0" smtClean="0">
                <a:latin typeface="Calibri" panose="020F0502020204030204" pitchFamily="34" charset="0"/>
              </a:rPr>
              <a:t>on nominal </a:t>
            </a:r>
            <a:r>
              <a:rPr lang="fr-FR" sz="1400" b="1" dirty="0" err="1" smtClean="0">
                <a:latin typeface="Calibri" panose="020F0502020204030204" pitchFamily="34" charset="0"/>
              </a:rPr>
              <a:t>trajectory</a:t>
            </a:r>
            <a:endParaRPr lang="en-US" sz="1400" dirty="0" smtClean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u="sng" dirty="0" err="1" smtClean="0">
                <a:latin typeface="Calibri" panose="020F0502020204030204" pitchFamily="34" charset="0"/>
              </a:rPr>
              <a:t>Cryomodules</a:t>
            </a:r>
            <a:r>
              <a:rPr lang="en-US" sz="1400" dirty="0" smtClean="0">
                <a:latin typeface="Calibri" panose="020F0502020204030204" pitchFamily="34" charset="0"/>
              </a:rPr>
              <a:t>:</a:t>
            </a:r>
            <a:r>
              <a:rPr lang="en-US" sz="1400" b="1" dirty="0" smtClean="0">
                <a:latin typeface="Calibri" panose="020F0502020204030204" pitchFamily="34" charset="0"/>
              </a:rPr>
              <a:t> </a:t>
            </a:r>
            <a:r>
              <a:rPr lang="en-US" sz="1400" dirty="0" smtClean="0">
                <a:latin typeface="Calibri" panose="020F0502020204030204" pitchFamily="34" charset="0"/>
              </a:rPr>
              <a:t>keep hosted cavities and solenoids</a:t>
            </a:r>
          </a:p>
          <a:p>
            <a:pPr lvl="0" indent="1347788"/>
            <a:r>
              <a:rPr lang="en-US" sz="1400" b="1" dirty="0" smtClean="0">
                <a:latin typeface="Calibri" panose="020F0502020204030204" pitchFamily="34" charset="0"/>
              </a:rPr>
              <a:t>around nominal trajectory</a:t>
            </a:r>
            <a:r>
              <a:rPr lang="en-US" sz="1400" dirty="0" smtClean="0">
                <a:latin typeface="Calibri" panose="020F0502020204030204" pitchFamily="34" charset="0"/>
              </a:rPr>
              <a:t>,</a:t>
            </a:r>
            <a:r>
              <a:rPr lang="en-US" sz="1400" b="1" dirty="0" smtClean="0">
                <a:latin typeface="Calibri" panose="020F0502020204030204" pitchFamily="34" charset="0"/>
              </a:rPr>
              <a:t> </a:t>
            </a:r>
            <a:r>
              <a:rPr lang="en-US" sz="1400" dirty="0" smtClean="0">
                <a:latin typeface="Calibri" panose="020F0502020204030204" pitchFamily="34" charset="0"/>
              </a:rPr>
              <a:t>in</a:t>
            </a:r>
            <a:r>
              <a:rPr lang="en-US" sz="1400" b="1" dirty="0" smtClean="0">
                <a:latin typeface="Calibri" panose="020F0502020204030204" pitchFamily="34" charset="0"/>
              </a:rPr>
              <a:t> vacuum </a:t>
            </a:r>
            <a:r>
              <a:rPr lang="en-US" sz="1400" dirty="0" smtClean="0">
                <a:latin typeface="Calibri" panose="020F0502020204030204" pitchFamily="34" charset="0"/>
              </a:rPr>
              <a:t>and at </a:t>
            </a:r>
            <a:r>
              <a:rPr lang="en-US" sz="1400" b="1" dirty="0" smtClean="0">
                <a:latin typeface="Calibri" panose="020F0502020204030204" pitchFamily="34" charset="0"/>
              </a:rPr>
              <a:t>4K</a:t>
            </a:r>
            <a:endParaRPr lang="en-US" sz="1400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u="sng" dirty="0" smtClean="0">
                <a:latin typeface="Calibri" panose="020F0502020204030204" pitchFamily="34" charset="0"/>
              </a:rPr>
              <a:t>Valve boxes</a:t>
            </a:r>
            <a:r>
              <a:rPr lang="en-US" sz="1400" dirty="0" smtClean="0">
                <a:latin typeface="Calibri" panose="020F0502020204030204" pitchFamily="34" charset="0"/>
              </a:rPr>
              <a:t>: </a:t>
            </a:r>
            <a:r>
              <a:rPr lang="en-US" sz="1400" b="1" dirty="0" smtClean="0">
                <a:latin typeface="Calibri" panose="020F0502020204030204" pitchFamily="34" charset="0"/>
              </a:rPr>
              <a:t>distribute</a:t>
            </a:r>
            <a:r>
              <a:rPr lang="en-US" sz="1400" dirty="0" smtClean="0">
                <a:latin typeface="Calibri" panose="020F0502020204030204" pitchFamily="34" charset="0"/>
              </a:rPr>
              <a:t> cooling helium,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400" u="sng" dirty="0" smtClean="0">
                <a:latin typeface="Calibri" panose="020F0502020204030204" pitchFamily="34" charset="0"/>
              </a:rPr>
              <a:t>Warm sections</a:t>
            </a:r>
            <a:r>
              <a:rPr lang="fr-FR" sz="1400" dirty="0" smtClean="0">
                <a:latin typeface="Calibri" panose="020F0502020204030204" pitchFamily="34" charset="0"/>
              </a:rPr>
              <a:t>: host diagnostics, </a:t>
            </a:r>
            <a:r>
              <a:rPr lang="fr-FR" sz="1400" dirty="0" err="1" smtClean="0">
                <a:latin typeface="Calibri" panose="020F0502020204030204" pitchFamily="34" charset="0"/>
              </a:rPr>
              <a:t>pumping</a:t>
            </a:r>
            <a:r>
              <a:rPr lang="fr-FR" sz="1400" dirty="0" smtClean="0">
                <a:latin typeface="Calibri" panose="020F0502020204030204" pitchFamily="34" charset="0"/>
              </a:rPr>
              <a:t> and </a:t>
            </a:r>
          </a:p>
          <a:p>
            <a:pPr lvl="0" indent="1433513"/>
            <a:r>
              <a:rPr lang="fr-FR" sz="1400" dirty="0" err="1" smtClean="0">
                <a:latin typeface="Calibri" panose="020F0502020204030204" pitchFamily="34" charset="0"/>
              </a:rPr>
              <a:t>connecting</a:t>
            </a:r>
            <a:r>
              <a:rPr lang="fr-FR" sz="1400" dirty="0" smtClean="0">
                <a:latin typeface="Calibri" panose="020F0502020204030204" pitchFamily="34" charset="0"/>
              </a:rPr>
              <a:t> CM in clean conditions.</a:t>
            </a:r>
            <a:endParaRPr lang="en-US" sz="1400" dirty="0">
              <a:latin typeface="Calibri" panose="020F0502020204030204" pitchFamily="34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5111014" y="4966635"/>
            <a:ext cx="2688877" cy="338554"/>
            <a:chOff x="5111014" y="5168766"/>
            <a:chExt cx="2688877" cy="338554"/>
          </a:xfrm>
        </p:grpSpPr>
        <p:cxnSp>
          <p:nvCxnSpPr>
            <p:cNvPr id="13" name="Connecteur droit avec flèche 12"/>
            <p:cNvCxnSpPr/>
            <p:nvPr/>
          </p:nvCxnSpPr>
          <p:spPr>
            <a:xfrm>
              <a:off x="5111014" y="5351646"/>
              <a:ext cx="46201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5534527" y="5168766"/>
              <a:ext cx="2265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rgbClr val="FF0000"/>
                  </a:solidFill>
                </a:rPr>
                <a:t>26 (12+14) SC </a:t>
              </a:r>
              <a:r>
                <a:rPr lang="fr-FR" sz="1600" dirty="0" err="1" smtClean="0">
                  <a:solidFill>
                    <a:srgbClr val="FF0000"/>
                  </a:solidFill>
                </a:rPr>
                <a:t>cavities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5111014" y="5188016"/>
            <a:ext cx="2645596" cy="338554"/>
            <a:chOff x="5111014" y="5168766"/>
            <a:chExt cx="2645596" cy="338554"/>
          </a:xfrm>
        </p:grpSpPr>
        <p:cxnSp>
          <p:nvCxnSpPr>
            <p:cNvPr id="16" name="Connecteur droit avec flèche 15"/>
            <p:cNvCxnSpPr/>
            <p:nvPr/>
          </p:nvCxnSpPr>
          <p:spPr>
            <a:xfrm>
              <a:off x="5111014" y="5351646"/>
              <a:ext cx="46201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5534527" y="5168766"/>
              <a:ext cx="22220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rgbClr val="FF0000"/>
                  </a:solidFill>
                </a:rPr>
                <a:t>20 </a:t>
              </a:r>
              <a:r>
                <a:rPr lang="fr-FR" sz="1600" dirty="0" err="1" smtClean="0">
                  <a:solidFill>
                    <a:srgbClr val="FF0000"/>
                  </a:solidFill>
                </a:rPr>
                <a:t>solenoid</a:t>
              </a:r>
              <a:r>
                <a:rPr lang="fr-FR" sz="1600" dirty="0" smtClean="0">
                  <a:solidFill>
                    <a:srgbClr val="FF0000"/>
                  </a:solidFill>
                </a:rPr>
                <a:t> packages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5111014" y="5399772"/>
            <a:ext cx="2485296" cy="338554"/>
            <a:chOff x="5111014" y="5168766"/>
            <a:chExt cx="2485296" cy="338554"/>
          </a:xfrm>
        </p:grpSpPr>
        <p:cxnSp>
          <p:nvCxnSpPr>
            <p:cNvPr id="19" name="Connecteur droit avec flèche 18"/>
            <p:cNvCxnSpPr/>
            <p:nvPr/>
          </p:nvCxnSpPr>
          <p:spPr>
            <a:xfrm>
              <a:off x="5111014" y="5351646"/>
              <a:ext cx="46201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5534527" y="5168766"/>
              <a:ext cx="20617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rgbClr val="FF0000"/>
                  </a:solidFill>
                </a:rPr>
                <a:t>4 (2+2) </a:t>
              </a:r>
              <a:r>
                <a:rPr lang="fr-FR" sz="1600" dirty="0" err="1" smtClean="0">
                  <a:solidFill>
                    <a:srgbClr val="FF0000"/>
                  </a:solidFill>
                </a:rPr>
                <a:t>cryomodules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5111014" y="5813659"/>
            <a:ext cx="1861727" cy="338554"/>
            <a:chOff x="5111014" y="5168766"/>
            <a:chExt cx="1861727" cy="338554"/>
          </a:xfrm>
        </p:grpSpPr>
        <p:cxnSp>
          <p:nvCxnSpPr>
            <p:cNvPr id="22" name="Connecteur droit avec flèche 21"/>
            <p:cNvCxnSpPr/>
            <p:nvPr/>
          </p:nvCxnSpPr>
          <p:spPr>
            <a:xfrm>
              <a:off x="5111014" y="5351646"/>
              <a:ext cx="46201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/>
            <p:cNvSpPr txBox="1"/>
            <p:nvPr/>
          </p:nvSpPr>
          <p:spPr>
            <a:xfrm>
              <a:off x="5534527" y="5168766"/>
              <a:ext cx="14382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rgbClr val="FF0000"/>
                  </a:solidFill>
                </a:rPr>
                <a:t>4 valve boxes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5111014" y="6054291"/>
            <a:ext cx="2090957" cy="338554"/>
            <a:chOff x="5111014" y="5168766"/>
            <a:chExt cx="2090957" cy="338554"/>
          </a:xfrm>
        </p:grpSpPr>
        <p:cxnSp>
          <p:nvCxnSpPr>
            <p:cNvPr id="25" name="Connecteur droit avec flèche 24"/>
            <p:cNvCxnSpPr/>
            <p:nvPr/>
          </p:nvCxnSpPr>
          <p:spPr>
            <a:xfrm>
              <a:off x="5111014" y="5351646"/>
              <a:ext cx="46201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5534527" y="5168766"/>
              <a:ext cx="16674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rgbClr val="FF0000"/>
                  </a:solidFill>
                </a:rPr>
                <a:t>4 warm sections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7" name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105" y="969310"/>
            <a:ext cx="2622518" cy="1976020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4253"/>
            <a:ext cx="6459655" cy="3757605"/>
          </a:xfrm>
          <a:prstGeom prst="rect">
            <a:avLst/>
          </a:prstGeom>
        </p:spPr>
      </p:pic>
      <p:pic>
        <p:nvPicPr>
          <p:cNvPr id="28" name="Image 2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49"/>
          <a:stretch/>
        </p:blipFill>
        <p:spPr>
          <a:xfrm>
            <a:off x="5686124" y="3001045"/>
            <a:ext cx="3380874" cy="1532454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1501541" y="3108960"/>
            <a:ext cx="3474719" cy="962526"/>
            <a:chOff x="1501541" y="3108960"/>
            <a:chExt cx="3474719" cy="962526"/>
          </a:xfrm>
        </p:grpSpPr>
        <p:cxnSp>
          <p:nvCxnSpPr>
            <p:cNvPr id="29" name="Connecteur droit avec flèche 28"/>
            <p:cNvCxnSpPr/>
            <p:nvPr/>
          </p:nvCxnSpPr>
          <p:spPr>
            <a:xfrm flipH="1" flipV="1">
              <a:off x="1501541" y="3676850"/>
              <a:ext cx="346509" cy="39463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 flipH="1" flipV="1">
              <a:off x="2059806" y="3570974"/>
              <a:ext cx="346509" cy="39463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 flipH="1" flipV="1">
              <a:off x="2618072" y="3474721"/>
              <a:ext cx="346509" cy="39463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 flipH="1" flipV="1">
              <a:off x="3185962" y="3368843"/>
              <a:ext cx="346509" cy="39463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>
            <a:xfrm flipH="1" flipV="1">
              <a:off x="3734602" y="3262964"/>
              <a:ext cx="346509" cy="39463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/>
            <p:nvPr/>
          </p:nvCxnSpPr>
          <p:spPr>
            <a:xfrm flipH="1" flipV="1">
              <a:off x="4071486" y="3205213"/>
              <a:ext cx="346509" cy="394636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 flipH="1" flipV="1">
              <a:off x="4629751" y="3108960"/>
              <a:ext cx="346509" cy="39463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e 35"/>
          <p:cNvGrpSpPr/>
          <p:nvPr/>
        </p:nvGrpSpPr>
        <p:grpSpPr>
          <a:xfrm>
            <a:off x="1289786" y="2849077"/>
            <a:ext cx="3176336" cy="924026"/>
            <a:chOff x="1289786" y="2849077"/>
            <a:chExt cx="3176336" cy="924026"/>
          </a:xfrm>
        </p:grpSpPr>
        <p:cxnSp>
          <p:nvCxnSpPr>
            <p:cNvPr id="41" name="Connecteur droit avec flèche 40"/>
            <p:cNvCxnSpPr/>
            <p:nvPr/>
          </p:nvCxnSpPr>
          <p:spPr>
            <a:xfrm flipH="1" flipV="1">
              <a:off x="1289786" y="3388092"/>
              <a:ext cx="67376" cy="3850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/>
            <p:nvPr/>
          </p:nvCxnSpPr>
          <p:spPr>
            <a:xfrm flipH="1" flipV="1">
              <a:off x="1838426" y="3320715"/>
              <a:ext cx="67376" cy="3850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/>
            <p:cNvCxnSpPr/>
            <p:nvPr/>
          </p:nvCxnSpPr>
          <p:spPr>
            <a:xfrm flipH="1" flipV="1">
              <a:off x="2387066" y="3205212"/>
              <a:ext cx="67376" cy="3850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/>
            <p:cNvCxnSpPr/>
            <p:nvPr/>
          </p:nvCxnSpPr>
          <p:spPr>
            <a:xfrm flipH="1" flipV="1">
              <a:off x="2954957" y="3108959"/>
              <a:ext cx="67376" cy="3850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/>
            <p:nvPr/>
          </p:nvCxnSpPr>
          <p:spPr>
            <a:xfrm flipH="1" flipV="1">
              <a:off x="3493972" y="3012706"/>
              <a:ext cx="67376" cy="3850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/>
            <p:nvPr/>
          </p:nvCxnSpPr>
          <p:spPr>
            <a:xfrm flipH="1" flipV="1">
              <a:off x="4398746" y="2849077"/>
              <a:ext cx="67376" cy="3850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Connecteur droit avec flèche 47"/>
          <p:cNvCxnSpPr/>
          <p:nvPr/>
        </p:nvCxnSpPr>
        <p:spPr>
          <a:xfrm flipV="1">
            <a:off x="144379" y="2751222"/>
            <a:ext cx="585538" cy="29998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H="1" flipV="1">
            <a:off x="8227997" y="1499938"/>
            <a:ext cx="675371" cy="8486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H="1" flipV="1">
            <a:off x="7323222" y="3617496"/>
            <a:ext cx="675371" cy="8486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10" descr="http://irfu-i.cea.fr/Images/Trombinoscope/cmade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353" y="5216053"/>
            <a:ext cx="756786" cy="100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ZoneTexte 55"/>
          <p:cNvSpPr txBox="1"/>
          <p:nvPr/>
        </p:nvSpPr>
        <p:spPr>
          <a:xfrm>
            <a:off x="8202717" y="6189045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C. </a:t>
            </a:r>
            <a:r>
              <a:rPr lang="fr-FR" sz="1400" dirty="0" err="1" smtClean="0"/>
              <a:t>Madec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85103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044000" y="44624"/>
            <a:ext cx="7236464" cy="936104"/>
          </a:xfrm>
        </p:spPr>
        <p:txBody>
          <a:bodyPr/>
          <a:lstStyle/>
          <a:p>
            <a:pPr algn="ctr"/>
            <a:r>
              <a:rPr lang="en-US" sz="2400" dirty="0" smtClean="0"/>
              <a:t>MS3 – Beam Diagnostics</a:t>
            </a:r>
            <a:endParaRPr lang="en-US" sz="2400" dirty="0"/>
          </a:p>
        </p:txBody>
      </p:sp>
      <p:pic>
        <p:nvPicPr>
          <p:cNvPr id="74" name="Picture 2" descr="\\dapnia\data\manip\SARAF\Projet\WP1a_Management\documents_officiels\LOGO\SARAF-LINAC_LOGO_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056" y="169797"/>
            <a:ext cx="1552950" cy="5969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80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87153"/>
            <a:ext cx="1118696" cy="365125"/>
          </a:xfrm>
        </p:spPr>
        <p:txBody>
          <a:bodyPr/>
          <a:lstStyle/>
          <a:p>
            <a:r>
              <a:rPr lang="en-US" dirty="0" smtClean="0"/>
              <a:t>|  PAGE 4</a:t>
            </a:r>
          </a:p>
        </p:txBody>
      </p:sp>
      <p:sp>
        <p:nvSpPr>
          <p:cNvPr id="118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492875"/>
            <a:ext cx="5939824" cy="365125"/>
          </a:xfrm>
        </p:spPr>
        <p:txBody>
          <a:bodyPr/>
          <a:lstStyle/>
          <a:p>
            <a:r>
              <a:rPr lang="en-US" dirty="0" smtClean="0"/>
              <a:t>SLHiPP07 – SARAL-LINAC recent developments – May 8, 2017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430" y="4944562"/>
            <a:ext cx="837438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Main roles: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400" dirty="0" err="1" smtClean="0">
                <a:latin typeface="Calibri" panose="020F0502020204030204" pitchFamily="34" charset="0"/>
              </a:rPr>
              <a:t>Measure</a:t>
            </a:r>
            <a:r>
              <a:rPr lang="fr-FR" sz="1400" dirty="0" smtClean="0">
                <a:latin typeface="Calibri" panose="020F0502020204030204" pitchFamily="34" charset="0"/>
              </a:rPr>
              <a:t> </a:t>
            </a:r>
            <a:r>
              <a:rPr lang="fr-FR" sz="1400" dirty="0" err="1" smtClean="0">
                <a:latin typeface="Calibri" panose="020F0502020204030204" pitchFamily="34" charset="0"/>
              </a:rPr>
              <a:t>beam</a:t>
            </a:r>
            <a:r>
              <a:rPr lang="fr-FR" sz="1400" dirty="0" smtClean="0">
                <a:latin typeface="Calibri" panose="020F0502020204030204" pitchFamily="34" charset="0"/>
              </a:rPr>
              <a:t> </a:t>
            </a:r>
            <a:r>
              <a:rPr lang="fr-FR" sz="1400" dirty="0" err="1" smtClean="0">
                <a:latin typeface="Calibri" panose="020F0502020204030204" pitchFamily="34" charset="0"/>
              </a:rPr>
              <a:t>characteristics</a:t>
            </a:r>
            <a:r>
              <a:rPr lang="fr-FR" sz="1400" dirty="0" smtClean="0">
                <a:latin typeface="Calibri" panose="020F0502020204030204" pitchFamily="34" charset="0"/>
              </a:rPr>
              <a:t> for direct or </a:t>
            </a:r>
            <a:r>
              <a:rPr lang="fr-FR" sz="1400" dirty="0" err="1" smtClean="0">
                <a:latin typeface="Calibri" panose="020F0502020204030204" pitchFamily="34" charset="0"/>
              </a:rPr>
              <a:t>undirect</a:t>
            </a:r>
            <a:r>
              <a:rPr lang="fr-FR" sz="1400" dirty="0" smtClean="0">
                <a:latin typeface="Calibri" panose="020F0502020204030204" pitchFamily="34" charset="0"/>
              </a:rPr>
              <a:t> </a:t>
            </a:r>
            <a:r>
              <a:rPr lang="fr-FR" sz="1400" dirty="0" err="1" smtClean="0">
                <a:latin typeface="Calibri" panose="020F0502020204030204" pitchFamily="34" charset="0"/>
              </a:rPr>
              <a:t>tuning</a:t>
            </a:r>
            <a:endParaRPr lang="fr-FR" sz="1400" dirty="0" smtClean="0">
              <a:latin typeface="Calibri" panose="020F050202020403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283" y="1459807"/>
            <a:ext cx="4224212" cy="206454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6829" y="1463041"/>
            <a:ext cx="4406420" cy="318596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25129" y="110690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 MEBT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4629752" y="110690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 SCL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906830" y="5245768"/>
            <a:ext cx="462013" cy="240631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61348" y="5245769"/>
            <a:ext cx="644891" cy="250256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11756" y="5630780"/>
            <a:ext cx="5899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 Solutions (</a:t>
            </a:r>
            <a:r>
              <a:rPr lang="fr-FR" dirty="0" err="1" smtClean="0">
                <a:sym typeface="Wingdings" panose="05000000000000000000" pitchFamily="2" charset="2"/>
              </a:rPr>
              <a:t>based</a:t>
            </a:r>
            <a:r>
              <a:rPr lang="fr-FR" dirty="0" smtClean="0">
                <a:sym typeface="Wingdings" panose="05000000000000000000" pitchFamily="2" charset="2"/>
              </a:rPr>
              <a:t> on </a:t>
            </a:r>
            <a:r>
              <a:rPr lang="fr-FR" dirty="0" err="1" smtClean="0">
                <a:sym typeface="Wingdings" panose="05000000000000000000" pitchFamily="2" charset="2"/>
              </a:rPr>
              <a:t>existing</a:t>
            </a:r>
            <a:r>
              <a:rPr lang="fr-FR" dirty="0" smtClean="0">
                <a:sym typeface="Wingdings" panose="05000000000000000000" pitchFamily="2" charset="2"/>
              </a:rPr>
              <a:t>) are </a:t>
            </a:r>
            <a:r>
              <a:rPr lang="fr-FR" dirty="0" err="1" smtClean="0">
                <a:sym typeface="Wingdings" panose="05000000000000000000" pitchFamily="2" charset="2"/>
              </a:rPr>
              <a:t>under</a:t>
            </a:r>
            <a:r>
              <a:rPr lang="fr-FR" dirty="0" smtClean="0">
                <a:sym typeface="Wingdings" panose="05000000000000000000" pitchFamily="2" charset="2"/>
              </a:rPr>
              <a:t> investigation.</a:t>
            </a:r>
            <a:endParaRPr lang="en-US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49"/>
          <a:stretch/>
        </p:blipFill>
        <p:spPr>
          <a:xfrm>
            <a:off x="8282142" y="5215591"/>
            <a:ext cx="764426" cy="1011954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8202717" y="6189045"/>
            <a:ext cx="890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F. Senée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79823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044000" y="44624"/>
            <a:ext cx="7236464" cy="936104"/>
          </a:xfrm>
        </p:spPr>
        <p:txBody>
          <a:bodyPr/>
          <a:lstStyle/>
          <a:p>
            <a:pPr algn="ctr"/>
            <a:r>
              <a:rPr lang="en-US" sz="2400" dirty="0" smtClean="0"/>
              <a:t>MS4 – Control Systems</a:t>
            </a:r>
            <a:endParaRPr lang="en-US" sz="2400" dirty="0"/>
          </a:p>
        </p:txBody>
      </p:sp>
      <p:pic>
        <p:nvPicPr>
          <p:cNvPr id="74" name="Picture 2" descr="\\dapnia\data\manip\SARAF\Projet\WP1a_Management\documents_officiels\LOGO\SARAF-LINAC_LOGO_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056" y="169797"/>
            <a:ext cx="1552950" cy="5969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80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87153"/>
            <a:ext cx="1118696" cy="365125"/>
          </a:xfrm>
        </p:spPr>
        <p:txBody>
          <a:bodyPr/>
          <a:lstStyle/>
          <a:p>
            <a:r>
              <a:rPr lang="en-US" dirty="0" smtClean="0"/>
              <a:t>|  PAGE 4</a:t>
            </a:r>
          </a:p>
        </p:txBody>
      </p:sp>
      <p:sp>
        <p:nvSpPr>
          <p:cNvPr id="118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492875"/>
            <a:ext cx="5939824" cy="365125"/>
          </a:xfrm>
        </p:spPr>
        <p:txBody>
          <a:bodyPr/>
          <a:lstStyle/>
          <a:p>
            <a:r>
              <a:rPr lang="en-US" dirty="0" smtClean="0"/>
              <a:t>SLHiPP07 – SARAL-LINAC recent developments – May 8, 2017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430" y="5560576"/>
            <a:ext cx="8374381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Main roles: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</a:rPr>
              <a:t>Exchange </a:t>
            </a:r>
            <a:r>
              <a:rPr lang="fr-FR" sz="1400" dirty="0" err="1" smtClean="0">
                <a:latin typeface="Calibri" panose="020F0502020204030204" pitchFamily="34" charset="0"/>
              </a:rPr>
              <a:t>linac</a:t>
            </a:r>
            <a:r>
              <a:rPr lang="fr-FR" sz="1400" dirty="0" smtClean="0">
                <a:latin typeface="Calibri" panose="020F0502020204030204" pitchFamily="34" charset="0"/>
              </a:rPr>
              <a:t> component data </a:t>
            </a:r>
            <a:r>
              <a:rPr lang="fr-FR" sz="1400" dirty="0" err="1" smtClean="0">
                <a:latin typeface="Calibri" panose="020F0502020204030204" pitchFamily="34" charset="0"/>
              </a:rPr>
              <a:t>from</a:t>
            </a:r>
            <a:r>
              <a:rPr lang="fr-FR" sz="1400" dirty="0" smtClean="0">
                <a:latin typeface="Calibri" panose="020F0502020204030204" pitchFamily="34" charset="0"/>
              </a:rPr>
              <a:t>/to main CS or </a:t>
            </a:r>
            <a:r>
              <a:rPr lang="fr-FR" sz="1400" dirty="0" err="1" smtClean="0">
                <a:latin typeface="Calibri" panose="020F0502020204030204" pitchFamily="34" charset="0"/>
              </a:rPr>
              <a:t>operator</a:t>
            </a:r>
            <a:r>
              <a:rPr lang="fr-FR" sz="1400" dirty="0" smtClean="0">
                <a:latin typeface="Calibri" panose="020F0502020204030204" pitchFamily="34" charset="0"/>
              </a:rPr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</a:rPr>
              <a:t>Assure </a:t>
            </a:r>
            <a:r>
              <a:rPr lang="fr-FR" sz="1400" dirty="0" err="1" smtClean="0">
                <a:latin typeface="Calibri" panose="020F0502020204030204" pitchFamily="34" charset="0"/>
              </a:rPr>
              <a:t>linac</a:t>
            </a:r>
            <a:r>
              <a:rPr lang="fr-FR" sz="1400" dirty="0" smtClean="0">
                <a:latin typeface="Calibri" panose="020F0502020204030204" pitchFamily="34" charset="0"/>
              </a:rPr>
              <a:t> component local protection system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400" dirty="0" err="1" smtClean="0">
                <a:latin typeface="Calibri" panose="020F0502020204030204" pitchFamily="34" charset="0"/>
              </a:rPr>
              <a:t>Contribute</a:t>
            </a:r>
            <a:r>
              <a:rPr lang="fr-FR" sz="1400" dirty="0" smtClean="0">
                <a:latin typeface="Calibri" panose="020F0502020204030204" pitchFamily="34" charset="0"/>
              </a:rPr>
              <a:t> to machine </a:t>
            </a:r>
            <a:r>
              <a:rPr lang="fr-FR" sz="1400" dirty="0">
                <a:latin typeface="Calibri" panose="020F0502020204030204" pitchFamily="34" charset="0"/>
              </a:rPr>
              <a:t>protection system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20" y="967079"/>
            <a:ext cx="6372462" cy="459256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7002" y="1232034"/>
            <a:ext cx="1982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ym typeface="Wingdings" panose="05000000000000000000" pitchFamily="2" charset="2"/>
              </a:rPr>
              <a:t>Example</a:t>
            </a:r>
            <a:r>
              <a:rPr lang="fr-FR" dirty="0" smtClean="0">
                <a:sym typeface="Wingdings" panose="05000000000000000000" pitchFamily="2" charset="2"/>
              </a:rPr>
              <a:t> of MEBT Local CS</a:t>
            </a:r>
            <a:endParaRPr lang="en-US" dirty="0"/>
          </a:p>
        </p:txBody>
      </p:sp>
      <p:pic>
        <p:nvPicPr>
          <p:cNvPr id="11" name="Picture 12" descr="http://irfu-i.cea.fr/Images/Trombinoscope/fgoug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727" y="5224402"/>
            <a:ext cx="757388" cy="10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8010211" y="6189045"/>
            <a:ext cx="1208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F. Gougnaud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3303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044000" y="44624"/>
            <a:ext cx="7236464" cy="936104"/>
          </a:xfrm>
        </p:spPr>
        <p:txBody>
          <a:bodyPr/>
          <a:lstStyle/>
          <a:p>
            <a:pPr algn="ctr"/>
            <a:r>
              <a:rPr lang="en-US" sz="2400" dirty="0" smtClean="0"/>
              <a:t>MAJOR components</a:t>
            </a:r>
            <a:endParaRPr lang="en-US" sz="2400" dirty="0"/>
          </a:p>
        </p:txBody>
      </p:sp>
      <p:pic>
        <p:nvPicPr>
          <p:cNvPr id="74" name="Picture 2" descr="\\dapnia\data\manip\SARAF\Projet\WP1a_Management\documents_officiels\LOGO\SARAF-LINAC_LOGO_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056" y="169797"/>
            <a:ext cx="1552950" cy="5969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75" name="Espace réservé du contenu 9"/>
          <p:cNvSpPr txBox="1">
            <a:spLocks/>
          </p:cNvSpPr>
          <p:nvPr/>
        </p:nvSpPr>
        <p:spPr>
          <a:xfrm>
            <a:off x="179511" y="944615"/>
            <a:ext cx="7953836" cy="4484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18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They are components with </a:t>
            </a:r>
            <a:r>
              <a:rPr lang="en-US" sz="1800" b="1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major technical risks needing prototypes </a:t>
            </a:r>
            <a:r>
              <a:rPr lang="en-US" sz="18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:</a:t>
            </a:r>
          </a:p>
        </p:txBody>
      </p:sp>
      <p:sp>
        <p:nvSpPr>
          <p:cNvPr id="80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87153"/>
            <a:ext cx="1118696" cy="365125"/>
          </a:xfrm>
        </p:spPr>
        <p:txBody>
          <a:bodyPr/>
          <a:lstStyle/>
          <a:p>
            <a:r>
              <a:rPr lang="en-US" dirty="0" smtClean="0"/>
              <a:t>|  PAGE 4</a:t>
            </a:r>
          </a:p>
        </p:txBody>
      </p:sp>
      <p:pic>
        <p:nvPicPr>
          <p:cNvPr id="18" name="Image 1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8" y="2634382"/>
            <a:ext cx="8837050" cy="1287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roupe 116"/>
          <p:cNvGrpSpPr/>
          <p:nvPr/>
        </p:nvGrpSpPr>
        <p:grpSpPr>
          <a:xfrm>
            <a:off x="121296" y="1292633"/>
            <a:ext cx="7275121" cy="5313780"/>
            <a:chOff x="121296" y="1032751"/>
            <a:chExt cx="7275121" cy="5313780"/>
          </a:xfrm>
        </p:grpSpPr>
        <p:sp>
          <p:nvSpPr>
            <p:cNvPr id="79" name="Espace réservé du contenu 9"/>
            <p:cNvSpPr txBox="1">
              <a:spLocks/>
            </p:cNvSpPr>
            <p:nvPr/>
          </p:nvSpPr>
          <p:spPr>
            <a:xfrm>
              <a:off x="391358" y="1032751"/>
              <a:ext cx="7005059" cy="36969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9239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itchFamily="34" charset="0"/>
                <a:buNone/>
                <a:defRPr sz="22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60363" indent="-360363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SzPct val="90000"/>
                <a:buFontTx/>
                <a:buBlip>
                  <a:blip r:embed="rId3"/>
                </a:buBlip>
                <a:defRPr sz="1600" kern="1200">
                  <a:solidFill>
                    <a:srgbClr val="666666"/>
                  </a:solidFill>
                  <a:latin typeface="+mn-lt"/>
                  <a:ea typeface="+mn-ea"/>
                  <a:cs typeface="+mn-cs"/>
                </a:defRPr>
              </a:lvl2pPr>
              <a:lvl3pPr marL="361950" indent="0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SzPct val="36000"/>
                <a:buFont typeface="Arial" pitchFamily="34" charset="0"/>
                <a:buNone/>
                <a:defRPr sz="1600" kern="1200">
                  <a:solidFill>
                    <a:srgbClr val="666666"/>
                  </a:solidFill>
                  <a:latin typeface="+mn-lt"/>
                  <a:ea typeface="+mn-ea"/>
                  <a:cs typeface="+mn-cs"/>
                </a:defRPr>
              </a:lvl3pPr>
              <a:lvl4pPr marL="1009650" indent="-238125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Clr>
                  <a:srgbClr val="666666"/>
                </a:buClr>
                <a:buSzPct val="36000"/>
                <a:buFontTx/>
                <a:buBlip>
                  <a:blip r:embed="rId4"/>
                </a:buBlip>
                <a:defRPr sz="1600" kern="1200">
                  <a:solidFill>
                    <a:srgbClr val="666666"/>
                  </a:solidFill>
                  <a:latin typeface="+mn-lt"/>
                  <a:ea typeface="+mn-ea"/>
                  <a:cs typeface="+mn-cs"/>
                </a:defRPr>
              </a:lvl4pPr>
              <a:lvl5pPr marL="1133475" indent="-114300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Clr>
                  <a:srgbClr val="666666"/>
                </a:buClr>
                <a:buFont typeface="Arial" pitchFamily="34" charset="0"/>
                <a:buChar char="-"/>
                <a:defRPr sz="1600" kern="1200">
                  <a:solidFill>
                    <a:srgbClr val="66666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/>
              <a:r>
                <a:rPr lang="en-US" sz="1800" kern="0" dirty="0" smtClean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rPr>
                <a:t>- MEBT </a:t>
              </a:r>
              <a:r>
                <a:rPr lang="en-US" sz="1800" kern="0" dirty="0" err="1" smtClean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rPr>
                <a:t>rebunchers</a:t>
              </a:r>
              <a:r>
                <a:rPr lang="en-US" sz="1800" kern="0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rPr>
                <a:t>: × 3</a:t>
              </a:r>
              <a:r>
                <a:rPr lang="en-US" sz="1800" kern="0" dirty="0" smtClean="0">
                  <a:solidFill>
                    <a:schemeClr val="tx1"/>
                  </a:solidFill>
                  <a:latin typeface="Calibri" panose="020F0502020204030204" pitchFamily="34" charset="0"/>
                  <a:ea typeface="Times New Roman"/>
                  <a:cs typeface="Calibri"/>
                </a:rPr>
                <a:t>.</a:t>
              </a:r>
              <a:r>
                <a:rPr lang="en-US" sz="1800" kern="0" dirty="0" smtClean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rPr>
                <a:t> </a:t>
              </a:r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121296" y="3128033"/>
              <a:ext cx="2184221" cy="3218498"/>
              <a:chOff x="121296" y="3416792"/>
              <a:chExt cx="2184221" cy="3218498"/>
            </a:xfrm>
          </p:grpSpPr>
          <p:pic>
            <p:nvPicPr>
              <p:cNvPr id="20" name="Image 19"/>
              <p:cNvPicPr/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51" b="1760"/>
              <a:stretch/>
            </p:blipFill>
            <p:spPr bwMode="auto">
              <a:xfrm>
                <a:off x="130744" y="4049707"/>
                <a:ext cx="2174773" cy="2238750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2" name="ZoneTexte 21"/>
              <p:cNvSpPr txBox="1"/>
              <p:nvPr/>
            </p:nvSpPr>
            <p:spPr>
              <a:xfrm>
                <a:off x="121296" y="6265958"/>
                <a:ext cx="19094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err="1" smtClean="0">
                    <a:solidFill>
                      <a:srgbClr val="002060"/>
                    </a:solidFill>
                  </a:rPr>
                  <a:t>Rebunchers</a:t>
                </a:r>
                <a:r>
                  <a:rPr lang="fr-FR" dirty="0" smtClean="0">
                    <a:solidFill>
                      <a:srgbClr val="002060"/>
                    </a:solidFill>
                  </a:rPr>
                  <a:t> (×3)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23" name="Connecteur droit avec flèche 22"/>
              <p:cNvCxnSpPr/>
              <p:nvPr/>
            </p:nvCxnSpPr>
            <p:spPr>
              <a:xfrm flipV="1">
                <a:off x="366651" y="3416792"/>
                <a:ext cx="8467" cy="474133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avec flèche 23"/>
              <p:cNvCxnSpPr/>
              <p:nvPr/>
            </p:nvCxnSpPr>
            <p:spPr>
              <a:xfrm flipV="1">
                <a:off x="942384" y="3416792"/>
                <a:ext cx="8467" cy="474133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avec flèche 24"/>
              <p:cNvCxnSpPr/>
              <p:nvPr/>
            </p:nvCxnSpPr>
            <p:spPr>
              <a:xfrm flipV="1">
                <a:off x="1560450" y="3416792"/>
                <a:ext cx="8467" cy="474133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e 7"/>
          <p:cNvGrpSpPr/>
          <p:nvPr/>
        </p:nvGrpSpPr>
        <p:grpSpPr>
          <a:xfrm>
            <a:off x="381734" y="1652908"/>
            <a:ext cx="8655197" cy="4945572"/>
            <a:chOff x="381734" y="1393026"/>
            <a:chExt cx="8655197" cy="4945572"/>
          </a:xfrm>
        </p:grpSpPr>
        <p:sp>
          <p:nvSpPr>
            <p:cNvPr id="76" name="Espace réservé du contenu 9"/>
            <p:cNvSpPr txBox="1">
              <a:spLocks/>
            </p:cNvSpPr>
            <p:nvPr/>
          </p:nvSpPr>
          <p:spPr>
            <a:xfrm>
              <a:off x="381734" y="1393026"/>
              <a:ext cx="7005059" cy="36969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9239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itchFamily="34" charset="0"/>
                <a:buNone/>
                <a:defRPr sz="22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60363" indent="-360363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SzPct val="90000"/>
                <a:buFontTx/>
                <a:buBlip>
                  <a:blip r:embed="rId3"/>
                </a:buBlip>
                <a:defRPr sz="1600" kern="1200">
                  <a:solidFill>
                    <a:srgbClr val="666666"/>
                  </a:solidFill>
                  <a:latin typeface="+mn-lt"/>
                  <a:ea typeface="+mn-ea"/>
                  <a:cs typeface="+mn-cs"/>
                </a:defRPr>
              </a:lvl2pPr>
              <a:lvl3pPr marL="361950" indent="0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SzPct val="36000"/>
                <a:buFont typeface="Arial" pitchFamily="34" charset="0"/>
                <a:buNone/>
                <a:defRPr sz="1600" kern="1200">
                  <a:solidFill>
                    <a:srgbClr val="666666"/>
                  </a:solidFill>
                  <a:latin typeface="+mn-lt"/>
                  <a:ea typeface="+mn-ea"/>
                  <a:cs typeface="+mn-cs"/>
                </a:defRPr>
              </a:lvl3pPr>
              <a:lvl4pPr marL="1009650" indent="-238125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Clr>
                  <a:srgbClr val="666666"/>
                </a:buClr>
                <a:buSzPct val="36000"/>
                <a:buFontTx/>
                <a:buBlip>
                  <a:blip r:embed="rId4"/>
                </a:buBlip>
                <a:defRPr sz="1600" kern="1200">
                  <a:solidFill>
                    <a:srgbClr val="666666"/>
                  </a:solidFill>
                  <a:latin typeface="+mn-lt"/>
                  <a:ea typeface="+mn-ea"/>
                  <a:cs typeface="+mn-cs"/>
                </a:defRPr>
              </a:lvl4pPr>
              <a:lvl5pPr marL="1133475" indent="-114300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Clr>
                  <a:srgbClr val="666666"/>
                </a:buClr>
                <a:buFont typeface="Arial" pitchFamily="34" charset="0"/>
                <a:buChar char="-"/>
                <a:defRPr sz="1600" kern="1200">
                  <a:solidFill>
                    <a:srgbClr val="66666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/>
              <a:r>
                <a:rPr lang="en-US" sz="1800" kern="0" dirty="0" smtClean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rPr>
                <a:t>- SC HWR cavities: ×12(+1) low-</a:t>
              </a:r>
              <a:r>
                <a:rPr lang="en-US" sz="1800" kern="0" dirty="0" smtClean="0">
                  <a:solidFill>
                    <a:schemeClr val="tx1"/>
                  </a:solidFill>
                  <a:latin typeface="Symbol" panose="05050102010706020507" pitchFamily="18" charset="2"/>
                  <a:ea typeface="Times New Roman"/>
                  <a:cs typeface="Calibri"/>
                </a:rPr>
                <a:t>b</a:t>
              </a:r>
              <a:r>
                <a:rPr lang="en-US" sz="1800" kern="0" dirty="0" smtClean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rPr>
                <a:t> and </a:t>
              </a:r>
              <a:r>
                <a:rPr lang="en-US" sz="1800" kern="0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rPr>
                <a:t>× 14 </a:t>
              </a:r>
              <a:r>
                <a:rPr lang="en-US" sz="1800" kern="0" dirty="0" smtClean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rPr>
                <a:t>high-</a:t>
              </a:r>
              <a:r>
                <a:rPr lang="en-US" sz="1800" kern="0" dirty="0" smtClean="0">
                  <a:solidFill>
                    <a:schemeClr val="tx1"/>
                  </a:solidFill>
                  <a:latin typeface="Symbol" panose="05050102010706020507" pitchFamily="18" charset="2"/>
                  <a:ea typeface="Times New Roman"/>
                  <a:cs typeface="Calibri"/>
                </a:rPr>
                <a:t>b</a:t>
              </a:r>
              <a:r>
                <a:rPr lang="en-US" sz="1800" kern="0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/>
                  <a:cs typeface="Calibri"/>
                </a:rPr>
                <a:t>.</a:t>
              </a:r>
              <a:r>
                <a:rPr lang="en-US" sz="1800" kern="0" dirty="0" smtClean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rPr>
                <a:t> </a:t>
              </a:r>
            </a:p>
          </p:txBody>
        </p:sp>
        <p:grpSp>
          <p:nvGrpSpPr>
            <p:cNvPr id="5" name="Groupe 4"/>
            <p:cNvGrpSpPr/>
            <p:nvPr/>
          </p:nvGrpSpPr>
          <p:grpSpPr>
            <a:xfrm>
              <a:off x="1966849" y="3128033"/>
              <a:ext cx="4782853" cy="3210565"/>
              <a:chOff x="1966849" y="3416792"/>
              <a:chExt cx="4782853" cy="3210565"/>
            </a:xfrm>
          </p:grpSpPr>
          <p:pic>
            <p:nvPicPr>
              <p:cNvPr id="19" name="Image 18" descr="cavite-tank-complet-isometrique-091-03_Light"/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5877" y="4052237"/>
                <a:ext cx="635953" cy="2252311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</p:pic>
          <p:cxnSp>
            <p:nvCxnSpPr>
              <p:cNvPr id="26" name="Connecteur droit avec flèche 25"/>
              <p:cNvCxnSpPr/>
              <p:nvPr/>
            </p:nvCxnSpPr>
            <p:spPr>
              <a:xfrm flipV="1">
                <a:off x="1966849" y="3416792"/>
                <a:ext cx="8467" cy="474133"/>
              </a:xfrm>
              <a:prstGeom prst="straightConnector1">
                <a:avLst/>
              </a:prstGeom>
              <a:ln w="1905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avec flèche 26"/>
              <p:cNvCxnSpPr/>
              <p:nvPr/>
            </p:nvCxnSpPr>
            <p:spPr>
              <a:xfrm flipV="1">
                <a:off x="2186983" y="3416792"/>
                <a:ext cx="8467" cy="474133"/>
              </a:xfrm>
              <a:prstGeom prst="straightConnector1">
                <a:avLst/>
              </a:prstGeom>
              <a:ln w="1905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avec flèche 27"/>
              <p:cNvCxnSpPr/>
              <p:nvPr/>
            </p:nvCxnSpPr>
            <p:spPr>
              <a:xfrm flipV="1">
                <a:off x="2407116" y="3416792"/>
                <a:ext cx="8467" cy="474133"/>
              </a:xfrm>
              <a:prstGeom prst="straightConnector1">
                <a:avLst/>
              </a:prstGeom>
              <a:ln w="1905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avec flèche 28"/>
              <p:cNvCxnSpPr/>
              <p:nvPr/>
            </p:nvCxnSpPr>
            <p:spPr>
              <a:xfrm flipV="1">
                <a:off x="2627250" y="3416792"/>
                <a:ext cx="8467" cy="474133"/>
              </a:xfrm>
              <a:prstGeom prst="straightConnector1">
                <a:avLst/>
              </a:prstGeom>
              <a:ln w="1905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avec flèche 29"/>
              <p:cNvCxnSpPr/>
              <p:nvPr/>
            </p:nvCxnSpPr>
            <p:spPr>
              <a:xfrm flipV="1">
                <a:off x="2838917" y="3416792"/>
                <a:ext cx="8467" cy="474133"/>
              </a:xfrm>
              <a:prstGeom prst="straightConnector1">
                <a:avLst/>
              </a:prstGeom>
              <a:ln w="1905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avec flèche 30"/>
              <p:cNvCxnSpPr/>
              <p:nvPr/>
            </p:nvCxnSpPr>
            <p:spPr>
              <a:xfrm flipV="1">
                <a:off x="3177583" y="3416792"/>
                <a:ext cx="8467" cy="474133"/>
              </a:xfrm>
              <a:prstGeom prst="straightConnector1">
                <a:avLst/>
              </a:prstGeom>
              <a:ln w="1905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avec flèche 31"/>
              <p:cNvCxnSpPr/>
              <p:nvPr/>
            </p:nvCxnSpPr>
            <p:spPr>
              <a:xfrm flipV="1">
                <a:off x="3677116" y="3416792"/>
                <a:ext cx="8467" cy="474133"/>
              </a:xfrm>
              <a:prstGeom prst="straightConnector1">
                <a:avLst/>
              </a:prstGeom>
              <a:ln w="1905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avec flèche 32"/>
              <p:cNvCxnSpPr/>
              <p:nvPr/>
            </p:nvCxnSpPr>
            <p:spPr>
              <a:xfrm flipV="1">
                <a:off x="3897250" y="3416792"/>
                <a:ext cx="8467" cy="474133"/>
              </a:xfrm>
              <a:prstGeom prst="straightConnector1">
                <a:avLst/>
              </a:prstGeom>
              <a:ln w="1905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avec flèche 33"/>
              <p:cNvCxnSpPr/>
              <p:nvPr/>
            </p:nvCxnSpPr>
            <p:spPr>
              <a:xfrm flipV="1">
                <a:off x="4117383" y="3416792"/>
                <a:ext cx="8467" cy="474133"/>
              </a:xfrm>
              <a:prstGeom prst="straightConnector1">
                <a:avLst/>
              </a:prstGeom>
              <a:ln w="1905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avec flèche 34"/>
              <p:cNvCxnSpPr/>
              <p:nvPr/>
            </p:nvCxnSpPr>
            <p:spPr>
              <a:xfrm flipV="1">
                <a:off x="4337517" y="3416792"/>
                <a:ext cx="8467" cy="474133"/>
              </a:xfrm>
              <a:prstGeom prst="straightConnector1">
                <a:avLst/>
              </a:prstGeom>
              <a:ln w="1905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avec flèche 35"/>
              <p:cNvCxnSpPr/>
              <p:nvPr/>
            </p:nvCxnSpPr>
            <p:spPr>
              <a:xfrm flipV="1">
                <a:off x="4549184" y="3416792"/>
                <a:ext cx="8467" cy="474133"/>
              </a:xfrm>
              <a:prstGeom prst="straightConnector1">
                <a:avLst/>
              </a:prstGeom>
              <a:ln w="1905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avec flèche 36"/>
              <p:cNvCxnSpPr/>
              <p:nvPr/>
            </p:nvCxnSpPr>
            <p:spPr>
              <a:xfrm flipV="1">
                <a:off x="4667716" y="3416792"/>
                <a:ext cx="8467" cy="474133"/>
              </a:xfrm>
              <a:prstGeom prst="straightConnector1">
                <a:avLst/>
              </a:prstGeom>
              <a:ln w="19050">
                <a:solidFill>
                  <a:schemeClr val="accent2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avec flèche 37"/>
              <p:cNvCxnSpPr/>
              <p:nvPr/>
            </p:nvCxnSpPr>
            <p:spPr>
              <a:xfrm flipV="1">
                <a:off x="4887850" y="3416792"/>
                <a:ext cx="8467" cy="474133"/>
              </a:xfrm>
              <a:prstGeom prst="straightConnector1">
                <a:avLst/>
              </a:prstGeom>
              <a:ln w="1905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ZoneTexte 38"/>
              <p:cNvSpPr txBox="1"/>
              <p:nvPr/>
            </p:nvSpPr>
            <p:spPr>
              <a:xfrm>
                <a:off x="4412203" y="6258025"/>
                <a:ext cx="23374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err="1" smtClean="0">
                    <a:solidFill>
                      <a:schemeClr val="accent2"/>
                    </a:solidFill>
                  </a:rPr>
                  <a:t>Low</a:t>
                </a:r>
                <a:r>
                  <a:rPr lang="fr-FR" dirty="0" smtClean="0">
                    <a:solidFill>
                      <a:schemeClr val="accent2"/>
                    </a:solidFill>
                  </a:rPr>
                  <a:t>-</a:t>
                </a:r>
                <a:r>
                  <a:rPr lang="fr-FR" dirty="0" smtClean="0">
                    <a:solidFill>
                      <a:schemeClr val="accent2"/>
                    </a:solidFill>
                    <a:latin typeface="Symbol" panose="05050102010706020507" pitchFamily="18" charset="2"/>
                  </a:rPr>
                  <a:t>b</a:t>
                </a:r>
                <a:r>
                  <a:rPr lang="fr-FR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fr-FR" dirty="0" err="1" smtClean="0">
                    <a:solidFill>
                      <a:schemeClr val="accent2"/>
                    </a:solidFill>
                  </a:rPr>
                  <a:t>cavity</a:t>
                </a:r>
                <a:r>
                  <a:rPr lang="fr-FR" dirty="0" smtClean="0">
                    <a:solidFill>
                      <a:schemeClr val="accent2"/>
                    </a:solidFill>
                  </a:rPr>
                  <a:t> (×12</a:t>
                </a:r>
                <a:r>
                  <a:rPr lang="fr-FR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+1</a:t>
                </a:r>
                <a:r>
                  <a:rPr lang="fr-FR" dirty="0" smtClean="0">
                    <a:solidFill>
                      <a:schemeClr val="accent2"/>
                    </a:solidFill>
                  </a:rPr>
                  <a:t>)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6" name="Groupe 5"/>
            <p:cNvGrpSpPr/>
            <p:nvPr/>
          </p:nvGrpSpPr>
          <p:grpSpPr>
            <a:xfrm>
              <a:off x="5421249" y="3128033"/>
              <a:ext cx="3615682" cy="3210564"/>
              <a:chOff x="5421249" y="3416792"/>
              <a:chExt cx="3615682" cy="3210564"/>
            </a:xfrm>
          </p:grpSpPr>
          <p:cxnSp>
            <p:nvCxnSpPr>
              <p:cNvPr id="40" name="Connecteur droit avec flèche 39"/>
              <p:cNvCxnSpPr/>
              <p:nvPr/>
            </p:nvCxnSpPr>
            <p:spPr>
              <a:xfrm flipV="1">
                <a:off x="5421249" y="3416792"/>
                <a:ext cx="8467" cy="47413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avec flèche 40"/>
              <p:cNvCxnSpPr/>
              <p:nvPr/>
            </p:nvCxnSpPr>
            <p:spPr>
              <a:xfrm flipV="1">
                <a:off x="5590583" y="3416792"/>
                <a:ext cx="8467" cy="47413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avec flèche 41"/>
              <p:cNvCxnSpPr/>
              <p:nvPr/>
            </p:nvCxnSpPr>
            <p:spPr>
              <a:xfrm flipV="1">
                <a:off x="5853049" y="3416792"/>
                <a:ext cx="8467" cy="47413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avec flèche 42"/>
              <p:cNvCxnSpPr/>
              <p:nvPr/>
            </p:nvCxnSpPr>
            <p:spPr>
              <a:xfrm flipV="1">
                <a:off x="6022383" y="3416792"/>
                <a:ext cx="8467" cy="47413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avec flèche 43"/>
              <p:cNvCxnSpPr/>
              <p:nvPr/>
            </p:nvCxnSpPr>
            <p:spPr>
              <a:xfrm flipV="1">
                <a:off x="6284850" y="3416792"/>
                <a:ext cx="8467" cy="47413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avec flèche 44"/>
              <p:cNvCxnSpPr/>
              <p:nvPr/>
            </p:nvCxnSpPr>
            <p:spPr>
              <a:xfrm flipV="1">
                <a:off x="6454184" y="3416792"/>
                <a:ext cx="8467" cy="47413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avec flèche 45"/>
              <p:cNvCxnSpPr/>
              <p:nvPr/>
            </p:nvCxnSpPr>
            <p:spPr>
              <a:xfrm flipV="1">
                <a:off x="6699718" y="3416792"/>
                <a:ext cx="8467" cy="47413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avec flèche 46"/>
              <p:cNvCxnSpPr/>
              <p:nvPr/>
            </p:nvCxnSpPr>
            <p:spPr>
              <a:xfrm flipV="1">
                <a:off x="7266982" y="3416792"/>
                <a:ext cx="8467" cy="47413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avec flèche 47"/>
              <p:cNvCxnSpPr/>
              <p:nvPr/>
            </p:nvCxnSpPr>
            <p:spPr>
              <a:xfrm flipV="1">
                <a:off x="7436316" y="3416792"/>
                <a:ext cx="8467" cy="47413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avec flèche 48"/>
              <p:cNvCxnSpPr/>
              <p:nvPr/>
            </p:nvCxnSpPr>
            <p:spPr>
              <a:xfrm flipV="1">
                <a:off x="7698782" y="3416792"/>
                <a:ext cx="8467" cy="47413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avec flèche 49"/>
              <p:cNvCxnSpPr/>
              <p:nvPr/>
            </p:nvCxnSpPr>
            <p:spPr>
              <a:xfrm flipV="1">
                <a:off x="7868116" y="3416792"/>
                <a:ext cx="8467" cy="47413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avec flèche 50"/>
              <p:cNvCxnSpPr/>
              <p:nvPr/>
            </p:nvCxnSpPr>
            <p:spPr>
              <a:xfrm flipV="1">
                <a:off x="8130583" y="3416792"/>
                <a:ext cx="8467" cy="47413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avec flèche 51"/>
              <p:cNvCxnSpPr/>
              <p:nvPr/>
            </p:nvCxnSpPr>
            <p:spPr>
              <a:xfrm flipV="1">
                <a:off x="8299917" y="3416792"/>
                <a:ext cx="8467" cy="47413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avec flèche 52"/>
              <p:cNvCxnSpPr/>
              <p:nvPr/>
            </p:nvCxnSpPr>
            <p:spPr>
              <a:xfrm flipV="1">
                <a:off x="8545451" y="3416792"/>
                <a:ext cx="8467" cy="47413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4" name="Image 53" descr="cavite-tank-complet-isometrique-181-03-50"/>
              <p:cNvPicPr/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00824" y="4041810"/>
                <a:ext cx="854418" cy="227437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</p:pic>
          <p:sp>
            <p:nvSpPr>
              <p:cNvPr id="84" name="ZoneTexte 83"/>
              <p:cNvSpPr txBox="1"/>
              <p:nvPr/>
            </p:nvSpPr>
            <p:spPr>
              <a:xfrm>
                <a:off x="6911028" y="6258024"/>
                <a:ext cx="21259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rgbClr val="FF0000"/>
                    </a:solidFill>
                  </a:rPr>
                  <a:t>High-</a:t>
                </a:r>
                <a:r>
                  <a:rPr lang="fr-FR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b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dirty="0" err="1" smtClean="0">
                    <a:solidFill>
                      <a:srgbClr val="FF0000"/>
                    </a:solidFill>
                  </a:rPr>
                  <a:t>cavity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 (×14)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1" name="Groupe 10"/>
          <p:cNvGrpSpPr/>
          <p:nvPr/>
        </p:nvGrpSpPr>
        <p:grpSpPr>
          <a:xfrm>
            <a:off x="372108" y="2372634"/>
            <a:ext cx="8088678" cy="4233780"/>
            <a:chOff x="372108" y="2112752"/>
            <a:chExt cx="8088678" cy="4233780"/>
          </a:xfrm>
        </p:grpSpPr>
        <p:sp>
          <p:nvSpPr>
            <p:cNvPr id="77" name="Espace réservé du contenu 9"/>
            <p:cNvSpPr txBox="1">
              <a:spLocks/>
            </p:cNvSpPr>
            <p:nvPr/>
          </p:nvSpPr>
          <p:spPr>
            <a:xfrm>
              <a:off x="372108" y="2112752"/>
              <a:ext cx="7005059" cy="36969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9239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itchFamily="34" charset="0"/>
                <a:buNone/>
                <a:defRPr sz="22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60363" indent="-360363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SzPct val="90000"/>
                <a:buFontTx/>
                <a:buBlip>
                  <a:blip r:embed="rId3"/>
                </a:buBlip>
                <a:defRPr sz="1600" kern="1200">
                  <a:solidFill>
                    <a:srgbClr val="666666"/>
                  </a:solidFill>
                  <a:latin typeface="+mn-lt"/>
                  <a:ea typeface="+mn-ea"/>
                  <a:cs typeface="+mn-cs"/>
                </a:defRPr>
              </a:lvl2pPr>
              <a:lvl3pPr marL="361950" indent="0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SzPct val="36000"/>
                <a:buFont typeface="Arial" pitchFamily="34" charset="0"/>
                <a:buNone/>
                <a:defRPr sz="1600" kern="1200">
                  <a:solidFill>
                    <a:srgbClr val="666666"/>
                  </a:solidFill>
                  <a:latin typeface="+mn-lt"/>
                  <a:ea typeface="+mn-ea"/>
                  <a:cs typeface="+mn-cs"/>
                </a:defRPr>
              </a:lvl3pPr>
              <a:lvl4pPr marL="1009650" indent="-238125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Clr>
                  <a:srgbClr val="666666"/>
                </a:buClr>
                <a:buSzPct val="36000"/>
                <a:buFontTx/>
                <a:buBlip>
                  <a:blip r:embed="rId4"/>
                </a:buBlip>
                <a:defRPr sz="1600" kern="1200">
                  <a:solidFill>
                    <a:srgbClr val="666666"/>
                  </a:solidFill>
                  <a:latin typeface="+mn-lt"/>
                  <a:ea typeface="+mn-ea"/>
                  <a:cs typeface="+mn-cs"/>
                </a:defRPr>
              </a:lvl4pPr>
              <a:lvl5pPr marL="1133475" indent="-114300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Clr>
                  <a:srgbClr val="666666"/>
                </a:buClr>
                <a:buFont typeface="Arial" pitchFamily="34" charset="0"/>
                <a:buChar char="-"/>
                <a:defRPr sz="1600" kern="1200">
                  <a:solidFill>
                    <a:srgbClr val="66666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/>
              <a:r>
                <a:rPr lang="en-US" sz="1800" kern="0" dirty="0" smtClean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rPr>
                <a:t>- Solenoid Packages</a:t>
              </a:r>
              <a:r>
                <a:rPr lang="en-US" sz="1800" kern="0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rPr>
                <a:t>: × 20</a:t>
              </a:r>
              <a:r>
                <a:rPr lang="en-US" sz="1800" kern="0" dirty="0" smtClean="0">
                  <a:solidFill>
                    <a:schemeClr val="tx1"/>
                  </a:solidFill>
                  <a:latin typeface="Calibri" panose="020F0502020204030204" pitchFamily="34" charset="0"/>
                  <a:ea typeface="Times New Roman"/>
                  <a:cs typeface="Calibri"/>
                </a:rPr>
                <a:t>.</a:t>
              </a:r>
              <a:r>
                <a:rPr lang="en-US" sz="1800" kern="0" dirty="0" smtClean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rPr>
                <a:t> </a:t>
              </a:r>
            </a:p>
          </p:txBody>
        </p:sp>
        <p:grpSp>
          <p:nvGrpSpPr>
            <p:cNvPr id="4" name="Groupe 3"/>
            <p:cNvGrpSpPr/>
            <p:nvPr/>
          </p:nvGrpSpPr>
          <p:grpSpPr>
            <a:xfrm>
              <a:off x="1882185" y="3128033"/>
              <a:ext cx="6578601" cy="3218499"/>
              <a:chOff x="1882185" y="3416792"/>
              <a:chExt cx="6578601" cy="3218499"/>
            </a:xfrm>
          </p:grpSpPr>
          <p:pic>
            <p:nvPicPr>
              <p:cNvPr id="21" name="Image 20"/>
              <p:cNvPicPr/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098" r="22612"/>
              <a:stretch/>
            </p:blipFill>
            <p:spPr bwMode="auto">
              <a:xfrm>
                <a:off x="2447847" y="4048830"/>
                <a:ext cx="2237554" cy="2255095"/>
              </a:xfrm>
              <a:prstGeom prst="rect">
                <a:avLst/>
              </a:prstGeom>
              <a:ln w="28575">
                <a:solidFill>
                  <a:srgbClr val="00B050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55" name="Connecteur droit avec flèche 54"/>
              <p:cNvCxnSpPr/>
              <p:nvPr/>
            </p:nvCxnSpPr>
            <p:spPr>
              <a:xfrm flipV="1">
                <a:off x="1882185" y="3416792"/>
                <a:ext cx="8467" cy="474133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avec flèche 55"/>
              <p:cNvCxnSpPr/>
              <p:nvPr/>
            </p:nvCxnSpPr>
            <p:spPr>
              <a:xfrm flipV="1">
                <a:off x="2110785" y="3416792"/>
                <a:ext cx="8467" cy="474133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avec flèche 56"/>
              <p:cNvCxnSpPr/>
              <p:nvPr/>
            </p:nvCxnSpPr>
            <p:spPr>
              <a:xfrm flipV="1">
                <a:off x="2313985" y="3416792"/>
                <a:ext cx="8467" cy="474133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avec flèche 57"/>
              <p:cNvCxnSpPr/>
              <p:nvPr/>
            </p:nvCxnSpPr>
            <p:spPr>
              <a:xfrm flipV="1">
                <a:off x="2542585" y="3416792"/>
                <a:ext cx="8467" cy="474133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avec flèche 58"/>
              <p:cNvCxnSpPr/>
              <p:nvPr/>
            </p:nvCxnSpPr>
            <p:spPr>
              <a:xfrm flipV="1">
                <a:off x="2745785" y="3416792"/>
                <a:ext cx="8467" cy="474133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cteur droit avec flèche 59"/>
              <p:cNvCxnSpPr/>
              <p:nvPr/>
            </p:nvCxnSpPr>
            <p:spPr>
              <a:xfrm flipV="1">
                <a:off x="3084452" y="3416792"/>
                <a:ext cx="8467" cy="474133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avec flèche 60"/>
              <p:cNvCxnSpPr/>
              <p:nvPr/>
            </p:nvCxnSpPr>
            <p:spPr>
              <a:xfrm flipV="1">
                <a:off x="3583985" y="3416792"/>
                <a:ext cx="8467" cy="474133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avec flèche 61"/>
              <p:cNvCxnSpPr/>
              <p:nvPr/>
            </p:nvCxnSpPr>
            <p:spPr>
              <a:xfrm flipV="1">
                <a:off x="3812585" y="3416792"/>
                <a:ext cx="8467" cy="474133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avec flèche 62"/>
              <p:cNvCxnSpPr/>
              <p:nvPr/>
            </p:nvCxnSpPr>
            <p:spPr>
              <a:xfrm flipV="1">
                <a:off x="4015785" y="3416792"/>
                <a:ext cx="8467" cy="474133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avec flèche 63"/>
              <p:cNvCxnSpPr/>
              <p:nvPr/>
            </p:nvCxnSpPr>
            <p:spPr>
              <a:xfrm flipV="1">
                <a:off x="4244385" y="3416792"/>
                <a:ext cx="8467" cy="474133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avec flèche 64"/>
              <p:cNvCxnSpPr/>
              <p:nvPr/>
            </p:nvCxnSpPr>
            <p:spPr>
              <a:xfrm flipV="1">
                <a:off x="4447585" y="3416792"/>
                <a:ext cx="8467" cy="474133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cteur droit avec flèche 65"/>
              <p:cNvCxnSpPr/>
              <p:nvPr/>
            </p:nvCxnSpPr>
            <p:spPr>
              <a:xfrm flipV="1">
                <a:off x="4786252" y="3416792"/>
                <a:ext cx="8467" cy="474133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cteur droit avec flèche 66"/>
              <p:cNvCxnSpPr/>
              <p:nvPr/>
            </p:nvCxnSpPr>
            <p:spPr>
              <a:xfrm flipV="1">
                <a:off x="5311185" y="3416792"/>
                <a:ext cx="8467" cy="474133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eur droit avec flèche 67"/>
              <p:cNvCxnSpPr/>
              <p:nvPr/>
            </p:nvCxnSpPr>
            <p:spPr>
              <a:xfrm flipV="1">
                <a:off x="5734518" y="3416792"/>
                <a:ext cx="8467" cy="474133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cteur droit avec flèche 68"/>
              <p:cNvCxnSpPr/>
              <p:nvPr/>
            </p:nvCxnSpPr>
            <p:spPr>
              <a:xfrm flipV="1">
                <a:off x="6183252" y="3416792"/>
                <a:ext cx="8467" cy="474133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cteur droit avec flèche 69"/>
              <p:cNvCxnSpPr/>
              <p:nvPr/>
            </p:nvCxnSpPr>
            <p:spPr>
              <a:xfrm flipV="1">
                <a:off x="6598119" y="3416792"/>
                <a:ext cx="8467" cy="474133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cteur droit avec flèche 70"/>
              <p:cNvCxnSpPr/>
              <p:nvPr/>
            </p:nvCxnSpPr>
            <p:spPr>
              <a:xfrm flipV="1">
                <a:off x="7165385" y="3416792"/>
                <a:ext cx="8467" cy="474133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necteur droit avec flèche 71"/>
              <p:cNvCxnSpPr/>
              <p:nvPr/>
            </p:nvCxnSpPr>
            <p:spPr>
              <a:xfrm flipV="1">
                <a:off x="7588718" y="3416792"/>
                <a:ext cx="8467" cy="474133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necteur droit avec flèche 72"/>
              <p:cNvCxnSpPr/>
              <p:nvPr/>
            </p:nvCxnSpPr>
            <p:spPr>
              <a:xfrm flipV="1">
                <a:off x="8028985" y="3416792"/>
                <a:ext cx="8467" cy="474133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necteur droit avec flèche 80"/>
              <p:cNvCxnSpPr/>
              <p:nvPr/>
            </p:nvCxnSpPr>
            <p:spPr>
              <a:xfrm flipV="1">
                <a:off x="8452319" y="3416792"/>
                <a:ext cx="8467" cy="474133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ZoneTexte 84"/>
              <p:cNvSpPr txBox="1"/>
              <p:nvPr/>
            </p:nvSpPr>
            <p:spPr>
              <a:xfrm>
                <a:off x="2325214" y="6265959"/>
                <a:ext cx="2063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rgbClr val="00B050"/>
                    </a:solidFill>
                  </a:rPr>
                  <a:t>SC </a:t>
                </a:r>
                <a:r>
                  <a:rPr lang="fr-FR" dirty="0" err="1" smtClean="0">
                    <a:solidFill>
                      <a:srgbClr val="00B050"/>
                    </a:solidFill>
                  </a:rPr>
                  <a:t>Magnets</a:t>
                </a:r>
                <a:r>
                  <a:rPr lang="fr-FR" dirty="0" smtClean="0">
                    <a:solidFill>
                      <a:srgbClr val="00B050"/>
                    </a:solidFill>
                  </a:rPr>
                  <a:t> (×20)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17" name="Groupe 16"/>
          <p:cNvGrpSpPr/>
          <p:nvPr/>
        </p:nvGrpSpPr>
        <p:grpSpPr>
          <a:xfrm>
            <a:off x="372108" y="2019312"/>
            <a:ext cx="8173342" cy="4348159"/>
            <a:chOff x="372108" y="2019312"/>
            <a:chExt cx="8173342" cy="4348159"/>
          </a:xfrm>
        </p:grpSpPr>
        <p:grpSp>
          <p:nvGrpSpPr>
            <p:cNvPr id="2" name="Groupe 1"/>
            <p:cNvGrpSpPr/>
            <p:nvPr/>
          </p:nvGrpSpPr>
          <p:grpSpPr>
            <a:xfrm>
              <a:off x="372108" y="2019312"/>
              <a:ext cx="8173342" cy="4348159"/>
              <a:chOff x="372108" y="2019312"/>
              <a:chExt cx="8173342" cy="4348159"/>
            </a:xfrm>
          </p:grpSpPr>
          <p:grpSp>
            <p:nvGrpSpPr>
              <p:cNvPr id="10" name="Groupe 9"/>
              <p:cNvGrpSpPr/>
              <p:nvPr/>
            </p:nvGrpSpPr>
            <p:grpSpPr>
              <a:xfrm>
                <a:off x="372108" y="2019312"/>
                <a:ext cx="8173342" cy="4348159"/>
                <a:chOff x="372108" y="1759430"/>
                <a:chExt cx="8173342" cy="4348159"/>
              </a:xfrm>
            </p:grpSpPr>
            <p:sp>
              <p:nvSpPr>
                <p:cNvPr id="78" name="Espace réservé du contenu 9"/>
                <p:cNvSpPr txBox="1">
                  <a:spLocks/>
                </p:cNvSpPr>
                <p:nvPr/>
              </p:nvSpPr>
              <p:spPr>
                <a:xfrm>
                  <a:off x="372108" y="1759430"/>
                  <a:ext cx="7005059" cy="369696"/>
                </a:xfrm>
                <a:prstGeom prst="rect">
                  <a:avLst/>
                </a:prstGeom>
              </p:spPr>
              <p:txBody>
                <a:bodyPr vert="horz" lIns="0" tIns="0" rIns="0" bIns="0" rtlCol="0">
                  <a:noAutofit/>
                </a:bodyPr>
                <a:lstStyle>
                  <a:lvl1pPr marL="923925" indent="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400"/>
                    </a:spcAft>
                    <a:buFont typeface="Arial" pitchFamily="34" charset="0"/>
                    <a:buNone/>
                    <a:defRPr sz="2200" kern="12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60363" indent="-360363" algn="l" defTabSz="914400" rtl="0" eaLnBrk="1" latinLnBrk="0" hangingPunct="1">
                    <a:lnSpc>
                      <a:spcPts val="2000"/>
                    </a:lnSpc>
                    <a:spcBef>
                      <a:spcPts val="0"/>
                    </a:spcBef>
                    <a:buSzPct val="90000"/>
                    <a:buFontTx/>
                    <a:buBlip>
                      <a:blip r:embed="rId3"/>
                    </a:buBlip>
                    <a:defRPr sz="1600" kern="1200">
                      <a:solidFill>
                        <a:srgbClr val="666666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361950" indent="0" algn="l" defTabSz="914400" rtl="0" eaLnBrk="1" latinLnBrk="0" hangingPunct="1">
                    <a:lnSpc>
                      <a:spcPts val="2000"/>
                    </a:lnSpc>
                    <a:spcBef>
                      <a:spcPts val="0"/>
                    </a:spcBef>
                    <a:buSzPct val="36000"/>
                    <a:buFont typeface="Arial" pitchFamily="34" charset="0"/>
                    <a:buNone/>
                    <a:defRPr sz="1600" kern="1200">
                      <a:solidFill>
                        <a:srgbClr val="666666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09650" indent="-238125" algn="l" defTabSz="914400" rtl="0" eaLnBrk="1" latinLnBrk="0" hangingPunct="1">
                    <a:lnSpc>
                      <a:spcPts val="2000"/>
                    </a:lnSpc>
                    <a:spcBef>
                      <a:spcPts val="0"/>
                    </a:spcBef>
                    <a:buClr>
                      <a:srgbClr val="666666"/>
                    </a:buClr>
                    <a:buSzPct val="36000"/>
                    <a:buFontTx/>
                    <a:buBlip>
                      <a:blip r:embed="rId4"/>
                    </a:buBlip>
                    <a:defRPr sz="1600" kern="1200">
                      <a:solidFill>
                        <a:srgbClr val="666666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133475" indent="-114300" algn="l" defTabSz="914400" rtl="0" eaLnBrk="1" latinLnBrk="0" hangingPunct="1">
                    <a:lnSpc>
                      <a:spcPts val="2000"/>
                    </a:lnSpc>
                    <a:spcBef>
                      <a:spcPts val="0"/>
                    </a:spcBef>
                    <a:buClr>
                      <a:srgbClr val="666666"/>
                    </a:buClr>
                    <a:buFont typeface="Arial" pitchFamily="34" charset="0"/>
                    <a:buChar char="-"/>
                    <a:defRPr sz="1600" kern="1200">
                      <a:solidFill>
                        <a:srgbClr val="666666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/>
                  <a:r>
                    <a:rPr lang="en-US" sz="1800" kern="0" dirty="0" smtClean="0">
                      <a:solidFill>
                        <a:schemeClr val="tx1"/>
                      </a:solidFill>
                      <a:latin typeface="Calibri"/>
                      <a:ea typeface="Times New Roman"/>
                      <a:cs typeface="Calibri"/>
                    </a:rPr>
                    <a:t>- Cold RF couplers and Tuners: for </a:t>
                  </a:r>
                  <a:r>
                    <a:rPr lang="en-US" sz="1800" kern="0" dirty="0">
                      <a:solidFill>
                        <a:schemeClr val="tx1"/>
                      </a:solidFill>
                      <a:latin typeface="Calibri"/>
                      <a:ea typeface="Times New Roman"/>
                      <a:cs typeface="Calibri"/>
                    </a:rPr>
                    <a:t>× </a:t>
                  </a:r>
                  <a:r>
                    <a:rPr lang="en-US" sz="1800" kern="0" dirty="0" smtClean="0">
                      <a:solidFill>
                        <a:schemeClr val="tx1"/>
                      </a:solidFill>
                      <a:latin typeface="Calibri"/>
                      <a:ea typeface="Times New Roman"/>
                      <a:cs typeface="Calibri"/>
                    </a:rPr>
                    <a:t>12(+1) low-</a:t>
                  </a:r>
                  <a:r>
                    <a:rPr lang="en-US" sz="1800" kern="0" dirty="0" smtClean="0">
                      <a:solidFill>
                        <a:schemeClr val="tx1"/>
                      </a:solidFill>
                      <a:latin typeface="Symbol" panose="05050102010706020507" pitchFamily="18" charset="2"/>
                      <a:ea typeface="Times New Roman"/>
                      <a:cs typeface="Calibri"/>
                    </a:rPr>
                    <a:t>b</a:t>
                  </a:r>
                  <a:r>
                    <a:rPr lang="en-US" sz="1800" kern="0" dirty="0" smtClean="0">
                      <a:solidFill>
                        <a:schemeClr val="tx1"/>
                      </a:solidFill>
                      <a:latin typeface="Calibri"/>
                      <a:ea typeface="Times New Roman"/>
                      <a:cs typeface="Calibri"/>
                    </a:rPr>
                    <a:t> and </a:t>
                  </a:r>
                  <a:r>
                    <a:rPr lang="en-US" sz="1800" kern="0" dirty="0">
                      <a:solidFill>
                        <a:schemeClr val="tx1"/>
                      </a:solidFill>
                      <a:latin typeface="Calibri"/>
                      <a:ea typeface="Times New Roman"/>
                      <a:cs typeface="Calibri"/>
                    </a:rPr>
                    <a:t>× 14 </a:t>
                  </a:r>
                  <a:r>
                    <a:rPr lang="en-US" sz="1800" kern="0" dirty="0" smtClean="0">
                      <a:solidFill>
                        <a:schemeClr val="tx1"/>
                      </a:solidFill>
                      <a:latin typeface="Calibri"/>
                      <a:ea typeface="Times New Roman"/>
                      <a:cs typeface="Calibri"/>
                    </a:rPr>
                    <a:t>high-</a:t>
                  </a:r>
                  <a:r>
                    <a:rPr lang="en-US" sz="1800" kern="0" dirty="0" smtClean="0">
                      <a:solidFill>
                        <a:schemeClr val="tx1"/>
                      </a:solidFill>
                      <a:latin typeface="Symbol" panose="05050102010706020507" pitchFamily="18" charset="2"/>
                      <a:ea typeface="Times New Roman"/>
                      <a:cs typeface="Calibri"/>
                    </a:rPr>
                    <a:t>b</a:t>
                  </a:r>
                  <a:r>
                    <a:rPr lang="en-US" sz="1800" kern="0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Times New Roman"/>
                      <a:cs typeface="Calibri"/>
                    </a:rPr>
                    <a:t>.</a:t>
                  </a:r>
                  <a:r>
                    <a:rPr lang="en-US" sz="1800" kern="0" dirty="0" smtClean="0">
                      <a:solidFill>
                        <a:schemeClr val="tx1"/>
                      </a:solidFill>
                      <a:latin typeface="Calibri"/>
                      <a:ea typeface="Times New Roman"/>
                      <a:cs typeface="Calibri"/>
                    </a:rPr>
                    <a:t> </a:t>
                  </a:r>
                </a:p>
              </p:txBody>
            </p:sp>
            <p:grpSp>
              <p:nvGrpSpPr>
                <p:cNvPr id="7" name="Groupe 6"/>
                <p:cNvGrpSpPr/>
                <p:nvPr/>
              </p:nvGrpSpPr>
              <p:grpSpPr>
                <a:xfrm>
                  <a:off x="1966849" y="3402439"/>
                  <a:ext cx="6578601" cy="2705150"/>
                  <a:chOff x="1966849" y="3691198"/>
                  <a:chExt cx="6578601" cy="2705150"/>
                </a:xfrm>
              </p:grpSpPr>
              <p:sp>
                <p:nvSpPr>
                  <p:cNvPr id="88" name="ZoneTexte 87"/>
                  <p:cNvSpPr txBox="1"/>
                  <p:nvPr/>
                </p:nvSpPr>
                <p:spPr>
                  <a:xfrm>
                    <a:off x="5370988" y="6027016"/>
                    <a:ext cx="275370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dirty="0" err="1" smtClean="0">
                        <a:solidFill>
                          <a:srgbClr val="7030A0"/>
                        </a:solidFill>
                      </a:rPr>
                      <a:t>Couplers</a:t>
                    </a:r>
                    <a:r>
                      <a:rPr lang="fr-FR" dirty="0" smtClean="0">
                        <a:solidFill>
                          <a:srgbClr val="7030A0"/>
                        </a:solidFill>
                      </a:rPr>
                      <a:t>/Tuners (×26</a:t>
                    </a:r>
                    <a:r>
                      <a:rPr lang="fr-FR" dirty="0" smtClean="0">
                        <a:solidFill>
                          <a:srgbClr val="A66BD3"/>
                        </a:solidFill>
                      </a:rPr>
                      <a:t>+1</a:t>
                    </a:r>
                    <a:r>
                      <a:rPr lang="fr-FR" dirty="0">
                        <a:solidFill>
                          <a:srgbClr val="7030A0"/>
                        </a:solidFill>
                      </a:rPr>
                      <a:t>)</a:t>
                    </a:r>
                    <a:endParaRPr lang="en-US" dirty="0">
                      <a:solidFill>
                        <a:srgbClr val="7030A0"/>
                      </a:solidFill>
                    </a:endParaRPr>
                  </a:p>
                </p:txBody>
              </p:sp>
              <p:cxnSp>
                <p:nvCxnSpPr>
                  <p:cNvPr id="89" name="Connecteur droit avec flèche 88"/>
                  <p:cNvCxnSpPr/>
                  <p:nvPr/>
                </p:nvCxnSpPr>
                <p:spPr>
                  <a:xfrm flipV="1">
                    <a:off x="1966849" y="3691198"/>
                    <a:ext cx="0" cy="296333"/>
                  </a:xfrm>
                  <a:prstGeom prst="straightConnector1">
                    <a:avLst/>
                  </a:prstGeom>
                  <a:ln w="1905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Connecteur droit avec flèche 89"/>
                  <p:cNvCxnSpPr/>
                  <p:nvPr/>
                </p:nvCxnSpPr>
                <p:spPr>
                  <a:xfrm flipV="1">
                    <a:off x="2186982" y="3691198"/>
                    <a:ext cx="0" cy="296333"/>
                  </a:xfrm>
                  <a:prstGeom prst="straightConnector1">
                    <a:avLst/>
                  </a:prstGeom>
                  <a:ln w="1905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Connecteur droit avec flèche 90"/>
                  <p:cNvCxnSpPr/>
                  <p:nvPr/>
                </p:nvCxnSpPr>
                <p:spPr>
                  <a:xfrm flipV="1">
                    <a:off x="2407115" y="3691198"/>
                    <a:ext cx="0" cy="296333"/>
                  </a:xfrm>
                  <a:prstGeom prst="straightConnector1">
                    <a:avLst/>
                  </a:prstGeom>
                  <a:ln w="1905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Connecteur droit avec flèche 91"/>
                  <p:cNvCxnSpPr/>
                  <p:nvPr/>
                </p:nvCxnSpPr>
                <p:spPr>
                  <a:xfrm flipV="1">
                    <a:off x="2627248" y="3691198"/>
                    <a:ext cx="0" cy="296333"/>
                  </a:xfrm>
                  <a:prstGeom prst="straightConnector1">
                    <a:avLst/>
                  </a:prstGeom>
                  <a:ln w="1905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Connecteur droit avec flèche 92"/>
                  <p:cNvCxnSpPr/>
                  <p:nvPr/>
                </p:nvCxnSpPr>
                <p:spPr>
                  <a:xfrm flipV="1">
                    <a:off x="2838915" y="3691198"/>
                    <a:ext cx="0" cy="296333"/>
                  </a:xfrm>
                  <a:prstGeom prst="straightConnector1">
                    <a:avLst/>
                  </a:prstGeom>
                  <a:ln w="1905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Connecteur droit avec flèche 93"/>
                  <p:cNvCxnSpPr/>
                  <p:nvPr/>
                </p:nvCxnSpPr>
                <p:spPr>
                  <a:xfrm flipV="1">
                    <a:off x="3177581" y="3691198"/>
                    <a:ext cx="0" cy="296333"/>
                  </a:xfrm>
                  <a:prstGeom prst="straightConnector1">
                    <a:avLst/>
                  </a:prstGeom>
                  <a:ln w="1905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Connecteur droit avec flèche 94"/>
                  <p:cNvCxnSpPr/>
                  <p:nvPr/>
                </p:nvCxnSpPr>
                <p:spPr>
                  <a:xfrm flipV="1">
                    <a:off x="3677116" y="3691198"/>
                    <a:ext cx="0" cy="296333"/>
                  </a:xfrm>
                  <a:prstGeom prst="straightConnector1">
                    <a:avLst/>
                  </a:prstGeom>
                  <a:ln w="1905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Connecteur droit avec flèche 95"/>
                  <p:cNvCxnSpPr/>
                  <p:nvPr/>
                </p:nvCxnSpPr>
                <p:spPr>
                  <a:xfrm flipV="1">
                    <a:off x="3897249" y="3691198"/>
                    <a:ext cx="0" cy="296333"/>
                  </a:xfrm>
                  <a:prstGeom prst="straightConnector1">
                    <a:avLst/>
                  </a:prstGeom>
                  <a:ln w="1905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Connecteur droit avec flèche 96"/>
                  <p:cNvCxnSpPr/>
                  <p:nvPr/>
                </p:nvCxnSpPr>
                <p:spPr>
                  <a:xfrm flipV="1">
                    <a:off x="4117382" y="3691198"/>
                    <a:ext cx="0" cy="296333"/>
                  </a:xfrm>
                  <a:prstGeom prst="straightConnector1">
                    <a:avLst/>
                  </a:prstGeom>
                  <a:ln w="1905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Connecteur droit avec flèche 97"/>
                  <p:cNvCxnSpPr/>
                  <p:nvPr/>
                </p:nvCxnSpPr>
                <p:spPr>
                  <a:xfrm flipV="1">
                    <a:off x="4337515" y="3691198"/>
                    <a:ext cx="0" cy="296333"/>
                  </a:xfrm>
                  <a:prstGeom prst="straightConnector1">
                    <a:avLst/>
                  </a:prstGeom>
                  <a:ln w="1905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Connecteur droit avec flèche 98"/>
                  <p:cNvCxnSpPr/>
                  <p:nvPr/>
                </p:nvCxnSpPr>
                <p:spPr>
                  <a:xfrm flipV="1">
                    <a:off x="4549182" y="3691198"/>
                    <a:ext cx="0" cy="296333"/>
                  </a:xfrm>
                  <a:prstGeom prst="straightConnector1">
                    <a:avLst/>
                  </a:prstGeom>
                  <a:ln w="1905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Connecteur droit avec flèche 99"/>
                  <p:cNvCxnSpPr/>
                  <p:nvPr/>
                </p:nvCxnSpPr>
                <p:spPr>
                  <a:xfrm flipV="1">
                    <a:off x="4887848" y="3691198"/>
                    <a:ext cx="0" cy="296333"/>
                  </a:xfrm>
                  <a:prstGeom prst="straightConnector1">
                    <a:avLst/>
                  </a:prstGeom>
                  <a:ln w="1905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Connecteur droit avec flèche 100"/>
                  <p:cNvCxnSpPr/>
                  <p:nvPr/>
                </p:nvCxnSpPr>
                <p:spPr>
                  <a:xfrm flipV="1">
                    <a:off x="4667715" y="3691198"/>
                    <a:ext cx="0" cy="296333"/>
                  </a:xfrm>
                  <a:prstGeom prst="straightConnector1">
                    <a:avLst/>
                  </a:prstGeom>
                  <a:ln w="19050">
                    <a:solidFill>
                      <a:srgbClr val="7030A0"/>
                    </a:solidFill>
                    <a:prstDash val="sys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Connecteur droit avec flèche 101"/>
                  <p:cNvCxnSpPr/>
                  <p:nvPr/>
                </p:nvCxnSpPr>
                <p:spPr>
                  <a:xfrm flipV="1">
                    <a:off x="5421249" y="3691198"/>
                    <a:ext cx="0" cy="296333"/>
                  </a:xfrm>
                  <a:prstGeom prst="straightConnector1">
                    <a:avLst/>
                  </a:prstGeom>
                  <a:ln w="1905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Connecteur droit avec flèche 102"/>
                  <p:cNvCxnSpPr/>
                  <p:nvPr/>
                </p:nvCxnSpPr>
                <p:spPr>
                  <a:xfrm flipV="1">
                    <a:off x="5590583" y="3691198"/>
                    <a:ext cx="0" cy="296333"/>
                  </a:xfrm>
                  <a:prstGeom prst="straightConnector1">
                    <a:avLst/>
                  </a:prstGeom>
                  <a:ln w="1905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Connecteur droit avec flèche 103"/>
                  <p:cNvCxnSpPr/>
                  <p:nvPr/>
                </p:nvCxnSpPr>
                <p:spPr>
                  <a:xfrm flipV="1">
                    <a:off x="5853049" y="3691198"/>
                    <a:ext cx="0" cy="296333"/>
                  </a:xfrm>
                  <a:prstGeom prst="straightConnector1">
                    <a:avLst/>
                  </a:prstGeom>
                  <a:ln w="1905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Connecteur droit avec flèche 104"/>
                  <p:cNvCxnSpPr/>
                  <p:nvPr/>
                </p:nvCxnSpPr>
                <p:spPr>
                  <a:xfrm flipV="1">
                    <a:off x="6022383" y="3691198"/>
                    <a:ext cx="0" cy="296333"/>
                  </a:xfrm>
                  <a:prstGeom prst="straightConnector1">
                    <a:avLst/>
                  </a:prstGeom>
                  <a:ln w="1905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Connecteur droit avec flèche 105"/>
                  <p:cNvCxnSpPr/>
                  <p:nvPr/>
                </p:nvCxnSpPr>
                <p:spPr>
                  <a:xfrm flipV="1">
                    <a:off x="6284849" y="3691198"/>
                    <a:ext cx="0" cy="296333"/>
                  </a:xfrm>
                  <a:prstGeom prst="straightConnector1">
                    <a:avLst/>
                  </a:prstGeom>
                  <a:ln w="1905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Connecteur droit avec flèche 106"/>
                  <p:cNvCxnSpPr/>
                  <p:nvPr/>
                </p:nvCxnSpPr>
                <p:spPr>
                  <a:xfrm flipV="1">
                    <a:off x="6454183" y="3691200"/>
                    <a:ext cx="0" cy="270933"/>
                  </a:xfrm>
                  <a:prstGeom prst="straightConnector1">
                    <a:avLst/>
                  </a:prstGeom>
                  <a:ln w="1905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Connecteur droit avec flèche 107"/>
                  <p:cNvCxnSpPr/>
                  <p:nvPr/>
                </p:nvCxnSpPr>
                <p:spPr>
                  <a:xfrm flipV="1">
                    <a:off x="6699717" y="3691200"/>
                    <a:ext cx="0" cy="270933"/>
                  </a:xfrm>
                  <a:prstGeom prst="straightConnector1">
                    <a:avLst/>
                  </a:prstGeom>
                  <a:ln w="1905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Connecteur droit avec flèche 108"/>
                  <p:cNvCxnSpPr/>
                  <p:nvPr/>
                </p:nvCxnSpPr>
                <p:spPr>
                  <a:xfrm flipV="1">
                    <a:off x="7266982" y="3691198"/>
                    <a:ext cx="0" cy="296333"/>
                  </a:xfrm>
                  <a:prstGeom prst="straightConnector1">
                    <a:avLst/>
                  </a:prstGeom>
                  <a:ln w="1905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Connecteur droit avec flèche 109"/>
                  <p:cNvCxnSpPr/>
                  <p:nvPr/>
                </p:nvCxnSpPr>
                <p:spPr>
                  <a:xfrm flipV="1">
                    <a:off x="7436316" y="3691198"/>
                    <a:ext cx="0" cy="296333"/>
                  </a:xfrm>
                  <a:prstGeom prst="straightConnector1">
                    <a:avLst/>
                  </a:prstGeom>
                  <a:ln w="1905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Connecteur droit avec flèche 110"/>
                  <p:cNvCxnSpPr/>
                  <p:nvPr/>
                </p:nvCxnSpPr>
                <p:spPr>
                  <a:xfrm flipV="1">
                    <a:off x="7698782" y="3691198"/>
                    <a:ext cx="0" cy="296333"/>
                  </a:xfrm>
                  <a:prstGeom prst="straightConnector1">
                    <a:avLst/>
                  </a:prstGeom>
                  <a:ln w="1905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Connecteur droit avec flèche 111"/>
                  <p:cNvCxnSpPr/>
                  <p:nvPr/>
                </p:nvCxnSpPr>
                <p:spPr>
                  <a:xfrm flipV="1">
                    <a:off x="7868116" y="3691198"/>
                    <a:ext cx="0" cy="296333"/>
                  </a:xfrm>
                  <a:prstGeom prst="straightConnector1">
                    <a:avLst/>
                  </a:prstGeom>
                  <a:ln w="1905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Connecteur droit avec flèche 112"/>
                  <p:cNvCxnSpPr/>
                  <p:nvPr/>
                </p:nvCxnSpPr>
                <p:spPr>
                  <a:xfrm flipV="1">
                    <a:off x="8130582" y="3691198"/>
                    <a:ext cx="0" cy="296333"/>
                  </a:xfrm>
                  <a:prstGeom prst="straightConnector1">
                    <a:avLst/>
                  </a:prstGeom>
                  <a:ln w="1905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Connecteur droit avec flèche 113"/>
                  <p:cNvCxnSpPr/>
                  <p:nvPr/>
                </p:nvCxnSpPr>
                <p:spPr>
                  <a:xfrm flipV="1">
                    <a:off x="8299916" y="3691200"/>
                    <a:ext cx="0" cy="270933"/>
                  </a:xfrm>
                  <a:prstGeom prst="straightConnector1">
                    <a:avLst/>
                  </a:prstGeom>
                  <a:ln w="1905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Connecteur droit avec flèche 114"/>
                  <p:cNvCxnSpPr/>
                  <p:nvPr/>
                </p:nvCxnSpPr>
                <p:spPr>
                  <a:xfrm flipV="1">
                    <a:off x="8545450" y="3691200"/>
                    <a:ext cx="0" cy="270933"/>
                  </a:xfrm>
                  <a:prstGeom prst="straightConnector1">
                    <a:avLst/>
                  </a:prstGeom>
                  <a:ln w="1905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16" name="Image 115" descr="C:\Documents Locaux\SARAF\Rapports\Versions Document CDR 2016\Images\coupleur assembly coupe.jpg"/>
                  <p:cNvPicPr/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272" t="23722" r="20576" b="13266"/>
                  <a:stretch/>
                </p:blipFill>
                <p:spPr bwMode="auto">
                  <a:xfrm>
                    <a:off x="5753779" y="4042612"/>
                    <a:ext cx="2133090" cy="1251284"/>
                  </a:xfrm>
                  <a:prstGeom prst="rect">
                    <a:avLst/>
                  </a:prstGeom>
                  <a:noFill/>
                  <a:ln w="28575">
                    <a:noFill/>
                  </a:ln>
                  <a:extLst>
                    <a:ext uri="{53640926-AAD7-44d8-BBD7-CCE9431645EC}">
        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        </a:ext>
                  </a:extLst>
                </p:spPr>
              </p:pic>
            </p:grpSp>
          </p:grpSp>
          <p:pic>
            <p:nvPicPr>
              <p:cNvPr id="119" name="Image 118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956" t="5804" r="30696" b="10436"/>
              <a:stretch/>
            </p:blipFill>
            <p:spPr>
              <a:xfrm>
                <a:off x="5505649" y="4834527"/>
                <a:ext cx="1039529" cy="1219855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5486399" y="3994485"/>
              <a:ext cx="2444817" cy="2021305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492875"/>
            <a:ext cx="5939824" cy="365125"/>
          </a:xfrm>
        </p:spPr>
        <p:txBody>
          <a:bodyPr/>
          <a:lstStyle/>
          <a:p>
            <a:r>
              <a:rPr lang="en-US" dirty="0" smtClean="0"/>
              <a:t>SLHiPP07 – SARAL-LINAC recent developments – May 8,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621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EA VA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CEA VA</Template>
  <TotalTime>128062</TotalTime>
  <Words>1197</Words>
  <Application>Microsoft Office PowerPoint</Application>
  <PresentationFormat>Affichage à l'écran (4:3)</PresentationFormat>
  <Paragraphs>304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Courier New</vt:lpstr>
      <vt:lpstr>Symbol</vt:lpstr>
      <vt:lpstr>Times New Roman</vt:lpstr>
      <vt:lpstr>Wingdings</vt:lpstr>
      <vt:lpstr>CEA VA</vt:lpstr>
      <vt:lpstr>Recent developments on SARAF-Phase2 Linac</vt:lpstr>
      <vt:lpstr>SARAF-LINAC goal</vt:lpstr>
      <vt:lpstr>MAJOR subsystems</vt:lpstr>
      <vt:lpstr>Beam Dynamics</vt:lpstr>
      <vt:lpstr>MS1 - MEBT</vt:lpstr>
      <vt:lpstr>MS2 – SCL</vt:lpstr>
      <vt:lpstr>MS3 – Beam Diagnostics</vt:lpstr>
      <vt:lpstr>MS4 – Control Systems</vt:lpstr>
      <vt:lpstr>MAJOR components</vt:lpstr>
      <vt:lpstr>MC1 - Rebunchers</vt:lpstr>
      <vt:lpstr>MC2 – SC fully equipped cavities</vt:lpstr>
      <vt:lpstr>MC3 – SC solenoid package</vt:lpstr>
      <vt:lpstr>Conclusion</vt:lpstr>
      <vt:lpstr>    Thank-you for your attention</vt:lpstr>
    </vt:vector>
  </TitlesOfParts>
  <Company>CEA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aliquando tempo tatum commentum</dc:title>
  <dc:creator>BM205129</dc:creator>
  <cp:lastModifiedBy>PICHOFF Nicolas IRFU-SACM</cp:lastModifiedBy>
  <cp:revision>833</cp:revision>
  <cp:lastPrinted>2015-01-20T12:24:11Z</cp:lastPrinted>
  <dcterms:created xsi:type="dcterms:W3CDTF">2012-10-30T13:30:24Z</dcterms:created>
  <dcterms:modified xsi:type="dcterms:W3CDTF">2017-05-31T15:23:35Z</dcterms:modified>
</cp:coreProperties>
</file>