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77" r:id="rId2"/>
    <p:sldId id="257" r:id="rId3"/>
    <p:sldId id="258" r:id="rId4"/>
    <p:sldId id="260" r:id="rId5"/>
    <p:sldId id="280" r:id="rId6"/>
    <p:sldId id="261" r:id="rId7"/>
    <p:sldId id="262" r:id="rId8"/>
    <p:sldId id="263" r:id="rId9"/>
    <p:sldId id="264" r:id="rId10"/>
    <p:sldId id="265" r:id="rId11"/>
    <p:sldId id="276" r:id="rId12"/>
    <p:sldId id="267" r:id="rId13"/>
    <p:sldId id="268" r:id="rId14"/>
    <p:sldId id="281" r:id="rId15"/>
    <p:sldId id="270" r:id="rId16"/>
    <p:sldId id="271" r:id="rId17"/>
    <p:sldId id="272" r:id="rId18"/>
    <p:sldId id="275" r:id="rId19"/>
    <p:sldId id="279" r:id="rId20"/>
    <p:sldId id="278" r:id="rId2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55A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55A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55A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55A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55A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55A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55A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55A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55A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55A0"/>
      </a:tcTxStyle>
      <a:tcStyle>
        <a:tcBdr>
          <a:left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/>
      <a:tcStyle>
        <a:tcBdr/>
        <a:fill>
          <a:solidFill>
            <a:srgbClr val="F9F9F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1">
          <a:lumOff val="51343"/>
        </a:schemeClr>
      </a:tcTxStyle>
      <a:tcStyle>
        <a:tcBdr>
          <a:left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insideV>
        </a:tcBdr>
        <a:fill>
          <a:solidFill>
            <a:schemeClr val="accent4">
              <a:lumOff val="36303"/>
            </a:scheme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1">
          <a:lumOff val="51343"/>
        </a:schemeClr>
      </a:tcTxStyle>
      <a:tcStyle>
        <a:tcBdr>
          <a:left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insideV>
        </a:tcBdr>
        <a:fill>
          <a:solidFill>
            <a:schemeClr val="accent4">
              <a:lumOff val="36303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1">
          <a:lumOff val="51343"/>
        </a:schemeClr>
      </a:tcTxStyle>
      <a:tcStyle>
        <a:tcBdr>
          <a:left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insideV>
        </a:tcBdr>
        <a:fill>
          <a:solidFill>
            <a:schemeClr val="accent4">
              <a:lumOff val="36303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55A0"/>
      </a:tcTxStyle>
      <a:tcStyle>
        <a:tcBdr>
          <a:left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1">
          <a:lumOff val="51343"/>
        </a:schemeClr>
      </a:tcTxStyle>
      <a:tcStyle>
        <a:tcBdr>
          <a:left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1">
          <a:lumOff val="51343"/>
        </a:schemeClr>
      </a:tcTxStyle>
      <a:tcStyle>
        <a:tcBdr>
          <a:left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1">
          <a:lumOff val="51343"/>
        </a:schemeClr>
      </a:tcTxStyle>
      <a:tcStyle>
        <a:tcBdr>
          <a:left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55A0"/>
      </a:tcTxStyle>
      <a:tcStyle>
        <a:tcBdr>
          <a:left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chemeClr val="accent2">
              <a:lumOff val="20996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1">
          <a:lumOff val="51343"/>
        </a:schemeClr>
      </a:tcTxStyle>
      <a:tcStyle>
        <a:tcBdr>
          <a:left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1">
          <a:lumOff val="51343"/>
        </a:schemeClr>
      </a:tcTxStyle>
      <a:tcStyle>
        <a:tcBdr>
          <a:left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1">
          <a:lumOff val="51343"/>
        </a:schemeClr>
      </a:tcTxStyle>
      <a:tcStyle>
        <a:tcBdr>
          <a:left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55A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9F0"/>
          </a:solidFill>
        </a:fill>
      </a:tcStyle>
    </a:wholeTbl>
    <a:band2H>
      <a:tcTxStyle/>
      <a:tcStyle>
        <a:tcBdr/>
        <a:fill>
          <a:solidFill>
            <a:schemeClr val="accent1">
              <a:lumOff val="51343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1">
          <a:lumOff val="51343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4">
              <a:lumOff val="36303"/>
            </a:scheme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55A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55A0"/>
              </a:solidFill>
              <a:prstDash val="solid"/>
              <a:round/>
            </a:ln>
          </a:top>
          <a:bottom>
            <a:ln w="25400" cap="flat">
              <a:solidFill>
                <a:srgbClr val="0055A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51343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1">
          <a:lumOff val="51343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55A0"/>
              </a:solidFill>
              <a:prstDash val="solid"/>
              <a:round/>
            </a:ln>
          </a:top>
          <a:bottom>
            <a:ln w="25400" cap="flat">
              <a:solidFill>
                <a:srgbClr val="0055A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4">
              <a:lumOff val="3630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55A0"/>
      </a:tcTxStyle>
      <a:tcStyle>
        <a:tcBdr>
          <a:left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insideV>
        </a:tcBdr>
        <a:fill>
          <a:solidFill>
            <a:srgbClr val="CAD0DF"/>
          </a:solidFill>
        </a:fill>
      </a:tcStyle>
    </a:wholeTbl>
    <a:band2H>
      <a:tcTxStyle/>
      <a:tcStyle>
        <a:tcBdr/>
        <a:fill>
          <a:solidFill>
            <a:srgbClr val="E6E9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1">
          <a:lumOff val="51343"/>
        </a:schemeClr>
      </a:tcTxStyle>
      <a:tcStyle>
        <a:tcBdr>
          <a:left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insideV>
        </a:tcBdr>
        <a:fill>
          <a:solidFill>
            <a:srgbClr val="0055A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1">
          <a:lumOff val="51343"/>
        </a:schemeClr>
      </a:tcTxStyle>
      <a:tcStyle>
        <a:tcBdr>
          <a:left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insideV>
        </a:tcBdr>
        <a:fill>
          <a:solidFill>
            <a:srgbClr val="0055A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1">
          <a:lumOff val="51343"/>
        </a:schemeClr>
      </a:tcTxStyle>
      <a:tcStyle>
        <a:tcBdr>
          <a:left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343"/>
                </a:schemeClr>
              </a:solidFill>
              <a:prstDash val="solid"/>
              <a:round/>
            </a:ln>
          </a:insideV>
        </a:tcBdr>
        <a:fill>
          <a:solidFill>
            <a:srgbClr val="0055A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55A0"/>
      </a:tcTxStyle>
      <a:tcStyle>
        <a:tcBdr>
          <a:left>
            <a:ln w="12700" cap="flat">
              <a:solidFill>
                <a:srgbClr val="0055A0"/>
              </a:solidFill>
              <a:prstDash val="solid"/>
              <a:round/>
            </a:ln>
          </a:left>
          <a:right>
            <a:ln w="12700" cap="flat">
              <a:solidFill>
                <a:srgbClr val="0055A0"/>
              </a:solidFill>
              <a:prstDash val="solid"/>
              <a:round/>
            </a:ln>
          </a:right>
          <a:top>
            <a:ln w="12700" cap="flat">
              <a:solidFill>
                <a:srgbClr val="0055A0"/>
              </a:solidFill>
              <a:prstDash val="solid"/>
              <a:round/>
            </a:ln>
          </a:top>
          <a:bottom>
            <a:ln w="12700" cap="flat">
              <a:solidFill>
                <a:srgbClr val="0055A0"/>
              </a:solidFill>
              <a:prstDash val="solid"/>
              <a:round/>
            </a:ln>
          </a:bottom>
          <a:insideH>
            <a:ln w="12700" cap="flat">
              <a:solidFill>
                <a:srgbClr val="0055A0"/>
              </a:solidFill>
              <a:prstDash val="solid"/>
              <a:round/>
            </a:ln>
          </a:insideH>
          <a:insideV>
            <a:ln w="12700" cap="flat">
              <a:solidFill>
                <a:srgbClr val="0055A0"/>
              </a:solidFill>
              <a:prstDash val="solid"/>
              <a:round/>
            </a:ln>
          </a:insideV>
        </a:tcBdr>
        <a:fill>
          <a:solidFill>
            <a:srgbClr val="0055A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1">
              <a:lumOff val="51343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55A0"/>
      </a:tcTxStyle>
      <a:tcStyle>
        <a:tcBdr>
          <a:left>
            <a:ln w="12700" cap="flat">
              <a:solidFill>
                <a:srgbClr val="0055A0"/>
              </a:solidFill>
              <a:prstDash val="solid"/>
              <a:round/>
            </a:ln>
          </a:left>
          <a:right>
            <a:ln w="12700" cap="flat">
              <a:solidFill>
                <a:srgbClr val="0055A0"/>
              </a:solidFill>
              <a:prstDash val="solid"/>
              <a:round/>
            </a:ln>
          </a:right>
          <a:top>
            <a:ln w="12700" cap="flat">
              <a:solidFill>
                <a:srgbClr val="0055A0"/>
              </a:solidFill>
              <a:prstDash val="solid"/>
              <a:round/>
            </a:ln>
          </a:top>
          <a:bottom>
            <a:ln w="12700" cap="flat">
              <a:solidFill>
                <a:srgbClr val="0055A0"/>
              </a:solidFill>
              <a:prstDash val="solid"/>
              <a:round/>
            </a:ln>
          </a:bottom>
          <a:insideH>
            <a:ln w="12700" cap="flat">
              <a:solidFill>
                <a:srgbClr val="0055A0"/>
              </a:solidFill>
              <a:prstDash val="solid"/>
              <a:round/>
            </a:ln>
          </a:insideH>
          <a:insideV>
            <a:ln w="12700" cap="flat">
              <a:solidFill>
                <a:srgbClr val="0055A0"/>
              </a:solidFill>
              <a:prstDash val="solid"/>
              <a:round/>
            </a:ln>
          </a:insideV>
        </a:tcBdr>
        <a:fill>
          <a:solidFill>
            <a:srgbClr val="0055A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55A0"/>
      </a:tcTxStyle>
      <a:tcStyle>
        <a:tcBdr>
          <a:left>
            <a:ln w="12700" cap="flat">
              <a:solidFill>
                <a:srgbClr val="0055A0"/>
              </a:solidFill>
              <a:prstDash val="solid"/>
              <a:round/>
            </a:ln>
          </a:left>
          <a:right>
            <a:ln w="12700" cap="flat">
              <a:solidFill>
                <a:srgbClr val="0055A0"/>
              </a:solidFill>
              <a:prstDash val="solid"/>
              <a:round/>
            </a:ln>
          </a:right>
          <a:top>
            <a:ln w="50800" cap="flat">
              <a:solidFill>
                <a:srgbClr val="0055A0"/>
              </a:solidFill>
              <a:prstDash val="solid"/>
              <a:round/>
            </a:ln>
          </a:top>
          <a:bottom>
            <a:ln w="12700" cap="flat">
              <a:solidFill>
                <a:srgbClr val="0055A0"/>
              </a:solidFill>
              <a:prstDash val="solid"/>
              <a:round/>
            </a:ln>
          </a:bottom>
          <a:insideH>
            <a:ln w="12700" cap="flat">
              <a:solidFill>
                <a:srgbClr val="0055A0"/>
              </a:solidFill>
              <a:prstDash val="solid"/>
              <a:round/>
            </a:ln>
          </a:insideH>
          <a:insideV>
            <a:ln w="12700" cap="flat">
              <a:solidFill>
                <a:srgbClr val="0055A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55A0"/>
      </a:tcTxStyle>
      <a:tcStyle>
        <a:tcBdr>
          <a:left>
            <a:ln w="12700" cap="flat">
              <a:solidFill>
                <a:srgbClr val="0055A0"/>
              </a:solidFill>
              <a:prstDash val="solid"/>
              <a:round/>
            </a:ln>
          </a:left>
          <a:right>
            <a:ln w="12700" cap="flat">
              <a:solidFill>
                <a:srgbClr val="0055A0"/>
              </a:solidFill>
              <a:prstDash val="solid"/>
              <a:round/>
            </a:ln>
          </a:right>
          <a:top>
            <a:ln w="12700" cap="flat">
              <a:solidFill>
                <a:srgbClr val="0055A0"/>
              </a:solidFill>
              <a:prstDash val="solid"/>
              <a:round/>
            </a:ln>
          </a:top>
          <a:bottom>
            <a:ln w="25400" cap="flat">
              <a:solidFill>
                <a:srgbClr val="0055A0"/>
              </a:solidFill>
              <a:prstDash val="solid"/>
              <a:round/>
            </a:ln>
          </a:bottom>
          <a:insideH>
            <a:ln w="12700" cap="flat">
              <a:solidFill>
                <a:srgbClr val="0055A0"/>
              </a:solidFill>
              <a:prstDash val="solid"/>
              <a:round/>
            </a:ln>
          </a:insideH>
          <a:insideV>
            <a:ln w="12700" cap="flat">
              <a:solidFill>
                <a:srgbClr val="0055A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000" autoAdjust="0"/>
  </p:normalViewPr>
  <p:slideViewPr>
    <p:cSldViewPr snapToGrid="0">
      <p:cViewPr varScale="1">
        <p:scale>
          <a:sx n="60" d="100"/>
          <a:sy n="60" d="100"/>
        </p:scale>
        <p:origin x="132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611077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117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935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875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3047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182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555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265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457200" y="752623"/>
            <a:ext cx="8229600" cy="1"/>
          </a:xfrm>
          <a:prstGeom prst="line">
            <a:avLst/>
          </a:prstGeom>
          <a:ln w="12700">
            <a:solidFill>
              <a:srgbClr val="0055A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457200" y="56536"/>
            <a:ext cx="8226854" cy="696087"/>
          </a:xfrm>
          <a:prstGeom prst="rect">
            <a:avLst/>
          </a:prstGeom>
        </p:spPr>
        <p:txBody>
          <a:bodyPr/>
          <a:lstStyle>
            <a:lvl1pPr algn="l">
              <a:defRPr sz="3400"/>
            </a:lvl1pPr>
          </a:lstStyle>
          <a:p>
            <a:r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389621" y="886189"/>
            <a:ext cx="8364757" cy="5726032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80000"/>
              </a:lnSpc>
              <a:buClrTx/>
              <a:buSzPct val="100000"/>
              <a:buFontTx/>
              <a:defRPr sz="2800" b="1">
                <a:solidFill>
                  <a:srgbClr val="305AAD"/>
                </a:solidFill>
              </a:defRPr>
            </a:lvl1pPr>
            <a:lvl2pPr marL="681789" indent="-300789">
              <a:lnSpc>
                <a:spcPct val="80000"/>
              </a:lnSpc>
              <a:buClrTx/>
              <a:buSzPct val="100000"/>
              <a:buFontTx/>
              <a:defRPr sz="2400">
                <a:solidFill>
                  <a:srgbClr val="305AAD"/>
                </a:solidFill>
              </a:defRPr>
            </a:lvl2pPr>
            <a:lvl3pPr marL="1062789" indent="-300789">
              <a:lnSpc>
                <a:spcPct val="80000"/>
              </a:lnSpc>
              <a:buClrTx/>
              <a:buSzPct val="100000"/>
              <a:buFontTx/>
              <a:defRPr sz="2400">
                <a:solidFill>
                  <a:srgbClr val="305AAD"/>
                </a:solidFill>
              </a:defRPr>
            </a:lvl3pPr>
            <a:lvl4pPr marL="1443789" indent="-300789">
              <a:lnSpc>
                <a:spcPct val="80000"/>
              </a:lnSpc>
              <a:buClrTx/>
              <a:buSzPct val="100000"/>
              <a:buFontTx/>
              <a:defRPr sz="2400">
                <a:solidFill>
                  <a:srgbClr val="305AAD"/>
                </a:solidFill>
              </a:defRPr>
            </a:lvl4pPr>
            <a:lvl5pPr marL="1824789" indent="-300789">
              <a:lnSpc>
                <a:spcPct val="80000"/>
              </a:lnSpc>
              <a:buClrTx/>
              <a:buFontTx/>
              <a:defRPr sz="2400">
                <a:solidFill>
                  <a:srgbClr val="305AAD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7" name="image1.pdf" descr="bande-01.eps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-3273772" y="3252583"/>
            <a:ext cx="6893295" cy="352833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hape 28"/>
          <p:cNvSpPr/>
          <p:nvPr/>
        </p:nvSpPr>
        <p:spPr>
          <a:xfrm rot="16200000">
            <a:off x="-1519683" y="4470124"/>
            <a:ext cx="3385107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chemeClr val="accent1">
                    <a:lumOff val="51343"/>
                  </a:schemeClr>
                </a:solidFill>
              </a:defRPr>
            </a:lvl1pPr>
          </a:lstStyle>
          <a:p>
            <a:r>
              <a:t>SLHiPP-7 at IPN Orsay , June 8 - 9, 2017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xfrm>
            <a:off x="8798465" y="6538727"/>
            <a:ext cx="301909" cy="2888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1E5AA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e de titre">
    <p:bg>
      <p:bgPr>
        <a:solidFill>
          <a:srgbClr val="0055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2.pdf" descr="logooutline.ep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12000" y="2181662"/>
            <a:ext cx="2520001" cy="2494676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8897BD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Off val="51343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df" descr="bande-01.eps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6200000">
            <a:off x="-3273772" y="3252583"/>
            <a:ext cx="6893295" cy="35283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457200" y="752623"/>
            <a:ext cx="8229600" cy="1"/>
          </a:xfrm>
          <a:prstGeom prst="line">
            <a:avLst/>
          </a:prstGeom>
          <a:ln w="12700">
            <a:solidFill>
              <a:srgbClr val="0055A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8573" y="1440775"/>
            <a:ext cx="8226854" cy="1444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8858676" y="6587119"/>
            <a:ext cx="273656" cy="26425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 b="1">
                <a:solidFill>
                  <a:srgbClr val="305AAD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Shape 6"/>
          <p:cNvSpPr/>
          <p:nvPr/>
        </p:nvSpPr>
        <p:spPr>
          <a:xfrm>
            <a:off x="344658" y="654148"/>
            <a:ext cx="8482819" cy="225083"/>
          </a:xfrm>
          <a:prstGeom prst="rect">
            <a:avLst/>
          </a:prstGeom>
          <a:solidFill>
            <a:schemeClr val="accent1">
              <a:lumOff val="51343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1">
                    <a:lumOff val="51343"/>
                  </a:schemeClr>
                </a:solidFill>
              </a:defRPr>
            </a:pPr>
            <a:endParaRPr/>
          </a:p>
        </p:txBody>
      </p:sp>
      <p:sp>
        <p:nvSpPr>
          <p:cNvPr id="7" name="Shape 7"/>
          <p:cNvSpPr/>
          <p:nvPr/>
        </p:nvSpPr>
        <p:spPr>
          <a:xfrm rot="16200000">
            <a:off x="-1307070" y="4682737"/>
            <a:ext cx="295988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chemeClr val="accent1">
                    <a:lumOff val="51343"/>
                  </a:schemeClr>
                </a:solidFill>
              </a:defRPr>
            </a:lvl1pPr>
          </a:lstStyle>
          <a:p>
            <a:r>
              <a:t>HL-LHC WP4 CCTC - 13 June 2016</a:t>
            </a:r>
          </a:p>
        </p:txBody>
      </p:sp>
      <p:sp>
        <p:nvSpPr>
          <p:cNvPr id="8" name="Shape 8"/>
          <p:cNvSpPr/>
          <p:nvPr/>
        </p:nvSpPr>
        <p:spPr>
          <a:xfrm>
            <a:off x="458573" y="3566872"/>
            <a:ext cx="8226854" cy="2136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 fontScale="92500" lnSpcReduction="10000"/>
          </a:bodyPr>
          <a:lstStyle/>
          <a:p>
            <a:pPr algn="ctr" defTabSz="731520">
              <a:lnSpc>
                <a:spcPct val="150000"/>
              </a:lnSpc>
              <a:defRPr sz="2400" b="1"/>
            </a:pPr>
            <a:r>
              <a:t>Katarzyna Turaj </a:t>
            </a:r>
          </a:p>
          <a:p>
            <a:pPr algn="ctr" defTabSz="731520">
              <a:lnSpc>
                <a:spcPct val="150000"/>
              </a:lnSpc>
              <a:defRPr sz="1920" b="1"/>
            </a:pPr>
            <a:r>
              <a:t>on behalf of </a:t>
            </a:r>
          </a:p>
          <a:p>
            <a:pPr algn="ctr" defTabSz="731520">
              <a:lnSpc>
                <a:spcPct val="150000"/>
              </a:lnSpc>
              <a:defRPr sz="1920" b="1"/>
            </a:pPr>
            <a:r>
              <a:t>S. Barriere, A. Castilla, B. Frere-Bouniol, P. Fernandez Lopez</a:t>
            </a:r>
          </a:p>
          <a:p>
            <a:pPr algn="ctr" defTabSz="731520">
              <a:lnSpc>
                <a:spcPct val="150000"/>
              </a:lnSpc>
              <a:defRPr sz="1920" b="1"/>
            </a:pPr>
            <a:r>
              <a:t>K.Hernandez Chahin, A. Macpherson,  K. M. Schirm, N. Shipman, N. Stapley, A.Zwozniak, M.Wartak 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 spd="med"/>
  <p:txStyles>
    <p:titleStyle>
      <a:lvl1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1" i="0" u="none" strike="noStrike" cap="none" spc="0" baseline="0">
          <a:ln>
            <a:noFill/>
          </a:ln>
          <a:solidFill>
            <a:srgbClr val="0055A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1" i="0" u="none" strike="noStrike" cap="none" spc="0" baseline="0">
          <a:ln>
            <a:noFill/>
          </a:ln>
          <a:solidFill>
            <a:srgbClr val="0055A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1" i="0" u="none" strike="noStrike" cap="none" spc="0" baseline="0">
          <a:ln>
            <a:noFill/>
          </a:ln>
          <a:solidFill>
            <a:srgbClr val="0055A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1" i="0" u="none" strike="noStrike" cap="none" spc="0" baseline="0">
          <a:ln>
            <a:noFill/>
          </a:ln>
          <a:solidFill>
            <a:srgbClr val="0055A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1" i="0" u="none" strike="noStrike" cap="none" spc="0" baseline="0">
          <a:ln>
            <a:noFill/>
          </a:ln>
          <a:solidFill>
            <a:srgbClr val="0055A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1" i="0" u="none" strike="noStrike" cap="none" spc="0" baseline="0">
          <a:ln>
            <a:noFill/>
          </a:ln>
          <a:solidFill>
            <a:srgbClr val="0055A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1" i="0" u="none" strike="noStrike" cap="none" spc="0" baseline="0">
          <a:ln>
            <a:noFill/>
          </a:ln>
          <a:solidFill>
            <a:srgbClr val="0055A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1" i="0" u="none" strike="noStrike" cap="none" spc="0" baseline="0">
          <a:ln>
            <a:noFill/>
          </a:ln>
          <a:solidFill>
            <a:srgbClr val="0055A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1" i="0" u="none" strike="noStrike" cap="none" spc="0" baseline="0">
          <a:ln>
            <a:noFill/>
          </a:ln>
          <a:solidFill>
            <a:srgbClr val="0055A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493776" marR="0" indent="-4572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4">
            <a:lumOff val="36303"/>
          </a:schemeClr>
        </a:buClr>
        <a:buSzPct val="80000"/>
        <a:buFont typeface="Arial"/>
        <a:buChar char="•"/>
        <a:tabLst/>
        <a:defRPr sz="3000" b="0" i="0" u="none" strike="noStrike" cap="none" spc="0" baseline="0">
          <a:ln>
            <a:noFill/>
          </a:ln>
          <a:solidFill>
            <a:srgbClr val="002060"/>
          </a:solidFill>
          <a:uFillTx/>
          <a:latin typeface="Arial"/>
          <a:ea typeface="Arial"/>
          <a:cs typeface="Arial"/>
          <a:sym typeface="Arial"/>
        </a:defRPr>
      </a:lvl1pPr>
      <a:lvl2pPr marL="975594" marR="0" indent="-527538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4">
            <a:lumOff val="36303"/>
          </a:schemeClr>
        </a:buClr>
        <a:buSzPct val="90000"/>
        <a:buFont typeface="Arial"/>
        <a:buChar char="•"/>
        <a:tabLst/>
        <a:defRPr sz="3000" b="0" i="0" u="none" strike="noStrike" cap="none" spc="0" baseline="0">
          <a:ln>
            <a:noFill/>
          </a:ln>
          <a:solidFill>
            <a:srgbClr val="002060"/>
          </a:solidFill>
          <a:uFillTx/>
          <a:latin typeface="Arial"/>
          <a:ea typeface="Arial"/>
          <a:cs typeface="Arial"/>
          <a:sym typeface="Arial"/>
        </a:defRPr>
      </a:lvl2pPr>
      <a:lvl3pPr marL="1178433" marR="0" indent="-428625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4">
            <a:lumOff val="36303"/>
          </a:schemeClr>
        </a:buClr>
        <a:buSzPct val="85000"/>
        <a:buFont typeface="Arial"/>
        <a:buChar char="•"/>
        <a:tabLst/>
        <a:defRPr sz="3000" b="0" i="0" u="none" strike="noStrike" cap="none" spc="0" baseline="0">
          <a:ln>
            <a:noFill/>
          </a:ln>
          <a:solidFill>
            <a:srgbClr val="002060"/>
          </a:solidFill>
          <a:uFillTx/>
          <a:latin typeface="Arial"/>
          <a:ea typeface="Arial"/>
          <a:cs typeface="Arial"/>
          <a:sym typeface="Arial"/>
        </a:defRPr>
      </a:lvl3pPr>
      <a:lvl4pPr marL="1556766" marR="0" indent="-51435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4">
            <a:lumOff val="36303"/>
          </a:schemeClr>
        </a:buClr>
        <a:buSzPct val="90000"/>
        <a:buFont typeface="Arial"/>
        <a:buChar char="•"/>
        <a:tabLst/>
        <a:defRPr sz="3000" b="0" i="0" u="none" strike="noStrike" cap="none" spc="0" baseline="0">
          <a:ln>
            <a:noFill/>
          </a:ln>
          <a:solidFill>
            <a:srgbClr val="002060"/>
          </a:solidFill>
          <a:uFillTx/>
          <a:latin typeface="Arial"/>
          <a:ea typeface="Arial"/>
          <a:cs typeface="Arial"/>
          <a:sym typeface="Arial"/>
        </a:defRPr>
      </a:lvl4pPr>
      <a:lvl5pPr marL="1821942" marR="0" indent="-51435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4">
            <a:lumOff val="36303"/>
          </a:schemeClr>
        </a:buClr>
        <a:buSzPct val="100000"/>
        <a:buFont typeface="Arial"/>
        <a:buChar char="•"/>
        <a:tabLst/>
        <a:defRPr sz="3000" b="0" i="0" u="none" strike="noStrike" cap="none" spc="0" baseline="0">
          <a:ln>
            <a:noFill/>
          </a:ln>
          <a:solidFill>
            <a:srgbClr val="002060"/>
          </a:solidFill>
          <a:uFillTx/>
          <a:latin typeface="Arial"/>
          <a:ea typeface="Arial"/>
          <a:cs typeface="Arial"/>
          <a:sym typeface="Arial"/>
        </a:defRPr>
      </a:lvl5pPr>
      <a:lvl6pPr marL="1792223" marR="0" indent="-27431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4">
            <a:lumOff val="36303"/>
          </a:schemeClr>
        </a:buClr>
        <a:buSzPct val="100000"/>
        <a:buFont typeface="Arial"/>
        <a:buChar char="-"/>
        <a:tabLst/>
        <a:defRPr sz="3000" b="0" i="0" u="none" strike="noStrike" cap="none" spc="0" baseline="0">
          <a:ln>
            <a:noFill/>
          </a:ln>
          <a:solidFill>
            <a:srgbClr val="002060"/>
          </a:solidFill>
          <a:uFillTx/>
          <a:latin typeface="Arial"/>
          <a:ea typeface="Arial"/>
          <a:cs typeface="Arial"/>
          <a:sym typeface="Arial"/>
        </a:defRPr>
      </a:lvl6pPr>
      <a:lvl7pPr marL="2042159" marR="0" indent="-30479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4">
            <a:lumOff val="36303"/>
          </a:schemeClr>
        </a:buClr>
        <a:buSzPct val="100000"/>
        <a:buFont typeface="Arial"/>
        <a:buChar char="•"/>
        <a:tabLst/>
        <a:defRPr sz="3000" b="0" i="0" u="none" strike="noStrike" cap="none" spc="0" baseline="0">
          <a:ln>
            <a:noFill/>
          </a:ln>
          <a:solidFill>
            <a:srgbClr val="002060"/>
          </a:solidFill>
          <a:uFillTx/>
          <a:latin typeface="Arial"/>
          <a:ea typeface="Arial"/>
          <a:cs typeface="Arial"/>
          <a:sym typeface="Arial"/>
        </a:defRPr>
      </a:lvl7pPr>
      <a:lvl8pPr marL="2299715" marR="0" indent="-34289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4">
            <a:lumOff val="36303"/>
          </a:schemeClr>
        </a:buClr>
        <a:buSzPct val="100000"/>
        <a:buFont typeface="Arial"/>
        <a:buChar char="▪"/>
        <a:tabLst/>
        <a:defRPr sz="3000" b="0" i="0" u="none" strike="noStrike" cap="none" spc="0" baseline="0">
          <a:ln>
            <a:noFill/>
          </a:ln>
          <a:solidFill>
            <a:srgbClr val="002060"/>
          </a:solidFill>
          <a:uFillTx/>
          <a:latin typeface="Arial"/>
          <a:ea typeface="Arial"/>
          <a:cs typeface="Arial"/>
          <a:sym typeface="Arial"/>
        </a:defRPr>
      </a:lvl8pPr>
      <a:lvl9pPr marL="2491739" marR="0" indent="-34289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4">
            <a:lumOff val="36303"/>
          </a:schemeClr>
        </a:buClr>
        <a:buSzPct val="100000"/>
        <a:buFont typeface="Arial"/>
        <a:buChar char="•"/>
        <a:tabLst/>
        <a:defRPr sz="3000" b="0" i="0" u="none" strike="noStrike" cap="none" spc="0" baseline="0">
          <a:ln>
            <a:noFill/>
          </a:ln>
          <a:solidFill>
            <a:srgbClr val="00206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9621" y="812695"/>
            <a:ext cx="8364757" cy="5726032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 dirty="0"/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389621" y="461003"/>
            <a:ext cx="8613702" cy="1045029"/>
          </a:xfrm>
          <a:prstGeom prst="rect">
            <a:avLst/>
          </a:prstGeom>
          <a:solidFill>
            <a:schemeClr val="accent1">
              <a:lumOff val="51343"/>
            </a:schemeClr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55A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46"/>
          <p:cNvSpPr>
            <a:spLocks noGrp="1"/>
          </p:cNvSpPr>
          <p:nvPr>
            <p:ph type="title"/>
          </p:nvPr>
        </p:nvSpPr>
        <p:spPr>
          <a:xfrm>
            <a:off x="458573" y="1440775"/>
            <a:ext cx="8339892" cy="144429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sz="4400" dirty="0"/>
              <a:t>Cold tests of bulk </a:t>
            </a:r>
            <a:r>
              <a:rPr sz="4400" dirty="0" err="1"/>
              <a:t>Nb</a:t>
            </a:r>
            <a:r>
              <a:rPr sz="4400" dirty="0"/>
              <a:t> cavities at CERN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71499" y="4064000"/>
            <a:ext cx="8226965" cy="198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 fontScale="77500" lnSpcReduction="20000"/>
          </a:bodyPr>
          <a:lstStyle>
            <a:lvl1pPr marL="228600" marR="0" indent="-22860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305AAD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1789" marR="0" indent="-30078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305AAD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62789" marR="0" indent="-30078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305AAD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443789" marR="0" indent="-30078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305AAD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824789" marR="0" indent="-30078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305AAD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1792223" marR="0" indent="-27431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4">
                  <a:lumOff val="36303"/>
                </a:schemeClr>
              </a:buClr>
              <a:buSzPct val="100000"/>
              <a:buFont typeface="Arial"/>
              <a:buChar char="-"/>
              <a:tabLst/>
              <a:defRPr sz="3000" b="0" i="0" u="none" strike="noStrike" cap="none" spc="0" baseline="0">
                <a:ln>
                  <a:noFill/>
                </a:ln>
                <a:solidFill>
                  <a:srgbClr val="00206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042159" marR="0" indent="-30479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4">
                  <a:lumOff val="36303"/>
                </a:schemeClr>
              </a:buClr>
              <a:buSzPct val="100000"/>
              <a:buFont typeface="Arial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206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299715" marR="0" indent="-34289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4">
                  <a:lumOff val="36303"/>
                </a:schemeClr>
              </a:buClr>
              <a:buSzPct val="100000"/>
              <a:buFont typeface="Arial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206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491739" marR="0" indent="-34289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4">
                  <a:lumOff val="36303"/>
                </a:schemeClr>
              </a:buClr>
              <a:buSzPct val="100000"/>
              <a:buFont typeface="Arial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206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 hangingPunct="1">
              <a:lnSpc>
                <a:spcPct val="160000"/>
              </a:lnSpc>
              <a:buNone/>
            </a:pPr>
            <a:r>
              <a:rPr lang="en-GB" sz="3100" dirty="0" smtClean="0"/>
              <a:t>Katarzyna Turaj </a:t>
            </a:r>
          </a:p>
          <a:p>
            <a:pPr marL="0" indent="0" algn="ctr" hangingPunct="1">
              <a:lnSpc>
                <a:spcPct val="210000"/>
              </a:lnSpc>
              <a:spcBef>
                <a:spcPts val="0"/>
              </a:spcBef>
              <a:buNone/>
            </a:pPr>
            <a:r>
              <a:rPr lang="en-GB" sz="2300" dirty="0" smtClean="0"/>
              <a:t>on behalf of </a:t>
            </a:r>
          </a:p>
          <a:p>
            <a:pPr marL="0" indent="0" algn="ctr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2300" dirty="0" smtClean="0"/>
              <a:t>S. Barriere, A. Castilla, B. Frere-Bouniol, P. Fernandez Lopez, </a:t>
            </a:r>
          </a:p>
          <a:p>
            <a:pPr marL="0" indent="0" algn="ctr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300" dirty="0" smtClean="0"/>
              <a:t>K. Hernandez Chahin, A. Macpherson,  K. M. Schirm, </a:t>
            </a:r>
          </a:p>
          <a:p>
            <a:pPr marL="0" indent="0" algn="ctr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300" dirty="0" smtClean="0"/>
              <a:t>N. Shipman, N. Stapley, A. Zwozniak, M. Wartak </a:t>
            </a:r>
            <a:endParaRPr lang="en-GB" sz="2300" dirty="0"/>
          </a:p>
        </p:txBody>
      </p:sp>
      <p:sp>
        <p:nvSpPr>
          <p:cNvPr id="3" name="Oval 2"/>
          <p:cNvSpPr/>
          <p:nvPr/>
        </p:nvSpPr>
        <p:spPr>
          <a:xfrm>
            <a:off x="8754378" y="6538727"/>
            <a:ext cx="345996" cy="288825"/>
          </a:xfrm>
          <a:prstGeom prst="ellipse">
            <a:avLst/>
          </a:prstGeom>
          <a:solidFill>
            <a:schemeClr val="accent1">
              <a:lumOff val="51343"/>
            </a:schemeClr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55A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56093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Quenches - 3 Varieties Observed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389622" y="886189"/>
            <a:ext cx="3639768" cy="57260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217170" indent="-217170" defTabSz="868680">
              <a:spcBef>
                <a:spcPts val="600"/>
              </a:spcBef>
              <a:defRPr sz="2660"/>
            </a:pPr>
            <a:r>
              <a:rPr lang="en-GB" sz="2600" dirty="0" smtClean="0"/>
              <a:t>Local</a:t>
            </a:r>
            <a:r>
              <a:rPr sz="2600" dirty="0" smtClean="0"/>
              <a:t> Quench</a:t>
            </a:r>
            <a:endParaRPr lang="en-GB" sz="2600" dirty="0" smtClean="0"/>
          </a:p>
          <a:p>
            <a:pPr marL="670359" lvl="1" indent="-217170" defTabSz="868680">
              <a:spcBef>
                <a:spcPts val="600"/>
              </a:spcBef>
              <a:defRPr sz="2660"/>
            </a:pPr>
            <a:r>
              <a:rPr lang="en-GB" sz="2600" dirty="0" smtClean="0"/>
              <a:t>Slow quench </a:t>
            </a:r>
          </a:p>
          <a:p>
            <a:pPr marL="1051359" lvl="2" indent="-217170" defTabSz="868680">
              <a:spcBef>
                <a:spcPts val="600"/>
              </a:spcBef>
              <a:defRPr sz="2660"/>
            </a:pPr>
            <a:r>
              <a:rPr lang="en-GB" sz="2600" dirty="0" smtClean="0"/>
              <a:t>Cell 1 equator </a:t>
            </a:r>
          </a:p>
          <a:p>
            <a:pPr marL="670359" lvl="1" indent="-217170" defTabSz="868680">
              <a:spcBef>
                <a:spcPts val="600"/>
              </a:spcBef>
              <a:defRPr sz="2660"/>
            </a:pPr>
            <a:r>
              <a:rPr lang="en-GB" sz="2600" dirty="0" smtClean="0"/>
              <a:t>2</a:t>
            </a:r>
            <a:r>
              <a:rPr lang="en-GB" sz="2600" baseline="30000" dirty="0" smtClean="0"/>
              <a:t>nd</a:t>
            </a:r>
            <a:r>
              <a:rPr lang="en-GB" sz="2600" dirty="0" smtClean="0"/>
              <a:t> sound velocity</a:t>
            </a:r>
          </a:p>
          <a:p>
            <a:pPr marL="1051359" lvl="2" indent="-217170" defTabSz="868680">
              <a:spcBef>
                <a:spcPts val="600"/>
              </a:spcBef>
              <a:defRPr sz="2660"/>
            </a:pPr>
            <a:r>
              <a:rPr lang="en-GB" sz="2600" dirty="0" smtClean="0"/>
              <a:t>V = 12.4 m/s</a:t>
            </a:r>
            <a:endParaRPr sz="2600" dirty="0"/>
          </a:p>
          <a:p>
            <a:pPr marL="217170" indent="-217170" defTabSz="868680">
              <a:spcBef>
                <a:spcPts val="600"/>
              </a:spcBef>
              <a:defRPr sz="2660"/>
            </a:pPr>
            <a:r>
              <a:rPr lang="en-GB" sz="2600" dirty="0" smtClean="0"/>
              <a:t>Global</a:t>
            </a:r>
            <a:r>
              <a:rPr sz="2600" dirty="0" smtClean="0"/>
              <a:t> Quench</a:t>
            </a:r>
            <a:endParaRPr lang="en-GB" sz="2600" dirty="0" smtClean="0"/>
          </a:p>
          <a:p>
            <a:pPr marL="670359" lvl="1" indent="-217170" defTabSz="868680">
              <a:spcBef>
                <a:spcPts val="600"/>
              </a:spcBef>
              <a:defRPr sz="2660"/>
            </a:pPr>
            <a:r>
              <a:rPr lang="en-GB" sz="2600" dirty="0" smtClean="0"/>
              <a:t>Fast quench</a:t>
            </a:r>
          </a:p>
          <a:p>
            <a:pPr marL="1051359" lvl="2" indent="-217170" defTabSz="868680">
              <a:spcBef>
                <a:spcPts val="600"/>
              </a:spcBef>
              <a:defRPr sz="2660"/>
            </a:pPr>
            <a:r>
              <a:rPr lang="en-GB" sz="2600" dirty="0" smtClean="0"/>
              <a:t>cell 3 equator</a:t>
            </a:r>
          </a:p>
          <a:p>
            <a:pPr marL="670359" lvl="1" indent="-217170" defTabSz="868680">
              <a:spcBef>
                <a:spcPts val="600"/>
              </a:spcBef>
              <a:defRPr sz="2660"/>
            </a:pPr>
            <a:r>
              <a:rPr lang="en-GB" sz="2600" dirty="0" smtClean="0"/>
              <a:t>No localisation</a:t>
            </a:r>
          </a:p>
          <a:p>
            <a:pPr marL="670359" lvl="1" indent="-217170" defTabSz="868680">
              <a:spcBef>
                <a:spcPts val="600"/>
              </a:spcBef>
              <a:defRPr sz="2660"/>
            </a:pPr>
            <a:r>
              <a:rPr lang="en-GB" sz="2600" dirty="0"/>
              <a:t>2</a:t>
            </a:r>
            <a:r>
              <a:rPr lang="en-GB" sz="2600" baseline="30000" dirty="0"/>
              <a:t>nd</a:t>
            </a:r>
            <a:r>
              <a:rPr lang="en-GB" sz="2600" dirty="0"/>
              <a:t> sound velocity</a:t>
            </a:r>
          </a:p>
          <a:p>
            <a:pPr marL="1051359" lvl="2" indent="-217170" defTabSz="868680">
              <a:spcBef>
                <a:spcPts val="600"/>
              </a:spcBef>
              <a:defRPr sz="2660"/>
            </a:pPr>
            <a:r>
              <a:rPr lang="en-GB" sz="2600" dirty="0"/>
              <a:t>V = </a:t>
            </a:r>
            <a:r>
              <a:rPr lang="en-GB" sz="2600" dirty="0" smtClean="0"/>
              <a:t>18 m/s</a:t>
            </a:r>
            <a:endParaRPr sz="2600" dirty="0"/>
          </a:p>
          <a:p>
            <a:pPr marL="217170" indent="-217170" defTabSz="868680">
              <a:spcBef>
                <a:spcPts val="600"/>
              </a:spcBef>
              <a:defRPr sz="2660"/>
            </a:pPr>
            <a:r>
              <a:rPr lang="en-GB" sz="2600" smtClean="0"/>
              <a:t>Double quench</a:t>
            </a:r>
            <a:endParaRPr sz="2600" dirty="0"/>
          </a:p>
          <a:p>
            <a:pPr marL="670359" lvl="1" indent="-217170" defTabSz="868680">
              <a:spcBef>
                <a:spcPts val="600"/>
              </a:spcBef>
              <a:defRPr sz="2660"/>
            </a:pPr>
            <a:r>
              <a:rPr lang="en-GB" dirty="0" smtClean="0"/>
              <a:t>Small quench without cavity trip 	</a:t>
            </a:r>
            <a:endParaRPr dirty="0"/>
          </a:p>
          <a:p>
            <a:pPr marL="217170" indent="-217170" defTabSz="868680">
              <a:spcBef>
                <a:spcPts val="600"/>
              </a:spcBef>
              <a:defRPr sz="2660"/>
            </a:pPr>
            <a:endParaRPr dirty="0"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00" y="751750"/>
            <a:ext cx="2688000" cy="201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00" y="2767750"/>
            <a:ext cx="2688000" cy="201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51" y="4782877"/>
            <a:ext cx="2688000" cy="201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00" y="4782877"/>
            <a:ext cx="2688000" cy="201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14" y="2767750"/>
            <a:ext cx="2688000" cy="2016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51" y="766088"/>
            <a:ext cx="2688000" cy="2016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In-situ bulk RRR measurement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defRPr sz="2400"/>
            </a:pPr>
            <a:r>
              <a:rPr dirty="0"/>
              <a:t>Standard 4-wire resistance  </a:t>
            </a:r>
            <a:r>
              <a:rPr dirty="0" smtClean="0"/>
              <a:t>measurement</a:t>
            </a:r>
            <a:endParaRPr dirty="0"/>
          </a:p>
          <a:p>
            <a:pPr lvl="1"/>
            <a:r>
              <a:rPr dirty="0"/>
              <a:t>Measurement at 300K and at 10K</a:t>
            </a:r>
          </a:p>
          <a:p>
            <a:pPr lvl="1"/>
            <a:r>
              <a:rPr dirty="0"/>
              <a:t>Resistance at 10 K: R~0.2 µΩ </a:t>
            </a:r>
          </a:p>
          <a:p>
            <a:pPr lvl="1"/>
            <a:r>
              <a:rPr b="1" dirty="0"/>
              <a:t>Fixation of wires to cavity is critical</a:t>
            </a:r>
          </a:p>
          <a:p>
            <a:pPr lvl="1"/>
            <a:endParaRPr sz="1000" dirty="0"/>
          </a:p>
          <a:p>
            <a:pPr marL="228600" indent="-228600">
              <a:defRPr sz="2400"/>
            </a:pPr>
            <a:r>
              <a:rPr dirty="0"/>
              <a:t>Procedure </a:t>
            </a:r>
            <a:r>
              <a:rPr dirty="0" smtClean="0"/>
              <a:t>validated </a:t>
            </a:r>
            <a:r>
              <a:rPr dirty="0"/>
              <a:t>on Crab </a:t>
            </a:r>
            <a:r>
              <a:rPr dirty="0" err="1" smtClean="0"/>
              <a:t>Cavitie</a:t>
            </a:r>
            <a:r>
              <a:rPr lang="en-GB" dirty="0" smtClean="0"/>
              <a:t>s</a:t>
            </a:r>
            <a:endParaRPr dirty="0"/>
          </a:p>
        </p:txBody>
      </p:sp>
      <p:sp>
        <p:nvSpPr>
          <p:cNvPr id="182" name="Shape 1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183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3986" y="924844"/>
            <a:ext cx="2410014" cy="1580632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/>
        </p:nvSpPr>
        <p:spPr>
          <a:xfrm>
            <a:off x="167634" y="6918630"/>
            <a:ext cx="504155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endParaRPr dirty="0"/>
          </a:p>
        </p:txBody>
      </p:sp>
      <p:pic>
        <p:nvPicPr>
          <p:cNvPr id="185" name="image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23360" y="4484400"/>
            <a:ext cx="3543301" cy="2343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ge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74951" y="4484400"/>
            <a:ext cx="3495679" cy="234315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0" name="Table 187"/>
          <p:cNvGraphicFramePr/>
          <p:nvPr>
            <p:extLst>
              <p:ext uri="{D42A27DB-BD31-4B8C-83A1-F6EECF244321}">
                <p14:modId xmlns:p14="http://schemas.microsoft.com/office/powerpoint/2010/main" val="1643010990"/>
              </p:ext>
            </p:extLst>
          </p:nvPr>
        </p:nvGraphicFramePr>
        <p:xfrm>
          <a:off x="672589" y="2987387"/>
          <a:ext cx="7694072" cy="1134292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448318"/>
                <a:gridCol w="2575294"/>
                <a:gridCol w="2502451"/>
                <a:gridCol w="1168009"/>
              </a:tblGrid>
              <a:tr h="191338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 dirty="0">
                          <a:solidFill>
                            <a:schemeClr val="accent1">
                              <a:lumOff val="51343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Cavity</a:t>
                      </a:r>
                    </a:p>
                  </a:txBody>
                  <a:tcPr marL="45720" marR="45720" horzOverflow="overflow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 dirty="0">
                          <a:solidFill>
                            <a:schemeClr val="accent1">
                              <a:lumOff val="51343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Resistance at 300K µΩ</a:t>
                      </a:r>
                    </a:p>
                  </a:txBody>
                  <a:tcPr marL="45720" marR="45720" horzOverflow="overflow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1">
                              <a:lumOff val="51343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Resistance @ 10K µΩ</a:t>
                      </a:r>
                    </a:p>
                  </a:txBody>
                  <a:tcPr marL="45720" marR="45720" horzOverflow="overflow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1">
                              <a:lumOff val="51343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RRR</a:t>
                      </a:r>
                    </a:p>
                  </a:txBody>
                  <a:tcPr marL="45720" marR="45720" horzOverflow="overflow">
                    <a:solidFill>
                      <a:srgbClr val="5B9BD5"/>
                    </a:solidFill>
                  </a:tcPr>
                </a:tc>
              </a:tr>
              <a:tr h="390735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dirty="0">
                          <a:latin typeface="+mn-lt"/>
                          <a:ea typeface="+mn-ea"/>
                          <a:cs typeface="+mn-cs"/>
                          <a:sym typeface="Calibri"/>
                        </a:rPr>
                        <a:t>DQW SPS 1</a:t>
                      </a:r>
                    </a:p>
                  </a:txBody>
                  <a:tcPr marL="45720" marR="45720" horzOverflow="overflow"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dirty="0">
                          <a:latin typeface="+mn-lt"/>
                          <a:ea typeface="+mn-ea"/>
                          <a:cs typeface="+mn-cs"/>
                          <a:sym typeface="Calibri"/>
                        </a:rPr>
                        <a:t>64.247 +- 0.282</a:t>
                      </a:r>
                    </a:p>
                  </a:txBody>
                  <a:tcPr marL="45720" marR="45720" horzOverflow="overflow"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Calibri"/>
                        </a:rPr>
                        <a:t>0.189 +- 0.025</a:t>
                      </a:r>
                    </a:p>
                  </a:txBody>
                  <a:tcPr marL="45720" marR="45720" horzOverflow="overflow"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dirty="0">
                          <a:latin typeface="+mn-lt"/>
                          <a:ea typeface="+mn-ea"/>
                          <a:cs typeface="+mn-cs"/>
                          <a:sym typeface="Calibri"/>
                        </a:rPr>
                        <a:t>340 ± 45</a:t>
                      </a:r>
                    </a:p>
                  </a:txBody>
                  <a:tcPr marL="45720" marR="45720" horzOverflow="overflow">
                    <a:solidFill>
                      <a:srgbClr val="D0DEEF"/>
                    </a:solidFill>
                  </a:tcPr>
                </a:tc>
              </a:tr>
              <a:tr h="377797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dirty="0">
                          <a:latin typeface="+mn-lt"/>
                          <a:ea typeface="+mn-ea"/>
                          <a:cs typeface="+mn-cs"/>
                          <a:sym typeface="Calibri"/>
                        </a:rPr>
                        <a:t>DQW SPS 2</a:t>
                      </a:r>
                    </a:p>
                  </a:txBody>
                  <a:tcPr marL="45720" marR="45720" horzOverflow="overflow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dirty="0">
                          <a:latin typeface="+mn-lt"/>
                          <a:ea typeface="+mn-ea"/>
                          <a:cs typeface="+mn-cs"/>
                          <a:sym typeface="Calibri"/>
                        </a:rPr>
                        <a:t>49.022 ±0.112</a:t>
                      </a:r>
                    </a:p>
                  </a:txBody>
                  <a:tcPr marL="45720" marR="45720" horzOverflow="overflow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Calibri"/>
                        </a:rPr>
                        <a:t>0.130 ± 0.005</a:t>
                      </a:r>
                    </a:p>
                  </a:txBody>
                  <a:tcPr marL="45720" marR="45720" horzOverflow="overflow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dirty="0">
                          <a:latin typeface="+mn-lt"/>
                          <a:ea typeface="+mn-ea"/>
                          <a:cs typeface="+mn-cs"/>
                          <a:sym typeface="Calibri"/>
                        </a:rPr>
                        <a:t>377 ± 15</a:t>
                      </a:r>
                    </a:p>
                  </a:txBody>
                  <a:tcPr marL="45720" marR="45720" horzOverflow="overflow"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035960" y="4126018"/>
            <a:ext cx="44577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GB" dirty="0" smtClean="0"/>
              <a:t>RRR on treated </a:t>
            </a:r>
            <a:r>
              <a:rPr lang="en-GB" dirty="0" err="1" smtClean="0"/>
              <a:t>Nb</a:t>
            </a:r>
            <a:r>
              <a:rPr lang="en-GB" dirty="0" smtClean="0"/>
              <a:t> samples  = 290 </a:t>
            </a:r>
            <a:r>
              <a:rPr lang="en-GB" dirty="0" smtClean="0">
                <a:sym typeface="Calibri"/>
              </a:rPr>
              <a:t>± 30</a:t>
            </a:r>
            <a:endParaRPr kumimoji="0" lang="en-GB" b="0" i="0" u="none" strike="noStrike" cap="none" spc="0" normalizeH="0" baseline="0" dirty="0">
              <a:ln>
                <a:noFill/>
              </a:ln>
              <a:solidFill>
                <a:srgbClr val="0055A0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61533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896111">
              <a:defRPr sz="3332"/>
            </a:lvl1pPr>
          </a:lstStyle>
          <a:p>
            <a:r>
              <a:t>Upgraded Cryo Insert - Validated in 2016</a:t>
            </a:r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2400" dirty="0"/>
              <a:t>Improved insolation </a:t>
            </a:r>
            <a:r>
              <a:rPr lang="en-GB" sz="2400" dirty="0" smtClean="0"/>
              <a:t>&amp; </a:t>
            </a:r>
            <a:r>
              <a:rPr sz="2400" dirty="0" smtClean="0"/>
              <a:t>cryostat </a:t>
            </a:r>
            <a:r>
              <a:rPr sz="2400" dirty="0"/>
              <a:t>now leak </a:t>
            </a:r>
            <a:r>
              <a:rPr sz="2400" dirty="0" smtClean="0"/>
              <a:t>free</a:t>
            </a:r>
            <a:endParaRPr lang="en-GB" sz="2400" dirty="0"/>
          </a:p>
          <a:p>
            <a:pPr lvl="1"/>
            <a:r>
              <a:rPr lang="en-GB" dirty="0" err="1" smtClean="0"/>
              <a:t>Infux</a:t>
            </a:r>
            <a:r>
              <a:rPr lang="en-GB" dirty="0" smtClean="0"/>
              <a:t> heat flow reduced &amp; electrical grounding scheme</a:t>
            </a:r>
            <a:endParaRPr dirty="0"/>
          </a:p>
          <a:p>
            <a:r>
              <a:rPr sz="2400" dirty="0"/>
              <a:t>Cavity positioned lower in </a:t>
            </a:r>
            <a:r>
              <a:rPr sz="2400" dirty="0" smtClean="0"/>
              <a:t>cryostat</a:t>
            </a:r>
            <a:endParaRPr lang="en-GB" sz="2400" dirty="0" smtClean="0"/>
          </a:p>
          <a:p>
            <a:pPr lvl="1"/>
            <a:r>
              <a:rPr dirty="0" smtClean="0"/>
              <a:t>Larger </a:t>
            </a:r>
            <a:r>
              <a:rPr dirty="0"/>
              <a:t>head of liquid Helium above cavity</a:t>
            </a:r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pic>
        <p:nvPicPr>
          <p:cNvPr id="118" name="IMG_1266.jpg"/>
          <p:cNvPicPr>
            <a:picLocks noChangeAspect="1"/>
          </p:cNvPicPr>
          <p:nvPr/>
        </p:nvPicPr>
        <p:blipFill rotWithShape="1">
          <a:blip r:embed="rId2">
            <a:extLst/>
          </a:blip>
          <a:srcRect l="9526" t="8738" r="9526"/>
          <a:stretch/>
        </p:blipFill>
        <p:spPr>
          <a:xfrm>
            <a:off x="5982509" y="2628899"/>
            <a:ext cx="2494397" cy="3749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G_0190.jpg"/>
          <p:cNvPicPr>
            <a:picLocks noChangeAspect="1"/>
          </p:cNvPicPr>
          <p:nvPr/>
        </p:nvPicPr>
        <p:blipFill rotWithShape="1">
          <a:blip r:embed="rId3">
            <a:extLst/>
          </a:blip>
          <a:srcRect l="26490" t="52451" r="37326" b="4748"/>
          <a:stretch/>
        </p:blipFill>
        <p:spPr>
          <a:xfrm>
            <a:off x="888602" y="2692430"/>
            <a:ext cx="2337197" cy="3686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nsert V31cavitySPL.png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3225799" y="2211593"/>
            <a:ext cx="2435151" cy="4870302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1060959" y="6370229"/>
            <a:ext cx="1719186" cy="387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100" b="1"/>
            </a:lvl1pPr>
          </a:lstStyle>
          <a:p>
            <a:r>
              <a:t>OLD INSERT</a:t>
            </a:r>
          </a:p>
        </p:txBody>
      </p:sp>
      <p:sp>
        <p:nvSpPr>
          <p:cNvPr id="122" name="Shape 122"/>
          <p:cNvSpPr/>
          <p:nvPr/>
        </p:nvSpPr>
        <p:spPr>
          <a:xfrm>
            <a:off x="6467965" y="6370229"/>
            <a:ext cx="1778439" cy="387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100" b="1"/>
            </a:lvl1pPr>
          </a:lstStyle>
          <a:p>
            <a:r>
              <a:t>NEW INSERT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Infrastructure: Cryostat insert upgrade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80736" indent="-280736"/>
            <a:r>
              <a:t>New ‘top’ of vertical cryostat commissioned</a:t>
            </a:r>
          </a:p>
          <a:p>
            <a:pPr marL="621631" lvl="1" indent="-240631"/>
            <a:r>
              <a:t>Insert assembly, installation &amp; load balancing</a:t>
            </a:r>
          </a:p>
          <a:p>
            <a:pPr marL="280736" indent="-280736"/>
            <a:r>
              <a:t>Vacuum pumping system replaced</a:t>
            </a:r>
          </a:p>
          <a:p>
            <a:pPr marL="621631" lvl="1" indent="-240631"/>
            <a:r>
              <a:t>Increased diagnostics (including RGAs added)</a:t>
            </a:r>
          </a:p>
          <a:p>
            <a:pPr marL="621631" lvl="1" indent="-240631"/>
            <a:r>
              <a:t>Pneumatic valves on pumping line: </a:t>
            </a:r>
          </a:p>
          <a:p>
            <a:pPr marL="1002631" lvl="2" indent="-240631"/>
            <a:r>
              <a:t>Avoids ambient B-field issues when opening shielding</a:t>
            </a:r>
          </a:p>
        </p:txBody>
      </p:sp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127" name="image3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314" y="3421411"/>
            <a:ext cx="8045740" cy="3324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Improvements - Mobile Coupler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Switch to mobile coupler in Q3 2017</a:t>
            </a:r>
          </a:p>
          <a:p>
            <a:pPr lvl="1"/>
            <a:r>
              <a:rPr dirty="0"/>
              <a:t>Test power antenna re-designed for beam port</a:t>
            </a:r>
          </a:p>
          <a:p>
            <a:pPr lvl="1"/>
            <a:r>
              <a:rPr dirty="0"/>
              <a:t>Coupler designed to work in 2K liquid helium</a:t>
            </a:r>
          </a:p>
          <a:p>
            <a:pPr lvl="1"/>
            <a:r>
              <a:rPr dirty="0"/>
              <a:t>50 mm range of </a:t>
            </a:r>
            <a:r>
              <a:rPr dirty="0" smtClean="0"/>
              <a:t>movement</a:t>
            </a:r>
            <a:r>
              <a:rPr lang="en-GB" dirty="0" smtClean="0"/>
              <a:t> </a:t>
            </a:r>
          </a:p>
          <a:p>
            <a:pPr marL="762000" lvl="2" indent="0">
              <a:buNone/>
            </a:pPr>
            <a:r>
              <a:rPr lang="en-GB" b="1" dirty="0" smtClean="0"/>
              <a:t>=&gt; can have critical coupling from 10K to 1.8K</a:t>
            </a:r>
            <a:endParaRPr b="1" dirty="0"/>
          </a:p>
          <a:p>
            <a:pPr lvl="1"/>
            <a:r>
              <a:rPr dirty="0"/>
              <a:t>Will allow improved conditioning  and cavity processing</a:t>
            </a:r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pic>
        <p:nvPicPr>
          <p:cNvPr id="144" name="unknow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51600" y="3301565"/>
            <a:ext cx="1819933" cy="32354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2" name="Group 152"/>
          <p:cNvGrpSpPr/>
          <p:nvPr/>
        </p:nvGrpSpPr>
        <p:grpSpPr>
          <a:xfrm>
            <a:off x="711200" y="3213100"/>
            <a:ext cx="4072431" cy="3474073"/>
            <a:chOff x="-55012" y="0"/>
            <a:chExt cx="4004554" cy="3844900"/>
          </a:xfrm>
        </p:grpSpPr>
        <p:pic>
          <p:nvPicPr>
            <p:cNvPr id="145" name="image3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926" y="0"/>
              <a:ext cx="1695906" cy="36391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6" name="Shape 146"/>
            <p:cNvSpPr/>
            <p:nvPr/>
          </p:nvSpPr>
          <p:spPr>
            <a:xfrm>
              <a:off x="1636033" y="1278867"/>
              <a:ext cx="1244255" cy="3951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r>
                <a:t>Mass 7 Kg</a:t>
              </a:r>
            </a:p>
          </p:txBody>
        </p:sp>
        <p:sp>
          <p:nvSpPr>
            <p:cNvPr id="147" name="Shape 147"/>
            <p:cNvSpPr/>
            <p:nvPr/>
          </p:nvSpPr>
          <p:spPr>
            <a:xfrm rot="16200000">
              <a:off x="-410541" y="1698062"/>
              <a:ext cx="1095128" cy="3840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r>
                <a:t>335 mm</a:t>
              </a:r>
            </a:p>
          </p:txBody>
        </p:sp>
        <p:sp>
          <p:nvSpPr>
            <p:cNvPr id="148" name="Shape 148"/>
            <p:cNvSpPr/>
            <p:nvPr/>
          </p:nvSpPr>
          <p:spPr>
            <a:xfrm flipV="1">
              <a:off x="351946" y="3762852"/>
              <a:ext cx="1236981" cy="1545"/>
            </a:xfrm>
            <a:prstGeom prst="line">
              <a:avLst/>
            </a:prstGeom>
            <a:noFill/>
            <a:ln w="19050" cap="flat">
              <a:solidFill>
                <a:srgbClr val="4F81BD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606150" y="3470902"/>
              <a:ext cx="1040485" cy="3177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r>
                <a:t>152 mm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210762" y="492534"/>
              <a:ext cx="30466" cy="2985804"/>
            </a:xfrm>
            <a:prstGeom prst="line">
              <a:avLst/>
            </a:prstGeom>
            <a:noFill/>
            <a:ln w="19050" cap="flat">
              <a:solidFill>
                <a:srgbClr val="4F81BD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pic>
          <p:nvPicPr>
            <p:cNvPr id="151" name="image5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3444"/>
            <a:stretch>
              <a:fillRect/>
            </a:stretch>
          </p:blipFill>
          <p:spPr>
            <a:xfrm rot="5400000">
              <a:off x="1418539" y="1313897"/>
              <a:ext cx="3493996" cy="15680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3" name="Shape 153"/>
          <p:cNvSpPr/>
          <p:nvPr/>
        </p:nvSpPr>
        <p:spPr>
          <a:xfrm>
            <a:off x="4158819" y="6507808"/>
            <a:ext cx="3801701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Courtesy of E. Montesinos and team</a:t>
            </a:r>
          </a:p>
        </p:txBody>
      </p:sp>
    </p:spTree>
    <p:extLst>
      <p:ext uri="{BB962C8B-B14F-4D97-AF65-F5344CB8AC3E}">
        <p14:creationId xmlns:p14="http://schemas.microsoft.com/office/powerpoint/2010/main" val="6692245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Cleanroom Practices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xfrm>
            <a:off x="389621" y="886189"/>
            <a:ext cx="8536257" cy="572603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rPr dirty="0"/>
              <a:t>Post 2016 HL-LHC Crab Cavity cleanroom tooling review</a:t>
            </a:r>
          </a:p>
          <a:p>
            <a:pPr lvl="1"/>
            <a:r>
              <a:rPr dirty="0"/>
              <a:t>Re-tooling and improvement of ISO4 cleanroom infrastructure and practices</a:t>
            </a:r>
          </a:p>
          <a:p>
            <a:pPr lvl="1"/>
            <a:r>
              <a:rPr dirty="0"/>
              <a:t>Reinforcement of cleanroom </a:t>
            </a:r>
            <a:r>
              <a:rPr dirty="0" smtClean="0"/>
              <a:t>floor </a:t>
            </a:r>
            <a:r>
              <a:rPr dirty="0"/>
              <a:t>and purchase of cleanroom lifter matched to project needs</a:t>
            </a:r>
          </a:p>
          <a:p>
            <a:pPr lvl="1"/>
            <a:r>
              <a:rPr dirty="0"/>
              <a:t>Removal of silver coated nuts/bolts from cavity assembly</a:t>
            </a:r>
          </a:p>
          <a:p>
            <a:pPr lvl="3"/>
            <a:r>
              <a:rPr dirty="0"/>
              <a:t>Using silicon bronze nuts for flange assembly</a:t>
            </a:r>
          </a:p>
          <a:p>
            <a:pPr lvl="1"/>
            <a:r>
              <a:rPr dirty="0"/>
              <a:t>Improved pre-assembly cleaning of pieces</a:t>
            </a:r>
          </a:p>
        </p:txBody>
      </p:sp>
      <p:sp>
        <p:nvSpPr>
          <p:cNvPr id="144" name="Shape 1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pic>
        <p:nvPicPr>
          <p:cNvPr id="145" name="IMG_1453.jpg"/>
          <p:cNvPicPr>
            <a:picLocks noChangeAspect="1"/>
          </p:cNvPicPr>
          <p:nvPr/>
        </p:nvPicPr>
        <p:blipFill>
          <a:blip r:embed="rId2">
            <a:extLst/>
          </a:blip>
          <a:srcRect t="27180" r="8431"/>
          <a:stretch>
            <a:fillRect/>
          </a:stretch>
        </p:blipFill>
        <p:spPr>
          <a:xfrm>
            <a:off x="3863935" y="3903992"/>
            <a:ext cx="2518159" cy="26700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G_2044.jpg"/>
          <p:cNvPicPr>
            <a:picLocks noChangeAspect="1"/>
          </p:cNvPicPr>
          <p:nvPr/>
        </p:nvPicPr>
        <p:blipFill>
          <a:blip r:embed="rId3">
            <a:extLst/>
          </a:blip>
          <a:srcRect t="5461" r="11028" b="19201"/>
          <a:stretch>
            <a:fillRect/>
          </a:stretch>
        </p:blipFill>
        <p:spPr>
          <a:xfrm>
            <a:off x="6460507" y="3905183"/>
            <a:ext cx="2362927" cy="26677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9" name="Group 149"/>
          <p:cNvGrpSpPr/>
          <p:nvPr/>
        </p:nvGrpSpPr>
        <p:grpSpPr>
          <a:xfrm>
            <a:off x="514199" y="3903992"/>
            <a:ext cx="3174988" cy="2670176"/>
            <a:chOff x="0" y="0"/>
            <a:chExt cx="3174986" cy="2670175"/>
          </a:xfrm>
        </p:grpSpPr>
        <p:pic>
          <p:nvPicPr>
            <p:cNvPr id="147" name="image34.jp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45021" t="15835" b="3332"/>
            <a:stretch>
              <a:fillRect/>
            </a:stretch>
          </p:blipFill>
          <p:spPr>
            <a:xfrm>
              <a:off x="0" y="4994"/>
              <a:ext cx="3103011" cy="26651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8" name="image33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15432" t="306" r="3568"/>
            <a:stretch>
              <a:fillRect/>
            </a:stretch>
          </p:blipFill>
          <p:spPr>
            <a:xfrm rot="5400000">
              <a:off x="1768863" y="217888"/>
              <a:ext cx="1624013" cy="1188236"/>
            </a:xfrm>
            <a:prstGeom prst="rect">
              <a:avLst/>
            </a:prstGeom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Other Improvements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defRPr sz="2400"/>
            </a:pPr>
            <a:r>
              <a:t>Cleaner connection of cavity to insert pumping line </a:t>
            </a:r>
          </a:p>
          <a:p>
            <a:pPr marL="228600" indent="-228600">
              <a:defRPr sz="2400"/>
            </a:pPr>
            <a:r>
              <a:t>Reduction of contamination during 650ºC vacuum bake</a:t>
            </a:r>
          </a:p>
          <a:p>
            <a:pPr marL="685800" lvl="2" indent="-228600"/>
            <a:r>
              <a:t>Use niobium caps on all ports during bakeout</a:t>
            </a:r>
          </a:p>
          <a:p>
            <a:pPr marL="228600" indent="-228600">
              <a:defRPr sz="2400"/>
            </a:pPr>
            <a:r>
              <a:t>Improved prep of cavity immediately prior to HPR</a:t>
            </a:r>
          </a:p>
          <a:p>
            <a:pPr marL="685800" lvl="2" indent="-228600"/>
            <a:r>
              <a:t>Ultrasonic bath after final chemistry essential</a:t>
            </a:r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pic>
        <p:nvPicPr>
          <p:cNvPr id="154" name="IMG_130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11993" y="4254440"/>
            <a:ext cx="3229035" cy="2421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G_0850.jpg"/>
          <p:cNvPicPr>
            <a:picLocks noChangeAspect="1"/>
          </p:cNvPicPr>
          <p:nvPr/>
        </p:nvPicPr>
        <p:blipFill>
          <a:blip r:embed="rId4">
            <a:extLst/>
          </a:blip>
          <a:srcRect l="10393" t="16768" b="28021"/>
          <a:stretch>
            <a:fillRect/>
          </a:stretch>
        </p:blipFill>
        <p:spPr>
          <a:xfrm>
            <a:off x="7262692" y="2935764"/>
            <a:ext cx="1563775" cy="12846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G_2091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17244" y="2852082"/>
            <a:ext cx="2870003" cy="3826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G_1474.jpg"/>
          <p:cNvPicPr>
            <a:picLocks noChangeAspect="1"/>
          </p:cNvPicPr>
          <p:nvPr/>
        </p:nvPicPr>
        <p:blipFill>
          <a:blip r:embed="rId6">
            <a:extLst/>
          </a:blip>
          <a:srcRect l="10477" r="15845"/>
          <a:stretch>
            <a:fillRect/>
          </a:stretch>
        </p:blipFill>
        <p:spPr>
          <a:xfrm>
            <a:off x="577958" y="2852082"/>
            <a:ext cx="2114466" cy="3826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Outlook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03454" indent="-203454" defTabSz="813816">
              <a:spcBef>
                <a:spcPts val="600"/>
              </a:spcBef>
              <a:defRPr sz="2492"/>
            </a:pPr>
            <a:r>
              <a:t>HL-LHC Crab Cavity Program </a:t>
            </a:r>
          </a:p>
          <a:p>
            <a:pPr marL="606792" lvl="1" indent="-267702" defTabSz="813816">
              <a:spcBef>
                <a:spcPts val="600"/>
              </a:spcBef>
              <a:defRPr sz="2136"/>
            </a:pPr>
            <a:r>
              <a:t>Vertical Cryostat RF tests continue through 2017</a:t>
            </a:r>
          </a:p>
          <a:p>
            <a:pPr marL="606792" lvl="1" indent="-267702" defTabSz="813816">
              <a:spcBef>
                <a:spcPts val="600"/>
              </a:spcBef>
              <a:defRPr sz="2136"/>
            </a:pPr>
            <a:endParaRPr/>
          </a:p>
          <a:p>
            <a:pPr marL="203454" indent="-203454" defTabSz="813816">
              <a:spcBef>
                <a:spcPts val="600"/>
              </a:spcBef>
              <a:defRPr sz="2492"/>
            </a:pPr>
            <a:r>
              <a:t>High Gradient Program: 4 Cavities</a:t>
            </a:r>
          </a:p>
          <a:p>
            <a:pPr marL="606792" lvl="1" indent="-267702" defTabSz="813816">
              <a:spcBef>
                <a:spcPts val="600"/>
              </a:spcBef>
              <a:defRPr sz="2136"/>
            </a:pPr>
            <a:r>
              <a:t>HG1: Chemistry re done → Preparing for RF Test</a:t>
            </a:r>
          </a:p>
          <a:p>
            <a:pPr marL="606792" lvl="1" indent="-267702" defTabSz="813816">
              <a:spcBef>
                <a:spcPts val="600"/>
              </a:spcBef>
              <a:defRPr sz="2136"/>
            </a:pPr>
            <a:r>
              <a:t>HG2: Achieved Specification:  Now our reference cavity</a:t>
            </a:r>
          </a:p>
          <a:p>
            <a:pPr marL="606792" lvl="1" indent="-267702" defTabSz="813816">
              <a:spcBef>
                <a:spcPts val="600"/>
              </a:spcBef>
              <a:defRPr sz="2136"/>
            </a:pPr>
            <a:r>
              <a:t>HG3: Bulk EP done. Sent to vacuum oven for 650ºC bake</a:t>
            </a:r>
          </a:p>
          <a:p>
            <a:pPr marL="606792" lvl="1" indent="-267702" defTabSz="813816">
              <a:spcBef>
                <a:spcPts val="600"/>
              </a:spcBef>
              <a:defRPr sz="2136"/>
            </a:pPr>
            <a:r>
              <a:t>HG4: Waiting for EP</a:t>
            </a:r>
          </a:p>
          <a:p>
            <a:pPr marL="606792" lvl="1" indent="-267702" defTabSz="813816">
              <a:spcBef>
                <a:spcPts val="600"/>
              </a:spcBef>
              <a:defRPr sz="2136"/>
            </a:pPr>
            <a:endParaRPr/>
          </a:p>
          <a:p>
            <a:pPr marL="203454" indent="-203454" defTabSz="813816">
              <a:spcBef>
                <a:spcPts val="600"/>
              </a:spcBef>
              <a:defRPr sz="2492"/>
            </a:pPr>
            <a:r>
              <a:t>High Gradient Program: Cavity Testing</a:t>
            </a:r>
          </a:p>
          <a:p>
            <a:pPr marL="606792" lvl="1" indent="-267702" defTabSz="813816">
              <a:spcBef>
                <a:spcPts val="600"/>
              </a:spcBef>
              <a:defRPr sz="2136"/>
            </a:pPr>
            <a:r>
              <a:t>RF tests  to be interleaved with Crab program in 2017</a:t>
            </a:r>
          </a:p>
          <a:p>
            <a:pPr marL="606792" lvl="1" indent="-267702" defTabSz="813816">
              <a:spcBef>
                <a:spcPts val="600"/>
              </a:spcBef>
              <a:defRPr sz="2136"/>
            </a:pPr>
            <a:r>
              <a:t>Combine with commissioning of mobile coupler</a:t>
            </a:r>
          </a:p>
          <a:p>
            <a:pPr marL="606792" lvl="1" indent="-267702" defTabSz="813816">
              <a:spcBef>
                <a:spcPts val="600"/>
              </a:spcBef>
              <a:defRPr sz="2136"/>
            </a:pPr>
            <a:endParaRPr/>
          </a:p>
          <a:p>
            <a:pPr marL="203454" indent="-203454" defTabSz="813816">
              <a:spcBef>
                <a:spcPts val="600"/>
              </a:spcBef>
              <a:defRPr sz="2492"/>
            </a:pPr>
            <a:r>
              <a:t>Bulk Niobium program</a:t>
            </a:r>
          </a:p>
          <a:p>
            <a:pPr marL="606792" lvl="1" indent="-267702" defTabSz="813816">
              <a:spcBef>
                <a:spcPts val="600"/>
              </a:spcBef>
              <a:defRPr sz="2136"/>
            </a:pPr>
            <a:r>
              <a:t>Target: 1 RF cold test per month per cryostat</a:t>
            </a:r>
          </a:p>
          <a:p>
            <a:pPr marL="606792" lvl="1" indent="-267702" defTabSz="813816">
              <a:spcBef>
                <a:spcPts val="600"/>
              </a:spcBef>
              <a:defRPr sz="2136"/>
            </a:pPr>
            <a:r>
              <a:t>2nd cryostat coming on line in Q3 2017</a:t>
            </a:r>
          </a:p>
        </p:txBody>
      </p:sp>
      <p:sp>
        <p:nvSpPr>
          <p:cNvPr id="161" name="Shape 1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Summary</a:t>
            </a:r>
          </a:p>
        </p:txBody>
      </p:sp>
      <p:sp>
        <p:nvSpPr>
          <p:cNvPr id="177" name="Shape 17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03454" indent="-203454" defTabSz="813816">
              <a:spcBef>
                <a:spcPts val="600"/>
              </a:spcBef>
              <a:defRPr sz="2492"/>
            </a:pPr>
            <a:r>
              <a:rPr dirty="0"/>
              <a:t>CERN’s Bulk Niobium program </a:t>
            </a:r>
          </a:p>
          <a:p>
            <a:pPr marL="606792" lvl="1" indent="-267702" defTabSz="813816">
              <a:spcBef>
                <a:spcPts val="600"/>
              </a:spcBef>
              <a:defRPr sz="2136"/>
            </a:pPr>
            <a:r>
              <a:rPr dirty="0"/>
              <a:t>dominated by Crab cavity activities at present</a:t>
            </a:r>
          </a:p>
          <a:p>
            <a:pPr marL="606792" lvl="1" indent="-267702" defTabSz="813816">
              <a:spcBef>
                <a:spcPts val="600"/>
              </a:spcBef>
              <a:defRPr sz="2136"/>
            </a:pPr>
            <a:r>
              <a:rPr dirty="0"/>
              <a:t>… but still progressing with the High Gradient Program</a:t>
            </a:r>
          </a:p>
          <a:p>
            <a:pPr marL="606792" lvl="1" indent="-267702" defTabSz="813816">
              <a:spcBef>
                <a:spcPts val="600"/>
              </a:spcBef>
              <a:defRPr sz="2136"/>
            </a:pPr>
            <a:r>
              <a:rPr dirty="0"/>
              <a:t>Soon to have 2 vertical cryostats  dedicated to RF testing of bulk Niobium cavities</a:t>
            </a:r>
          </a:p>
          <a:p>
            <a:pPr marL="606792" lvl="1" indent="-267702" defTabSz="813816">
              <a:spcBef>
                <a:spcPts val="600"/>
              </a:spcBef>
              <a:defRPr sz="2136"/>
            </a:pPr>
            <a:endParaRPr dirty="0"/>
          </a:p>
          <a:p>
            <a:pPr marL="203454" indent="-203454" defTabSz="813816">
              <a:spcBef>
                <a:spcPts val="600"/>
              </a:spcBef>
              <a:defRPr sz="2492"/>
            </a:pPr>
            <a:r>
              <a:rPr dirty="0"/>
              <a:t>High </a:t>
            </a:r>
            <a:r>
              <a:rPr dirty="0" smtClean="0"/>
              <a:t>Gradient</a:t>
            </a:r>
            <a:r>
              <a:rPr lang="en-GB" dirty="0" smtClean="0"/>
              <a:t>: One</a:t>
            </a:r>
            <a:r>
              <a:rPr dirty="0" smtClean="0"/>
              <a:t> </a:t>
            </a:r>
            <a:r>
              <a:rPr lang="en-GB" dirty="0"/>
              <a:t>c</a:t>
            </a:r>
            <a:r>
              <a:rPr dirty="0" err="1" smtClean="0"/>
              <a:t>avity</a:t>
            </a:r>
            <a:r>
              <a:rPr dirty="0" smtClean="0"/>
              <a:t> </a:t>
            </a:r>
            <a:r>
              <a:rPr dirty="0"/>
              <a:t>has </a:t>
            </a:r>
            <a:r>
              <a:rPr dirty="0" smtClean="0"/>
              <a:t>reach</a:t>
            </a:r>
            <a:r>
              <a:rPr lang="en-GB" dirty="0" err="1" smtClean="0"/>
              <a:t>ed</a:t>
            </a:r>
            <a:r>
              <a:rPr dirty="0" smtClean="0"/>
              <a:t> </a:t>
            </a:r>
            <a:r>
              <a:rPr dirty="0"/>
              <a:t>specification</a:t>
            </a:r>
          </a:p>
          <a:p>
            <a:pPr marL="606792" lvl="1" indent="-267702" defTabSz="813816">
              <a:spcBef>
                <a:spcPts val="600"/>
              </a:spcBef>
              <a:defRPr sz="2136"/>
            </a:pPr>
            <a:r>
              <a:rPr dirty="0"/>
              <a:t>Other three cavities to </a:t>
            </a:r>
            <a:r>
              <a:rPr dirty="0" smtClean="0"/>
              <a:t>under</a:t>
            </a:r>
            <a:r>
              <a:rPr lang="en-GB" dirty="0" smtClean="0"/>
              <a:t> </a:t>
            </a:r>
            <a:r>
              <a:rPr dirty="0" smtClean="0"/>
              <a:t>go </a:t>
            </a:r>
            <a:r>
              <a:rPr dirty="0"/>
              <a:t>same treatment/testing</a:t>
            </a:r>
          </a:p>
          <a:p>
            <a:pPr marL="606792" lvl="1" indent="-267702" defTabSz="813816">
              <a:spcBef>
                <a:spcPts val="600"/>
              </a:spcBef>
              <a:defRPr sz="2136"/>
            </a:pPr>
            <a:r>
              <a:rPr dirty="0"/>
              <a:t>Expect to finish initial test on all 4 cavities by </a:t>
            </a:r>
            <a:r>
              <a:rPr dirty="0" smtClean="0"/>
              <a:t>Q1</a:t>
            </a:r>
            <a:r>
              <a:rPr lang="en-GB" dirty="0" smtClean="0"/>
              <a:t> of </a:t>
            </a:r>
            <a:r>
              <a:rPr dirty="0" smtClean="0"/>
              <a:t> </a:t>
            </a:r>
            <a:r>
              <a:rPr dirty="0"/>
              <a:t>2018</a:t>
            </a:r>
          </a:p>
          <a:p>
            <a:pPr marL="606792" lvl="1" indent="-267702" defTabSz="813816">
              <a:spcBef>
                <a:spcPts val="600"/>
              </a:spcBef>
              <a:defRPr sz="2136"/>
            </a:pPr>
            <a:endParaRPr dirty="0"/>
          </a:p>
          <a:p>
            <a:pPr marL="203454" indent="-203454" defTabSz="813816">
              <a:spcBef>
                <a:spcPts val="600"/>
              </a:spcBef>
              <a:defRPr sz="2492"/>
            </a:pPr>
            <a:r>
              <a:rPr dirty="0"/>
              <a:t>Ongoing developments</a:t>
            </a:r>
          </a:p>
          <a:p>
            <a:pPr marL="606792" lvl="1" indent="-267702" defTabSz="813816">
              <a:spcBef>
                <a:spcPts val="600"/>
              </a:spcBef>
              <a:defRPr sz="2136"/>
            </a:pPr>
            <a:r>
              <a:rPr dirty="0"/>
              <a:t>Cataloging of quench </a:t>
            </a:r>
            <a:r>
              <a:rPr dirty="0" smtClean="0"/>
              <a:t>behaviors </a:t>
            </a:r>
            <a:r>
              <a:rPr dirty="0"/>
              <a:t>and </a:t>
            </a:r>
            <a:r>
              <a:rPr dirty="0" smtClean="0"/>
              <a:t>quench </a:t>
            </a:r>
            <a:r>
              <a:rPr dirty="0"/>
              <a:t>spot </a:t>
            </a:r>
            <a:r>
              <a:rPr dirty="0" err="1"/>
              <a:t>localisations</a:t>
            </a:r>
            <a:r>
              <a:rPr dirty="0"/>
              <a:t> prior to optical inspection</a:t>
            </a:r>
          </a:p>
          <a:p>
            <a:pPr marL="606792" lvl="1" indent="-267702" defTabSz="813816">
              <a:spcBef>
                <a:spcPts val="600"/>
              </a:spcBef>
              <a:defRPr sz="2136"/>
            </a:pPr>
            <a:r>
              <a:rPr dirty="0"/>
              <a:t>Validated deployment of </a:t>
            </a:r>
            <a:r>
              <a:rPr dirty="0" smtClean="0"/>
              <a:t>S</a:t>
            </a:r>
            <a:r>
              <a:rPr lang="en-GB" dirty="0" smtClean="0"/>
              <a:t>elf </a:t>
            </a:r>
            <a:r>
              <a:rPr dirty="0" smtClean="0"/>
              <a:t>E</a:t>
            </a:r>
            <a:r>
              <a:rPr lang="en-GB" dirty="0" err="1" smtClean="0"/>
              <a:t>xcited</a:t>
            </a:r>
            <a:r>
              <a:rPr lang="en-GB" dirty="0" smtClean="0"/>
              <a:t> </a:t>
            </a:r>
            <a:r>
              <a:rPr dirty="0" smtClean="0"/>
              <a:t>L</a:t>
            </a:r>
            <a:r>
              <a:rPr lang="en-GB" dirty="0" err="1" smtClean="0"/>
              <a:t>oop</a:t>
            </a:r>
            <a:r>
              <a:rPr dirty="0" smtClean="0"/>
              <a:t> </a:t>
            </a:r>
            <a:r>
              <a:rPr dirty="0"/>
              <a:t>LLRF system and semi automation of test procedures</a:t>
            </a:r>
          </a:p>
          <a:p>
            <a:pPr marL="606792" lvl="1" indent="-267702" defTabSz="813816">
              <a:spcBef>
                <a:spcPts val="600"/>
              </a:spcBef>
              <a:defRPr sz="2136"/>
            </a:pPr>
            <a:r>
              <a:rPr dirty="0"/>
              <a:t>Integration of mobile coupler into conditioning process</a:t>
            </a:r>
          </a:p>
        </p:txBody>
      </p:sp>
      <p:sp>
        <p:nvSpPr>
          <p:cNvPr id="178" name="Shape 1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05139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9621" y="812695"/>
            <a:ext cx="8364757" cy="5726032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 dirty="0"/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389621" y="461003"/>
            <a:ext cx="8613702" cy="1045029"/>
          </a:xfrm>
          <a:prstGeom prst="rect">
            <a:avLst/>
          </a:prstGeom>
          <a:solidFill>
            <a:schemeClr val="accent1">
              <a:lumOff val="51343"/>
            </a:schemeClr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55A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46"/>
          <p:cNvSpPr>
            <a:spLocks noGrp="1"/>
          </p:cNvSpPr>
          <p:nvPr>
            <p:ph type="title"/>
          </p:nvPr>
        </p:nvSpPr>
        <p:spPr>
          <a:xfrm>
            <a:off x="458573" y="1440775"/>
            <a:ext cx="8339892" cy="144429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GB" sz="4400" dirty="0" smtClean="0"/>
              <a:t>Thank you </a:t>
            </a:r>
            <a:endParaRPr sz="4400" dirty="0"/>
          </a:p>
        </p:txBody>
      </p:sp>
      <p:sp>
        <p:nvSpPr>
          <p:cNvPr id="3" name="Oval 2"/>
          <p:cNvSpPr/>
          <p:nvPr/>
        </p:nvSpPr>
        <p:spPr>
          <a:xfrm>
            <a:off x="8754378" y="6538727"/>
            <a:ext cx="345996" cy="288825"/>
          </a:xfrm>
          <a:prstGeom prst="ellipse">
            <a:avLst/>
          </a:prstGeom>
          <a:solidFill>
            <a:schemeClr val="accent1">
              <a:lumOff val="51343"/>
            </a:schemeClr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55A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8884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dirty="0"/>
              <a:t>Bulk </a:t>
            </a:r>
            <a:r>
              <a:rPr dirty="0" err="1"/>
              <a:t>Nb</a:t>
            </a:r>
            <a:r>
              <a:rPr dirty="0"/>
              <a:t> Cavity Testing at CERN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xfrm>
            <a:off x="8897349" y="6538727"/>
            <a:ext cx="203025" cy="28882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grpSp>
        <p:nvGrpSpPr>
          <p:cNvPr id="55" name="Group 55"/>
          <p:cNvGrpSpPr/>
          <p:nvPr/>
        </p:nvGrpSpPr>
        <p:grpSpPr>
          <a:xfrm>
            <a:off x="527050" y="2961211"/>
            <a:ext cx="8192530" cy="3678390"/>
            <a:chOff x="0" y="0"/>
            <a:chExt cx="8192529" cy="3678388"/>
          </a:xfrm>
        </p:grpSpPr>
        <p:pic>
          <p:nvPicPr>
            <p:cNvPr id="51" name="image5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532908" cy="31721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" name="image6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695" b="5269"/>
            <a:stretch>
              <a:fillRect/>
            </a:stretch>
          </p:blipFill>
          <p:spPr>
            <a:xfrm>
              <a:off x="3906942" y="0"/>
              <a:ext cx="4285588" cy="31721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3" name="Shape 53"/>
            <p:cNvSpPr/>
            <p:nvPr/>
          </p:nvSpPr>
          <p:spPr>
            <a:xfrm>
              <a:off x="644235" y="3241319"/>
              <a:ext cx="2244437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 b="1">
                  <a:solidFill>
                    <a:srgbClr val="FF00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t>1980</a:t>
              </a:r>
            </a:p>
          </p:txBody>
        </p:sp>
        <p:sp>
          <p:nvSpPr>
            <p:cNvPr id="54" name="Shape 54"/>
            <p:cNvSpPr/>
            <p:nvPr/>
          </p:nvSpPr>
          <p:spPr>
            <a:xfrm>
              <a:off x="4927452" y="3241319"/>
              <a:ext cx="2244437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 b="1">
                  <a:solidFill>
                    <a:srgbClr val="FF00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t>2017</a:t>
              </a:r>
            </a:p>
          </p:txBody>
        </p:sp>
      </p:grpSp>
      <p:sp>
        <p:nvSpPr>
          <p:cNvPr id="56" name="Shape 56"/>
          <p:cNvSpPr/>
          <p:nvPr/>
        </p:nvSpPr>
        <p:spPr>
          <a:xfrm>
            <a:off x="325919" y="1054200"/>
            <a:ext cx="8686991" cy="1592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228600" indent="-228600">
              <a:lnSpc>
                <a:spcPct val="80000"/>
              </a:lnSpc>
              <a:spcBef>
                <a:spcPts val="700"/>
              </a:spcBef>
              <a:buSzPct val="100000"/>
              <a:buChar char="•"/>
              <a:defRPr sz="2800" b="1">
                <a:solidFill>
                  <a:srgbClr val="305AAD"/>
                </a:solidFill>
              </a:defRPr>
            </a:pPr>
            <a:r>
              <a:rPr dirty="0"/>
              <a:t>RF cavity testing at CERN’s SM18 Facility:</a:t>
            </a:r>
          </a:p>
          <a:p>
            <a:pPr marL="681789" lvl="1" indent="-300789">
              <a:lnSpc>
                <a:spcPct val="80000"/>
              </a:lnSpc>
              <a:spcBef>
                <a:spcPts val="700"/>
              </a:spcBef>
              <a:buSzPct val="100000"/>
              <a:buChar char="•"/>
              <a:defRPr sz="2400">
                <a:solidFill>
                  <a:srgbClr val="305AAD"/>
                </a:solidFill>
              </a:defRPr>
            </a:pPr>
            <a:r>
              <a:rPr dirty="0"/>
              <a:t>400 MHz Crab Cavities (</a:t>
            </a:r>
            <a:r>
              <a:rPr dirty="0" smtClean="0"/>
              <a:t>Bare</a:t>
            </a:r>
            <a:r>
              <a:rPr lang="en-GB" dirty="0" smtClean="0"/>
              <a:t> </a:t>
            </a:r>
            <a:r>
              <a:rPr dirty="0" smtClean="0"/>
              <a:t>&amp; </a:t>
            </a:r>
            <a:r>
              <a:rPr dirty="0"/>
              <a:t>Dressed) &amp; Cavity Tuners</a:t>
            </a:r>
          </a:p>
          <a:p>
            <a:pPr marL="681789" lvl="1" indent="-300789">
              <a:lnSpc>
                <a:spcPct val="80000"/>
              </a:lnSpc>
              <a:spcBef>
                <a:spcPts val="700"/>
              </a:spcBef>
              <a:buSzPct val="100000"/>
              <a:buChar char="•"/>
              <a:defRPr sz="2400">
                <a:solidFill>
                  <a:srgbClr val="305AAD"/>
                </a:solidFill>
              </a:defRPr>
            </a:pPr>
            <a:r>
              <a:rPr dirty="0"/>
              <a:t>704 MHz High Gradient Program, </a:t>
            </a:r>
          </a:p>
          <a:p>
            <a:pPr marL="681789" lvl="1" indent="-300789">
              <a:lnSpc>
                <a:spcPct val="80000"/>
              </a:lnSpc>
              <a:spcBef>
                <a:spcPts val="700"/>
              </a:spcBef>
              <a:buSzPct val="100000"/>
              <a:buChar char="•"/>
              <a:defRPr sz="2400">
                <a:solidFill>
                  <a:srgbClr val="305AAD"/>
                </a:solidFill>
              </a:defRPr>
            </a:pPr>
            <a:r>
              <a:rPr dirty="0"/>
              <a:t>1.3 GHz cavity R&amp;D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2209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27432">
              <a:buSzTx/>
              <a:buNone/>
            </a:pPr>
            <a:r>
              <a:rPr dirty="0"/>
              <a:t>• HL-LHC  Crab Cavity</a:t>
            </a:r>
          </a:p>
          <a:p>
            <a:pPr marL="723900" lvl="2" indent="-342900">
              <a:spcBef>
                <a:spcPts val="400"/>
              </a:spcBef>
              <a:buSzTx/>
              <a:defRPr sz="1900"/>
            </a:pPr>
            <a:r>
              <a:rPr dirty="0" smtClean="0"/>
              <a:t>RF </a:t>
            </a:r>
            <a:r>
              <a:rPr dirty="0"/>
              <a:t>validation of bare and dressed 400MHz cavities for SPS</a:t>
            </a:r>
          </a:p>
          <a:p>
            <a:pPr marL="723900" lvl="2" indent="-342900">
              <a:spcBef>
                <a:spcPts val="400"/>
              </a:spcBef>
              <a:buSzTx/>
              <a:defRPr sz="1900"/>
            </a:pPr>
            <a:r>
              <a:rPr dirty="0" err="1" smtClean="0"/>
              <a:t>Cryomodule</a:t>
            </a:r>
            <a:r>
              <a:rPr dirty="0" smtClean="0"/>
              <a:t> </a:t>
            </a:r>
            <a:r>
              <a:rPr dirty="0"/>
              <a:t>assembly and </a:t>
            </a:r>
            <a:r>
              <a:rPr dirty="0" smtClean="0"/>
              <a:t>validation</a:t>
            </a:r>
            <a:r>
              <a:rPr lang="en-GB" dirty="0" smtClean="0"/>
              <a:t> </a:t>
            </a:r>
          </a:p>
          <a:p>
            <a:pPr marL="723900" lvl="2" indent="-342900">
              <a:spcBef>
                <a:spcPts val="400"/>
              </a:spcBef>
              <a:buSzTx/>
              <a:defRPr sz="1900"/>
            </a:pPr>
            <a:r>
              <a:rPr dirty="0" smtClean="0"/>
              <a:t>Installation </a:t>
            </a:r>
            <a:r>
              <a:rPr dirty="0"/>
              <a:t>into </a:t>
            </a:r>
            <a:r>
              <a:rPr dirty="0" smtClean="0"/>
              <a:t>CERN </a:t>
            </a:r>
            <a:r>
              <a:rPr dirty="0"/>
              <a:t>SPS for validation with proton beams (2018)</a:t>
            </a:r>
          </a:p>
          <a:p>
            <a:pPr marL="0" lvl="1" indent="336041">
              <a:spcBef>
                <a:spcPts val="400"/>
              </a:spcBef>
              <a:buSzTx/>
              <a:buNone/>
              <a:defRPr sz="1900"/>
            </a:pPr>
            <a:endParaRPr dirty="0"/>
          </a:p>
          <a:p>
            <a:pPr marL="0" indent="27432">
              <a:buSzTx/>
              <a:buNone/>
            </a:pPr>
            <a:r>
              <a:rPr dirty="0"/>
              <a:t>• High Gradient Cavity Program</a:t>
            </a:r>
          </a:p>
          <a:p>
            <a:pPr marL="723900" lvl="2" indent="-342900">
              <a:spcBef>
                <a:spcPts val="400"/>
              </a:spcBef>
              <a:buSzTx/>
              <a:defRPr sz="1900"/>
            </a:pPr>
            <a:r>
              <a:rPr dirty="0" smtClean="0"/>
              <a:t>Prepare </a:t>
            </a:r>
            <a:r>
              <a:rPr dirty="0"/>
              <a:t>and validate 5-cell ß=1 704 MHz cavities </a:t>
            </a:r>
          </a:p>
          <a:p>
            <a:pPr marL="723900" lvl="2" indent="-342900">
              <a:spcBef>
                <a:spcPts val="400"/>
              </a:spcBef>
              <a:buSzTx/>
              <a:defRPr sz="1900"/>
            </a:pPr>
            <a:r>
              <a:rPr dirty="0" smtClean="0"/>
              <a:t>Bring </a:t>
            </a:r>
            <a:r>
              <a:rPr dirty="0"/>
              <a:t>4 cavities to specification for </a:t>
            </a:r>
            <a:r>
              <a:rPr dirty="0" smtClean="0"/>
              <a:t>assembly</a:t>
            </a:r>
            <a:endParaRPr lang="en-GB" dirty="0" smtClean="0"/>
          </a:p>
          <a:p>
            <a:pPr marL="723900" lvl="2" indent="-342900">
              <a:spcBef>
                <a:spcPts val="400"/>
              </a:spcBef>
              <a:buSzTx/>
              <a:defRPr sz="1900"/>
            </a:pPr>
            <a:r>
              <a:rPr lang="en-GB" dirty="0" smtClean="0"/>
              <a:t>Assembly</a:t>
            </a:r>
            <a:r>
              <a:rPr dirty="0" smtClean="0"/>
              <a:t> </a:t>
            </a:r>
            <a:r>
              <a:rPr dirty="0"/>
              <a:t>into a </a:t>
            </a:r>
            <a:r>
              <a:rPr dirty="0" err="1" smtClean="0"/>
              <a:t>cryomodule</a:t>
            </a:r>
            <a:r>
              <a:rPr lang="en-GB" dirty="0" smtClean="0"/>
              <a:t> for </a:t>
            </a:r>
            <a:r>
              <a:rPr dirty="0" smtClean="0"/>
              <a:t>RF </a:t>
            </a:r>
            <a:r>
              <a:rPr dirty="0"/>
              <a:t>validation  </a:t>
            </a:r>
            <a:r>
              <a:rPr dirty="0" smtClean="0"/>
              <a:t>in </a:t>
            </a:r>
            <a:r>
              <a:rPr dirty="0"/>
              <a:t>CERN’s SM18 facility</a:t>
            </a:r>
          </a:p>
          <a:p>
            <a:pPr marL="0" lvl="1" indent="336041">
              <a:spcBef>
                <a:spcPts val="400"/>
              </a:spcBef>
              <a:buSzTx/>
              <a:buNone/>
              <a:defRPr sz="1900"/>
            </a:pPr>
            <a:endParaRPr dirty="0"/>
          </a:p>
          <a:p>
            <a:pPr marL="0" indent="27432">
              <a:buSzTx/>
              <a:buNone/>
            </a:pPr>
            <a:r>
              <a:rPr dirty="0"/>
              <a:t>• Process and Diagnostics </a:t>
            </a:r>
            <a:r>
              <a:rPr dirty="0" smtClean="0"/>
              <a:t>development</a:t>
            </a:r>
          </a:p>
          <a:p>
            <a:pPr marL="723900" lvl="2" indent="-342900">
              <a:spcBef>
                <a:spcPts val="400"/>
              </a:spcBef>
              <a:buSzTx/>
              <a:defRPr sz="1900"/>
            </a:pPr>
            <a:r>
              <a:rPr dirty="0" smtClean="0"/>
              <a:t>Cleanroom techniques and cavity assembly procedures</a:t>
            </a:r>
          </a:p>
          <a:p>
            <a:pPr lvl="1">
              <a:spcBef>
                <a:spcPts val="400"/>
              </a:spcBef>
              <a:defRPr sz="1900"/>
            </a:pPr>
            <a:r>
              <a:rPr dirty="0" smtClean="0"/>
              <a:t>RF surface preparation improvement</a:t>
            </a:r>
            <a:endParaRPr lang="en-GB" dirty="0" smtClean="0"/>
          </a:p>
          <a:p>
            <a:pPr lvl="1">
              <a:spcBef>
                <a:spcPts val="400"/>
              </a:spcBef>
              <a:defRPr sz="1900"/>
            </a:pPr>
            <a:r>
              <a:rPr dirty="0" smtClean="0"/>
              <a:t>Diagnostics for Quench localization, </a:t>
            </a:r>
          </a:p>
          <a:p>
            <a:pPr lvl="1">
              <a:spcBef>
                <a:spcPts val="400"/>
              </a:spcBef>
              <a:defRPr sz="1900"/>
            </a:pPr>
            <a:r>
              <a:rPr dirty="0" smtClean="0"/>
              <a:t>Bulk and surface RRR measurements</a:t>
            </a:r>
          </a:p>
          <a:p>
            <a:pPr lvl="1">
              <a:spcBef>
                <a:spcPts val="400"/>
              </a:spcBef>
              <a:defRPr sz="1900"/>
            </a:pPr>
            <a:r>
              <a:rPr dirty="0" smtClean="0"/>
              <a:t>Cooldown techniques, control of flux trapping</a:t>
            </a:r>
            <a:endParaRPr dirty="0"/>
          </a:p>
        </p:txBody>
      </p:sp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859536">
              <a:defRPr sz="3196"/>
            </a:pPr>
            <a:r>
              <a:rPr dirty="0"/>
              <a:t>CERN’s Bulk Niobium Program: Overview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xfrm>
            <a:off x="8897349" y="6538727"/>
            <a:ext cx="203025" cy="28882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61" name="Shape 61"/>
          <p:cNvSpPr/>
          <p:nvPr/>
        </p:nvSpPr>
        <p:spPr>
          <a:xfrm>
            <a:off x="389621" y="2374900"/>
            <a:ext cx="8507728" cy="139970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chemeClr val="accent1">
                    <a:lumOff val="51343"/>
                  </a:schemeClr>
                </a:solidFill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Recent Activities: Key Points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1742" indent="-221742" defTabSz="886968">
              <a:spcBef>
                <a:spcPts val="600"/>
              </a:spcBef>
              <a:defRPr sz="2716"/>
            </a:pPr>
            <a:r>
              <a:rPr dirty="0" smtClean="0"/>
              <a:t>Over </a:t>
            </a:r>
            <a:r>
              <a:rPr dirty="0"/>
              <a:t>the last 12 months</a:t>
            </a:r>
          </a:p>
          <a:p>
            <a:pPr marL="720990" lvl="1" indent="-362850" defTabSz="886968">
              <a:spcBef>
                <a:spcPts val="600"/>
              </a:spcBef>
              <a:buSzPct val="80000"/>
              <a:defRPr sz="2328"/>
            </a:pPr>
            <a:r>
              <a:rPr dirty="0"/>
              <a:t>Upgrade of infrastructure interleaved with cavity testing</a:t>
            </a:r>
          </a:p>
          <a:p>
            <a:pPr marL="720990" lvl="1" indent="-362850" defTabSz="886968">
              <a:spcBef>
                <a:spcPts val="600"/>
              </a:spcBef>
              <a:buSzPct val="80000"/>
              <a:defRPr sz="2328"/>
            </a:pPr>
            <a:r>
              <a:rPr dirty="0"/>
              <a:t>Ongoing upgrade of our 4m &amp; 2m cryostats</a:t>
            </a:r>
          </a:p>
          <a:p>
            <a:pPr marL="720990" lvl="1" indent="-362850" defTabSz="886968">
              <a:spcBef>
                <a:spcPts val="600"/>
              </a:spcBef>
              <a:buSzPct val="80000"/>
              <a:defRPr sz="2328"/>
            </a:pPr>
            <a:r>
              <a:rPr dirty="0"/>
              <a:t>~ 9 months for RF Testing</a:t>
            </a:r>
          </a:p>
          <a:p>
            <a:pPr marL="1481266" lvl="2" indent="-362850" defTabSz="886968">
              <a:spcBef>
                <a:spcPts val="600"/>
              </a:spcBef>
              <a:buSzPct val="80000"/>
              <a:defRPr sz="2328">
                <a:solidFill>
                  <a:srgbClr val="305AAD"/>
                </a:solidFill>
              </a:defRPr>
            </a:pPr>
            <a:r>
              <a:rPr dirty="0"/>
              <a:t>Dominated by RF tests on Crab Cavities</a:t>
            </a:r>
          </a:p>
          <a:p>
            <a:pPr marL="2210700" lvl="5" indent="-362850" defTabSz="886968">
              <a:lnSpc>
                <a:spcPct val="80000"/>
              </a:lnSpc>
              <a:spcBef>
                <a:spcPts val="600"/>
              </a:spcBef>
              <a:buClrTx/>
              <a:buSzPct val="80000"/>
              <a:buFontTx/>
              <a:buChar char="•"/>
              <a:defRPr sz="2328">
                <a:solidFill>
                  <a:srgbClr val="305AAD"/>
                </a:solidFill>
              </a:defRPr>
            </a:pPr>
            <a:endParaRPr dirty="0"/>
          </a:p>
          <a:p>
            <a:pPr defTabSz="886968">
              <a:spcBef>
                <a:spcPts val="600"/>
              </a:spcBef>
              <a:buSzPct val="80000"/>
              <a:defRPr sz="2716"/>
            </a:pPr>
            <a:r>
              <a:rPr dirty="0"/>
              <a:t>HG Cavity Performance: Specification achieved </a:t>
            </a:r>
          </a:p>
          <a:p>
            <a:pPr marL="720990" lvl="1" indent="-362850" defTabSz="886968">
              <a:spcBef>
                <a:spcPts val="600"/>
              </a:spcBef>
              <a:buSzPct val="80000"/>
              <a:defRPr sz="2328"/>
            </a:pPr>
            <a:r>
              <a:rPr dirty="0"/>
              <a:t>Validated  upgraded </a:t>
            </a:r>
            <a:r>
              <a:rPr dirty="0" smtClean="0"/>
              <a:t>electro</a:t>
            </a:r>
            <a:r>
              <a:rPr lang="en-GB" dirty="0" smtClean="0"/>
              <a:t>-</a:t>
            </a:r>
            <a:r>
              <a:rPr dirty="0" smtClean="0"/>
              <a:t>polishing </a:t>
            </a:r>
            <a:r>
              <a:rPr dirty="0"/>
              <a:t>cathode design</a:t>
            </a:r>
          </a:p>
          <a:p>
            <a:pPr marL="1460130" lvl="3" indent="-362850" defTabSz="886968">
              <a:spcBef>
                <a:spcPts val="600"/>
              </a:spcBef>
              <a:buSzPct val="80000"/>
              <a:defRPr sz="2328"/>
            </a:pPr>
            <a:r>
              <a:rPr dirty="0"/>
              <a:t>Chemistry now proceeding on remaining cavities</a:t>
            </a:r>
          </a:p>
          <a:p>
            <a:pPr marL="1841130" lvl="4" indent="-362850" defTabSz="886968">
              <a:spcBef>
                <a:spcPts val="600"/>
              </a:spcBef>
              <a:buSzPct val="80000"/>
              <a:defRPr sz="2328"/>
            </a:pPr>
            <a:endParaRPr dirty="0"/>
          </a:p>
          <a:p>
            <a:pPr defTabSz="886968">
              <a:spcBef>
                <a:spcPts val="600"/>
              </a:spcBef>
              <a:buSzPct val="80000"/>
              <a:defRPr sz="2716"/>
            </a:pPr>
            <a:r>
              <a:rPr dirty="0"/>
              <a:t>Cleanroom assembly process</a:t>
            </a:r>
          </a:p>
          <a:p>
            <a:pPr marL="720990" lvl="1" indent="-362850" defTabSz="886968">
              <a:spcBef>
                <a:spcPts val="600"/>
              </a:spcBef>
              <a:buSzPct val="80000"/>
              <a:defRPr sz="2328"/>
            </a:pPr>
            <a:r>
              <a:rPr dirty="0"/>
              <a:t>Process and infrastructure reviewed for Crab project</a:t>
            </a:r>
          </a:p>
          <a:p>
            <a:pPr marL="1460130" lvl="3" indent="-362850" defTabSz="886968">
              <a:spcBef>
                <a:spcPts val="600"/>
              </a:spcBef>
              <a:buSzPct val="80000"/>
              <a:defRPr sz="2328"/>
            </a:pPr>
            <a:r>
              <a:rPr dirty="0"/>
              <a:t>Cavity handling </a:t>
            </a:r>
            <a:r>
              <a:rPr dirty="0" smtClean="0"/>
              <a:t>and assembly </a:t>
            </a:r>
            <a:r>
              <a:rPr dirty="0"/>
              <a:t>more controlled &amp; cleaner 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xfrm>
            <a:off x="8897349" y="6538727"/>
            <a:ext cx="203025" cy="28882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Schedule from first half of 2017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defRPr sz="2400"/>
            </a:pPr>
            <a:r>
              <a:t>Last 12 months dominated by HL-LHC Crab activity</a:t>
            </a:r>
          </a:p>
          <a:p>
            <a:pPr marL="914400" lvl="3" indent="-228600"/>
            <a:r>
              <a:t>High Gradient RF tests “squeezed in”</a:t>
            </a:r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xfrm>
            <a:off x="8897349" y="6538727"/>
            <a:ext cx="203025" cy="28882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grpSp>
        <p:nvGrpSpPr>
          <p:cNvPr id="71" name="Group 71"/>
          <p:cNvGrpSpPr/>
          <p:nvPr/>
        </p:nvGrpSpPr>
        <p:grpSpPr>
          <a:xfrm>
            <a:off x="363567" y="1852354"/>
            <a:ext cx="8732548" cy="4523722"/>
            <a:chOff x="0" y="0"/>
            <a:chExt cx="8732546" cy="4523721"/>
          </a:xfrm>
        </p:grpSpPr>
        <p:pic>
          <p:nvPicPr>
            <p:cNvPr id="66" name="pasted-image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732547" cy="4519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7" name="Shape 67"/>
            <p:cNvSpPr/>
            <p:nvPr/>
          </p:nvSpPr>
          <p:spPr>
            <a:xfrm>
              <a:off x="2314535" y="536756"/>
              <a:ext cx="6108593" cy="1259553"/>
            </a:xfrm>
            <a:prstGeom prst="rect">
              <a:avLst/>
            </a:prstGeom>
            <a:noFill/>
            <a:ln w="254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1">
                      <a:lumOff val="51343"/>
                    </a:schemeClr>
                  </a:solidFill>
                </a:defRPr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2314535" y="1794954"/>
              <a:ext cx="6108593" cy="2728768"/>
            </a:xfrm>
            <a:prstGeom prst="rect">
              <a:avLst/>
            </a:prstGeom>
            <a:noFill/>
            <a:ln w="254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1">
                      <a:lumOff val="51343"/>
                    </a:schemeClr>
                  </a:solidFill>
                </a:defRPr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2778556" y="3637449"/>
              <a:ext cx="1031386" cy="330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b="1">
                  <a:solidFill>
                    <a:srgbClr val="000000"/>
                  </a:solidFill>
                </a:defRPr>
              </a:lvl1pPr>
            </a:lstStyle>
            <a:p>
              <a:r>
                <a:t>CRAB</a:t>
              </a:r>
            </a:p>
          </p:txBody>
        </p:sp>
        <p:sp>
          <p:nvSpPr>
            <p:cNvPr id="70" name="Shape 70"/>
            <p:cNvSpPr/>
            <p:nvPr/>
          </p:nvSpPr>
          <p:spPr>
            <a:xfrm>
              <a:off x="2279261" y="1306031"/>
              <a:ext cx="2385576" cy="4212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b="1">
                  <a:solidFill>
                    <a:srgbClr val="000000"/>
                  </a:solidFill>
                </a:defRPr>
              </a:lvl1pPr>
            </a:lstStyle>
            <a:p>
              <a:r>
                <a:t>High Gradient</a:t>
              </a:r>
            </a:p>
          </p:txBody>
        </p:sp>
      </p:grpSp>
      <p:sp>
        <p:nvSpPr>
          <p:cNvPr id="72" name="Shape 72"/>
          <p:cNvSpPr/>
          <p:nvPr/>
        </p:nvSpPr>
        <p:spPr>
          <a:xfrm>
            <a:off x="1420038" y="6445971"/>
            <a:ext cx="634705" cy="271137"/>
          </a:xfrm>
          <a:prstGeom prst="rect">
            <a:avLst/>
          </a:prstGeom>
          <a:solidFill>
            <a:srgbClr val="D783FF"/>
          </a:solidFill>
          <a:ln w="19050">
            <a:solidFill>
              <a:schemeClr val="accent4">
                <a:lumOff val="36303"/>
              </a:schemeClr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3" name="Shape 73"/>
          <p:cNvSpPr/>
          <p:nvPr/>
        </p:nvSpPr>
        <p:spPr>
          <a:xfrm>
            <a:off x="823441" y="6445971"/>
            <a:ext cx="634705" cy="271137"/>
          </a:xfrm>
          <a:prstGeom prst="rect">
            <a:avLst/>
          </a:prstGeom>
          <a:solidFill>
            <a:srgbClr val="531B93"/>
          </a:solidFill>
          <a:ln w="19050">
            <a:solidFill>
              <a:schemeClr val="accent4">
                <a:lumOff val="36303"/>
              </a:schemeClr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4" name="Shape 74"/>
          <p:cNvSpPr/>
          <p:nvPr/>
        </p:nvSpPr>
        <p:spPr>
          <a:xfrm>
            <a:off x="4871508" y="6445971"/>
            <a:ext cx="634704" cy="271137"/>
          </a:xfrm>
          <a:prstGeom prst="rect">
            <a:avLst/>
          </a:prstGeom>
          <a:solidFill>
            <a:srgbClr val="0096FF"/>
          </a:solidFill>
          <a:ln w="19050">
            <a:solidFill>
              <a:schemeClr val="accent4">
                <a:lumOff val="36303"/>
              </a:schemeClr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5" name="Shape 75"/>
          <p:cNvSpPr/>
          <p:nvPr/>
        </p:nvSpPr>
        <p:spPr>
          <a:xfrm>
            <a:off x="5508294" y="6445971"/>
            <a:ext cx="634705" cy="271137"/>
          </a:xfrm>
          <a:prstGeom prst="rect">
            <a:avLst/>
          </a:prstGeom>
          <a:solidFill>
            <a:srgbClr val="76D6FF">
              <a:alpha val="42960"/>
            </a:srgbClr>
          </a:solidFill>
          <a:ln w="19050">
            <a:solidFill>
              <a:schemeClr val="accent4">
                <a:lumOff val="36303"/>
              </a:schemeClr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6" name="Shape 76"/>
          <p:cNvSpPr/>
          <p:nvPr/>
        </p:nvSpPr>
        <p:spPr>
          <a:xfrm>
            <a:off x="2244326" y="6406208"/>
            <a:ext cx="1768412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Vertical Cryostat</a:t>
            </a:r>
          </a:p>
        </p:txBody>
      </p:sp>
      <p:sp>
        <p:nvSpPr>
          <p:cNvPr id="77" name="Shape 77"/>
          <p:cNvSpPr/>
          <p:nvPr/>
        </p:nvSpPr>
        <p:spPr>
          <a:xfrm>
            <a:off x="6405824" y="6406208"/>
            <a:ext cx="2238225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Chemistry/ Assembly</a:t>
            </a:r>
          </a:p>
        </p:txBody>
      </p:sp>
      <p:sp>
        <p:nvSpPr>
          <p:cNvPr id="78" name="Shape 78"/>
          <p:cNvSpPr/>
          <p:nvPr/>
        </p:nvSpPr>
        <p:spPr>
          <a:xfrm>
            <a:off x="2671222" y="1746238"/>
            <a:ext cx="2483881" cy="350663"/>
          </a:xfrm>
          <a:prstGeom prst="rect">
            <a:avLst/>
          </a:prstGeom>
          <a:solidFill>
            <a:schemeClr val="accent1">
              <a:lumOff val="51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/>
            </a:lvl1pPr>
          </a:lstStyle>
          <a:p>
            <a:r>
              <a:t>Q1 2017</a:t>
            </a:r>
          </a:p>
        </p:txBody>
      </p:sp>
      <p:sp>
        <p:nvSpPr>
          <p:cNvPr id="79" name="Shape 79"/>
          <p:cNvSpPr/>
          <p:nvPr/>
        </p:nvSpPr>
        <p:spPr>
          <a:xfrm>
            <a:off x="5191707" y="1746238"/>
            <a:ext cx="2856739" cy="350663"/>
          </a:xfrm>
          <a:prstGeom prst="rect">
            <a:avLst/>
          </a:prstGeom>
          <a:solidFill>
            <a:schemeClr val="accent1">
              <a:lumOff val="51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/>
            </a:lvl1pPr>
          </a:lstStyle>
          <a:p>
            <a:r>
              <a:t>Q2 2017</a:t>
            </a:r>
          </a:p>
        </p:txBody>
      </p:sp>
    </p:spTree>
    <p:extLst>
      <p:ext uri="{BB962C8B-B14F-4D97-AF65-F5344CB8AC3E}">
        <p14:creationId xmlns:p14="http://schemas.microsoft.com/office/powerpoint/2010/main" val="2622256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2016 Results: </a:t>
            </a:r>
            <a:r>
              <a:rPr sz="3600"/>
              <a:t>High</a:t>
            </a:r>
            <a:r>
              <a:t> Gradient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27432">
              <a:buSzTx/>
              <a:buNone/>
            </a:lvl1pPr>
          </a:lstStyle>
          <a:p>
            <a:r>
              <a:t>SLHiPP-6 </a:t>
            </a:r>
          </a:p>
        </p:txBody>
      </p:sp>
      <p:sp>
        <p:nvSpPr>
          <p:cNvPr id="79" name="Shape 79"/>
          <p:cNvSpPr/>
          <p:nvPr/>
        </p:nvSpPr>
        <p:spPr>
          <a:xfrm>
            <a:off x="665017" y="1209189"/>
            <a:ext cx="7689276" cy="642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>
            <a:lvl1pPr marL="370331" indent="-342899">
              <a:spcBef>
                <a:spcPts val="400"/>
              </a:spcBef>
              <a:buClr>
                <a:srgbClr val="0055A0"/>
              </a:buClr>
              <a:buSzPct val="80000"/>
              <a:buFont typeface="Arial"/>
              <a:buChar char="•"/>
              <a:defRPr sz="1900"/>
            </a:lvl1pPr>
          </a:lstStyle>
          <a:p>
            <a:r>
              <a:t>Improvements from cavity preparation significantly reduced field emission resulting in improved RF cavity performance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xfrm>
            <a:off x="8897349" y="6538727"/>
            <a:ext cx="203025" cy="28882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81" name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179" y="2035249"/>
            <a:ext cx="7929642" cy="43568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HG_summa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7960" y="1881790"/>
            <a:ext cx="6629754" cy="4972316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2017 Results: High Gradient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defRPr sz="2400"/>
            </a:pPr>
            <a:r>
              <a:rPr b="0"/>
              <a:t>Continued improvement in preparation &amp; test procedure     </a:t>
            </a:r>
            <a:r>
              <a:t>=&gt;  reduced field emission &amp; reach specification</a:t>
            </a:r>
          </a:p>
          <a:p>
            <a:pPr marL="0" lvl="8" indent="1828800">
              <a:lnSpc>
                <a:spcPct val="90000"/>
              </a:lnSpc>
              <a:buClrTx/>
              <a:buSzTx/>
              <a:buFontTx/>
              <a:buNone/>
              <a:defRPr sz="2400" b="1">
                <a:solidFill>
                  <a:srgbClr val="305AAD"/>
                </a:solidFill>
              </a:defRPr>
            </a:pPr>
            <a:r>
              <a:t>   Q</a:t>
            </a:r>
            <a:r>
              <a:rPr baseline="-5999"/>
              <a:t>0</a:t>
            </a:r>
            <a:r>
              <a:t>&gt;10</a:t>
            </a:r>
            <a:r>
              <a:rPr baseline="31999"/>
              <a:t>10</a:t>
            </a:r>
            <a:r>
              <a:t> at E</a:t>
            </a:r>
            <a:r>
              <a:rPr baseline="-5999"/>
              <a:t>acc</a:t>
            </a:r>
            <a:r>
              <a:t>=25 MV/m 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8897349" y="6538727"/>
            <a:ext cx="203025" cy="28882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ca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60568" y="3467100"/>
            <a:ext cx="4445001" cy="3333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Sca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9281" y="3467100"/>
            <a:ext cx="4445001" cy="3333750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Performance Measurements</a:t>
            </a:r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xfrm>
            <a:off x="389621" y="886189"/>
            <a:ext cx="8467388" cy="5726032"/>
          </a:xfrm>
          <a:prstGeom prst="rect">
            <a:avLst/>
          </a:prstGeom>
        </p:spPr>
        <p:txBody>
          <a:bodyPr/>
          <a:lstStyle/>
          <a:p>
            <a:r>
              <a:t>All scans performed in CW operation @ 2K</a:t>
            </a:r>
          </a:p>
          <a:p>
            <a:pPr lvl="1"/>
            <a:r>
              <a:t>Scan increments in watts =&gt; detailed scan at high power </a:t>
            </a:r>
          </a:p>
          <a:p>
            <a:r>
              <a:t>Field emission above 20MV/m </a:t>
            </a:r>
          </a:p>
          <a:p>
            <a:pPr lvl="1"/>
            <a:r>
              <a:t>=&gt; Cavity assembly still to be improved</a:t>
            </a:r>
          </a:p>
          <a:p>
            <a:r>
              <a:t>Moving to Self Excited Loop system</a:t>
            </a:r>
          </a:p>
          <a:p>
            <a:pPr lvl="1"/>
            <a:r>
              <a:t>Improvement of measurement uncertainties</a:t>
            </a:r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xfrm>
            <a:off x="8897349" y="6538727"/>
            <a:ext cx="203025" cy="28882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305895" y="3255733"/>
            <a:ext cx="24384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Raw scan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3300" y="3255733"/>
            <a:ext cx="24384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chemeClr val="accent6"/>
                </a:solidFill>
              </a:rPr>
              <a:t>Processed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scan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Quench studies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defRPr sz="2400"/>
            </a:pPr>
            <a:r>
              <a:rPr dirty="0"/>
              <a:t>32 sensor array of OSTs </a:t>
            </a:r>
          </a:p>
          <a:p>
            <a:pPr lvl="1"/>
            <a:r>
              <a:rPr dirty="0"/>
              <a:t>Readout based on CEA-</a:t>
            </a:r>
            <a:r>
              <a:rPr dirty="0" err="1"/>
              <a:t>Saclay</a:t>
            </a:r>
            <a:r>
              <a:rPr dirty="0"/>
              <a:t> design</a:t>
            </a:r>
          </a:p>
          <a:p>
            <a:pPr lvl="1"/>
            <a:r>
              <a:rPr dirty="0"/>
              <a:t>Resolved issues with signal loss</a:t>
            </a:r>
          </a:p>
          <a:p>
            <a:pPr lvl="2"/>
            <a:r>
              <a:rPr dirty="0"/>
              <a:t>Signal lines in cryostat replaced (</a:t>
            </a:r>
            <a:r>
              <a:rPr dirty="0" smtClean="0"/>
              <a:t>coax</a:t>
            </a:r>
            <a:r>
              <a:rPr lang="en-GB" dirty="0" smtClean="0"/>
              <a:t>→</a:t>
            </a:r>
            <a:r>
              <a:rPr dirty="0" smtClean="0"/>
              <a:t> twisted </a:t>
            </a:r>
            <a:r>
              <a:rPr dirty="0"/>
              <a:t>pair)</a:t>
            </a:r>
          </a:p>
          <a:p>
            <a:pPr lvl="1"/>
            <a:r>
              <a:rPr dirty="0"/>
              <a:t>Cleaned up signal to noise ratio by isolating OSTs from cavity and cryostat infrastructure</a:t>
            </a:r>
          </a:p>
          <a:p>
            <a:pPr marL="228600" indent="-228600">
              <a:defRPr sz="2400"/>
            </a:pPr>
            <a:r>
              <a:rPr dirty="0"/>
              <a:t>Test new Transition Edge Sensors for quenches</a:t>
            </a:r>
          </a:p>
          <a:p>
            <a:pPr lvl="1"/>
            <a:r>
              <a:rPr dirty="0" smtClean="0"/>
              <a:t>Offers </a:t>
            </a:r>
            <a:r>
              <a:rPr dirty="0"/>
              <a:t>improved positioning resolution</a:t>
            </a:r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xfrm>
            <a:off x="8897349" y="6538727"/>
            <a:ext cx="203025" cy="28882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97" name="1__#$!@%!#__unknown.jpg"/>
          <p:cNvPicPr>
            <a:picLocks noChangeAspect="1"/>
          </p:cNvPicPr>
          <p:nvPr/>
        </p:nvPicPr>
        <p:blipFill>
          <a:blip r:embed="rId2">
            <a:extLst/>
          </a:blip>
          <a:srcRect b="31797"/>
          <a:stretch>
            <a:fillRect/>
          </a:stretch>
        </p:blipFill>
        <p:spPr>
          <a:xfrm>
            <a:off x="4034111" y="4214921"/>
            <a:ext cx="1820061" cy="220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unknown.jpg"/>
          <p:cNvPicPr>
            <a:picLocks noChangeAspect="1"/>
          </p:cNvPicPr>
          <p:nvPr/>
        </p:nvPicPr>
        <p:blipFill>
          <a:blip r:embed="rId3">
            <a:extLst/>
          </a:blip>
          <a:srcRect l="19238" t="3864" r="10069" b="13539"/>
          <a:stretch>
            <a:fillRect/>
          </a:stretch>
        </p:blipFill>
        <p:spPr>
          <a:xfrm>
            <a:off x="540554" y="4214685"/>
            <a:ext cx="3358124" cy="2207036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8"/>
          <p:cNvSpPr txBox="1"/>
          <p:nvPr/>
        </p:nvSpPr>
        <p:spPr>
          <a:xfrm>
            <a:off x="6556391" y="3579928"/>
            <a:ext cx="2127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err="1">
                <a:solidFill>
                  <a:schemeClr val="bg2">
                    <a:lumMod val="10000"/>
                  </a:schemeClr>
                </a:solidFill>
              </a:rPr>
              <a:t>Hernán</a:t>
            </a:r>
            <a:r>
              <a:rPr lang="en-GB" sz="1600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600" i="1" dirty="0" err="1" smtClean="0">
                <a:solidFill>
                  <a:schemeClr val="bg2">
                    <a:lumMod val="10000"/>
                  </a:schemeClr>
                </a:solidFill>
              </a:rPr>
              <a:t>Furci’s</a:t>
            </a:r>
            <a:r>
              <a:rPr lang="en-GB" sz="1600" i="1" dirty="0" smtClean="0">
                <a:solidFill>
                  <a:schemeClr val="bg2">
                    <a:lumMod val="10000"/>
                  </a:schemeClr>
                </a:solidFill>
              </a:rPr>
              <a:t> talk </a:t>
            </a:r>
            <a:endParaRPr lang="en-GB" sz="1600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605" y="4208754"/>
            <a:ext cx="2801937" cy="221296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(4-3)">
  <a:themeElements>
    <a:clrScheme name="CERN(4-3)">
      <a:dk1>
        <a:srgbClr val="A0A0A0"/>
      </a:dk1>
      <a:lt1>
        <a:srgbClr val="0055A0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CERN(4-3)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ERN(4-3)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51343"/>
          </a:schemeClr>
        </a:solidFill>
        <a:ln w="19050" cap="flat">
          <a:solidFill>
            <a:schemeClr val="accent4">
              <a:lumOff val="36303"/>
            </a:schemeClr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55A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4">
              <a:lumOff val="36303"/>
            </a:schemeClr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55A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ERN(4-3)">
  <a:themeElements>
    <a:clrScheme name="CERN(4-3)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CERN(4-3)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ERN(4-3)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51343"/>
          </a:schemeClr>
        </a:solidFill>
        <a:ln w="19050" cap="flat">
          <a:solidFill>
            <a:schemeClr val="accent4">
              <a:lumOff val="36303"/>
            </a:schemeClr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55A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4">
              <a:lumOff val="36303"/>
            </a:schemeClr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55A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1899</TotalTime>
  <Words>1027</Words>
  <Application>Microsoft Office PowerPoint</Application>
  <PresentationFormat>On-screen Show (4:3)</PresentationFormat>
  <Paragraphs>200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CERN(4-3)</vt:lpstr>
      <vt:lpstr>Cold tests of bulk Nb cavities at CERN</vt:lpstr>
      <vt:lpstr>Bulk Nb Cavity Testing at CERN</vt:lpstr>
      <vt:lpstr>CERN’s Bulk Niobium Program: Overview</vt:lpstr>
      <vt:lpstr>Recent Activities: Key Points</vt:lpstr>
      <vt:lpstr>Schedule from first half of 2017</vt:lpstr>
      <vt:lpstr>2016 Results: High Gradient</vt:lpstr>
      <vt:lpstr>2017 Results: High Gradient</vt:lpstr>
      <vt:lpstr>Performance Measurements</vt:lpstr>
      <vt:lpstr>Quench studies</vt:lpstr>
      <vt:lpstr>Quenches - 3 Varieties Observed</vt:lpstr>
      <vt:lpstr>In-situ bulk RRR measurement</vt:lpstr>
      <vt:lpstr>Upgraded Cryo Insert - Validated in 2016</vt:lpstr>
      <vt:lpstr>Infrastructure: Cryostat insert upgrade</vt:lpstr>
      <vt:lpstr>Improvements - Mobile Coupler</vt:lpstr>
      <vt:lpstr>Cleanroom Practices</vt:lpstr>
      <vt:lpstr>Other Improvements</vt:lpstr>
      <vt:lpstr>Outlook</vt:lpstr>
      <vt:lpstr>Summary</vt:lpstr>
      <vt:lpstr>Thank you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Cold tests of bulk Nb cavities at CERN</dc:title>
  <dc:creator>Katarzyna Turaj</dc:creator>
  <cp:lastModifiedBy>Katarzyna Turaj</cp:lastModifiedBy>
  <cp:revision>63</cp:revision>
  <dcterms:modified xsi:type="dcterms:W3CDTF">2017-06-07T20:03:18Z</dcterms:modified>
</cp:coreProperties>
</file>