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92" r:id="rId2"/>
    <p:sldId id="293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7" r:id="rId11"/>
    <p:sldId id="272" r:id="rId12"/>
    <p:sldId id="273" r:id="rId13"/>
    <p:sldId id="274" r:id="rId14"/>
    <p:sldId id="275" r:id="rId15"/>
    <p:sldId id="260" r:id="rId16"/>
    <p:sldId id="261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9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41"/>
    <p:restoredTop sz="94633"/>
  </p:normalViewPr>
  <p:slideViewPr>
    <p:cSldViewPr snapToGrid="0" snapToObjects="1">
      <p:cViewPr varScale="1">
        <p:scale>
          <a:sx n="206" d="100"/>
          <a:sy n="206" d="100"/>
        </p:scale>
        <p:origin x="-305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B7FF2-FE2C-864E-98A3-D59B2D60B38C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39473A-A2E9-164F-B08B-92062425B337}">
      <dgm:prSet phldrT="[Text]" custT="1"/>
      <dgm:spPr>
        <a:solidFill>
          <a:srgbClr val="3F9CBB"/>
        </a:solidFill>
      </dgm:spPr>
      <dgm:t>
        <a:bodyPr/>
        <a:lstStyle/>
        <a:p>
          <a:r>
            <a:rPr lang="en-US" sz="1800" dirty="0" smtClean="0"/>
            <a:t>Science Support Systems</a:t>
          </a:r>
          <a:endParaRPr lang="en-US" sz="1800" dirty="0"/>
        </a:p>
      </dgm:t>
    </dgm:pt>
    <dgm:pt modelId="{DF146C2A-4DA7-CA44-8603-015C7333D568}" type="parTrans" cxnId="{20260A27-91C2-6740-B224-91C802B50F7D}">
      <dgm:prSet/>
      <dgm:spPr/>
      <dgm:t>
        <a:bodyPr/>
        <a:lstStyle/>
        <a:p>
          <a:endParaRPr lang="en-US"/>
        </a:p>
      </dgm:t>
    </dgm:pt>
    <dgm:pt modelId="{520E9950-A796-994D-84B3-EB854CCA4170}" type="sibTrans" cxnId="{20260A27-91C2-6740-B224-91C802B50F7D}">
      <dgm:prSet/>
      <dgm:spPr/>
      <dgm:t>
        <a:bodyPr/>
        <a:lstStyle/>
        <a:p>
          <a:endParaRPr lang="en-US"/>
        </a:p>
      </dgm:t>
    </dgm:pt>
    <dgm:pt modelId="{DD57FFA8-DD99-DF42-9E21-587BCA2DE9AC}">
      <dgm:prSet phldrT="[Text]" custT="1"/>
      <dgm:spPr>
        <a:solidFill>
          <a:srgbClr val="FBD5B6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>
              <a:solidFill>
                <a:schemeClr val="tx1"/>
              </a:solidFill>
            </a:rPr>
            <a:t>Scientific </a:t>
          </a:r>
          <a:r>
            <a:rPr lang="en-US" sz="1800" dirty="0" err="1" smtClean="0">
              <a:solidFill>
                <a:schemeClr val="tx1"/>
              </a:solidFill>
            </a:rPr>
            <a:t>Coord</a:t>
          </a:r>
          <a:r>
            <a:rPr lang="en-US" sz="1800" dirty="0" smtClean="0">
              <a:solidFill>
                <a:schemeClr val="tx1"/>
              </a:solidFill>
            </a:rPr>
            <a:t>.</a:t>
          </a:r>
        </a:p>
        <a:p>
          <a:pPr>
            <a:lnSpc>
              <a:spcPct val="60000"/>
            </a:lnSpc>
          </a:pPr>
          <a:r>
            <a:rPr lang="en-US" sz="1800" dirty="0" smtClean="0">
              <a:solidFill>
                <a:schemeClr val="tx1"/>
              </a:solidFill>
            </a:rPr>
            <a:t>User Office</a:t>
          </a:r>
          <a:endParaRPr lang="en-US" sz="1800" dirty="0">
            <a:solidFill>
              <a:schemeClr val="tx1"/>
            </a:solidFill>
          </a:endParaRPr>
        </a:p>
      </dgm:t>
    </dgm:pt>
    <dgm:pt modelId="{1C75DEB3-675D-1B44-ADC4-FA4523ABC864}" type="parTrans" cxnId="{F1AE4BC5-8426-8740-8F2F-6F2195D61903}">
      <dgm:prSet/>
      <dgm:spPr/>
      <dgm:t>
        <a:bodyPr/>
        <a:lstStyle/>
        <a:p>
          <a:endParaRPr lang="en-US"/>
        </a:p>
      </dgm:t>
    </dgm:pt>
    <dgm:pt modelId="{3D5AA0FF-3E88-7745-ADBF-BFDC7EA1C87C}" type="sibTrans" cxnId="{F1AE4BC5-8426-8740-8F2F-6F2195D61903}">
      <dgm:prSet/>
      <dgm:spPr/>
      <dgm:t>
        <a:bodyPr/>
        <a:lstStyle/>
        <a:p>
          <a:endParaRPr lang="en-US"/>
        </a:p>
      </dgm:t>
    </dgm:pt>
    <dgm:pt modelId="{DC89B657-E856-444A-BDFE-70A1E6E82F73}">
      <dgm:prSet custT="1"/>
      <dgm:spPr>
        <a:solidFill>
          <a:srgbClr val="FF6600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>
              <a:solidFill>
                <a:srgbClr val="FFFFFF"/>
              </a:solidFill>
            </a:rPr>
            <a:t>Temperature </a:t>
          </a:r>
        </a:p>
        <a:p>
          <a:pPr>
            <a:lnSpc>
              <a:spcPct val="60000"/>
            </a:lnSpc>
          </a:pPr>
          <a:r>
            <a:rPr lang="en-US" sz="1800" dirty="0" smtClean="0">
              <a:solidFill>
                <a:srgbClr val="FFFFFF"/>
              </a:solidFill>
            </a:rPr>
            <a:t>Field</a:t>
          </a:r>
          <a:endParaRPr lang="en-US" sz="1800" dirty="0">
            <a:solidFill>
              <a:srgbClr val="FFFFFF"/>
            </a:solidFill>
          </a:endParaRPr>
        </a:p>
      </dgm:t>
    </dgm:pt>
    <dgm:pt modelId="{F447FE0B-E05E-FC45-8404-4CAE87BD1203}" type="parTrans" cxnId="{E8873CBA-2AA2-734A-B33D-22C0480265D9}">
      <dgm:prSet/>
      <dgm:spPr/>
      <dgm:t>
        <a:bodyPr/>
        <a:lstStyle/>
        <a:p>
          <a:endParaRPr lang="en-US"/>
        </a:p>
      </dgm:t>
    </dgm:pt>
    <dgm:pt modelId="{22EC3281-0543-A540-B111-EECBFD6B23C6}" type="sibTrans" cxnId="{E8873CBA-2AA2-734A-B33D-22C0480265D9}">
      <dgm:prSet/>
      <dgm:spPr/>
      <dgm:t>
        <a:bodyPr/>
        <a:lstStyle/>
        <a:p>
          <a:endParaRPr lang="en-US"/>
        </a:p>
      </dgm:t>
    </dgm:pt>
    <dgm:pt modelId="{6EBBC29F-5CCC-6641-A67C-6D41C2A1C84A}">
      <dgm:prSet custT="1"/>
      <dgm:spPr>
        <a:solidFill>
          <a:srgbClr val="008000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>
              <a:solidFill>
                <a:srgbClr val="FFFFFF"/>
              </a:solidFill>
            </a:rPr>
            <a:t>High Pressure </a:t>
          </a:r>
        </a:p>
        <a:p>
          <a:pPr>
            <a:lnSpc>
              <a:spcPct val="60000"/>
            </a:lnSpc>
          </a:pPr>
          <a:r>
            <a:rPr lang="en-US" sz="1800" dirty="0" smtClean="0">
              <a:solidFill>
                <a:srgbClr val="FFFFFF"/>
              </a:solidFill>
            </a:rPr>
            <a:t>Mech. Proc.</a:t>
          </a:r>
          <a:endParaRPr lang="en-US" sz="1800" dirty="0">
            <a:solidFill>
              <a:srgbClr val="FFFFFF"/>
            </a:solidFill>
          </a:endParaRPr>
        </a:p>
      </dgm:t>
    </dgm:pt>
    <dgm:pt modelId="{4235DAA3-4BFE-C54D-A43F-994908CFD58C}" type="parTrans" cxnId="{13609EE1-5A97-1E46-B83D-D237A8A43F47}">
      <dgm:prSet/>
      <dgm:spPr/>
      <dgm:t>
        <a:bodyPr/>
        <a:lstStyle/>
        <a:p>
          <a:endParaRPr lang="en-US"/>
        </a:p>
      </dgm:t>
    </dgm:pt>
    <dgm:pt modelId="{190A65FD-CDE8-A344-A701-64D4A2A761BF}" type="sibTrans" cxnId="{13609EE1-5A97-1E46-B83D-D237A8A43F47}">
      <dgm:prSet/>
      <dgm:spPr/>
      <dgm:t>
        <a:bodyPr/>
        <a:lstStyle/>
        <a:p>
          <a:endParaRPr lang="en-US"/>
        </a:p>
      </dgm:t>
    </dgm:pt>
    <dgm:pt modelId="{451EC36C-F3E3-124F-8C8E-AE9BD44906C4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>
              <a:solidFill>
                <a:schemeClr val="tx1"/>
              </a:solidFill>
            </a:rPr>
            <a:t>Fluids incl. gases, </a:t>
          </a:r>
        </a:p>
        <a:p>
          <a:pPr>
            <a:lnSpc>
              <a:spcPct val="60000"/>
            </a:lnSpc>
          </a:pPr>
          <a:r>
            <a:rPr lang="en-US" sz="1800" dirty="0" smtClean="0">
              <a:solidFill>
                <a:schemeClr val="tx1"/>
              </a:solidFill>
            </a:rPr>
            <a:t>vapor, </a:t>
          </a:r>
          <a:r>
            <a:rPr lang="en-US" sz="1800" dirty="0" err="1" smtClean="0">
              <a:solidFill>
                <a:schemeClr val="tx1"/>
              </a:solidFill>
            </a:rPr>
            <a:t>compl</a:t>
          </a:r>
          <a:r>
            <a:rPr lang="en-US" sz="1800" dirty="0" smtClean="0">
              <a:solidFill>
                <a:schemeClr val="tx1"/>
              </a:solidFill>
            </a:rPr>
            <a:t>. fl.</a:t>
          </a:r>
          <a:endParaRPr lang="en-US" sz="1800" dirty="0">
            <a:solidFill>
              <a:schemeClr val="tx1"/>
            </a:solidFill>
          </a:endParaRPr>
        </a:p>
      </dgm:t>
    </dgm:pt>
    <dgm:pt modelId="{1314CD00-D8E1-B140-A297-CC505230344A}" type="parTrans" cxnId="{5DBCC228-A6A8-604B-8BCB-4A0B5374D064}">
      <dgm:prSet/>
      <dgm:spPr/>
      <dgm:t>
        <a:bodyPr/>
        <a:lstStyle/>
        <a:p>
          <a:endParaRPr lang="en-US"/>
        </a:p>
      </dgm:t>
    </dgm:pt>
    <dgm:pt modelId="{61DF12E9-E432-6B47-A7FD-5F4DDF6A216D}" type="sibTrans" cxnId="{5DBCC228-A6A8-604B-8BCB-4A0B5374D064}">
      <dgm:prSet/>
      <dgm:spPr/>
      <dgm:t>
        <a:bodyPr/>
        <a:lstStyle/>
        <a:p>
          <a:endParaRPr lang="en-US"/>
        </a:p>
      </dgm:t>
    </dgm:pt>
    <dgm:pt modelId="{582B6375-21FE-8545-AF4A-556C6D473434}">
      <dgm:prSet custT="1"/>
      <dgm:spPr>
        <a:solidFill>
          <a:srgbClr val="CCFFCC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60000"/>
            </a:lnSpc>
          </a:pPr>
          <a:r>
            <a:rPr lang="en-US" sz="1800" dirty="0" err="1" smtClean="0">
              <a:solidFill>
                <a:schemeClr val="tx1"/>
              </a:solidFill>
            </a:rPr>
            <a:t>Deuteration</a:t>
          </a:r>
          <a:r>
            <a:rPr lang="en-US" sz="1800" dirty="0" smtClean="0">
              <a:solidFill>
                <a:schemeClr val="tx1"/>
              </a:solidFill>
            </a:rPr>
            <a:t> </a:t>
          </a:r>
        </a:p>
        <a:p>
          <a:pPr>
            <a:lnSpc>
              <a:spcPct val="60000"/>
            </a:lnSpc>
          </a:pPr>
          <a:r>
            <a:rPr lang="en-US" sz="1800" dirty="0" smtClean="0">
              <a:solidFill>
                <a:schemeClr val="tx1"/>
              </a:solidFill>
            </a:rPr>
            <a:t>Crystallization</a:t>
          </a:r>
          <a:endParaRPr lang="en-US" sz="1800" dirty="0">
            <a:solidFill>
              <a:schemeClr val="tx1"/>
            </a:solidFill>
          </a:endParaRPr>
        </a:p>
      </dgm:t>
    </dgm:pt>
    <dgm:pt modelId="{FF60AEDF-EB0B-BE41-A4C6-C108C1BEFB72}" type="parTrans" cxnId="{4462A735-C034-9345-92D7-2C6365AEEB9F}">
      <dgm:prSet/>
      <dgm:spPr/>
      <dgm:t>
        <a:bodyPr/>
        <a:lstStyle/>
        <a:p>
          <a:endParaRPr lang="en-US"/>
        </a:p>
      </dgm:t>
    </dgm:pt>
    <dgm:pt modelId="{359F484C-BA42-2A48-A9A9-265AC35AFF06}" type="sibTrans" cxnId="{4462A735-C034-9345-92D7-2C6365AEEB9F}">
      <dgm:prSet/>
      <dgm:spPr/>
      <dgm:t>
        <a:bodyPr/>
        <a:lstStyle/>
        <a:p>
          <a:endParaRPr lang="en-US"/>
        </a:p>
      </dgm:t>
    </dgm:pt>
    <dgm:pt modelId="{3D5560DD-0510-524C-8D73-40D29C26C8D2}">
      <dgm:prSet custT="1"/>
      <dgm:spPr>
        <a:solidFill>
          <a:srgbClr val="AFA988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>
              <a:solidFill>
                <a:schemeClr val="tx1"/>
              </a:solidFill>
            </a:rPr>
            <a:t>Sample handling </a:t>
          </a:r>
        </a:p>
        <a:p>
          <a:pPr>
            <a:lnSpc>
              <a:spcPct val="60000"/>
            </a:lnSpc>
          </a:pPr>
          <a:r>
            <a:rPr lang="en-US" sz="1800" dirty="0" smtClean="0">
              <a:solidFill>
                <a:schemeClr val="tx1"/>
              </a:solidFill>
            </a:rPr>
            <a:t>general labs</a:t>
          </a:r>
          <a:endParaRPr lang="en-US" sz="1800" dirty="0">
            <a:solidFill>
              <a:schemeClr val="tx1"/>
            </a:solidFill>
          </a:endParaRPr>
        </a:p>
      </dgm:t>
    </dgm:pt>
    <dgm:pt modelId="{E755A8AE-D794-D34A-9018-2E7A8F937738}" type="parTrans" cxnId="{A06F3306-6F09-F241-9A42-1D5118C28C45}">
      <dgm:prSet/>
      <dgm:spPr/>
      <dgm:t>
        <a:bodyPr/>
        <a:lstStyle/>
        <a:p>
          <a:endParaRPr lang="en-US"/>
        </a:p>
      </dgm:t>
    </dgm:pt>
    <dgm:pt modelId="{B4E4812E-7505-4B4A-A247-1E0D8DD58E1C}" type="sibTrans" cxnId="{A06F3306-6F09-F241-9A42-1D5118C28C45}">
      <dgm:prSet/>
      <dgm:spPr/>
      <dgm:t>
        <a:bodyPr/>
        <a:lstStyle/>
        <a:p>
          <a:endParaRPr lang="en-US"/>
        </a:p>
      </dgm:t>
    </dgm:pt>
    <dgm:pt modelId="{D4A4F3D7-64B7-0B49-B532-128C189177F4}">
      <dgm:prSet custT="1"/>
      <dgm:spPr>
        <a:solidFill>
          <a:srgbClr val="0000FF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>
              <a:solidFill>
                <a:srgbClr val="FFFFFF"/>
              </a:solidFill>
            </a:rPr>
            <a:t>Sample Environ.</a:t>
          </a:r>
        </a:p>
        <a:p>
          <a:pPr>
            <a:lnSpc>
              <a:spcPct val="60000"/>
            </a:lnSpc>
          </a:pPr>
          <a:r>
            <a:rPr lang="en-US" sz="1800" dirty="0" smtClean="0">
              <a:solidFill>
                <a:srgbClr val="FFFFFF"/>
              </a:solidFill>
            </a:rPr>
            <a:t>Syst. Integration</a:t>
          </a:r>
          <a:endParaRPr lang="en-US" sz="1800" dirty="0">
            <a:solidFill>
              <a:srgbClr val="FFFFFF"/>
            </a:solidFill>
          </a:endParaRPr>
        </a:p>
      </dgm:t>
    </dgm:pt>
    <dgm:pt modelId="{74170DCF-91AC-B641-81DE-EC61E1CB007D}" type="parTrans" cxnId="{13D24B34-904B-AF43-B85B-B4C3088D981C}">
      <dgm:prSet/>
      <dgm:spPr/>
      <dgm:t>
        <a:bodyPr/>
        <a:lstStyle/>
        <a:p>
          <a:endParaRPr lang="en-US"/>
        </a:p>
      </dgm:t>
    </dgm:pt>
    <dgm:pt modelId="{6DA9D0C2-2667-144A-A50E-2EACC0E29E7C}" type="sibTrans" cxnId="{13D24B34-904B-AF43-B85B-B4C3088D981C}">
      <dgm:prSet/>
      <dgm:spPr/>
      <dgm:t>
        <a:bodyPr/>
        <a:lstStyle/>
        <a:p>
          <a:endParaRPr lang="en-US"/>
        </a:p>
      </dgm:t>
    </dgm:pt>
    <dgm:pt modelId="{84618D83-D5A7-AC44-9548-A1F6F0DAF0F1}" type="pres">
      <dgm:prSet presAssocID="{6CDB7FF2-FE2C-864E-98A3-D59B2D60B38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05FD9EB-7FAA-E64C-940A-7E1CFE66B1DE}" type="pres">
      <dgm:prSet presAssocID="{F839473A-A2E9-164F-B08B-92062425B337}" presName="root" presStyleCnt="0"/>
      <dgm:spPr/>
    </dgm:pt>
    <dgm:pt modelId="{CDE916F4-C1AF-254F-88B2-7E99ED5584F4}" type="pres">
      <dgm:prSet presAssocID="{F839473A-A2E9-164F-B08B-92062425B337}" presName="rootComposite" presStyleCnt="0"/>
      <dgm:spPr/>
    </dgm:pt>
    <dgm:pt modelId="{CD8F8359-7FC1-AE47-A4E4-76A1D8771311}" type="pres">
      <dgm:prSet presAssocID="{F839473A-A2E9-164F-B08B-92062425B337}" presName="rootText" presStyleLbl="node1" presStyleIdx="0" presStyleCnt="1" custScaleX="144493"/>
      <dgm:spPr/>
      <dgm:t>
        <a:bodyPr/>
        <a:lstStyle/>
        <a:p>
          <a:endParaRPr lang="en-US"/>
        </a:p>
      </dgm:t>
    </dgm:pt>
    <dgm:pt modelId="{B1D1AF5B-1021-7D4E-ABB8-4BDCF05034C1}" type="pres">
      <dgm:prSet presAssocID="{F839473A-A2E9-164F-B08B-92062425B337}" presName="rootConnector" presStyleLbl="node1" presStyleIdx="0" presStyleCnt="1"/>
      <dgm:spPr/>
      <dgm:t>
        <a:bodyPr/>
        <a:lstStyle/>
        <a:p>
          <a:endParaRPr lang="en-US"/>
        </a:p>
      </dgm:t>
    </dgm:pt>
    <dgm:pt modelId="{1B21CA97-E4B8-3B46-9CD5-933704F16B35}" type="pres">
      <dgm:prSet presAssocID="{F839473A-A2E9-164F-B08B-92062425B337}" presName="childShape" presStyleCnt="0"/>
      <dgm:spPr/>
    </dgm:pt>
    <dgm:pt modelId="{609464EF-A4B8-0A4C-9A57-B22203CF48DD}" type="pres">
      <dgm:prSet presAssocID="{FF60AEDF-EB0B-BE41-A4C6-C108C1BEFB72}" presName="Name13" presStyleLbl="parChTrans1D2" presStyleIdx="0" presStyleCnt="7"/>
      <dgm:spPr/>
      <dgm:t>
        <a:bodyPr/>
        <a:lstStyle/>
        <a:p>
          <a:endParaRPr lang="en-US"/>
        </a:p>
      </dgm:t>
    </dgm:pt>
    <dgm:pt modelId="{DA6F13E9-7F4F-BB4D-BDB1-537B871DE135}" type="pres">
      <dgm:prSet presAssocID="{582B6375-21FE-8545-AF4A-556C6D473434}" presName="childText" presStyleLbl="bgAcc1" presStyleIdx="0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F9A385-62A0-8F46-BC90-ACC2B13C2A1A}" type="pres">
      <dgm:prSet presAssocID="{E755A8AE-D794-D34A-9018-2E7A8F937738}" presName="Name13" presStyleLbl="parChTrans1D2" presStyleIdx="1" presStyleCnt="7"/>
      <dgm:spPr/>
      <dgm:t>
        <a:bodyPr/>
        <a:lstStyle/>
        <a:p>
          <a:endParaRPr lang="en-US"/>
        </a:p>
      </dgm:t>
    </dgm:pt>
    <dgm:pt modelId="{99D8572B-AE4B-034C-A550-056C612DAE58}" type="pres">
      <dgm:prSet presAssocID="{3D5560DD-0510-524C-8D73-40D29C26C8D2}" presName="childText" presStyleLbl="bgAcc1" presStyleIdx="1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F97F3-9E7B-584A-9D95-38B533486578}" type="pres">
      <dgm:prSet presAssocID="{F447FE0B-E05E-FC45-8404-4CAE87BD1203}" presName="Name13" presStyleLbl="parChTrans1D2" presStyleIdx="2" presStyleCnt="7"/>
      <dgm:spPr/>
      <dgm:t>
        <a:bodyPr/>
        <a:lstStyle/>
        <a:p>
          <a:endParaRPr lang="en-US"/>
        </a:p>
      </dgm:t>
    </dgm:pt>
    <dgm:pt modelId="{701D01A0-A9EB-5A45-9290-AAFD57046E77}" type="pres">
      <dgm:prSet presAssocID="{DC89B657-E856-444A-BDFE-70A1E6E82F73}" presName="childText" presStyleLbl="bgAcc1" presStyleIdx="2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11379-D137-CC46-84F7-458D317FBFAE}" type="pres">
      <dgm:prSet presAssocID="{4235DAA3-4BFE-C54D-A43F-994908CFD58C}" presName="Name13" presStyleLbl="parChTrans1D2" presStyleIdx="3" presStyleCnt="7"/>
      <dgm:spPr/>
      <dgm:t>
        <a:bodyPr/>
        <a:lstStyle/>
        <a:p>
          <a:endParaRPr lang="en-US"/>
        </a:p>
      </dgm:t>
    </dgm:pt>
    <dgm:pt modelId="{73BD95A5-1562-A54E-A7D7-871E9924F89E}" type="pres">
      <dgm:prSet presAssocID="{6EBBC29F-5CCC-6641-A67C-6D41C2A1C84A}" presName="childText" presStyleLbl="bgAcc1" presStyleIdx="3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12D736-4E99-2C47-AA8C-C6AB794E4AA2}" type="pres">
      <dgm:prSet presAssocID="{1314CD00-D8E1-B140-A297-CC505230344A}" presName="Name13" presStyleLbl="parChTrans1D2" presStyleIdx="4" presStyleCnt="7"/>
      <dgm:spPr/>
      <dgm:t>
        <a:bodyPr/>
        <a:lstStyle/>
        <a:p>
          <a:endParaRPr lang="en-US"/>
        </a:p>
      </dgm:t>
    </dgm:pt>
    <dgm:pt modelId="{BFD91FAD-41BC-0A4F-A72B-5979F5749FFD}" type="pres">
      <dgm:prSet presAssocID="{451EC36C-F3E3-124F-8C8E-AE9BD44906C4}" presName="childText" presStyleLbl="bgAcc1" presStyleIdx="4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23757-7C96-E14E-BB28-FCB2E9EB33D6}" type="pres">
      <dgm:prSet presAssocID="{74170DCF-91AC-B641-81DE-EC61E1CB007D}" presName="Name13" presStyleLbl="parChTrans1D2" presStyleIdx="5" presStyleCnt="7"/>
      <dgm:spPr/>
      <dgm:t>
        <a:bodyPr/>
        <a:lstStyle/>
        <a:p>
          <a:endParaRPr lang="en-US"/>
        </a:p>
      </dgm:t>
    </dgm:pt>
    <dgm:pt modelId="{9157523E-9D4F-A941-A63B-DABB0551ED92}" type="pres">
      <dgm:prSet presAssocID="{D4A4F3D7-64B7-0B49-B532-128C189177F4}" presName="childText" presStyleLbl="bgAcc1" presStyleIdx="5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B06EAA-70EA-CA48-84C5-A846B72B0B73}" type="pres">
      <dgm:prSet presAssocID="{1C75DEB3-675D-1B44-ADC4-FA4523ABC864}" presName="Name13" presStyleLbl="parChTrans1D2" presStyleIdx="6" presStyleCnt="7"/>
      <dgm:spPr/>
      <dgm:t>
        <a:bodyPr/>
        <a:lstStyle/>
        <a:p>
          <a:endParaRPr lang="en-US"/>
        </a:p>
      </dgm:t>
    </dgm:pt>
    <dgm:pt modelId="{0EB00906-2E99-1542-8D81-3A4074F0B574}" type="pres">
      <dgm:prSet presAssocID="{DD57FFA8-DD99-DF42-9E21-587BCA2DE9AC}" presName="childText" presStyleLbl="bgAcc1" presStyleIdx="6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260A27-91C2-6740-B224-91C802B50F7D}" srcId="{6CDB7FF2-FE2C-864E-98A3-D59B2D60B38C}" destId="{F839473A-A2E9-164F-B08B-92062425B337}" srcOrd="0" destOrd="0" parTransId="{DF146C2A-4DA7-CA44-8603-015C7333D568}" sibTransId="{520E9950-A796-994D-84B3-EB854CCA4170}"/>
    <dgm:cxn modelId="{5DBCC228-A6A8-604B-8BCB-4A0B5374D064}" srcId="{F839473A-A2E9-164F-B08B-92062425B337}" destId="{451EC36C-F3E3-124F-8C8E-AE9BD44906C4}" srcOrd="4" destOrd="0" parTransId="{1314CD00-D8E1-B140-A297-CC505230344A}" sibTransId="{61DF12E9-E432-6B47-A7FD-5F4DDF6A216D}"/>
    <dgm:cxn modelId="{283C1F68-83EE-0444-887D-48BB7A12CC51}" type="presOf" srcId="{F839473A-A2E9-164F-B08B-92062425B337}" destId="{B1D1AF5B-1021-7D4E-ABB8-4BDCF05034C1}" srcOrd="1" destOrd="0" presId="urn:microsoft.com/office/officeart/2005/8/layout/hierarchy3"/>
    <dgm:cxn modelId="{73D14E76-CF57-674E-88D4-2FC43D9F1E97}" type="presOf" srcId="{F447FE0B-E05E-FC45-8404-4CAE87BD1203}" destId="{6B6F97F3-9E7B-584A-9D95-38B533486578}" srcOrd="0" destOrd="0" presId="urn:microsoft.com/office/officeart/2005/8/layout/hierarchy3"/>
    <dgm:cxn modelId="{F887D8A5-B184-7543-95AC-B544F7186012}" type="presOf" srcId="{1314CD00-D8E1-B140-A297-CC505230344A}" destId="{FA12D736-4E99-2C47-AA8C-C6AB794E4AA2}" srcOrd="0" destOrd="0" presId="urn:microsoft.com/office/officeart/2005/8/layout/hierarchy3"/>
    <dgm:cxn modelId="{8CD3C1C8-9969-1145-BE52-4C5DB51087FD}" type="presOf" srcId="{6EBBC29F-5CCC-6641-A67C-6D41C2A1C84A}" destId="{73BD95A5-1562-A54E-A7D7-871E9924F89E}" srcOrd="0" destOrd="0" presId="urn:microsoft.com/office/officeart/2005/8/layout/hierarchy3"/>
    <dgm:cxn modelId="{055AE99E-74AB-4F41-8204-C58A0C7CB411}" type="presOf" srcId="{4235DAA3-4BFE-C54D-A43F-994908CFD58C}" destId="{DA911379-D137-CC46-84F7-458D317FBFAE}" srcOrd="0" destOrd="0" presId="urn:microsoft.com/office/officeart/2005/8/layout/hierarchy3"/>
    <dgm:cxn modelId="{13609EE1-5A97-1E46-B83D-D237A8A43F47}" srcId="{F839473A-A2E9-164F-B08B-92062425B337}" destId="{6EBBC29F-5CCC-6641-A67C-6D41C2A1C84A}" srcOrd="3" destOrd="0" parTransId="{4235DAA3-4BFE-C54D-A43F-994908CFD58C}" sibTransId="{190A65FD-CDE8-A344-A701-64D4A2A761BF}"/>
    <dgm:cxn modelId="{3BEF9831-912C-5940-896A-10810DC10825}" type="presOf" srcId="{74170DCF-91AC-B641-81DE-EC61E1CB007D}" destId="{28D23757-7C96-E14E-BB28-FCB2E9EB33D6}" srcOrd="0" destOrd="0" presId="urn:microsoft.com/office/officeart/2005/8/layout/hierarchy3"/>
    <dgm:cxn modelId="{A06F3306-6F09-F241-9A42-1D5118C28C45}" srcId="{F839473A-A2E9-164F-B08B-92062425B337}" destId="{3D5560DD-0510-524C-8D73-40D29C26C8D2}" srcOrd="1" destOrd="0" parTransId="{E755A8AE-D794-D34A-9018-2E7A8F937738}" sibTransId="{B4E4812E-7505-4B4A-A247-1E0D8DD58E1C}"/>
    <dgm:cxn modelId="{772A276A-127B-7E43-932F-F0E71AA8F2BD}" type="presOf" srcId="{DD57FFA8-DD99-DF42-9E21-587BCA2DE9AC}" destId="{0EB00906-2E99-1542-8D81-3A4074F0B574}" srcOrd="0" destOrd="0" presId="urn:microsoft.com/office/officeart/2005/8/layout/hierarchy3"/>
    <dgm:cxn modelId="{F1AE4BC5-8426-8740-8F2F-6F2195D61903}" srcId="{F839473A-A2E9-164F-B08B-92062425B337}" destId="{DD57FFA8-DD99-DF42-9E21-587BCA2DE9AC}" srcOrd="6" destOrd="0" parTransId="{1C75DEB3-675D-1B44-ADC4-FA4523ABC864}" sibTransId="{3D5AA0FF-3E88-7745-ADBF-BFDC7EA1C87C}"/>
    <dgm:cxn modelId="{9AA8143C-6B9B-7B49-A313-84FBFC647379}" type="presOf" srcId="{3D5560DD-0510-524C-8D73-40D29C26C8D2}" destId="{99D8572B-AE4B-034C-A550-056C612DAE58}" srcOrd="0" destOrd="0" presId="urn:microsoft.com/office/officeart/2005/8/layout/hierarchy3"/>
    <dgm:cxn modelId="{20931575-CB76-E945-A6FC-33B2D77857FC}" type="presOf" srcId="{1C75DEB3-675D-1B44-ADC4-FA4523ABC864}" destId="{C4B06EAA-70EA-CA48-84C5-A846B72B0B73}" srcOrd="0" destOrd="0" presId="urn:microsoft.com/office/officeart/2005/8/layout/hierarchy3"/>
    <dgm:cxn modelId="{ACC912C8-4B4F-5347-A855-8959AB0FF0C0}" type="presOf" srcId="{582B6375-21FE-8545-AF4A-556C6D473434}" destId="{DA6F13E9-7F4F-BB4D-BDB1-537B871DE135}" srcOrd="0" destOrd="0" presId="urn:microsoft.com/office/officeart/2005/8/layout/hierarchy3"/>
    <dgm:cxn modelId="{6D91AAE0-B07F-624E-9C20-03FFD952B735}" type="presOf" srcId="{D4A4F3D7-64B7-0B49-B532-128C189177F4}" destId="{9157523E-9D4F-A941-A63B-DABB0551ED92}" srcOrd="0" destOrd="0" presId="urn:microsoft.com/office/officeart/2005/8/layout/hierarchy3"/>
    <dgm:cxn modelId="{22FDCCD1-5789-EA4A-8197-E097C4204634}" type="presOf" srcId="{F839473A-A2E9-164F-B08B-92062425B337}" destId="{CD8F8359-7FC1-AE47-A4E4-76A1D8771311}" srcOrd="0" destOrd="0" presId="urn:microsoft.com/office/officeart/2005/8/layout/hierarchy3"/>
    <dgm:cxn modelId="{D1F89814-E032-1E40-BFDD-BA3135B57983}" type="presOf" srcId="{6CDB7FF2-FE2C-864E-98A3-D59B2D60B38C}" destId="{84618D83-D5A7-AC44-9548-A1F6F0DAF0F1}" srcOrd="0" destOrd="0" presId="urn:microsoft.com/office/officeart/2005/8/layout/hierarchy3"/>
    <dgm:cxn modelId="{6E2C3ED1-FF46-8D42-940C-71F4805FE0A7}" type="presOf" srcId="{E755A8AE-D794-D34A-9018-2E7A8F937738}" destId="{D2F9A385-62A0-8F46-BC90-ACC2B13C2A1A}" srcOrd="0" destOrd="0" presId="urn:microsoft.com/office/officeart/2005/8/layout/hierarchy3"/>
    <dgm:cxn modelId="{13D24B34-904B-AF43-B85B-B4C3088D981C}" srcId="{F839473A-A2E9-164F-B08B-92062425B337}" destId="{D4A4F3D7-64B7-0B49-B532-128C189177F4}" srcOrd="5" destOrd="0" parTransId="{74170DCF-91AC-B641-81DE-EC61E1CB007D}" sibTransId="{6DA9D0C2-2667-144A-A50E-2EACC0E29E7C}"/>
    <dgm:cxn modelId="{E448BF3E-E400-7E4D-837F-6816CBEF724D}" type="presOf" srcId="{451EC36C-F3E3-124F-8C8E-AE9BD44906C4}" destId="{BFD91FAD-41BC-0A4F-A72B-5979F5749FFD}" srcOrd="0" destOrd="0" presId="urn:microsoft.com/office/officeart/2005/8/layout/hierarchy3"/>
    <dgm:cxn modelId="{0F381060-2577-3D4D-B4B5-FA06725758A6}" type="presOf" srcId="{FF60AEDF-EB0B-BE41-A4C6-C108C1BEFB72}" destId="{609464EF-A4B8-0A4C-9A57-B22203CF48DD}" srcOrd="0" destOrd="0" presId="urn:microsoft.com/office/officeart/2005/8/layout/hierarchy3"/>
    <dgm:cxn modelId="{4462A735-C034-9345-92D7-2C6365AEEB9F}" srcId="{F839473A-A2E9-164F-B08B-92062425B337}" destId="{582B6375-21FE-8545-AF4A-556C6D473434}" srcOrd="0" destOrd="0" parTransId="{FF60AEDF-EB0B-BE41-A4C6-C108C1BEFB72}" sibTransId="{359F484C-BA42-2A48-A9A9-265AC35AFF06}"/>
    <dgm:cxn modelId="{E8873CBA-2AA2-734A-B33D-22C0480265D9}" srcId="{F839473A-A2E9-164F-B08B-92062425B337}" destId="{DC89B657-E856-444A-BDFE-70A1E6E82F73}" srcOrd="2" destOrd="0" parTransId="{F447FE0B-E05E-FC45-8404-4CAE87BD1203}" sibTransId="{22EC3281-0543-A540-B111-EECBFD6B23C6}"/>
    <dgm:cxn modelId="{B3D505C9-C816-FB41-B98F-0A2189B58899}" type="presOf" srcId="{DC89B657-E856-444A-BDFE-70A1E6E82F73}" destId="{701D01A0-A9EB-5A45-9290-AAFD57046E77}" srcOrd="0" destOrd="0" presId="urn:microsoft.com/office/officeart/2005/8/layout/hierarchy3"/>
    <dgm:cxn modelId="{9B8DA832-D871-E24F-AAF8-4777395F99AC}" type="presParOf" srcId="{84618D83-D5A7-AC44-9548-A1F6F0DAF0F1}" destId="{205FD9EB-7FAA-E64C-940A-7E1CFE66B1DE}" srcOrd="0" destOrd="0" presId="urn:microsoft.com/office/officeart/2005/8/layout/hierarchy3"/>
    <dgm:cxn modelId="{A642BAFF-7353-7846-8840-8E9F863B0F56}" type="presParOf" srcId="{205FD9EB-7FAA-E64C-940A-7E1CFE66B1DE}" destId="{CDE916F4-C1AF-254F-88B2-7E99ED5584F4}" srcOrd="0" destOrd="0" presId="urn:microsoft.com/office/officeart/2005/8/layout/hierarchy3"/>
    <dgm:cxn modelId="{CF4969D8-4080-9040-B73C-A11009776BB6}" type="presParOf" srcId="{CDE916F4-C1AF-254F-88B2-7E99ED5584F4}" destId="{CD8F8359-7FC1-AE47-A4E4-76A1D8771311}" srcOrd="0" destOrd="0" presId="urn:microsoft.com/office/officeart/2005/8/layout/hierarchy3"/>
    <dgm:cxn modelId="{92F0D31C-E5B4-DE42-9D02-4482BBB4A173}" type="presParOf" srcId="{CDE916F4-C1AF-254F-88B2-7E99ED5584F4}" destId="{B1D1AF5B-1021-7D4E-ABB8-4BDCF05034C1}" srcOrd="1" destOrd="0" presId="urn:microsoft.com/office/officeart/2005/8/layout/hierarchy3"/>
    <dgm:cxn modelId="{44000022-745B-B844-8EC9-20486E7B936B}" type="presParOf" srcId="{205FD9EB-7FAA-E64C-940A-7E1CFE66B1DE}" destId="{1B21CA97-E4B8-3B46-9CD5-933704F16B35}" srcOrd="1" destOrd="0" presId="urn:microsoft.com/office/officeart/2005/8/layout/hierarchy3"/>
    <dgm:cxn modelId="{55A170E9-A620-2041-9C50-9C0738931D56}" type="presParOf" srcId="{1B21CA97-E4B8-3B46-9CD5-933704F16B35}" destId="{609464EF-A4B8-0A4C-9A57-B22203CF48DD}" srcOrd="0" destOrd="0" presId="urn:microsoft.com/office/officeart/2005/8/layout/hierarchy3"/>
    <dgm:cxn modelId="{CEB82436-40C8-C047-AABF-D2C6437993C1}" type="presParOf" srcId="{1B21CA97-E4B8-3B46-9CD5-933704F16B35}" destId="{DA6F13E9-7F4F-BB4D-BDB1-537B871DE135}" srcOrd="1" destOrd="0" presId="urn:microsoft.com/office/officeart/2005/8/layout/hierarchy3"/>
    <dgm:cxn modelId="{E03A7BBB-D06B-5646-A59B-64E04A65008C}" type="presParOf" srcId="{1B21CA97-E4B8-3B46-9CD5-933704F16B35}" destId="{D2F9A385-62A0-8F46-BC90-ACC2B13C2A1A}" srcOrd="2" destOrd="0" presId="urn:microsoft.com/office/officeart/2005/8/layout/hierarchy3"/>
    <dgm:cxn modelId="{B7A0A961-D246-AD4C-A901-1DC2CCA4A21F}" type="presParOf" srcId="{1B21CA97-E4B8-3B46-9CD5-933704F16B35}" destId="{99D8572B-AE4B-034C-A550-056C612DAE58}" srcOrd="3" destOrd="0" presId="urn:microsoft.com/office/officeart/2005/8/layout/hierarchy3"/>
    <dgm:cxn modelId="{014B889B-E9ED-F944-8B11-BD7664E8550B}" type="presParOf" srcId="{1B21CA97-E4B8-3B46-9CD5-933704F16B35}" destId="{6B6F97F3-9E7B-584A-9D95-38B533486578}" srcOrd="4" destOrd="0" presId="urn:microsoft.com/office/officeart/2005/8/layout/hierarchy3"/>
    <dgm:cxn modelId="{F454A2F1-15B3-324C-A45D-532953FEFE1C}" type="presParOf" srcId="{1B21CA97-E4B8-3B46-9CD5-933704F16B35}" destId="{701D01A0-A9EB-5A45-9290-AAFD57046E77}" srcOrd="5" destOrd="0" presId="urn:microsoft.com/office/officeart/2005/8/layout/hierarchy3"/>
    <dgm:cxn modelId="{072142C1-C942-8A44-BD02-2E2901371571}" type="presParOf" srcId="{1B21CA97-E4B8-3B46-9CD5-933704F16B35}" destId="{DA911379-D137-CC46-84F7-458D317FBFAE}" srcOrd="6" destOrd="0" presId="urn:microsoft.com/office/officeart/2005/8/layout/hierarchy3"/>
    <dgm:cxn modelId="{45D21C78-D125-154C-A207-4004EFCF6DA6}" type="presParOf" srcId="{1B21CA97-E4B8-3B46-9CD5-933704F16B35}" destId="{73BD95A5-1562-A54E-A7D7-871E9924F89E}" srcOrd="7" destOrd="0" presId="urn:microsoft.com/office/officeart/2005/8/layout/hierarchy3"/>
    <dgm:cxn modelId="{1C15D41C-368A-BF4B-A908-D7F900CD9F20}" type="presParOf" srcId="{1B21CA97-E4B8-3B46-9CD5-933704F16B35}" destId="{FA12D736-4E99-2C47-AA8C-C6AB794E4AA2}" srcOrd="8" destOrd="0" presId="urn:microsoft.com/office/officeart/2005/8/layout/hierarchy3"/>
    <dgm:cxn modelId="{9D48B336-9AE7-2D4D-BB03-AFD4AB1FF8C6}" type="presParOf" srcId="{1B21CA97-E4B8-3B46-9CD5-933704F16B35}" destId="{BFD91FAD-41BC-0A4F-A72B-5979F5749FFD}" srcOrd="9" destOrd="0" presId="urn:microsoft.com/office/officeart/2005/8/layout/hierarchy3"/>
    <dgm:cxn modelId="{0EF3C553-0606-8B4C-AACD-E9ED66F65722}" type="presParOf" srcId="{1B21CA97-E4B8-3B46-9CD5-933704F16B35}" destId="{28D23757-7C96-E14E-BB28-FCB2E9EB33D6}" srcOrd="10" destOrd="0" presId="urn:microsoft.com/office/officeart/2005/8/layout/hierarchy3"/>
    <dgm:cxn modelId="{C32DADD7-CF89-0A44-A529-5EAC0E262A69}" type="presParOf" srcId="{1B21CA97-E4B8-3B46-9CD5-933704F16B35}" destId="{9157523E-9D4F-A941-A63B-DABB0551ED92}" srcOrd="11" destOrd="0" presId="urn:microsoft.com/office/officeart/2005/8/layout/hierarchy3"/>
    <dgm:cxn modelId="{BA17942F-E6F0-5D4B-BDC9-51D4332C3FC4}" type="presParOf" srcId="{1B21CA97-E4B8-3B46-9CD5-933704F16B35}" destId="{C4B06EAA-70EA-CA48-84C5-A846B72B0B73}" srcOrd="12" destOrd="0" presId="urn:microsoft.com/office/officeart/2005/8/layout/hierarchy3"/>
    <dgm:cxn modelId="{0A982385-68ED-7044-A5F1-19600C9B7A2C}" type="presParOf" srcId="{1B21CA97-E4B8-3B46-9CD5-933704F16B35}" destId="{0EB00906-2E99-1542-8D81-3A4074F0B574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F8359-7FC1-AE47-A4E4-76A1D8771311}">
      <dsp:nvSpPr>
        <dsp:cNvPr id="0" name=""/>
        <dsp:cNvSpPr/>
      </dsp:nvSpPr>
      <dsp:spPr>
        <a:xfrm>
          <a:off x="32681" y="3477"/>
          <a:ext cx="1605733" cy="555644"/>
        </a:xfrm>
        <a:prstGeom prst="roundRect">
          <a:avLst>
            <a:gd name="adj" fmla="val 10000"/>
          </a:avLst>
        </a:prstGeom>
        <a:solidFill>
          <a:srgbClr val="3F9CB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Science Support Systems</a:t>
          </a:r>
          <a:endParaRPr lang="en-US" sz="1800" kern="1200" dirty="0"/>
        </a:p>
      </dsp:txBody>
      <dsp:txXfrm>
        <a:off x="48955" y="19751"/>
        <a:ext cx="1573185" cy="523096"/>
      </dsp:txXfrm>
    </dsp:sp>
    <dsp:sp modelId="{609464EF-A4B8-0A4C-9A57-B22203CF48DD}">
      <dsp:nvSpPr>
        <dsp:cNvPr id="0" name=""/>
        <dsp:cNvSpPr/>
      </dsp:nvSpPr>
      <dsp:spPr>
        <a:xfrm>
          <a:off x="193254" y="559122"/>
          <a:ext cx="160573" cy="416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6733"/>
              </a:lnTo>
              <a:lnTo>
                <a:pt x="160573" y="4167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6F13E9-7F4F-BB4D-BDB1-537B871DE135}">
      <dsp:nvSpPr>
        <dsp:cNvPr id="0" name=""/>
        <dsp:cNvSpPr/>
      </dsp:nvSpPr>
      <dsp:spPr>
        <a:xfrm>
          <a:off x="353828" y="698033"/>
          <a:ext cx="1713046" cy="555644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Deuteration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Crystallization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70102" y="714307"/>
        <a:ext cx="1680498" cy="523096"/>
      </dsp:txXfrm>
    </dsp:sp>
    <dsp:sp modelId="{D2F9A385-62A0-8F46-BC90-ACC2B13C2A1A}">
      <dsp:nvSpPr>
        <dsp:cNvPr id="0" name=""/>
        <dsp:cNvSpPr/>
      </dsp:nvSpPr>
      <dsp:spPr>
        <a:xfrm>
          <a:off x="193254" y="559122"/>
          <a:ext cx="160573" cy="1111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1288"/>
              </a:lnTo>
              <a:lnTo>
                <a:pt x="160573" y="11112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D8572B-AE4B-034C-A550-056C612DAE58}">
      <dsp:nvSpPr>
        <dsp:cNvPr id="0" name=""/>
        <dsp:cNvSpPr/>
      </dsp:nvSpPr>
      <dsp:spPr>
        <a:xfrm>
          <a:off x="353828" y="1392588"/>
          <a:ext cx="1713046" cy="555644"/>
        </a:xfrm>
        <a:prstGeom prst="roundRect">
          <a:avLst>
            <a:gd name="adj" fmla="val 10000"/>
          </a:avLst>
        </a:prstGeom>
        <a:solidFill>
          <a:srgbClr val="AFA988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Sample handling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general labs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70102" y="1408862"/>
        <a:ext cx="1680498" cy="523096"/>
      </dsp:txXfrm>
    </dsp:sp>
    <dsp:sp modelId="{6B6F97F3-9E7B-584A-9D95-38B533486578}">
      <dsp:nvSpPr>
        <dsp:cNvPr id="0" name=""/>
        <dsp:cNvSpPr/>
      </dsp:nvSpPr>
      <dsp:spPr>
        <a:xfrm>
          <a:off x="193254" y="559122"/>
          <a:ext cx="160573" cy="1805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843"/>
              </a:lnTo>
              <a:lnTo>
                <a:pt x="160573" y="18058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D01A0-A9EB-5A45-9290-AAFD57046E77}">
      <dsp:nvSpPr>
        <dsp:cNvPr id="0" name=""/>
        <dsp:cNvSpPr/>
      </dsp:nvSpPr>
      <dsp:spPr>
        <a:xfrm>
          <a:off x="353828" y="2087143"/>
          <a:ext cx="1713046" cy="555644"/>
        </a:xfrm>
        <a:prstGeom prst="roundRect">
          <a:avLst>
            <a:gd name="adj" fmla="val 10000"/>
          </a:avLst>
        </a:prstGeom>
        <a:solidFill>
          <a:srgbClr val="FF660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Temperature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Field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370102" y="2103417"/>
        <a:ext cx="1680498" cy="523096"/>
      </dsp:txXfrm>
    </dsp:sp>
    <dsp:sp modelId="{DA911379-D137-CC46-84F7-458D317FBFAE}">
      <dsp:nvSpPr>
        <dsp:cNvPr id="0" name=""/>
        <dsp:cNvSpPr/>
      </dsp:nvSpPr>
      <dsp:spPr>
        <a:xfrm>
          <a:off x="193254" y="559122"/>
          <a:ext cx="160573" cy="2500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0398"/>
              </a:lnTo>
              <a:lnTo>
                <a:pt x="160573" y="25003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D95A5-1562-A54E-A7D7-871E9924F89E}">
      <dsp:nvSpPr>
        <dsp:cNvPr id="0" name=""/>
        <dsp:cNvSpPr/>
      </dsp:nvSpPr>
      <dsp:spPr>
        <a:xfrm>
          <a:off x="353828" y="2781699"/>
          <a:ext cx="1713046" cy="555644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High Pressure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Mech. Proc.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370102" y="2797973"/>
        <a:ext cx="1680498" cy="523096"/>
      </dsp:txXfrm>
    </dsp:sp>
    <dsp:sp modelId="{FA12D736-4E99-2C47-AA8C-C6AB794E4AA2}">
      <dsp:nvSpPr>
        <dsp:cNvPr id="0" name=""/>
        <dsp:cNvSpPr/>
      </dsp:nvSpPr>
      <dsp:spPr>
        <a:xfrm>
          <a:off x="193254" y="559122"/>
          <a:ext cx="160573" cy="3194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4954"/>
              </a:lnTo>
              <a:lnTo>
                <a:pt x="160573" y="31949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D91FAD-41BC-0A4F-A72B-5979F5749FFD}">
      <dsp:nvSpPr>
        <dsp:cNvPr id="0" name=""/>
        <dsp:cNvSpPr/>
      </dsp:nvSpPr>
      <dsp:spPr>
        <a:xfrm>
          <a:off x="353828" y="3476254"/>
          <a:ext cx="1713046" cy="555644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Fluids incl. gases,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vapor, </a:t>
          </a:r>
          <a:r>
            <a:rPr lang="en-US" sz="1800" kern="1200" dirty="0" err="1" smtClean="0">
              <a:solidFill>
                <a:schemeClr val="tx1"/>
              </a:solidFill>
            </a:rPr>
            <a:t>compl</a:t>
          </a:r>
          <a:r>
            <a:rPr lang="en-US" sz="1800" kern="1200" dirty="0" smtClean="0">
              <a:solidFill>
                <a:schemeClr val="tx1"/>
              </a:solidFill>
            </a:rPr>
            <a:t>. fl.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70102" y="3492528"/>
        <a:ext cx="1680498" cy="523096"/>
      </dsp:txXfrm>
    </dsp:sp>
    <dsp:sp modelId="{28D23757-7C96-E14E-BB28-FCB2E9EB33D6}">
      <dsp:nvSpPr>
        <dsp:cNvPr id="0" name=""/>
        <dsp:cNvSpPr/>
      </dsp:nvSpPr>
      <dsp:spPr>
        <a:xfrm>
          <a:off x="193254" y="559122"/>
          <a:ext cx="160573" cy="3889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89509"/>
              </a:lnTo>
              <a:lnTo>
                <a:pt x="160573" y="38895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7523E-9D4F-A941-A63B-DABB0551ED92}">
      <dsp:nvSpPr>
        <dsp:cNvPr id="0" name=""/>
        <dsp:cNvSpPr/>
      </dsp:nvSpPr>
      <dsp:spPr>
        <a:xfrm>
          <a:off x="353828" y="4170809"/>
          <a:ext cx="1713046" cy="555644"/>
        </a:xfrm>
        <a:prstGeom prst="roundRect">
          <a:avLst>
            <a:gd name="adj" fmla="val 10000"/>
          </a:avLst>
        </a:prstGeom>
        <a:solidFill>
          <a:srgbClr val="0000FF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Sample Environ.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Syst. Integration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370102" y="4187083"/>
        <a:ext cx="1680498" cy="523096"/>
      </dsp:txXfrm>
    </dsp:sp>
    <dsp:sp modelId="{C4B06EAA-70EA-CA48-84C5-A846B72B0B73}">
      <dsp:nvSpPr>
        <dsp:cNvPr id="0" name=""/>
        <dsp:cNvSpPr/>
      </dsp:nvSpPr>
      <dsp:spPr>
        <a:xfrm>
          <a:off x="193254" y="559122"/>
          <a:ext cx="160573" cy="4584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4064"/>
              </a:lnTo>
              <a:lnTo>
                <a:pt x="160573" y="45840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B00906-2E99-1542-8D81-3A4074F0B574}">
      <dsp:nvSpPr>
        <dsp:cNvPr id="0" name=""/>
        <dsp:cNvSpPr/>
      </dsp:nvSpPr>
      <dsp:spPr>
        <a:xfrm>
          <a:off x="353828" y="4865364"/>
          <a:ext cx="1713046" cy="555644"/>
        </a:xfrm>
        <a:prstGeom prst="roundRect">
          <a:avLst>
            <a:gd name="adj" fmla="val 10000"/>
          </a:avLst>
        </a:prstGeom>
        <a:solidFill>
          <a:srgbClr val="FBD5B6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Scientific </a:t>
          </a:r>
          <a:r>
            <a:rPr lang="en-US" sz="1800" kern="1200" dirty="0" err="1" smtClean="0">
              <a:solidFill>
                <a:schemeClr val="tx1"/>
              </a:solidFill>
            </a:rPr>
            <a:t>Coord</a:t>
          </a:r>
          <a:r>
            <a:rPr lang="en-US" sz="1800" kern="1200" dirty="0" smtClean="0">
              <a:solidFill>
                <a:schemeClr val="tx1"/>
              </a:solidFill>
            </a:rPr>
            <a:t>.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User Office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70102" y="4881638"/>
        <a:ext cx="1680498" cy="523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D201D-C9ED-D441-B749-800D6D6411D2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06692-D29A-3A48-BB70-A3D8831DCD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5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 experience: </a:t>
            </a:r>
            <a:r>
              <a:rPr lang="en-US" dirty="0" err="1" smtClean="0"/>
              <a:t>fragemtnation</a:t>
            </a:r>
            <a:r>
              <a:rPr lang="en-US" dirty="0" smtClean="0"/>
              <a:t>,</a:t>
            </a:r>
            <a:r>
              <a:rPr lang="en-US" baseline="0" dirty="0" smtClean="0"/>
              <a:t> only partly supporting all topics … </a:t>
            </a:r>
          </a:p>
          <a:p>
            <a:r>
              <a:rPr lang="en-US" baseline="0" dirty="0" smtClean="0"/>
              <a:t>New approach …</a:t>
            </a:r>
            <a:r>
              <a:rPr lang="en-US" baseline="0" dirty="0" err="1" smtClean="0"/>
              <a:t>mainaining</a:t>
            </a:r>
            <a:r>
              <a:rPr lang="en-US" baseline="0" dirty="0" smtClean="0"/>
              <a:t> balance; bringing it </a:t>
            </a:r>
            <a:r>
              <a:rPr lang="en-US" baseline="0" dirty="0" err="1" smtClean="0"/>
              <a:t>colse</a:t>
            </a:r>
            <a:r>
              <a:rPr lang="en-US" baseline="0" dirty="0" smtClean="0"/>
              <a:t> to the user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A658A-EC88-1048-A0DC-D27764863C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53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6791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cells NOT</a:t>
            </a:r>
            <a:r>
              <a:rPr lang="en-GB" baseline="0" dirty="0" smtClean="0"/>
              <a:t> ONLY MEGABAR!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0394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 smtClean="0"/>
              <a:t>Disolve</a:t>
            </a:r>
            <a:r>
              <a:rPr lang="en-US" smtClean="0"/>
              <a:t> this slide or use as summary;</a:t>
            </a:r>
            <a:r>
              <a:rPr lang="en-US" baseline="0" smtClean="0"/>
              <a:t> link to SAC comments</a:t>
            </a:r>
          </a:p>
          <a:p>
            <a:endParaRPr lang="en-US" baseline="0" smtClean="0"/>
          </a:p>
          <a:p>
            <a:r>
              <a:rPr lang="en-US" baseline="0" smtClean="0"/>
              <a:t>Needs to </a:t>
            </a:r>
            <a:r>
              <a:rPr lang="en-US" baseline="0" err="1" smtClean="0"/>
              <a:t>specifc</a:t>
            </a:r>
            <a:r>
              <a:rPr lang="en-US" baseline="0" smtClean="0"/>
              <a:t> what it want from the pool and what they build for their instrument.</a:t>
            </a:r>
          </a:p>
          <a:p>
            <a:r>
              <a:rPr lang="en-US" baseline="0" smtClean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1609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 smtClean="0"/>
              <a:t>Disolve</a:t>
            </a:r>
            <a:r>
              <a:rPr lang="en-US" smtClean="0"/>
              <a:t> this slide or use as summary;</a:t>
            </a:r>
            <a:r>
              <a:rPr lang="en-US" baseline="0" smtClean="0"/>
              <a:t> link to SAC comments</a:t>
            </a:r>
          </a:p>
          <a:p>
            <a:endParaRPr lang="en-US" baseline="0" smtClean="0"/>
          </a:p>
          <a:p>
            <a:r>
              <a:rPr lang="en-US" baseline="0" smtClean="0"/>
              <a:t>Needs to </a:t>
            </a:r>
            <a:r>
              <a:rPr lang="en-US" baseline="0" err="1" smtClean="0"/>
              <a:t>specifc</a:t>
            </a:r>
            <a:r>
              <a:rPr lang="en-US" baseline="0" smtClean="0"/>
              <a:t> what it want from the pool and what they build for their instrument.</a:t>
            </a:r>
          </a:p>
          <a:p>
            <a:r>
              <a:rPr lang="en-US" baseline="0" smtClean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00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 smtClean="0"/>
              <a:t>Disolve</a:t>
            </a:r>
            <a:r>
              <a:rPr lang="en-US" smtClean="0"/>
              <a:t> this slide or use as summary;</a:t>
            </a:r>
            <a:r>
              <a:rPr lang="en-US" baseline="0" smtClean="0"/>
              <a:t> link to SAC comments</a:t>
            </a:r>
          </a:p>
          <a:p>
            <a:endParaRPr lang="en-US" baseline="0" smtClean="0"/>
          </a:p>
          <a:p>
            <a:r>
              <a:rPr lang="en-US" baseline="0" smtClean="0"/>
              <a:t>Needs to </a:t>
            </a:r>
            <a:r>
              <a:rPr lang="en-US" baseline="0" err="1" smtClean="0"/>
              <a:t>specifc</a:t>
            </a:r>
            <a:r>
              <a:rPr lang="en-US" baseline="0" smtClean="0"/>
              <a:t> what it want from the pool and what they build for their instrument.</a:t>
            </a:r>
          </a:p>
          <a:p>
            <a:r>
              <a:rPr lang="en-US" baseline="0" smtClean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868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Disolve</a:t>
            </a:r>
            <a:r>
              <a:rPr lang="en-US" smtClean="0"/>
              <a:t> this slide or use as summary;</a:t>
            </a:r>
            <a:r>
              <a:rPr lang="en-US" baseline="0" smtClean="0"/>
              <a:t> link to SAC comments</a:t>
            </a:r>
          </a:p>
          <a:p>
            <a:endParaRPr lang="en-US" baseline="0" smtClean="0"/>
          </a:p>
          <a:p>
            <a:r>
              <a:rPr lang="en-US" baseline="0" smtClean="0"/>
              <a:t>Needs to </a:t>
            </a:r>
            <a:r>
              <a:rPr lang="en-US" baseline="0" err="1" smtClean="0"/>
              <a:t>specifc</a:t>
            </a:r>
            <a:r>
              <a:rPr lang="en-US" baseline="0" smtClean="0"/>
              <a:t> what it want from the pool and what they build for their instrument.</a:t>
            </a:r>
          </a:p>
          <a:p>
            <a:r>
              <a:rPr lang="en-US" baseline="0" smtClean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414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 smtClean="0"/>
              <a:t>Disolve</a:t>
            </a:r>
            <a:r>
              <a:rPr lang="en-US" smtClean="0"/>
              <a:t> this slide or use as summary;</a:t>
            </a:r>
            <a:r>
              <a:rPr lang="en-US" baseline="0" smtClean="0"/>
              <a:t> link to SAC comments</a:t>
            </a:r>
          </a:p>
          <a:p>
            <a:endParaRPr lang="en-US" baseline="0" smtClean="0"/>
          </a:p>
          <a:p>
            <a:r>
              <a:rPr lang="en-US" baseline="0" smtClean="0"/>
              <a:t>Needs to </a:t>
            </a:r>
            <a:r>
              <a:rPr lang="en-US" baseline="0" err="1" smtClean="0"/>
              <a:t>specifc</a:t>
            </a:r>
            <a:r>
              <a:rPr lang="en-US" baseline="0" smtClean="0"/>
              <a:t> what it want from the pool and what they build for their instrument.</a:t>
            </a:r>
          </a:p>
          <a:p>
            <a:r>
              <a:rPr lang="en-US" baseline="0" smtClean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699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 smtClean="0"/>
              <a:t>Disolve</a:t>
            </a:r>
            <a:r>
              <a:rPr lang="en-US" smtClean="0"/>
              <a:t> this slide or use as summary;</a:t>
            </a:r>
            <a:r>
              <a:rPr lang="en-US" baseline="0" smtClean="0"/>
              <a:t> link to SAC comments</a:t>
            </a:r>
          </a:p>
          <a:p>
            <a:endParaRPr lang="en-US" baseline="0" smtClean="0"/>
          </a:p>
          <a:p>
            <a:r>
              <a:rPr lang="en-US" baseline="0" smtClean="0"/>
              <a:t>Needs to </a:t>
            </a:r>
            <a:r>
              <a:rPr lang="en-US" baseline="0" err="1" smtClean="0"/>
              <a:t>specifc</a:t>
            </a:r>
            <a:r>
              <a:rPr lang="en-US" baseline="0" smtClean="0"/>
              <a:t> what it want from the pool and what they build for their instrument.</a:t>
            </a:r>
          </a:p>
          <a:p>
            <a:r>
              <a:rPr lang="en-US" baseline="0" smtClean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18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 smtClean="0"/>
              <a:t>Disolve</a:t>
            </a:r>
            <a:r>
              <a:rPr lang="en-US" smtClean="0"/>
              <a:t> this slide or use as summary;</a:t>
            </a:r>
            <a:r>
              <a:rPr lang="en-US" baseline="0" smtClean="0"/>
              <a:t> link to SAC comments</a:t>
            </a:r>
          </a:p>
          <a:p>
            <a:endParaRPr lang="en-US" baseline="0" smtClean="0"/>
          </a:p>
          <a:p>
            <a:r>
              <a:rPr lang="en-US" baseline="0" smtClean="0"/>
              <a:t>Needs to </a:t>
            </a:r>
            <a:r>
              <a:rPr lang="en-US" baseline="0" err="1" smtClean="0"/>
              <a:t>specifc</a:t>
            </a:r>
            <a:r>
              <a:rPr lang="en-US" baseline="0" smtClean="0"/>
              <a:t> what it want from the pool and what they build for their instrument.</a:t>
            </a:r>
          </a:p>
          <a:p>
            <a:r>
              <a:rPr lang="en-US" baseline="0" smtClean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2091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 smtClean="0"/>
              <a:t>Disolve</a:t>
            </a:r>
            <a:r>
              <a:rPr lang="en-US" smtClean="0"/>
              <a:t> this slide or use as summary;</a:t>
            </a:r>
            <a:r>
              <a:rPr lang="en-US" baseline="0" smtClean="0"/>
              <a:t> link to SAC comments</a:t>
            </a:r>
          </a:p>
          <a:p>
            <a:endParaRPr lang="en-US" baseline="0" smtClean="0"/>
          </a:p>
          <a:p>
            <a:r>
              <a:rPr lang="en-US" baseline="0" smtClean="0"/>
              <a:t>Needs to </a:t>
            </a:r>
            <a:r>
              <a:rPr lang="en-US" baseline="0" err="1" smtClean="0"/>
              <a:t>specifc</a:t>
            </a:r>
            <a:r>
              <a:rPr lang="en-US" baseline="0" smtClean="0"/>
              <a:t> what it want from the pool and what they build for their instrument.</a:t>
            </a:r>
          </a:p>
          <a:p>
            <a:r>
              <a:rPr lang="en-US" baseline="0" smtClean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18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 smtClean="0"/>
              <a:t>Disolve</a:t>
            </a:r>
            <a:r>
              <a:rPr lang="en-US" smtClean="0"/>
              <a:t> this slide or use as summary;</a:t>
            </a:r>
            <a:r>
              <a:rPr lang="en-US" baseline="0" smtClean="0"/>
              <a:t> link to SAC comments</a:t>
            </a:r>
          </a:p>
          <a:p>
            <a:endParaRPr lang="en-US" baseline="0" smtClean="0"/>
          </a:p>
          <a:p>
            <a:r>
              <a:rPr lang="en-US" baseline="0" smtClean="0"/>
              <a:t>Needs to </a:t>
            </a:r>
            <a:r>
              <a:rPr lang="en-US" baseline="0" err="1" smtClean="0"/>
              <a:t>specifc</a:t>
            </a:r>
            <a:r>
              <a:rPr lang="en-US" baseline="0" smtClean="0"/>
              <a:t> what it want from the pool and what they build for their instrument.</a:t>
            </a:r>
          </a:p>
          <a:p>
            <a:r>
              <a:rPr lang="en-US" baseline="0" smtClean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546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 smtClean="0"/>
              <a:t>Disolve</a:t>
            </a:r>
            <a:r>
              <a:rPr lang="en-US" smtClean="0"/>
              <a:t> this slide or use as summary;</a:t>
            </a:r>
            <a:r>
              <a:rPr lang="en-US" baseline="0" smtClean="0"/>
              <a:t> link to SAC comments</a:t>
            </a:r>
          </a:p>
          <a:p>
            <a:endParaRPr lang="en-US" baseline="0" smtClean="0"/>
          </a:p>
          <a:p>
            <a:r>
              <a:rPr lang="en-US" baseline="0" smtClean="0"/>
              <a:t>Needs to </a:t>
            </a:r>
            <a:r>
              <a:rPr lang="en-US" baseline="0" err="1" smtClean="0"/>
              <a:t>specifc</a:t>
            </a:r>
            <a:r>
              <a:rPr lang="en-US" baseline="0" smtClean="0"/>
              <a:t> what it want from the pool and what they build for their instrument.</a:t>
            </a:r>
          </a:p>
          <a:p>
            <a:r>
              <a:rPr lang="en-US" baseline="0" smtClean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622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 smtClean="0"/>
              <a:t>Disolve</a:t>
            </a:r>
            <a:r>
              <a:rPr lang="en-US" smtClean="0"/>
              <a:t> this slide or use as summary;</a:t>
            </a:r>
            <a:r>
              <a:rPr lang="en-US" baseline="0" smtClean="0"/>
              <a:t> link to SAC comments</a:t>
            </a:r>
          </a:p>
          <a:p>
            <a:endParaRPr lang="en-US" baseline="0" smtClean="0"/>
          </a:p>
          <a:p>
            <a:r>
              <a:rPr lang="en-US" baseline="0" smtClean="0"/>
              <a:t>Needs to </a:t>
            </a:r>
            <a:r>
              <a:rPr lang="en-US" baseline="0" err="1" smtClean="0"/>
              <a:t>specifc</a:t>
            </a:r>
            <a:r>
              <a:rPr lang="en-US" baseline="0" smtClean="0"/>
              <a:t> what it want from the pool and what they build for their instrument.</a:t>
            </a:r>
          </a:p>
          <a:p>
            <a:r>
              <a:rPr lang="en-US" baseline="0" smtClean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36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 experience: </a:t>
            </a:r>
            <a:r>
              <a:rPr lang="en-US" dirty="0" err="1" smtClean="0"/>
              <a:t>fragemtnation</a:t>
            </a:r>
            <a:r>
              <a:rPr lang="en-US" dirty="0" smtClean="0"/>
              <a:t>,</a:t>
            </a:r>
            <a:r>
              <a:rPr lang="en-US" baseline="0" dirty="0" smtClean="0"/>
              <a:t> only partly supporting all topics … </a:t>
            </a:r>
          </a:p>
          <a:p>
            <a:r>
              <a:rPr lang="en-US" baseline="0" dirty="0" smtClean="0"/>
              <a:t>New approach …</a:t>
            </a:r>
            <a:r>
              <a:rPr lang="en-US" baseline="0" dirty="0" err="1" smtClean="0"/>
              <a:t>mainaining</a:t>
            </a:r>
            <a:r>
              <a:rPr lang="en-US" baseline="0" dirty="0" smtClean="0"/>
              <a:t> balance; bringing it </a:t>
            </a:r>
            <a:r>
              <a:rPr lang="en-US" baseline="0" dirty="0" err="1" smtClean="0"/>
              <a:t>colse</a:t>
            </a:r>
            <a:r>
              <a:rPr lang="en-US" baseline="0" dirty="0" smtClean="0"/>
              <a:t> to the user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A658A-EC88-1048-A0DC-D27764863C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7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 experience: </a:t>
            </a:r>
            <a:r>
              <a:rPr lang="en-US" dirty="0" err="1" smtClean="0"/>
              <a:t>fragemtnation</a:t>
            </a:r>
            <a:r>
              <a:rPr lang="en-US" dirty="0" smtClean="0"/>
              <a:t>,</a:t>
            </a:r>
            <a:r>
              <a:rPr lang="en-US" baseline="0" dirty="0" smtClean="0"/>
              <a:t> only partly supporting all topics … </a:t>
            </a:r>
          </a:p>
          <a:p>
            <a:r>
              <a:rPr lang="en-US" baseline="0" dirty="0" smtClean="0"/>
              <a:t>New approach …</a:t>
            </a:r>
            <a:r>
              <a:rPr lang="en-US" baseline="0" dirty="0" err="1" smtClean="0"/>
              <a:t>mainaining</a:t>
            </a:r>
            <a:r>
              <a:rPr lang="en-US" baseline="0" dirty="0" smtClean="0"/>
              <a:t> balance; bringing it </a:t>
            </a:r>
            <a:r>
              <a:rPr lang="en-US" baseline="0" dirty="0" err="1" smtClean="0"/>
              <a:t>colse</a:t>
            </a:r>
            <a:r>
              <a:rPr lang="en-US" baseline="0" dirty="0" smtClean="0"/>
              <a:t> to the user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A658A-EC88-1048-A0DC-D27764863C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90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 experience: </a:t>
            </a:r>
            <a:r>
              <a:rPr lang="en-US" dirty="0" err="1" smtClean="0"/>
              <a:t>fragemtnation</a:t>
            </a:r>
            <a:r>
              <a:rPr lang="en-US" dirty="0" smtClean="0"/>
              <a:t>,</a:t>
            </a:r>
            <a:r>
              <a:rPr lang="en-US" baseline="0" dirty="0" smtClean="0"/>
              <a:t> only partly supporting all topics … </a:t>
            </a:r>
          </a:p>
          <a:p>
            <a:r>
              <a:rPr lang="en-US" baseline="0" dirty="0" smtClean="0"/>
              <a:t>New approach …</a:t>
            </a:r>
            <a:r>
              <a:rPr lang="en-US" baseline="0" dirty="0" err="1" smtClean="0"/>
              <a:t>mainaining</a:t>
            </a:r>
            <a:r>
              <a:rPr lang="en-US" baseline="0" dirty="0" smtClean="0"/>
              <a:t> balance; bringing it </a:t>
            </a:r>
            <a:r>
              <a:rPr lang="en-US" baseline="0" dirty="0" err="1" smtClean="0"/>
              <a:t>colse</a:t>
            </a:r>
            <a:r>
              <a:rPr lang="en-US" baseline="0" dirty="0" smtClean="0"/>
              <a:t> to the user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A658A-EC88-1048-A0DC-D27764863C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30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 experience: </a:t>
            </a:r>
            <a:r>
              <a:rPr lang="en-US" dirty="0" err="1" smtClean="0"/>
              <a:t>fragemtnation</a:t>
            </a:r>
            <a:r>
              <a:rPr lang="en-US" dirty="0" smtClean="0"/>
              <a:t>,</a:t>
            </a:r>
            <a:r>
              <a:rPr lang="en-US" baseline="0" dirty="0" smtClean="0"/>
              <a:t> only partly supporting all topics … </a:t>
            </a:r>
          </a:p>
          <a:p>
            <a:r>
              <a:rPr lang="en-US" baseline="0" dirty="0" smtClean="0"/>
              <a:t>New approach …</a:t>
            </a:r>
            <a:r>
              <a:rPr lang="en-US" baseline="0" dirty="0" err="1" smtClean="0"/>
              <a:t>mainaining</a:t>
            </a:r>
            <a:r>
              <a:rPr lang="en-US" baseline="0" dirty="0" smtClean="0"/>
              <a:t> balance; bringing it </a:t>
            </a:r>
            <a:r>
              <a:rPr lang="en-US" baseline="0" dirty="0" err="1" smtClean="0"/>
              <a:t>colse</a:t>
            </a:r>
            <a:r>
              <a:rPr lang="en-US" baseline="0" dirty="0" smtClean="0"/>
              <a:t> to the user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A658A-EC88-1048-A0DC-D27764863C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03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 experience: </a:t>
            </a:r>
            <a:r>
              <a:rPr lang="en-US" dirty="0" err="1" smtClean="0"/>
              <a:t>fragemtnation</a:t>
            </a:r>
            <a:r>
              <a:rPr lang="en-US" dirty="0" smtClean="0"/>
              <a:t>,</a:t>
            </a:r>
            <a:r>
              <a:rPr lang="en-US" baseline="0" dirty="0" smtClean="0"/>
              <a:t> only partly supporting all topics … </a:t>
            </a:r>
          </a:p>
          <a:p>
            <a:r>
              <a:rPr lang="en-US" baseline="0" dirty="0" smtClean="0"/>
              <a:t>New approach …</a:t>
            </a:r>
            <a:r>
              <a:rPr lang="en-US" baseline="0" dirty="0" err="1" smtClean="0"/>
              <a:t>mainaining</a:t>
            </a:r>
            <a:r>
              <a:rPr lang="en-US" baseline="0" dirty="0" smtClean="0"/>
              <a:t> balance; bringing it </a:t>
            </a:r>
            <a:r>
              <a:rPr lang="en-US" baseline="0" dirty="0" err="1" smtClean="0"/>
              <a:t>colse</a:t>
            </a:r>
            <a:r>
              <a:rPr lang="en-US" baseline="0" dirty="0" smtClean="0"/>
              <a:t> to the user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A658A-EC88-1048-A0DC-D27764863C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82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 experience: </a:t>
            </a:r>
            <a:r>
              <a:rPr lang="en-US" dirty="0" err="1" smtClean="0"/>
              <a:t>fragemtnation</a:t>
            </a:r>
            <a:r>
              <a:rPr lang="en-US" dirty="0" smtClean="0"/>
              <a:t>,</a:t>
            </a:r>
            <a:r>
              <a:rPr lang="en-US" baseline="0" dirty="0" smtClean="0"/>
              <a:t> only partly supporting all topics … </a:t>
            </a:r>
          </a:p>
          <a:p>
            <a:r>
              <a:rPr lang="en-US" baseline="0" dirty="0" smtClean="0"/>
              <a:t>New approach …</a:t>
            </a:r>
            <a:r>
              <a:rPr lang="en-US" baseline="0" dirty="0" err="1" smtClean="0"/>
              <a:t>mainaining</a:t>
            </a:r>
            <a:r>
              <a:rPr lang="en-US" baseline="0" dirty="0" smtClean="0"/>
              <a:t> balance; bringing it </a:t>
            </a:r>
            <a:r>
              <a:rPr lang="en-US" baseline="0" dirty="0" err="1" smtClean="0"/>
              <a:t>colse</a:t>
            </a:r>
            <a:r>
              <a:rPr lang="en-US" baseline="0" dirty="0" smtClean="0"/>
              <a:t> to the user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A658A-EC88-1048-A0DC-D27764863C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94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 experience: </a:t>
            </a:r>
            <a:r>
              <a:rPr lang="en-US" dirty="0" err="1" smtClean="0"/>
              <a:t>fragemtnation</a:t>
            </a:r>
            <a:r>
              <a:rPr lang="en-US" dirty="0" smtClean="0"/>
              <a:t>,</a:t>
            </a:r>
            <a:r>
              <a:rPr lang="en-US" baseline="0" dirty="0" smtClean="0"/>
              <a:t> only partly supporting all topics … </a:t>
            </a:r>
          </a:p>
          <a:p>
            <a:r>
              <a:rPr lang="en-US" baseline="0" dirty="0" smtClean="0"/>
              <a:t>New approach …</a:t>
            </a:r>
            <a:r>
              <a:rPr lang="en-US" baseline="0" dirty="0" err="1" smtClean="0"/>
              <a:t>mainaining</a:t>
            </a:r>
            <a:r>
              <a:rPr lang="en-US" baseline="0" dirty="0" smtClean="0"/>
              <a:t> balance; bringing it </a:t>
            </a:r>
            <a:r>
              <a:rPr lang="en-US" baseline="0" dirty="0" err="1" smtClean="0"/>
              <a:t>colse</a:t>
            </a:r>
            <a:r>
              <a:rPr lang="en-US" baseline="0" dirty="0" smtClean="0"/>
              <a:t> to the user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A658A-EC88-1048-A0DC-D27764863C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2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6AEF-35B4-43AE-9A3F-FBFB3D6BED1E}" type="datetime4">
              <a:rPr lang="de-DE" smtClean="0"/>
              <a:t>Mai 29, 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43947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1110C-50C5-3242-B120-743828EC6473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39F1E-2A30-BF4C-8D54-625AB453B4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3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jpeg"/><Relationship Id="rId12" Type="http://schemas.openxmlformats.org/officeDocument/2006/relationships/image" Target="../media/image5.png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2.png"/><Relationship Id="rId10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tiff"/><Relationship Id="rId5" Type="http://schemas.openxmlformats.org/officeDocument/2006/relationships/image" Target="../media/image34.tiff"/><Relationship Id="rId6" Type="http://schemas.openxmlformats.org/officeDocument/2006/relationships/image" Target="../media/image35.tiff"/><Relationship Id="rId7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jpeg"/><Relationship Id="rId5" Type="http://schemas.openxmlformats.org/officeDocument/2006/relationships/image" Target="../media/image41.tiff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Sample environment utility supply demands</a:t>
            </a:r>
            <a:endParaRPr lang="en-GB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557418" y="6437930"/>
            <a:ext cx="3373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u="sng" dirty="0" smtClean="0"/>
              <a:t>SEE</a:t>
            </a:r>
            <a:r>
              <a:rPr lang="en-GB" sz="1600" b="1" dirty="0" smtClean="0"/>
              <a:t> : </a:t>
            </a:r>
            <a:r>
              <a:rPr lang="en-GB" sz="1600" b="1" u="sng" dirty="0" smtClean="0"/>
              <a:t>S</a:t>
            </a:r>
            <a:r>
              <a:rPr lang="en-GB" sz="1600" b="1" dirty="0" smtClean="0"/>
              <a:t>ample </a:t>
            </a:r>
            <a:r>
              <a:rPr lang="en-GB" sz="1600" b="1" u="sng" dirty="0" smtClean="0"/>
              <a:t>E</a:t>
            </a:r>
            <a:r>
              <a:rPr lang="en-GB" sz="1600" b="1" dirty="0" smtClean="0"/>
              <a:t>nvironment </a:t>
            </a:r>
            <a:r>
              <a:rPr lang="en-GB" sz="1600" b="1" u="sng" dirty="0" smtClean="0"/>
              <a:t>E</a:t>
            </a:r>
            <a:r>
              <a:rPr lang="en-GB" sz="1600" b="1" dirty="0" smtClean="0"/>
              <a:t>quipment</a:t>
            </a:r>
            <a:endParaRPr lang="en-GB" sz="1600" b="1" dirty="0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1985" y="148423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100" b="1" u="sng" smtClean="0"/>
              <a:t>FLUCO</a:t>
            </a:r>
            <a:r>
              <a:rPr lang="en-GB" sz="3100" b="1" smtClean="0"/>
              <a:t/>
            </a:r>
            <a:br>
              <a:rPr lang="en-GB" sz="3100" b="1" smtClean="0"/>
            </a:br>
            <a:r>
              <a:rPr lang="en-GB" sz="3100" b="1" u="sng" smtClean="0"/>
              <a:t>FLU</a:t>
            </a:r>
            <a:r>
              <a:rPr lang="en-GB" sz="3100" b="1" smtClean="0"/>
              <a:t>ids incl. gases, vapors and </a:t>
            </a:r>
            <a:r>
              <a:rPr lang="en-GB" sz="3100" b="1" u="sng" smtClean="0"/>
              <a:t>CO</a:t>
            </a:r>
            <a:r>
              <a:rPr lang="en-GB" sz="3100" b="1" smtClean="0"/>
              <a:t>mplex fluids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z="1800" smtClean="0"/>
              <a:t>- H. Schneider -</a:t>
            </a:r>
            <a:endParaRPr lang="en-US" sz="1800" dirty="0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-325438" y="2577251"/>
            <a:ext cx="9694863" cy="0"/>
          </a:xfrm>
          <a:prstGeom prst="line">
            <a:avLst/>
          </a:prstGeom>
          <a:noFill/>
          <a:ln w="63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5264" y="1344984"/>
            <a:ext cx="2231711" cy="5431500"/>
            <a:chOff x="42727" y="1334122"/>
            <a:chExt cx="2231711" cy="54315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5499" y="1441450"/>
              <a:ext cx="2218939" cy="532417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graphicFrame>
          <p:nvGraphicFramePr>
            <p:cNvPr id="12" name="Diagram 11"/>
            <p:cNvGraphicFramePr/>
            <p:nvPr>
              <p:extLst>
                <p:ext uri="{D42A27DB-BD31-4B8C-83A1-F6EECF244321}">
                  <p14:modId xmlns:p14="http://schemas.microsoft.com/office/powerpoint/2010/main" val="2068341229"/>
                </p:ext>
              </p:extLst>
            </p:nvPr>
          </p:nvGraphicFramePr>
          <p:xfrm>
            <a:off x="42727" y="1334122"/>
            <a:ext cx="2099556" cy="54244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13" name="Rounded Rectangle 12"/>
          <p:cNvSpPr/>
          <p:nvPr/>
        </p:nvSpPr>
        <p:spPr bwMode="auto">
          <a:xfrm>
            <a:off x="67418" y="3388313"/>
            <a:ext cx="3438770" cy="2778239"/>
          </a:xfrm>
          <a:prstGeom prst="roundRect">
            <a:avLst>
              <a:gd name="adj" fmla="val 3429"/>
            </a:avLst>
          </a:prstGeom>
          <a:noFill/>
          <a:ln w="25400" cap="flat" cmpd="sng" algn="ctr">
            <a:solidFill>
              <a:srgbClr val="0094C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084316" y="4494116"/>
            <a:ext cx="261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SAMPLE  ENVIRONMENT  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7418" y="4130378"/>
            <a:ext cx="540000" cy="54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20886" t="671" r="23469" b="30997"/>
          <a:stretch/>
        </p:blipFill>
        <p:spPr>
          <a:xfrm>
            <a:off x="2381144" y="5518779"/>
            <a:ext cx="383875" cy="540000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r="18325"/>
          <a:stretch/>
        </p:blipFill>
        <p:spPr bwMode="auto">
          <a:xfrm>
            <a:off x="2390880" y="4820147"/>
            <a:ext cx="367564" cy="54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7359" y="3445429"/>
            <a:ext cx="406849" cy="540000"/>
          </a:xfrm>
          <a:prstGeom prst="rect">
            <a:avLst/>
          </a:prstGeom>
        </p:spPr>
      </p:pic>
      <p:pic>
        <p:nvPicPr>
          <p:cNvPr id="19" name="Picture 1" descr="lier05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r="37814" b="31639"/>
          <a:stretch>
            <a:fillRect/>
          </a:stretch>
        </p:blipFill>
        <p:spPr bwMode="auto">
          <a:xfrm>
            <a:off x="2880306" y="5518779"/>
            <a:ext cx="40662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860801" y="1613388"/>
            <a:ext cx="521546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/>
                <a:ea typeface="ヒラギノ角ゴ ProN W3"/>
                <a:cs typeface="Arial"/>
              </a:rPr>
              <a:t>Scientific Activities Division </a:t>
            </a:r>
          </a:p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ヒラギノ角ゴ ProN W3"/>
                <a:cs typeface="Arial"/>
              </a:rPr>
              <a:t>delivers                           </a:t>
            </a:r>
          </a:p>
          <a:p>
            <a:pPr algn="ctr">
              <a:spcAft>
                <a:spcPts val="120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/>
                <a:ea typeface="ヒラギノ角ゴ ProN W3"/>
                <a:cs typeface="Arial"/>
              </a:rPr>
              <a:t>Science Support Systems: </a:t>
            </a:r>
          </a:p>
          <a:p>
            <a:pPr marL="762000" lvl="1" indent="-306000">
              <a:spcAft>
                <a:spcPts val="1200"/>
              </a:spcAft>
              <a:buFont typeface="Arial" charset="0"/>
              <a:buChar char="•"/>
            </a:pPr>
            <a:r>
              <a:rPr lang="en-US" sz="2800" b="1" dirty="0" smtClean="0">
                <a:solidFill>
                  <a:srgbClr val="0094CA"/>
                </a:solidFill>
                <a:latin typeface="Arial"/>
                <a:cs typeface="Arial"/>
              </a:rPr>
              <a:t>sample environment (SE)</a:t>
            </a:r>
          </a:p>
          <a:p>
            <a:pPr marL="762000" lvl="1" indent="-306000">
              <a:spcAft>
                <a:spcPts val="1200"/>
              </a:spcAft>
              <a:buFont typeface="Arial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scientific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/>
              </a:rPr>
              <a:t>labs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62000" lvl="1" indent="-30600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(future) 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user office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3830" y="3445429"/>
            <a:ext cx="459575" cy="54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53830" y="4130378"/>
            <a:ext cx="4595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9702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Temperature and Field </a:t>
            </a:r>
            <a:br>
              <a:rPr lang="en-GB" dirty="0" smtClean="0"/>
            </a:br>
            <a:r>
              <a:rPr lang="en-GB" dirty="0" smtClean="0"/>
              <a:t>Sample Environment (TEFI)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Scope:</a:t>
            </a:r>
          </a:p>
          <a:p>
            <a:pPr lvl="1"/>
            <a:r>
              <a:rPr lang="en-GB" dirty="0" smtClean="0"/>
              <a:t>high/low temperatures,~10</a:t>
            </a:r>
            <a:r>
              <a:rPr lang="en-GB" baseline="30000" dirty="0" smtClean="0"/>
              <a:t>-2</a:t>
            </a:r>
            <a:r>
              <a:rPr lang="en-GB" dirty="0" smtClean="0"/>
              <a:t> – 10</a:t>
            </a:r>
            <a:r>
              <a:rPr lang="en-GB" baseline="30000" dirty="0" smtClean="0"/>
              <a:t>3</a:t>
            </a:r>
            <a:r>
              <a:rPr lang="en-GB" dirty="0" smtClean="0"/>
              <a:t> K, </a:t>
            </a:r>
          </a:p>
          <a:p>
            <a:pPr lvl="1"/>
            <a:r>
              <a:rPr lang="en-GB" dirty="0" smtClean="0"/>
              <a:t>Magnetic and electric fields</a:t>
            </a:r>
          </a:p>
          <a:p>
            <a:pPr lvl="1"/>
            <a:endParaRPr lang="en-GB" dirty="0"/>
          </a:p>
          <a:p>
            <a:r>
              <a:rPr lang="en-GB" dirty="0" smtClean="0"/>
              <a:t>Planned Equipment</a:t>
            </a:r>
          </a:p>
          <a:p>
            <a:pPr lvl="1"/>
            <a:r>
              <a:rPr lang="en-GB" dirty="0" smtClean="0"/>
              <a:t>Liquid helium and dry cryostats (Helium recovery/liquefier available)</a:t>
            </a:r>
          </a:p>
          <a:p>
            <a:pPr lvl="1"/>
            <a:r>
              <a:rPr lang="en-GB" dirty="0" err="1" smtClean="0"/>
              <a:t>Superconducing</a:t>
            </a:r>
            <a:r>
              <a:rPr lang="en-GB" dirty="0" smtClean="0"/>
              <a:t> </a:t>
            </a:r>
            <a:r>
              <a:rPr lang="en-GB" dirty="0" err="1" smtClean="0"/>
              <a:t>cryomagnets</a:t>
            </a:r>
            <a:r>
              <a:rPr lang="en-GB" dirty="0" smtClean="0"/>
              <a:t>, electromagnets</a:t>
            </a:r>
          </a:p>
          <a:p>
            <a:pPr lvl="1"/>
            <a:r>
              <a:rPr lang="en-GB" dirty="0" smtClean="0"/>
              <a:t>He3/4 dilution cryostats, He3 sorption fridge</a:t>
            </a:r>
          </a:p>
          <a:p>
            <a:pPr lvl="1"/>
            <a:r>
              <a:rPr lang="en-GB" dirty="0" smtClean="0"/>
              <a:t>Furnaces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97028"/>
            <a:ext cx="720080" cy="955743"/>
          </a:xfrm>
          <a:prstGeom prst="rect">
            <a:avLst/>
          </a:prstGeom>
        </p:spPr>
      </p:pic>
      <p:pic>
        <p:nvPicPr>
          <p:cNvPr id="6" name="Picture 5" descr="magnetism_pos_ESS_science_icons_2015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50856"/>
            <a:ext cx="920946" cy="92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6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53507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Temperature and Fields –                  </a:t>
            </a:r>
            <a:r>
              <a:rPr lang="en-US" dirty="0"/>
              <a:t>	</a:t>
            </a:r>
            <a:r>
              <a:rPr lang="en-US" dirty="0" smtClean="0"/>
              <a:t>	envisaged suite for 8 by 2023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574359"/>
              </p:ext>
            </p:extLst>
          </p:nvPr>
        </p:nvGraphicFramePr>
        <p:xfrm>
          <a:off x="3277" y="1580489"/>
          <a:ext cx="9140722" cy="46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781"/>
                <a:gridCol w="208280"/>
                <a:gridCol w="4864661"/>
              </a:tblGrid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60000"/>
                        </a:lnSpc>
                      </a:pPr>
                      <a:r>
                        <a:rPr lang="en-US" sz="1700" dirty="0" smtClean="0">
                          <a:latin typeface="Calibri"/>
                          <a:cs typeface="Calibri"/>
                        </a:rPr>
                        <a:t>#</a:t>
                      </a:r>
                      <a:endParaRPr lang="en-US" sz="1700" dirty="0">
                        <a:latin typeface="Calibri"/>
                        <a:cs typeface="Calibri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60000"/>
                        </a:lnSpc>
                      </a:pPr>
                      <a:r>
                        <a:rPr lang="en-US" sz="1700" baseline="0" dirty="0" smtClean="0">
                          <a:latin typeface="Calibri"/>
                          <a:cs typeface="Calibri"/>
                        </a:rPr>
                        <a:t>Needed for </a:t>
                      </a:r>
                      <a:r>
                        <a:rPr lang="is-IS" sz="1700" baseline="0" dirty="0" smtClean="0">
                          <a:latin typeface="Calibri"/>
                          <a:cs typeface="Calibri"/>
                        </a:rPr>
                        <a:t>… out of </a:t>
                      </a:r>
                      <a:r>
                        <a:rPr lang="is-IS" sz="1700" baseline="0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first </a:t>
                      </a:r>
                      <a:r>
                        <a:rPr lang="is-IS" sz="1700" b="1" baseline="0" dirty="0" smtClean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8 Instruments</a:t>
                      </a:r>
                      <a:endParaRPr lang="en-US" sz="1700" b="1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 anchor="b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Horizontal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cryomagnet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Dream,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C-Spec, [Odin, </a:t>
                      </a:r>
                      <a:r>
                        <a:rPr lang="en-US" sz="18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Skadi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]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Vertical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cryomagnet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10T,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15T (HZB)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Bifrost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Magic, C-Spec, [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Estia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Odin]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Warm bore electro-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magnet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Estia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C-Spec,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Loki, Beer,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Odin] , Miracles</a:t>
                      </a:r>
                    </a:p>
                  </a:txBody>
                  <a:tcPr marL="12700" marR="12700" marT="12700" marB="0" anchor="ctr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3D Helmholtz magnet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Loki,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Estia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]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(consider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cryomagnet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Cryostat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incl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PTR,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wet,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flow,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cryostream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is-I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is-I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x-none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x-none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Estia, Magic, Dream, C-S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</a:t>
                      </a:r>
                      <a:r>
                        <a:rPr lang="x-none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ec, Loki, Beer, [Odin]</a:t>
                      </a:r>
                      <a:endParaRPr lang="is-IS" sz="18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CryoFurnace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(4K – 500K) incl. changer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x-none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Dream, C-Spec, </a:t>
                      </a:r>
                      <a:r>
                        <a:rPr lang="x-none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Bifrost, Loki, Beer, [Odin]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Dilution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Magic, C-Spec,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Bifrost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 Temperature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Vacuum Furnace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Magic, Dream,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C-Spec,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Bifrost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[Odin]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Infra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Furnace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C-Spec, Magic,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Beer,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Bifrost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Dream,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[Odin]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Sorption stick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Magic, Dream,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C-Spec,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Bifrost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6kV HV supply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Magic, C-Spec,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Estia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[Odin]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6096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Peltier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subcryostat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in-situ AC susceptibility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additional in-situ possibility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" y="-23494"/>
            <a:ext cx="1085713" cy="14670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36096" y="6372285"/>
            <a:ext cx="2858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Uses refurbished equipment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917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/>
          <p:cNvGrpSpPr/>
          <p:nvPr/>
        </p:nvGrpSpPr>
        <p:grpSpPr>
          <a:xfrm>
            <a:off x="3815917" y="1970838"/>
            <a:ext cx="1244632" cy="1778102"/>
            <a:chOff x="3563888" y="1484784"/>
            <a:chExt cx="1659509" cy="2370802"/>
          </a:xfrm>
        </p:grpSpPr>
        <p:sp>
          <p:nvSpPr>
            <p:cNvPr id="99" name="Freeform 98"/>
            <p:cNvSpPr/>
            <p:nvPr/>
          </p:nvSpPr>
          <p:spPr>
            <a:xfrm>
              <a:off x="3962309" y="2727757"/>
              <a:ext cx="1261088" cy="1127829"/>
            </a:xfrm>
            <a:custGeom>
              <a:avLst/>
              <a:gdLst>
                <a:gd name="connsiteX0" fmla="*/ 2237988 w 3880955"/>
                <a:gd name="connsiteY0" fmla="*/ 1598498 h 1634020"/>
                <a:gd name="connsiteX1" fmla="*/ 0 w 3880955"/>
                <a:gd name="connsiteY1" fmla="*/ 1181113 h 1634020"/>
                <a:gd name="connsiteX2" fmla="*/ 2415606 w 3880955"/>
                <a:gd name="connsiteY2" fmla="*/ 0 h 1634020"/>
                <a:gd name="connsiteX3" fmla="*/ 3880955 w 3880955"/>
                <a:gd name="connsiteY3" fmla="*/ 1634020 h 1634020"/>
                <a:gd name="connsiteX4" fmla="*/ 2237988 w 3880955"/>
                <a:gd name="connsiteY4" fmla="*/ 1598498 h 1634020"/>
                <a:gd name="connsiteX0" fmla="*/ 1811705 w 3880955"/>
                <a:gd name="connsiteY0" fmla="*/ 1598498 h 1634020"/>
                <a:gd name="connsiteX1" fmla="*/ 0 w 3880955"/>
                <a:gd name="connsiteY1" fmla="*/ 1181113 h 1634020"/>
                <a:gd name="connsiteX2" fmla="*/ 2415606 w 3880955"/>
                <a:gd name="connsiteY2" fmla="*/ 0 h 1634020"/>
                <a:gd name="connsiteX3" fmla="*/ 3880955 w 3880955"/>
                <a:gd name="connsiteY3" fmla="*/ 1634020 h 1634020"/>
                <a:gd name="connsiteX4" fmla="*/ 1811705 w 3880955"/>
                <a:gd name="connsiteY4" fmla="*/ 1598498 h 1634020"/>
                <a:gd name="connsiteX0" fmla="*/ 1811705 w 3259292"/>
                <a:gd name="connsiteY0" fmla="*/ 1598498 h 1598498"/>
                <a:gd name="connsiteX1" fmla="*/ 0 w 3259292"/>
                <a:gd name="connsiteY1" fmla="*/ 1181113 h 1598498"/>
                <a:gd name="connsiteX2" fmla="*/ 2415606 w 3259292"/>
                <a:gd name="connsiteY2" fmla="*/ 0 h 1598498"/>
                <a:gd name="connsiteX3" fmla="*/ 3259292 w 3259292"/>
                <a:gd name="connsiteY3" fmla="*/ 1571856 h 1598498"/>
                <a:gd name="connsiteX4" fmla="*/ 1811705 w 3259292"/>
                <a:gd name="connsiteY4" fmla="*/ 1598498 h 1598498"/>
                <a:gd name="connsiteX0" fmla="*/ 1811705 w 3241530"/>
                <a:gd name="connsiteY0" fmla="*/ 1598498 h 1607378"/>
                <a:gd name="connsiteX1" fmla="*/ 0 w 3241530"/>
                <a:gd name="connsiteY1" fmla="*/ 1181113 h 1607378"/>
                <a:gd name="connsiteX2" fmla="*/ 2415606 w 3241530"/>
                <a:gd name="connsiteY2" fmla="*/ 0 h 1607378"/>
                <a:gd name="connsiteX3" fmla="*/ 3241530 w 3241530"/>
                <a:gd name="connsiteY3" fmla="*/ 1607378 h 1607378"/>
                <a:gd name="connsiteX4" fmla="*/ 1811705 w 3241530"/>
                <a:gd name="connsiteY4" fmla="*/ 1598498 h 1607378"/>
                <a:gd name="connsiteX0" fmla="*/ 1811705 w 3072793"/>
                <a:gd name="connsiteY0" fmla="*/ 1598498 h 1607378"/>
                <a:gd name="connsiteX1" fmla="*/ 0 w 3072793"/>
                <a:gd name="connsiteY1" fmla="*/ 1181113 h 1607378"/>
                <a:gd name="connsiteX2" fmla="*/ 2415606 w 3072793"/>
                <a:gd name="connsiteY2" fmla="*/ 0 h 1607378"/>
                <a:gd name="connsiteX3" fmla="*/ 3072793 w 3072793"/>
                <a:gd name="connsiteY3" fmla="*/ 1607378 h 1607378"/>
                <a:gd name="connsiteX4" fmla="*/ 1811705 w 3072793"/>
                <a:gd name="connsiteY4" fmla="*/ 1598498 h 1607378"/>
                <a:gd name="connsiteX0" fmla="*/ 0 w 1261088"/>
                <a:gd name="connsiteY0" fmla="*/ 1598498 h 1607378"/>
                <a:gd name="connsiteX1" fmla="*/ 168736 w 1261088"/>
                <a:gd name="connsiteY1" fmla="*/ 941339 h 1607378"/>
                <a:gd name="connsiteX2" fmla="*/ 603901 w 1261088"/>
                <a:gd name="connsiteY2" fmla="*/ 0 h 1607378"/>
                <a:gd name="connsiteX3" fmla="*/ 1261088 w 1261088"/>
                <a:gd name="connsiteY3" fmla="*/ 1607378 h 1607378"/>
                <a:gd name="connsiteX4" fmla="*/ 0 w 1261088"/>
                <a:gd name="connsiteY4" fmla="*/ 1598498 h 1607378"/>
                <a:gd name="connsiteX0" fmla="*/ 0 w 1261088"/>
                <a:gd name="connsiteY0" fmla="*/ 1118949 h 1127829"/>
                <a:gd name="connsiteX1" fmla="*/ 168736 w 1261088"/>
                <a:gd name="connsiteY1" fmla="*/ 461790 h 1127829"/>
                <a:gd name="connsiteX2" fmla="*/ 595020 w 1261088"/>
                <a:gd name="connsiteY2" fmla="*/ 0 h 1127829"/>
                <a:gd name="connsiteX3" fmla="*/ 1261088 w 1261088"/>
                <a:gd name="connsiteY3" fmla="*/ 1127829 h 1127829"/>
                <a:gd name="connsiteX4" fmla="*/ 0 w 1261088"/>
                <a:gd name="connsiteY4" fmla="*/ 1118949 h 112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088" h="1127829">
                  <a:moveTo>
                    <a:pt x="0" y="1118949"/>
                  </a:moveTo>
                  <a:lnTo>
                    <a:pt x="168736" y="461790"/>
                  </a:lnTo>
                  <a:lnTo>
                    <a:pt x="595020" y="0"/>
                  </a:lnTo>
                  <a:lnTo>
                    <a:pt x="1261088" y="1127829"/>
                  </a:lnTo>
                  <a:lnTo>
                    <a:pt x="0" y="1118949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7000">
                  <a:schemeClr val="accent1">
                    <a:shade val="93000"/>
                    <a:satMod val="130000"/>
                    <a:alpha val="53000"/>
                  </a:schemeClr>
                </a:gs>
                <a:gs pos="100000">
                  <a:schemeClr val="accent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3563888" y="1484784"/>
              <a:ext cx="1517937" cy="1934840"/>
              <a:chOff x="2987824" y="1484784"/>
              <a:chExt cx="1517937" cy="1934840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2987824" y="1484784"/>
                <a:ext cx="1517937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50" dirty="0"/>
                  <a:t>“Sputnik” cell</a:t>
                </a:r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1880" y="1916832"/>
                <a:ext cx="894374" cy="1502792"/>
              </a:xfrm>
              <a:prstGeom prst="rect">
                <a:avLst/>
              </a:prstGeom>
            </p:spPr>
          </p:pic>
        </p:grpSp>
      </p:grpSp>
      <p:grpSp>
        <p:nvGrpSpPr>
          <p:cNvPr id="105" name="Group 104"/>
          <p:cNvGrpSpPr/>
          <p:nvPr/>
        </p:nvGrpSpPr>
        <p:grpSpPr>
          <a:xfrm>
            <a:off x="1210308" y="2227549"/>
            <a:ext cx="2916677" cy="1500338"/>
            <a:chOff x="89742" y="1827063"/>
            <a:chExt cx="3888903" cy="2000451"/>
          </a:xfrm>
        </p:grpSpPr>
        <p:sp>
          <p:nvSpPr>
            <p:cNvPr id="98" name="Freeform 97"/>
            <p:cNvSpPr/>
            <p:nvPr/>
          </p:nvSpPr>
          <p:spPr>
            <a:xfrm>
              <a:off x="97690" y="2193494"/>
              <a:ext cx="3880955" cy="1634020"/>
            </a:xfrm>
            <a:custGeom>
              <a:avLst/>
              <a:gdLst>
                <a:gd name="connsiteX0" fmla="*/ 2237988 w 3880955"/>
                <a:gd name="connsiteY0" fmla="*/ 1598498 h 1634020"/>
                <a:gd name="connsiteX1" fmla="*/ 0 w 3880955"/>
                <a:gd name="connsiteY1" fmla="*/ 1181113 h 1634020"/>
                <a:gd name="connsiteX2" fmla="*/ 2415606 w 3880955"/>
                <a:gd name="connsiteY2" fmla="*/ 0 h 1634020"/>
                <a:gd name="connsiteX3" fmla="*/ 3880955 w 3880955"/>
                <a:gd name="connsiteY3" fmla="*/ 1634020 h 1634020"/>
                <a:gd name="connsiteX4" fmla="*/ 2237988 w 3880955"/>
                <a:gd name="connsiteY4" fmla="*/ 1598498 h 163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0955" h="1634020">
                  <a:moveTo>
                    <a:pt x="2237988" y="1598498"/>
                  </a:moveTo>
                  <a:lnTo>
                    <a:pt x="0" y="1181113"/>
                  </a:lnTo>
                  <a:lnTo>
                    <a:pt x="2415606" y="0"/>
                  </a:lnTo>
                  <a:lnTo>
                    <a:pt x="3880955" y="1634020"/>
                  </a:lnTo>
                  <a:lnTo>
                    <a:pt x="2237988" y="159849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7000">
                  <a:schemeClr val="accent1">
                    <a:shade val="93000"/>
                    <a:satMod val="130000"/>
                    <a:alpha val="53000"/>
                  </a:schemeClr>
                </a:gs>
                <a:gs pos="100000">
                  <a:schemeClr val="accent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89742" y="1827063"/>
              <a:ext cx="2412529" cy="1556423"/>
              <a:chOff x="80861" y="1827063"/>
              <a:chExt cx="2412529" cy="1556423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555" y="2193494"/>
                <a:ext cx="2407835" cy="1189992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80861" y="1827063"/>
                <a:ext cx="1712521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50" dirty="0"/>
                  <a:t>ISIS </a:t>
                </a:r>
                <a:r>
                  <a:rPr lang="en-GB" sz="1350" dirty="0" err="1"/>
                  <a:t>TiZr</a:t>
                </a:r>
                <a:r>
                  <a:rPr lang="en-GB" sz="1350" dirty="0"/>
                  <a:t> gas cell</a:t>
                </a:r>
              </a:p>
            </p:txBody>
          </p:sp>
        </p:grpSp>
      </p:grpSp>
      <p:grpSp>
        <p:nvGrpSpPr>
          <p:cNvPr id="107" name="Group 106"/>
          <p:cNvGrpSpPr/>
          <p:nvPr/>
        </p:nvGrpSpPr>
        <p:grpSpPr>
          <a:xfrm>
            <a:off x="4128052" y="2016162"/>
            <a:ext cx="2884073" cy="1706138"/>
            <a:chOff x="3980068" y="1545214"/>
            <a:chExt cx="3845431" cy="2274851"/>
          </a:xfrm>
        </p:grpSpPr>
        <p:sp>
          <p:nvSpPr>
            <p:cNvPr id="101" name="Freeform 100"/>
            <p:cNvSpPr/>
            <p:nvPr/>
          </p:nvSpPr>
          <p:spPr>
            <a:xfrm>
              <a:off x="3980068" y="3491485"/>
              <a:ext cx="3845431" cy="328580"/>
            </a:xfrm>
            <a:custGeom>
              <a:avLst/>
              <a:gdLst>
                <a:gd name="connsiteX0" fmla="*/ 2237988 w 3880955"/>
                <a:gd name="connsiteY0" fmla="*/ 1598498 h 1634020"/>
                <a:gd name="connsiteX1" fmla="*/ 0 w 3880955"/>
                <a:gd name="connsiteY1" fmla="*/ 1181113 h 1634020"/>
                <a:gd name="connsiteX2" fmla="*/ 2415606 w 3880955"/>
                <a:gd name="connsiteY2" fmla="*/ 0 h 1634020"/>
                <a:gd name="connsiteX3" fmla="*/ 3880955 w 3880955"/>
                <a:gd name="connsiteY3" fmla="*/ 1634020 h 1634020"/>
                <a:gd name="connsiteX4" fmla="*/ 2237988 w 3880955"/>
                <a:gd name="connsiteY4" fmla="*/ 1598498 h 1634020"/>
                <a:gd name="connsiteX0" fmla="*/ 719354 w 2362321"/>
                <a:gd name="connsiteY0" fmla="*/ 1598498 h 1634020"/>
                <a:gd name="connsiteX1" fmla="*/ 0 w 2362321"/>
                <a:gd name="connsiteY1" fmla="*/ 1385365 h 1634020"/>
                <a:gd name="connsiteX2" fmla="*/ 896972 w 2362321"/>
                <a:gd name="connsiteY2" fmla="*/ 0 h 1634020"/>
                <a:gd name="connsiteX3" fmla="*/ 2362321 w 2362321"/>
                <a:gd name="connsiteY3" fmla="*/ 1634020 h 1634020"/>
                <a:gd name="connsiteX4" fmla="*/ 719354 w 2362321"/>
                <a:gd name="connsiteY4" fmla="*/ 1598498 h 1634020"/>
                <a:gd name="connsiteX0" fmla="*/ 0 w 3978644"/>
                <a:gd name="connsiteY0" fmla="*/ 1713945 h 1713945"/>
                <a:gd name="connsiteX1" fmla="*/ 1616323 w 3978644"/>
                <a:gd name="connsiteY1" fmla="*/ 1385365 h 1713945"/>
                <a:gd name="connsiteX2" fmla="*/ 2513295 w 3978644"/>
                <a:gd name="connsiteY2" fmla="*/ 0 h 1713945"/>
                <a:gd name="connsiteX3" fmla="*/ 3978644 w 3978644"/>
                <a:gd name="connsiteY3" fmla="*/ 1634020 h 1713945"/>
                <a:gd name="connsiteX4" fmla="*/ 0 w 3978644"/>
                <a:gd name="connsiteY4" fmla="*/ 1713945 h 1713945"/>
                <a:gd name="connsiteX0" fmla="*/ 0 w 3801026"/>
                <a:gd name="connsiteY0" fmla="*/ 1713945 h 1713945"/>
                <a:gd name="connsiteX1" fmla="*/ 1616323 w 3801026"/>
                <a:gd name="connsiteY1" fmla="*/ 1385365 h 1713945"/>
                <a:gd name="connsiteX2" fmla="*/ 2513295 w 3801026"/>
                <a:gd name="connsiteY2" fmla="*/ 0 h 1713945"/>
                <a:gd name="connsiteX3" fmla="*/ 3801026 w 3801026"/>
                <a:gd name="connsiteY3" fmla="*/ 1394245 h 1713945"/>
                <a:gd name="connsiteX4" fmla="*/ 0 w 3801026"/>
                <a:gd name="connsiteY4" fmla="*/ 1713945 h 1713945"/>
                <a:gd name="connsiteX0" fmla="*/ 0 w 2513295"/>
                <a:gd name="connsiteY0" fmla="*/ 1713945 h 1722825"/>
                <a:gd name="connsiteX1" fmla="*/ 1616323 w 2513295"/>
                <a:gd name="connsiteY1" fmla="*/ 1385365 h 1722825"/>
                <a:gd name="connsiteX2" fmla="*/ 2513295 w 2513295"/>
                <a:gd name="connsiteY2" fmla="*/ 0 h 1722825"/>
                <a:gd name="connsiteX3" fmla="*/ 2131417 w 2513295"/>
                <a:gd name="connsiteY3" fmla="*/ 1722825 h 1722825"/>
                <a:gd name="connsiteX4" fmla="*/ 0 w 2513295"/>
                <a:gd name="connsiteY4" fmla="*/ 1713945 h 1722825"/>
                <a:gd name="connsiteX0" fmla="*/ 0 w 3845431"/>
                <a:gd name="connsiteY0" fmla="*/ 328580 h 337460"/>
                <a:gd name="connsiteX1" fmla="*/ 1616323 w 3845431"/>
                <a:gd name="connsiteY1" fmla="*/ 0 h 337460"/>
                <a:gd name="connsiteX2" fmla="*/ 3845431 w 3845431"/>
                <a:gd name="connsiteY2" fmla="*/ 8881 h 337460"/>
                <a:gd name="connsiteX3" fmla="*/ 2131417 w 3845431"/>
                <a:gd name="connsiteY3" fmla="*/ 337460 h 337460"/>
                <a:gd name="connsiteX4" fmla="*/ 0 w 3845431"/>
                <a:gd name="connsiteY4" fmla="*/ 328580 h 337460"/>
                <a:gd name="connsiteX0" fmla="*/ 0 w 3845431"/>
                <a:gd name="connsiteY0" fmla="*/ 328580 h 328580"/>
                <a:gd name="connsiteX1" fmla="*/ 1616323 w 3845431"/>
                <a:gd name="connsiteY1" fmla="*/ 0 h 328580"/>
                <a:gd name="connsiteX2" fmla="*/ 3845431 w 3845431"/>
                <a:gd name="connsiteY2" fmla="*/ 8881 h 328580"/>
                <a:gd name="connsiteX3" fmla="*/ 2140298 w 3845431"/>
                <a:gd name="connsiteY3" fmla="*/ 301938 h 328580"/>
                <a:gd name="connsiteX4" fmla="*/ 0 w 3845431"/>
                <a:gd name="connsiteY4" fmla="*/ 328580 h 328580"/>
                <a:gd name="connsiteX0" fmla="*/ 0 w 3845431"/>
                <a:gd name="connsiteY0" fmla="*/ 328580 h 328580"/>
                <a:gd name="connsiteX1" fmla="*/ 1616323 w 3845431"/>
                <a:gd name="connsiteY1" fmla="*/ 0 h 328580"/>
                <a:gd name="connsiteX2" fmla="*/ 3845431 w 3845431"/>
                <a:gd name="connsiteY2" fmla="*/ 8881 h 328580"/>
                <a:gd name="connsiteX3" fmla="*/ 2131417 w 3845431"/>
                <a:gd name="connsiteY3" fmla="*/ 328579 h 328580"/>
                <a:gd name="connsiteX4" fmla="*/ 0 w 3845431"/>
                <a:gd name="connsiteY4" fmla="*/ 328580 h 32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5431" h="328580">
                  <a:moveTo>
                    <a:pt x="0" y="328580"/>
                  </a:moveTo>
                  <a:lnTo>
                    <a:pt x="1616323" y="0"/>
                  </a:lnTo>
                  <a:lnTo>
                    <a:pt x="3845431" y="8881"/>
                  </a:lnTo>
                  <a:lnTo>
                    <a:pt x="2131417" y="328579"/>
                  </a:lnTo>
                  <a:lnTo>
                    <a:pt x="0" y="32858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7000">
                  <a:schemeClr val="accent1">
                    <a:shade val="93000"/>
                    <a:satMod val="130000"/>
                    <a:alpha val="53000"/>
                  </a:schemeClr>
                </a:gs>
                <a:gs pos="100000">
                  <a:schemeClr val="accent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9373" y="1918196"/>
              <a:ext cx="2184703" cy="1580360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5639373" y="1545214"/>
              <a:ext cx="172696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Paris-Edinburgh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357754" y="4195187"/>
            <a:ext cx="2363099" cy="1748142"/>
            <a:chOff x="1619672" y="4450582"/>
            <a:chExt cx="3150798" cy="2330856"/>
          </a:xfrm>
        </p:grpSpPr>
        <p:sp>
          <p:nvSpPr>
            <p:cNvPr id="103" name="Freeform 102"/>
            <p:cNvSpPr/>
            <p:nvPr/>
          </p:nvSpPr>
          <p:spPr>
            <a:xfrm>
              <a:off x="1679916" y="4450582"/>
              <a:ext cx="3090554" cy="577236"/>
            </a:xfrm>
            <a:custGeom>
              <a:avLst/>
              <a:gdLst>
                <a:gd name="connsiteX0" fmla="*/ 2237988 w 3880955"/>
                <a:gd name="connsiteY0" fmla="*/ 1598498 h 1634020"/>
                <a:gd name="connsiteX1" fmla="*/ 0 w 3880955"/>
                <a:gd name="connsiteY1" fmla="*/ 1181113 h 1634020"/>
                <a:gd name="connsiteX2" fmla="*/ 2415606 w 3880955"/>
                <a:gd name="connsiteY2" fmla="*/ 0 h 1634020"/>
                <a:gd name="connsiteX3" fmla="*/ 3880955 w 3880955"/>
                <a:gd name="connsiteY3" fmla="*/ 1634020 h 1634020"/>
                <a:gd name="connsiteX4" fmla="*/ 2237988 w 3880955"/>
                <a:gd name="connsiteY4" fmla="*/ 1598498 h 1634020"/>
                <a:gd name="connsiteX0" fmla="*/ 2237988 w 4982187"/>
                <a:gd name="connsiteY0" fmla="*/ 515072 h 550594"/>
                <a:gd name="connsiteX1" fmla="*/ 0 w 4982187"/>
                <a:gd name="connsiteY1" fmla="*/ 97687 h 550594"/>
                <a:gd name="connsiteX2" fmla="*/ 4982187 w 4982187"/>
                <a:gd name="connsiteY2" fmla="*/ 0 h 550594"/>
                <a:gd name="connsiteX3" fmla="*/ 3880955 w 4982187"/>
                <a:gd name="connsiteY3" fmla="*/ 550594 h 550594"/>
                <a:gd name="connsiteX4" fmla="*/ 2237988 w 4982187"/>
                <a:gd name="connsiteY4" fmla="*/ 515072 h 550594"/>
                <a:gd name="connsiteX0" fmla="*/ 0 w 2744199"/>
                <a:gd name="connsiteY0" fmla="*/ 515072 h 550594"/>
                <a:gd name="connsiteX1" fmla="*/ 1403182 w 2744199"/>
                <a:gd name="connsiteY1" fmla="*/ 1 h 550594"/>
                <a:gd name="connsiteX2" fmla="*/ 2744199 w 2744199"/>
                <a:gd name="connsiteY2" fmla="*/ 0 h 550594"/>
                <a:gd name="connsiteX3" fmla="*/ 1642967 w 2744199"/>
                <a:gd name="connsiteY3" fmla="*/ 550594 h 550594"/>
                <a:gd name="connsiteX4" fmla="*/ 0 w 2744199"/>
                <a:gd name="connsiteY4" fmla="*/ 515072 h 550594"/>
                <a:gd name="connsiteX0" fmla="*/ 0 w 2735318"/>
                <a:gd name="connsiteY0" fmla="*/ 577236 h 577236"/>
                <a:gd name="connsiteX1" fmla="*/ 1394301 w 2735318"/>
                <a:gd name="connsiteY1" fmla="*/ 1 h 577236"/>
                <a:gd name="connsiteX2" fmla="*/ 2735318 w 2735318"/>
                <a:gd name="connsiteY2" fmla="*/ 0 h 577236"/>
                <a:gd name="connsiteX3" fmla="*/ 1634086 w 2735318"/>
                <a:gd name="connsiteY3" fmla="*/ 550594 h 577236"/>
                <a:gd name="connsiteX4" fmla="*/ 0 w 2735318"/>
                <a:gd name="connsiteY4" fmla="*/ 577236 h 577236"/>
                <a:gd name="connsiteX0" fmla="*/ 0 w 2735318"/>
                <a:gd name="connsiteY0" fmla="*/ 577236 h 577236"/>
                <a:gd name="connsiteX1" fmla="*/ 1394301 w 2735318"/>
                <a:gd name="connsiteY1" fmla="*/ 1 h 577236"/>
                <a:gd name="connsiteX2" fmla="*/ 2735318 w 2735318"/>
                <a:gd name="connsiteY2" fmla="*/ 0 h 577236"/>
                <a:gd name="connsiteX3" fmla="*/ 1829466 w 2735318"/>
                <a:gd name="connsiteY3" fmla="*/ 559475 h 577236"/>
                <a:gd name="connsiteX4" fmla="*/ 0 w 2735318"/>
                <a:gd name="connsiteY4" fmla="*/ 577236 h 577236"/>
                <a:gd name="connsiteX0" fmla="*/ 0 w 3055030"/>
                <a:gd name="connsiteY0" fmla="*/ 594997 h 594997"/>
                <a:gd name="connsiteX1" fmla="*/ 1394301 w 3055030"/>
                <a:gd name="connsiteY1" fmla="*/ 17762 h 594997"/>
                <a:gd name="connsiteX2" fmla="*/ 3055030 w 3055030"/>
                <a:gd name="connsiteY2" fmla="*/ 0 h 594997"/>
                <a:gd name="connsiteX3" fmla="*/ 1829466 w 3055030"/>
                <a:gd name="connsiteY3" fmla="*/ 577236 h 594997"/>
                <a:gd name="connsiteX4" fmla="*/ 0 w 3055030"/>
                <a:gd name="connsiteY4" fmla="*/ 594997 h 594997"/>
                <a:gd name="connsiteX0" fmla="*/ 0 w 3055030"/>
                <a:gd name="connsiteY0" fmla="*/ 577235 h 577235"/>
                <a:gd name="connsiteX1" fmla="*/ 1394301 w 3055030"/>
                <a:gd name="connsiteY1" fmla="*/ 0 h 577235"/>
                <a:gd name="connsiteX2" fmla="*/ 3055030 w 3055030"/>
                <a:gd name="connsiteY2" fmla="*/ 17760 h 577235"/>
                <a:gd name="connsiteX3" fmla="*/ 1829466 w 3055030"/>
                <a:gd name="connsiteY3" fmla="*/ 559474 h 577235"/>
                <a:gd name="connsiteX4" fmla="*/ 0 w 3055030"/>
                <a:gd name="connsiteY4" fmla="*/ 577235 h 577235"/>
                <a:gd name="connsiteX0" fmla="*/ 0 w 3063911"/>
                <a:gd name="connsiteY0" fmla="*/ 577236 h 577236"/>
                <a:gd name="connsiteX1" fmla="*/ 1394301 w 3063911"/>
                <a:gd name="connsiteY1" fmla="*/ 1 h 577236"/>
                <a:gd name="connsiteX2" fmla="*/ 3063911 w 3063911"/>
                <a:gd name="connsiteY2" fmla="*/ 0 h 577236"/>
                <a:gd name="connsiteX3" fmla="*/ 1829466 w 3063911"/>
                <a:gd name="connsiteY3" fmla="*/ 559475 h 577236"/>
                <a:gd name="connsiteX4" fmla="*/ 0 w 3063911"/>
                <a:gd name="connsiteY4" fmla="*/ 577236 h 577236"/>
                <a:gd name="connsiteX0" fmla="*/ 0 w 3090554"/>
                <a:gd name="connsiteY0" fmla="*/ 577236 h 577236"/>
                <a:gd name="connsiteX1" fmla="*/ 1420944 w 3090554"/>
                <a:gd name="connsiteY1" fmla="*/ 1 h 577236"/>
                <a:gd name="connsiteX2" fmla="*/ 3090554 w 3090554"/>
                <a:gd name="connsiteY2" fmla="*/ 0 h 577236"/>
                <a:gd name="connsiteX3" fmla="*/ 1856109 w 3090554"/>
                <a:gd name="connsiteY3" fmla="*/ 559475 h 577236"/>
                <a:gd name="connsiteX4" fmla="*/ 0 w 3090554"/>
                <a:gd name="connsiteY4" fmla="*/ 577236 h 57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554" h="577236">
                  <a:moveTo>
                    <a:pt x="0" y="577236"/>
                  </a:moveTo>
                  <a:lnTo>
                    <a:pt x="1420944" y="1"/>
                  </a:lnTo>
                  <a:lnTo>
                    <a:pt x="3090554" y="0"/>
                  </a:lnTo>
                  <a:lnTo>
                    <a:pt x="1856109" y="559475"/>
                  </a:lnTo>
                  <a:lnTo>
                    <a:pt x="0" y="5772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>
                    <a:shade val="93000"/>
                    <a:satMod val="130000"/>
                    <a:alpha val="53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1680" y="5013176"/>
              <a:ext cx="1861770" cy="12995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1619672" y="6381329"/>
              <a:ext cx="165472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ILL </a:t>
              </a:r>
              <a:r>
                <a:rPr lang="en-GB" sz="1350" dirty="0" err="1"/>
                <a:t>BeCu</a:t>
              </a:r>
              <a:r>
                <a:rPr lang="en-GB" sz="1350" dirty="0"/>
                <a:t> clamp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4089156" y="4156298"/>
            <a:ext cx="3536820" cy="1218987"/>
            <a:chOff x="3928208" y="4398729"/>
            <a:chExt cx="4715760" cy="1625315"/>
          </a:xfrm>
        </p:grpSpPr>
        <p:sp>
          <p:nvSpPr>
            <p:cNvPr id="104" name="Freeform 103"/>
            <p:cNvSpPr/>
            <p:nvPr/>
          </p:nvSpPr>
          <p:spPr>
            <a:xfrm>
              <a:off x="3928208" y="4398729"/>
              <a:ext cx="4715760" cy="594998"/>
            </a:xfrm>
            <a:custGeom>
              <a:avLst/>
              <a:gdLst>
                <a:gd name="connsiteX0" fmla="*/ 2237988 w 3880955"/>
                <a:gd name="connsiteY0" fmla="*/ 1598498 h 1634020"/>
                <a:gd name="connsiteX1" fmla="*/ 0 w 3880955"/>
                <a:gd name="connsiteY1" fmla="*/ 1181113 h 1634020"/>
                <a:gd name="connsiteX2" fmla="*/ 2415606 w 3880955"/>
                <a:gd name="connsiteY2" fmla="*/ 0 h 1634020"/>
                <a:gd name="connsiteX3" fmla="*/ 3880955 w 3880955"/>
                <a:gd name="connsiteY3" fmla="*/ 1634020 h 1634020"/>
                <a:gd name="connsiteX4" fmla="*/ 2237988 w 3880955"/>
                <a:gd name="connsiteY4" fmla="*/ 1598498 h 1634020"/>
                <a:gd name="connsiteX0" fmla="*/ 2237988 w 4982187"/>
                <a:gd name="connsiteY0" fmla="*/ 515072 h 550594"/>
                <a:gd name="connsiteX1" fmla="*/ 0 w 4982187"/>
                <a:gd name="connsiteY1" fmla="*/ 97687 h 550594"/>
                <a:gd name="connsiteX2" fmla="*/ 4982187 w 4982187"/>
                <a:gd name="connsiteY2" fmla="*/ 0 h 550594"/>
                <a:gd name="connsiteX3" fmla="*/ 3880955 w 4982187"/>
                <a:gd name="connsiteY3" fmla="*/ 550594 h 550594"/>
                <a:gd name="connsiteX4" fmla="*/ 2237988 w 4982187"/>
                <a:gd name="connsiteY4" fmla="*/ 515072 h 550594"/>
                <a:gd name="connsiteX0" fmla="*/ 0 w 2744199"/>
                <a:gd name="connsiteY0" fmla="*/ 515072 h 550594"/>
                <a:gd name="connsiteX1" fmla="*/ 1403182 w 2744199"/>
                <a:gd name="connsiteY1" fmla="*/ 1 h 550594"/>
                <a:gd name="connsiteX2" fmla="*/ 2744199 w 2744199"/>
                <a:gd name="connsiteY2" fmla="*/ 0 h 550594"/>
                <a:gd name="connsiteX3" fmla="*/ 1642967 w 2744199"/>
                <a:gd name="connsiteY3" fmla="*/ 550594 h 550594"/>
                <a:gd name="connsiteX4" fmla="*/ 0 w 2744199"/>
                <a:gd name="connsiteY4" fmla="*/ 515072 h 550594"/>
                <a:gd name="connsiteX0" fmla="*/ 0 w 2735318"/>
                <a:gd name="connsiteY0" fmla="*/ 577236 h 577236"/>
                <a:gd name="connsiteX1" fmla="*/ 1394301 w 2735318"/>
                <a:gd name="connsiteY1" fmla="*/ 1 h 577236"/>
                <a:gd name="connsiteX2" fmla="*/ 2735318 w 2735318"/>
                <a:gd name="connsiteY2" fmla="*/ 0 h 577236"/>
                <a:gd name="connsiteX3" fmla="*/ 1634086 w 2735318"/>
                <a:gd name="connsiteY3" fmla="*/ 550594 h 577236"/>
                <a:gd name="connsiteX4" fmla="*/ 0 w 2735318"/>
                <a:gd name="connsiteY4" fmla="*/ 577236 h 577236"/>
                <a:gd name="connsiteX0" fmla="*/ 0 w 2735318"/>
                <a:gd name="connsiteY0" fmla="*/ 577236 h 577236"/>
                <a:gd name="connsiteX1" fmla="*/ 1394301 w 2735318"/>
                <a:gd name="connsiteY1" fmla="*/ 1 h 577236"/>
                <a:gd name="connsiteX2" fmla="*/ 2735318 w 2735318"/>
                <a:gd name="connsiteY2" fmla="*/ 0 h 577236"/>
                <a:gd name="connsiteX3" fmla="*/ 1829466 w 2735318"/>
                <a:gd name="connsiteY3" fmla="*/ 559475 h 577236"/>
                <a:gd name="connsiteX4" fmla="*/ 0 w 2735318"/>
                <a:gd name="connsiteY4" fmla="*/ 577236 h 577236"/>
                <a:gd name="connsiteX0" fmla="*/ 0 w 3055030"/>
                <a:gd name="connsiteY0" fmla="*/ 594997 h 594997"/>
                <a:gd name="connsiteX1" fmla="*/ 1394301 w 3055030"/>
                <a:gd name="connsiteY1" fmla="*/ 17762 h 594997"/>
                <a:gd name="connsiteX2" fmla="*/ 3055030 w 3055030"/>
                <a:gd name="connsiteY2" fmla="*/ 0 h 594997"/>
                <a:gd name="connsiteX3" fmla="*/ 1829466 w 3055030"/>
                <a:gd name="connsiteY3" fmla="*/ 577236 h 594997"/>
                <a:gd name="connsiteX4" fmla="*/ 0 w 3055030"/>
                <a:gd name="connsiteY4" fmla="*/ 594997 h 594997"/>
                <a:gd name="connsiteX0" fmla="*/ 0 w 3055030"/>
                <a:gd name="connsiteY0" fmla="*/ 577235 h 577235"/>
                <a:gd name="connsiteX1" fmla="*/ 1394301 w 3055030"/>
                <a:gd name="connsiteY1" fmla="*/ 0 h 577235"/>
                <a:gd name="connsiteX2" fmla="*/ 3055030 w 3055030"/>
                <a:gd name="connsiteY2" fmla="*/ 17760 h 577235"/>
                <a:gd name="connsiteX3" fmla="*/ 1829466 w 3055030"/>
                <a:gd name="connsiteY3" fmla="*/ 559474 h 577235"/>
                <a:gd name="connsiteX4" fmla="*/ 0 w 3055030"/>
                <a:gd name="connsiteY4" fmla="*/ 577235 h 577235"/>
                <a:gd name="connsiteX0" fmla="*/ 0 w 3063911"/>
                <a:gd name="connsiteY0" fmla="*/ 577236 h 577236"/>
                <a:gd name="connsiteX1" fmla="*/ 1394301 w 3063911"/>
                <a:gd name="connsiteY1" fmla="*/ 1 h 577236"/>
                <a:gd name="connsiteX2" fmla="*/ 3063911 w 3063911"/>
                <a:gd name="connsiteY2" fmla="*/ 0 h 577236"/>
                <a:gd name="connsiteX3" fmla="*/ 1829466 w 3063911"/>
                <a:gd name="connsiteY3" fmla="*/ 559475 h 577236"/>
                <a:gd name="connsiteX4" fmla="*/ 0 w 3063911"/>
                <a:gd name="connsiteY4" fmla="*/ 577236 h 577236"/>
                <a:gd name="connsiteX0" fmla="*/ 0 w 3090554"/>
                <a:gd name="connsiteY0" fmla="*/ 577236 h 577236"/>
                <a:gd name="connsiteX1" fmla="*/ 1420944 w 3090554"/>
                <a:gd name="connsiteY1" fmla="*/ 1 h 577236"/>
                <a:gd name="connsiteX2" fmla="*/ 3090554 w 3090554"/>
                <a:gd name="connsiteY2" fmla="*/ 0 h 577236"/>
                <a:gd name="connsiteX3" fmla="*/ 1856109 w 3090554"/>
                <a:gd name="connsiteY3" fmla="*/ 559475 h 577236"/>
                <a:gd name="connsiteX4" fmla="*/ 0 w 3090554"/>
                <a:gd name="connsiteY4" fmla="*/ 577236 h 577236"/>
                <a:gd name="connsiteX0" fmla="*/ 2779723 w 5870277"/>
                <a:gd name="connsiteY0" fmla="*/ 577236 h 577236"/>
                <a:gd name="connsiteX1" fmla="*/ 0 w 5870277"/>
                <a:gd name="connsiteY1" fmla="*/ 8881 h 577236"/>
                <a:gd name="connsiteX2" fmla="*/ 5870277 w 5870277"/>
                <a:gd name="connsiteY2" fmla="*/ 0 h 577236"/>
                <a:gd name="connsiteX3" fmla="*/ 4635832 w 5870277"/>
                <a:gd name="connsiteY3" fmla="*/ 559475 h 577236"/>
                <a:gd name="connsiteX4" fmla="*/ 2779723 w 5870277"/>
                <a:gd name="connsiteY4" fmla="*/ 577236 h 577236"/>
                <a:gd name="connsiteX0" fmla="*/ 2779723 w 4635832"/>
                <a:gd name="connsiteY0" fmla="*/ 577236 h 577236"/>
                <a:gd name="connsiteX1" fmla="*/ 0 w 4635832"/>
                <a:gd name="connsiteY1" fmla="*/ 8881 h 577236"/>
                <a:gd name="connsiteX2" fmla="*/ 3419148 w 4635832"/>
                <a:gd name="connsiteY2" fmla="*/ 0 h 577236"/>
                <a:gd name="connsiteX3" fmla="*/ 4635832 w 4635832"/>
                <a:gd name="connsiteY3" fmla="*/ 559475 h 577236"/>
                <a:gd name="connsiteX4" fmla="*/ 2779723 w 4635832"/>
                <a:gd name="connsiteY4" fmla="*/ 577236 h 577236"/>
                <a:gd name="connsiteX0" fmla="*/ 2380082 w 4635832"/>
                <a:gd name="connsiteY0" fmla="*/ 594998 h 594998"/>
                <a:gd name="connsiteX1" fmla="*/ 0 w 4635832"/>
                <a:gd name="connsiteY1" fmla="*/ 8881 h 594998"/>
                <a:gd name="connsiteX2" fmla="*/ 3419148 w 4635832"/>
                <a:gd name="connsiteY2" fmla="*/ 0 h 594998"/>
                <a:gd name="connsiteX3" fmla="*/ 4635832 w 4635832"/>
                <a:gd name="connsiteY3" fmla="*/ 559475 h 594998"/>
                <a:gd name="connsiteX4" fmla="*/ 2380082 w 4635832"/>
                <a:gd name="connsiteY4" fmla="*/ 594998 h 594998"/>
                <a:gd name="connsiteX0" fmla="*/ 2380082 w 4715760"/>
                <a:gd name="connsiteY0" fmla="*/ 594998 h 594998"/>
                <a:gd name="connsiteX1" fmla="*/ 0 w 4715760"/>
                <a:gd name="connsiteY1" fmla="*/ 8881 h 594998"/>
                <a:gd name="connsiteX2" fmla="*/ 3419148 w 4715760"/>
                <a:gd name="connsiteY2" fmla="*/ 0 h 594998"/>
                <a:gd name="connsiteX3" fmla="*/ 4715760 w 4715760"/>
                <a:gd name="connsiteY3" fmla="*/ 586117 h 594998"/>
                <a:gd name="connsiteX4" fmla="*/ 2380082 w 4715760"/>
                <a:gd name="connsiteY4" fmla="*/ 594998 h 59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760" h="594998">
                  <a:moveTo>
                    <a:pt x="2380082" y="594998"/>
                  </a:moveTo>
                  <a:lnTo>
                    <a:pt x="0" y="8881"/>
                  </a:lnTo>
                  <a:lnTo>
                    <a:pt x="3419148" y="0"/>
                  </a:lnTo>
                  <a:lnTo>
                    <a:pt x="4715760" y="586117"/>
                  </a:lnTo>
                  <a:lnTo>
                    <a:pt x="2380082" y="59499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>
                    <a:shade val="93000"/>
                    <a:satMod val="130000"/>
                    <a:alpha val="53000"/>
                  </a:schemeClr>
                </a:gs>
                <a:gs pos="100000">
                  <a:schemeClr val="bg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230007" y="5516214"/>
              <a:ext cx="698227" cy="50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75" dirty="0">
                  <a:solidFill>
                    <a:schemeClr val="bg1"/>
                  </a:solidFill>
                </a:rPr>
                <a:t>WC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200" b="1" dirty="0" smtClean="0"/>
              <a:t>PREMP</a:t>
            </a:r>
            <a:br>
              <a:rPr lang="sv-SE" sz="3200" b="1" dirty="0" smtClean="0"/>
            </a:br>
            <a:r>
              <a:rPr lang="sv-SE" sz="3200" b="1" dirty="0" err="1" smtClean="0"/>
              <a:t>PREssure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devices</a:t>
            </a:r>
            <a:r>
              <a:rPr lang="sv-SE" sz="3200" b="1" dirty="0" smtClean="0"/>
              <a:t> and </a:t>
            </a:r>
            <a:r>
              <a:rPr lang="sv-SE" sz="3200" b="1" dirty="0" err="1" smtClean="0"/>
              <a:t>Mechanical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Processing</a:t>
            </a:r>
            <a:r>
              <a:rPr lang="sv-SE" sz="3200" b="1" dirty="0" smtClean="0"/>
              <a:t/>
            </a:r>
            <a:br>
              <a:rPr lang="sv-SE" sz="3200" b="1" dirty="0" smtClean="0"/>
            </a:br>
            <a:r>
              <a:rPr lang="sv-SE" sz="3200" b="1" dirty="0" smtClean="0"/>
              <a:t/>
            </a:r>
            <a:br>
              <a:rPr lang="sv-SE" sz="3200" b="1" dirty="0" smtClean="0"/>
            </a:br>
            <a:r>
              <a:rPr lang="sv-SE" sz="3200" b="1" dirty="0" err="1" smtClean="0"/>
              <a:t>Requires</a:t>
            </a:r>
            <a:r>
              <a:rPr lang="sv-SE" sz="3200" b="1" dirty="0" smtClean="0"/>
              <a:t> hardware </a:t>
            </a:r>
            <a:r>
              <a:rPr lang="sv-SE" sz="3200" b="1" dirty="0" err="1" smtClean="0"/>
              <a:t>spectrum</a:t>
            </a:r>
            <a:endParaRPr lang="sv-SE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grpSp>
        <p:nvGrpSpPr>
          <p:cNvPr id="5" name="Group 4"/>
          <p:cNvGrpSpPr/>
          <p:nvPr/>
        </p:nvGrpSpPr>
        <p:grpSpPr>
          <a:xfrm>
            <a:off x="2735796" y="3645026"/>
            <a:ext cx="4336024" cy="1001208"/>
            <a:chOff x="1979711" y="5217221"/>
            <a:chExt cx="5781365" cy="1334944"/>
          </a:xfrm>
        </p:grpSpPr>
        <p:sp>
          <p:nvSpPr>
            <p:cNvPr id="6" name="Rectangle 5"/>
            <p:cNvSpPr/>
            <p:nvPr/>
          </p:nvSpPr>
          <p:spPr>
            <a:xfrm rot="5400000">
              <a:off x="4484712" y="2732945"/>
              <a:ext cx="792088" cy="576064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0000">
                  <a:srgbClr val="FFC000"/>
                </a:gs>
                <a:gs pos="82000">
                  <a:srgbClr val="0070C0"/>
                </a:gs>
                <a:gs pos="100000">
                  <a:srgbClr val="7030A0"/>
                </a:gs>
                <a:gs pos="60000">
                  <a:srgbClr val="92D050"/>
                </a:gs>
                <a:gs pos="40000">
                  <a:srgbClr val="FFFF00"/>
                </a:gs>
              </a:gsLst>
              <a:lin ang="5400000" scaled="1"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979711" y="5352960"/>
              <a:ext cx="5441854" cy="1199205"/>
              <a:chOff x="1945882" y="5713000"/>
              <a:chExt cx="4589648" cy="119920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121282" y="5724079"/>
                <a:ext cx="1324084" cy="504056"/>
                <a:chOff x="2786192" y="4013529"/>
                <a:chExt cx="1377993" cy="504056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786192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218240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3474902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3654825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794304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3907136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4006360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096512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4083475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4164185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/>
              <p:cNvGrpSpPr/>
              <p:nvPr/>
            </p:nvGrpSpPr>
            <p:grpSpPr>
              <a:xfrm>
                <a:off x="3496750" y="5722264"/>
                <a:ext cx="1324083" cy="504056"/>
                <a:chOff x="2786192" y="4013529"/>
                <a:chExt cx="1377993" cy="504056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786192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3218240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474902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654825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3794304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3907136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006360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4096512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4083475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4164185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4876579" y="5720450"/>
                <a:ext cx="1246531" cy="504056"/>
                <a:chOff x="2786192" y="4013529"/>
                <a:chExt cx="1297283" cy="504056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786192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218240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3474902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3654825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657501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3770333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3869557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959709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4083475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4027382" y="4013529"/>
                  <a:ext cx="0" cy="5040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6120384" y="5713000"/>
                <a:ext cx="0" cy="5040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535530" y="5713000"/>
                <a:ext cx="0" cy="5040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1945882" y="6225333"/>
                <a:ext cx="4407247" cy="686872"/>
                <a:chOff x="1729858" y="3921077"/>
                <a:chExt cx="4407247" cy="686872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1729858" y="3921077"/>
                  <a:ext cx="420372" cy="35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25" dirty="0">
                      <a:latin typeface="Cambria"/>
                      <a:cs typeface="Cambria"/>
                    </a:rPr>
                    <a:t>0.1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065950" y="3921077"/>
                  <a:ext cx="420372" cy="35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25" dirty="0">
                      <a:latin typeface="Cambria"/>
                      <a:cs typeface="Cambria"/>
                    </a:rPr>
                    <a:t>1.0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462771" y="3921077"/>
                  <a:ext cx="387925" cy="35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25" dirty="0">
                      <a:latin typeface="Cambria"/>
                      <a:cs typeface="Cambria"/>
                    </a:rPr>
                    <a:t>10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5659049" y="3921077"/>
                  <a:ext cx="478056" cy="35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25" dirty="0">
                      <a:latin typeface="Cambria"/>
                      <a:cs typeface="Cambria"/>
                    </a:rPr>
                    <a:t>100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3501057" y="4177062"/>
                  <a:ext cx="1592729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>
                      <a:latin typeface="Cambria"/>
                      <a:cs typeface="Cambria"/>
                    </a:rPr>
                    <a:t>Pressure (</a:t>
                  </a:r>
                  <a:r>
                    <a:rPr lang="en-US" sz="1500" dirty="0" err="1">
                      <a:latin typeface="Cambria"/>
                      <a:cs typeface="Cambria"/>
                    </a:rPr>
                    <a:t>GPa</a:t>
                  </a:r>
                  <a:r>
                    <a:rPr lang="en-US" sz="1500" dirty="0">
                      <a:latin typeface="Cambria"/>
                      <a:cs typeface="Cambria"/>
                    </a:rPr>
                    <a:t>)</a:t>
                  </a:r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5922150" y="4563126"/>
            <a:ext cx="1728192" cy="10261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Developing diamond anvil cells</a:t>
            </a:r>
          </a:p>
        </p:txBody>
      </p:sp>
    </p:spTree>
    <p:extLst>
      <p:ext uri="{BB962C8B-B14F-4D97-AF65-F5344CB8AC3E}">
        <p14:creationId xmlns:p14="http://schemas.microsoft.com/office/powerpoint/2010/main" val="155010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708" y="1063229"/>
            <a:ext cx="5736279" cy="8572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Collaborative cell development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842734" y="4857976"/>
            <a:ext cx="2004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  <a:latin typeface="Calibri"/>
              </a:rPr>
              <a:t>Cell fabricated in Edinburgh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95" y="5444780"/>
            <a:ext cx="530229" cy="5325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664" y="5444779"/>
            <a:ext cx="756421" cy="5042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63697" y="1920479"/>
            <a:ext cx="1855009" cy="2597450"/>
            <a:chOff x="550271" y="2113589"/>
            <a:chExt cx="2473345" cy="346326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523781" y="3187641"/>
              <a:ext cx="3463267" cy="131516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13949" t="6004" b="-1"/>
            <a:stretch/>
          </p:blipFill>
          <p:spPr>
            <a:xfrm rot="16200000" flipH="1">
              <a:off x="915427" y="3468667"/>
              <a:ext cx="2980175" cy="1236203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69" y="2199333"/>
            <a:ext cx="3396915" cy="2547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070" y="4673310"/>
            <a:ext cx="2004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  <a:latin typeface="Calibri"/>
              </a:rPr>
              <a:t>Design optimised by FE by Lund University intern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22623" r="28479" b="33333"/>
          <a:stretch/>
        </p:blipFill>
        <p:spPr>
          <a:xfrm>
            <a:off x="6894204" y="2199333"/>
            <a:ext cx="1808695" cy="17137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37645" y="4857975"/>
            <a:ext cx="172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  <a:latin typeface="Calibri"/>
              </a:rPr>
              <a:t>Solid methane</a:t>
            </a:r>
          </a:p>
          <a:p>
            <a:r>
              <a:rPr lang="en-GB" sz="1200" dirty="0">
                <a:solidFill>
                  <a:prstClr val="black"/>
                </a:solidFill>
                <a:latin typeface="Calibri"/>
              </a:rPr>
              <a:t>(loading reached 35 GPa)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774680" y="4101782"/>
            <a:ext cx="20477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70354" y="4101782"/>
            <a:ext cx="670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prstClr val="black"/>
                </a:solidFill>
                <a:latin typeface="Calibri"/>
              </a:rPr>
              <a:t>1.0mm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71163" y="2144297"/>
            <a:ext cx="8495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 GPa, RT</a:t>
            </a:r>
          </a:p>
        </p:txBody>
      </p:sp>
    </p:spTree>
    <p:extLst>
      <p:ext uri="{BB962C8B-B14F-4D97-AF65-F5344CB8AC3E}">
        <p14:creationId xmlns:p14="http://schemas.microsoft.com/office/powerpoint/2010/main" val="125567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Infrastructure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1763688" y="1970839"/>
            <a:ext cx="210623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50" b="1" dirty="0"/>
              <a:t>Hydraulic/gas lab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456892"/>
            <a:ext cx="1063919" cy="108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2348880"/>
            <a:ext cx="1073181" cy="1073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3591018"/>
            <a:ext cx="557166" cy="540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778" y="3429000"/>
            <a:ext cx="1038318" cy="1546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1" y="4239090"/>
            <a:ext cx="1151456" cy="1275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875" y="2456893"/>
            <a:ext cx="1404156" cy="10477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82090" y="2024845"/>
            <a:ext cx="210623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50" b="1" dirty="0"/>
              <a:t>Small samples lab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162" y="4131078"/>
            <a:ext cx="1049313" cy="1399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084" y="2564904"/>
            <a:ext cx="1012613" cy="1350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222" y="2564904"/>
            <a:ext cx="997209" cy="13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7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15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8626" y="1460599"/>
            <a:ext cx="847944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Planned suite of sample environment equipment</a:t>
            </a:r>
          </a:p>
          <a:p>
            <a:endParaRPr lang="en-US" b="1" dirty="0"/>
          </a:p>
          <a:p>
            <a:r>
              <a:rPr lang="en-US" sz="2400" b="1" dirty="0" smtClean="0"/>
              <a:t>Provided by the ESS within NSS (construction budget) </a:t>
            </a:r>
          </a:p>
          <a:p>
            <a:r>
              <a:rPr lang="en-US" sz="2400" b="1" dirty="0"/>
              <a:t>f</a:t>
            </a:r>
            <a:r>
              <a:rPr lang="en-US" sz="2400" b="1" dirty="0" smtClean="0"/>
              <a:t>or the first 8 instruments:	</a:t>
            </a:r>
          </a:p>
          <a:p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Humidity Chamber(s)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Rheometer (</a:t>
            </a:r>
            <a:r>
              <a:rPr lang="en-US" sz="2000" b="1" dirty="0" err="1" smtClean="0"/>
              <a:t>RheoSANS</a:t>
            </a:r>
            <a:r>
              <a:rPr lang="en-US" sz="2000" b="1" dirty="0" smtClean="0"/>
              <a:t>), Shear cells, </a:t>
            </a:r>
            <a:r>
              <a:rPr lang="en-US" sz="2000" b="1" dirty="0" err="1" smtClean="0"/>
              <a:t>Cuette</a:t>
            </a:r>
            <a:r>
              <a:rPr lang="en-US" sz="2000" b="1" dirty="0" smtClean="0"/>
              <a:t> cells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Stopped Flow devices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Syringe Pumps , Peristaltic Pumps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Gas Process Handling, Manifolds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Water (Oil) bath circulating devices, aka Chiller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Magazines (multiple samples) , Rotating cells, </a:t>
            </a:r>
            <a:r>
              <a:rPr lang="en-US" sz="2000" b="1" dirty="0" err="1" smtClean="0"/>
              <a:t>peltier</a:t>
            </a:r>
            <a:r>
              <a:rPr lang="en-US" sz="2000" b="1" dirty="0" smtClean="0"/>
              <a:t> driven devices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Thermalizing gas blower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Liquid-Solid-Cells</a:t>
            </a:r>
            <a:endParaRPr lang="en-US" sz="2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1985" y="148423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100" b="1" u="sng" smtClean="0"/>
              <a:t>FLUCO</a:t>
            </a:r>
            <a:r>
              <a:rPr lang="en-GB" sz="3100" b="1" smtClean="0"/>
              <a:t/>
            </a:r>
            <a:br>
              <a:rPr lang="en-GB" sz="3100" b="1" smtClean="0"/>
            </a:br>
            <a:r>
              <a:rPr lang="en-GB" sz="3100" b="1" u="sng" smtClean="0"/>
              <a:t>FLU</a:t>
            </a:r>
            <a:r>
              <a:rPr lang="en-GB" sz="3100" b="1" smtClean="0"/>
              <a:t>ids incl. gases, vapors and </a:t>
            </a:r>
            <a:r>
              <a:rPr lang="en-GB" sz="3100" b="1" u="sng" smtClean="0"/>
              <a:t>CO</a:t>
            </a:r>
            <a:r>
              <a:rPr lang="en-GB" sz="3100" b="1" smtClean="0"/>
              <a:t>mplex fluids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z="1800" smtClean="0"/>
              <a:t>- H. Schneider -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4793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16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85" y="148423"/>
            <a:ext cx="71391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 u="sng" dirty="0"/>
              <a:t>FLUCO</a:t>
            </a:r>
            <a:r>
              <a:rPr lang="en-GB" sz="3100" b="1" dirty="0"/>
              <a:t/>
            </a:r>
            <a:br>
              <a:rPr lang="en-GB" sz="3100" b="1" dirty="0"/>
            </a:br>
            <a:r>
              <a:rPr lang="en-GB" sz="3100" b="1" u="sng" dirty="0" err="1" smtClean="0"/>
              <a:t>FLU</a:t>
            </a:r>
            <a:r>
              <a:rPr lang="en-GB" sz="3100" b="1" dirty="0" err="1" smtClean="0"/>
              <a:t>ids</a:t>
            </a:r>
            <a:r>
              <a:rPr lang="en-GB" sz="3100" b="1" dirty="0" smtClean="0"/>
              <a:t> </a:t>
            </a:r>
            <a:r>
              <a:rPr lang="en-GB" sz="3100" b="1" dirty="0"/>
              <a:t>incl. gases, </a:t>
            </a:r>
            <a:r>
              <a:rPr lang="en-GB" sz="3100" b="1" dirty="0" err="1"/>
              <a:t>vapors</a:t>
            </a:r>
            <a:r>
              <a:rPr lang="en-GB" sz="3100" b="1" dirty="0"/>
              <a:t> and </a:t>
            </a:r>
            <a:r>
              <a:rPr lang="en-GB" sz="3100" b="1" u="sng" dirty="0" err="1"/>
              <a:t>CO</a:t>
            </a:r>
            <a:r>
              <a:rPr lang="en-GB" sz="3100" b="1" dirty="0" err="1"/>
              <a:t>mplex</a:t>
            </a:r>
            <a:r>
              <a:rPr lang="en-GB" sz="3100" b="1" dirty="0"/>
              <a:t> fluids</a:t>
            </a:r>
            <a:r>
              <a:rPr lang="en-GB" dirty="0"/>
              <a:t> </a:t>
            </a:r>
            <a:br>
              <a:rPr lang="en-GB" dirty="0"/>
            </a:br>
            <a:r>
              <a:rPr lang="en-GB" sz="1800" dirty="0"/>
              <a:t>- H. Schneider -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87464" y="1520825"/>
            <a:ext cx="89531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Planned suite of sample environment equipment</a:t>
            </a:r>
          </a:p>
          <a:p>
            <a:endParaRPr lang="en-US" sz="2400" b="1" dirty="0"/>
          </a:p>
          <a:p>
            <a:r>
              <a:rPr lang="en-US" sz="2400" b="1" dirty="0" smtClean="0"/>
              <a:t>Provided as part of instrument budgets  </a:t>
            </a:r>
            <a:r>
              <a:rPr lang="en-US" b="1" dirty="0" smtClean="0"/>
              <a:t>:</a:t>
            </a:r>
          </a:p>
          <a:p>
            <a:r>
              <a:rPr lang="en-US" b="1" dirty="0" smtClean="0"/>
              <a:t>	</a:t>
            </a:r>
          </a:p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Sample changer , multiple samples, 8 pos.	CSPEC/MIRACLES	TUM, </a:t>
            </a:r>
            <a:r>
              <a:rPr lang="en-US" b="1" dirty="0" err="1" smtClean="0"/>
              <a:t>Ger</a:t>
            </a:r>
            <a:endParaRPr lang="en-US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Troughs, Langmuir troughs		FREIA		STFC, GB</a:t>
            </a:r>
          </a:p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50 pos. thermalized magazines, </a:t>
            </a:r>
            <a:r>
              <a:rPr lang="en-US" b="1" dirty="0" err="1" smtClean="0"/>
              <a:t>amb</a:t>
            </a:r>
            <a:r>
              <a:rPr lang="en-US" b="1" dirty="0" smtClean="0"/>
              <a:t>. Temp.	LOKI/SKADI	STFC/FZJ , GB/</a:t>
            </a:r>
            <a:r>
              <a:rPr lang="en-US" b="1" dirty="0" err="1" smtClean="0"/>
              <a:t>Ger</a:t>
            </a:r>
            <a:endParaRPr lang="en-US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Sample changer			VESPA		STFC , GB</a:t>
            </a:r>
          </a:p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HPLC Pump				LOKI/FREIA/ESTIA	STFC/PSI , GB/SH</a:t>
            </a:r>
          </a:p>
          <a:p>
            <a:pPr marL="342900" indent="-342900">
              <a:buFont typeface="Arial" charset="0"/>
              <a:buChar char="•"/>
            </a:pPr>
            <a:r>
              <a:rPr lang="en-US" b="1" dirty="0" smtClean="0"/>
              <a:t>Liquid-Solid-Cells			FREIA/ESTIA	STFC/PSI , GB/SH</a:t>
            </a:r>
          </a:p>
          <a:p>
            <a:pPr marL="342900" indent="-342900">
              <a:buFont typeface="Arial" charset="0"/>
              <a:buChar char="•"/>
            </a:pPr>
            <a:r>
              <a:rPr lang="en-US" b="1" dirty="0" err="1" smtClean="0"/>
              <a:t>Cryostream</a:t>
            </a:r>
            <a:r>
              <a:rPr lang="en-US" b="1" dirty="0" smtClean="0"/>
              <a:t>				NMX		ESS , DK, FR</a:t>
            </a:r>
          </a:p>
          <a:p>
            <a:pPr marL="342900" indent="-342900">
              <a:buFont typeface="Arial" charset="0"/>
              <a:buChar char="•"/>
            </a:pPr>
            <a:r>
              <a:rPr lang="en-US" b="1" dirty="0" err="1" smtClean="0"/>
              <a:t>Humidifiyer</a:t>
            </a:r>
            <a:r>
              <a:rPr lang="en-US" b="1" dirty="0" smtClean="0"/>
              <a:t>				NMX		ESS , DK, FR</a:t>
            </a:r>
          </a:p>
        </p:txBody>
      </p:sp>
    </p:spTree>
    <p:extLst>
      <p:ext uri="{BB962C8B-B14F-4D97-AF65-F5344CB8AC3E}">
        <p14:creationId xmlns:p14="http://schemas.microsoft.com/office/powerpoint/2010/main" val="3415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17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85" y="148423"/>
            <a:ext cx="71391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 u="sng" dirty="0"/>
              <a:t>FLUCO</a:t>
            </a:r>
            <a:r>
              <a:rPr lang="en-GB" sz="3100" b="1" dirty="0"/>
              <a:t/>
            </a:r>
            <a:br>
              <a:rPr lang="en-GB" sz="3100" b="1" dirty="0"/>
            </a:br>
            <a:r>
              <a:rPr lang="en-GB" sz="3100" b="1" u="sng" dirty="0" err="1" smtClean="0"/>
              <a:t>FLU</a:t>
            </a:r>
            <a:r>
              <a:rPr lang="en-GB" sz="3100" b="1" dirty="0" err="1" smtClean="0"/>
              <a:t>ids</a:t>
            </a:r>
            <a:r>
              <a:rPr lang="en-GB" sz="3100" b="1" dirty="0" smtClean="0"/>
              <a:t> </a:t>
            </a:r>
            <a:r>
              <a:rPr lang="en-GB" sz="3100" b="1" dirty="0"/>
              <a:t>incl. gases, </a:t>
            </a:r>
            <a:r>
              <a:rPr lang="en-GB" sz="3100" b="1" dirty="0" err="1"/>
              <a:t>vapors</a:t>
            </a:r>
            <a:r>
              <a:rPr lang="en-GB" sz="3100" b="1" dirty="0"/>
              <a:t> and </a:t>
            </a:r>
            <a:r>
              <a:rPr lang="en-GB" sz="3100" b="1" u="sng" dirty="0" err="1"/>
              <a:t>CO</a:t>
            </a:r>
            <a:r>
              <a:rPr lang="en-GB" sz="3100" b="1" dirty="0" err="1"/>
              <a:t>mplex</a:t>
            </a:r>
            <a:r>
              <a:rPr lang="en-GB" sz="3100" b="1" dirty="0"/>
              <a:t> fluids </a:t>
            </a:r>
            <a:br>
              <a:rPr lang="en-GB" sz="3100" b="1" dirty="0"/>
            </a:br>
            <a:r>
              <a:rPr lang="en-GB" sz="1800" dirty="0"/>
              <a:t>- H. Schneider -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0" y="1532669"/>
            <a:ext cx="908039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u="sng" dirty="0" smtClean="0"/>
              <a:t>Actual the </a:t>
            </a:r>
            <a:r>
              <a:rPr lang="en-US" sz="2000" b="1" u="sng" dirty="0"/>
              <a:t>pool “core” equipment </a:t>
            </a:r>
            <a:r>
              <a:rPr lang="en-US" sz="2000" b="1" u="sng" dirty="0" smtClean="0"/>
              <a:t>looks like now , to STAP 2017 :</a:t>
            </a:r>
          </a:p>
          <a:p>
            <a:pPr marL="742950" lvl="1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Rheometer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</a:rPr>
              <a:t>Rheo</a:t>
            </a:r>
            <a:r>
              <a:rPr lang="en-US" b="1" dirty="0" smtClean="0">
                <a:solidFill>
                  <a:srgbClr val="0000FF"/>
                </a:solidFill>
              </a:rPr>
              <a:t>-SANS, </a:t>
            </a:r>
            <a:r>
              <a:rPr lang="en-US" sz="1600" b="1" dirty="0" smtClean="0"/>
              <a:t>Pending FZJ, VAT issues</a:t>
            </a:r>
            <a:r>
              <a:rPr lang="en-US" b="1" dirty="0" smtClean="0">
                <a:solidFill>
                  <a:srgbClr val="0000FF"/>
                </a:solidFill>
              </a:rPr>
              <a:t>			</a:t>
            </a:r>
            <a:endParaRPr lang="en-US" b="1" dirty="0">
              <a:solidFill>
                <a:srgbClr val="7030A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u="sng" dirty="0" smtClean="0"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Laser </a:t>
            </a:r>
            <a:r>
              <a:rPr lang="en-US" b="1" u="sng" dirty="0"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Pump Probe , successfully finished </a:t>
            </a:r>
            <a:r>
              <a:rPr lang="en-US" b="1" u="sng" dirty="0" smtClean="0"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!</a:t>
            </a:r>
            <a:r>
              <a:rPr lang="en-US" b="1" dirty="0" smtClean="0"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				</a:t>
            </a:r>
            <a:endParaRPr lang="en-US" b="1" dirty="0">
              <a:solidFill>
                <a:srgbClr val="7030A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Laser Pump Probe 2 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Started		</a:t>
            </a:r>
            <a:r>
              <a:rPr lang="en-US" sz="1600" b="1" dirty="0" smtClean="0"/>
              <a:t>- Updated resp. to STAP 2016</a:t>
            </a:r>
            <a:r>
              <a:rPr lang="en-US" b="1" dirty="0" smtClean="0"/>
              <a:t>		</a:t>
            </a:r>
            <a:endParaRPr lang="en-US" b="1" dirty="0">
              <a:solidFill>
                <a:srgbClr val="00800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dirty="0">
                <a:solidFill>
                  <a:srgbClr val="0000FF"/>
                </a:solidFill>
              </a:rPr>
              <a:t>Humidity </a:t>
            </a:r>
            <a:r>
              <a:rPr lang="en-US" b="1" dirty="0" smtClean="0">
                <a:solidFill>
                  <a:srgbClr val="0000FF"/>
                </a:solidFill>
              </a:rPr>
              <a:t>chamber, </a:t>
            </a:r>
            <a:r>
              <a:rPr lang="en-US" sz="1600" b="1" dirty="0" smtClean="0"/>
              <a:t>Pending FZJ, VAT issues, new partner possible Tartu, EE</a:t>
            </a:r>
            <a:r>
              <a:rPr lang="en-US" b="1" dirty="0" smtClean="0">
                <a:solidFill>
                  <a:srgbClr val="0000FF"/>
                </a:solidFill>
              </a:rPr>
              <a:t>	</a:t>
            </a:r>
            <a:endParaRPr lang="en-US" b="1" dirty="0">
              <a:solidFill>
                <a:srgbClr val="7030A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dirty="0" smtClean="0">
                <a:solidFill>
                  <a:srgbClr val="00B050"/>
                </a:solidFill>
              </a:rPr>
              <a:t>Rotating cell magazine 6 </a:t>
            </a:r>
            <a:r>
              <a:rPr lang="en-US" b="1" dirty="0" err="1" smtClean="0">
                <a:solidFill>
                  <a:srgbClr val="00B050"/>
                </a:solidFill>
              </a:rPr>
              <a:t>pos</a:t>
            </a:r>
            <a:r>
              <a:rPr lang="en-US" b="1" dirty="0" smtClean="0">
                <a:solidFill>
                  <a:srgbClr val="00B050"/>
                </a:solidFill>
              </a:rPr>
              <a:t>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internal just started</a:t>
            </a:r>
            <a:r>
              <a:rPr lang="en-US" b="1" dirty="0" smtClean="0"/>
              <a:t> </a:t>
            </a:r>
            <a:r>
              <a:rPr lang="en-US" b="1" dirty="0"/>
              <a:t>- </a:t>
            </a:r>
            <a:r>
              <a:rPr lang="en-US" sz="1600" b="1" dirty="0"/>
              <a:t>Updated resp. to STAP </a:t>
            </a:r>
            <a:r>
              <a:rPr lang="en-US" sz="1600" b="1" dirty="0" smtClean="0"/>
              <a:t>2016</a:t>
            </a:r>
            <a:r>
              <a:rPr lang="en-US" b="1" dirty="0">
                <a:solidFill>
                  <a:srgbClr val="0000FF"/>
                </a:solidFill>
              </a:rPr>
              <a:t>	</a:t>
            </a: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dirty="0">
                <a:solidFill>
                  <a:srgbClr val="0000FF"/>
                </a:solidFill>
              </a:rPr>
              <a:t>Gas process handling </a:t>
            </a:r>
            <a:r>
              <a:rPr lang="en-US" b="1" dirty="0" smtClean="0">
                <a:solidFill>
                  <a:srgbClr val="0000FF"/>
                </a:solidFill>
              </a:rPr>
              <a:t>systems 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Started	</a:t>
            </a:r>
            <a:r>
              <a:rPr lang="en-US" sz="1600" b="1" dirty="0" smtClean="0"/>
              <a:t>- Updated </a:t>
            </a:r>
            <a:r>
              <a:rPr lang="en-US" sz="1600" b="1" dirty="0"/>
              <a:t>resp. to STAP </a:t>
            </a:r>
            <a:r>
              <a:rPr lang="en-US" sz="1600" b="1" dirty="0" smtClean="0"/>
              <a:t>2016</a:t>
            </a:r>
            <a:r>
              <a:rPr lang="en-US" b="1" dirty="0" smtClean="0"/>
              <a:t>		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dirty="0">
                <a:solidFill>
                  <a:srgbClr val="0000FF"/>
                </a:solidFill>
              </a:rPr>
              <a:t>Stopped flow </a:t>
            </a:r>
            <a:r>
              <a:rPr lang="en-US" b="1" dirty="0" smtClean="0">
                <a:solidFill>
                  <a:srgbClr val="0000FF"/>
                </a:solidFill>
              </a:rPr>
              <a:t>unit, </a:t>
            </a:r>
            <a:r>
              <a:rPr lang="en-US" sz="1600" b="1"/>
              <a:t>Pending </a:t>
            </a:r>
            <a:r>
              <a:rPr lang="en-US" sz="1600" b="1" smtClean="0"/>
              <a:t>FZJ, </a:t>
            </a:r>
            <a:r>
              <a:rPr lang="en-US" sz="1600" b="1" dirty="0"/>
              <a:t>VAT </a:t>
            </a:r>
            <a:r>
              <a:rPr lang="en-US" sz="1600" b="1" dirty="0" smtClean="0"/>
              <a:t>issues, </a:t>
            </a:r>
            <a:r>
              <a:rPr lang="en-US" sz="1600" b="1" dirty="0"/>
              <a:t>new partner possible Tartu, EE </a:t>
            </a:r>
            <a:r>
              <a:rPr lang="en-US" b="1" dirty="0" smtClean="0">
                <a:solidFill>
                  <a:srgbClr val="0000FF"/>
                </a:solidFill>
              </a:rPr>
              <a:t>	</a:t>
            </a:r>
            <a:endParaRPr lang="en-US" b="1" dirty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i="1" dirty="0"/>
              <a:t>In Situ Light </a:t>
            </a:r>
            <a:r>
              <a:rPr lang="en-US" b="1" i="1" dirty="0" smtClean="0"/>
              <a:t>scattering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sz="1600" b="1" dirty="0" smtClean="0"/>
              <a:t>new external collaboration by BMBF – </a:t>
            </a:r>
            <a:r>
              <a:rPr lang="en-US" sz="1600" b="1" dirty="0" err="1" smtClean="0"/>
              <a:t>FlexiProb</a:t>
            </a:r>
            <a:r>
              <a:rPr lang="en-US" sz="1600" b="1" dirty="0" smtClean="0"/>
              <a:t>	</a:t>
            </a:r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      </a:t>
            </a:r>
            <a:r>
              <a:rPr lang="en-US" sz="1600" b="1" dirty="0"/>
              <a:t>,</a:t>
            </a:r>
            <a:r>
              <a:rPr lang="en-US" sz="1600" b="1" dirty="0" smtClean="0"/>
              <a:t>Updated </a:t>
            </a:r>
            <a:r>
              <a:rPr lang="en-US" sz="1600" b="1" dirty="0"/>
              <a:t>resp. to STAP 2016</a:t>
            </a:r>
            <a:endParaRPr lang="en-US" sz="1600" b="1" dirty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dirty="0">
                <a:gradFill flip="none" rotWithShape="1">
                  <a:gsLst>
                    <a:gs pos="0">
                      <a:srgbClr val="0000FF"/>
                    </a:gs>
                    <a:gs pos="100000">
                      <a:srgbClr val="008000"/>
                    </a:gs>
                  </a:gsLst>
                  <a:lin ang="0" scaled="1"/>
                  <a:tileRect/>
                </a:gradFill>
              </a:rPr>
              <a:t>Thermalizing </a:t>
            </a:r>
            <a:r>
              <a:rPr lang="en-US" b="1" dirty="0" smtClean="0">
                <a:gradFill flip="none" rotWithShape="1">
                  <a:gsLst>
                    <a:gs pos="0">
                      <a:srgbClr val="0000FF"/>
                    </a:gs>
                    <a:gs pos="100000">
                      <a:srgbClr val="008000"/>
                    </a:gs>
                  </a:gsLst>
                  <a:lin ang="0" scaled="1"/>
                  <a:tileRect/>
                </a:gradFill>
              </a:rPr>
              <a:t>blower</a:t>
            </a:r>
            <a:r>
              <a:rPr lang="en-US" b="1" dirty="0" smtClean="0"/>
              <a:t> </a:t>
            </a:r>
            <a:r>
              <a:rPr lang="en-US" sz="1600" b="1" dirty="0" smtClean="0"/>
              <a:t>, enabled by add. </a:t>
            </a:r>
            <a:r>
              <a:rPr lang="en-US" sz="1600" b="1" dirty="0"/>
              <a:t>funding , </a:t>
            </a:r>
            <a:r>
              <a:rPr lang="en-US" sz="1600" b="1" dirty="0" smtClean="0"/>
              <a:t>- Updated </a:t>
            </a:r>
            <a:r>
              <a:rPr lang="en-US" sz="1600" b="1" dirty="0"/>
              <a:t>resp. to STAP </a:t>
            </a:r>
            <a:r>
              <a:rPr lang="en-US" sz="1600" b="1" dirty="0" smtClean="0"/>
              <a:t>2016</a:t>
            </a:r>
            <a:r>
              <a:rPr lang="en-US" b="1" dirty="0" smtClean="0"/>
              <a:t>	</a:t>
            </a:r>
            <a:endParaRPr lang="en-US" b="1" dirty="0">
              <a:solidFill>
                <a:srgbClr val="7030A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5 </a:t>
            </a:r>
            <a:r>
              <a:rPr lang="en-US" b="1" dirty="0">
                <a:solidFill>
                  <a:srgbClr val="0000FF"/>
                </a:solidFill>
              </a:rPr>
              <a:t>Pos. (Peltier) In-Kind with RUC as feasibility project, quick temperature </a:t>
            </a:r>
            <a:r>
              <a:rPr lang="en-US" b="1" dirty="0" smtClean="0">
                <a:solidFill>
                  <a:srgbClr val="0000FF"/>
                </a:solidFill>
              </a:rPr>
              <a:t>steps	</a:t>
            </a:r>
            <a:endParaRPr lang="en-US" b="1" dirty="0">
              <a:solidFill>
                <a:srgbClr val="7030A0"/>
              </a:solidFill>
            </a:endParaRPr>
          </a:p>
          <a:p>
            <a:pPr lvl="1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     completion expected in Q3/2017  </a:t>
            </a:r>
            <a:r>
              <a:rPr lang="en-US" b="1" dirty="0" smtClean="0"/>
              <a:t>-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b="1" dirty="0" smtClean="0"/>
              <a:t>Updated </a:t>
            </a:r>
            <a:r>
              <a:rPr lang="en-US" sz="1600" b="1" dirty="0"/>
              <a:t>resp. to STAP </a:t>
            </a:r>
            <a:r>
              <a:rPr lang="en-US" sz="1600" b="1" dirty="0" smtClean="0"/>
              <a:t>2016</a:t>
            </a:r>
            <a:endParaRPr lang="en-US" sz="1600" b="1" dirty="0">
              <a:solidFill>
                <a:srgbClr val="0070C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Chemical process chamber, </a:t>
            </a:r>
            <a:r>
              <a:rPr lang="en-US" b="1" dirty="0">
                <a:solidFill>
                  <a:srgbClr val="008000"/>
                </a:solidFill>
              </a:rPr>
              <a:t>R &amp; D , </a:t>
            </a:r>
            <a:r>
              <a:rPr lang="en-US" b="1" dirty="0" smtClean="0">
                <a:solidFill>
                  <a:srgbClr val="008000"/>
                </a:solidFill>
              </a:rPr>
              <a:t>cash	        </a:t>
            </a:r>
            <a:endParaRPr lang="en-US" b="1" dirty="0">
              <a:solidFill>
                <a:srgbClr val="00800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Ultrasonic </a:t>
            </a:r>
            <a:r>
              <a:rPr lang="en-US" b="1" dirty="0" smtClean="0">
                <a:solidFill>
                  <a:srgbClr val="FF0000"/>
                </a:solidFill>
              </a:rPr>
              <a:t>levitator		OPS	        	</a:t>
            </a: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In Situ thermal </a:t>
            </a:r>
            <a:r>
              <a:rPr lang="en-US" b="1" dirty="0" smtClean="0">
                <a:solidFill>
                  <a:srgbClr val="FF0000"/>
                </a:solidFill>
              </a:rPr>
              <a:t>analysis	&gt;2025	        </a:t>
            </a: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In Situ gas </a:t>
            </a:r>
            <a:r>
              <a:rPr lang="en-US" b="1" dirty="0" smtClean="0">
                <a:solidFill>
                  <a:srgbClr val="FF0000"/>
                </a:solidFill>
              </a:rPr>
              <a:t>adsorption	funding	        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4125" y="5356748"/>
            <a:ext cx="3384376" cy="86409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Blue – Funded as </a:t>
            </a:r>
            <a:r>
              <a:rPr lang="en-US" b="1" smtClean="0">
                <a:solidFill>
                  <a:srgbClr val="0000FF"/>
                </a:solidFill>
              </a:rPr>
              <a:t>In-Kind</a:t>
            </a:r>
          </a:p>
          <a:p>
            <a:pPr algn="ctr"/>
            <a:r>
              <a:rPr lang="en-US" b="1">
                <a:solidFill>
                  <a:srgbClr val="008000"/>
                </a:solidFill>
              </a:rPr>
              <a:t>Green – Own </a:t>
            </a:r>
            <a:r>
              <a:rPr lang="en-US" b="1" err="1">
                <a:solidFill>
                  <a:srgbClr val="008000"/>
                </a:solidFill>
              </a:rPr>
              <a:t>devel</a:t>
            </a:r>
            <a:r>
              <a:rPr lang="en-US" b="1">
                <a:solidFill>
                  <a:srgbClr val="008000"/>
                </a:solidFill>
              </a:rPr>
              <a:t>. Build., </a:t>
            </a:r>
            <a:r>
              <a:rPr lang="en-US" b="1" smtClean="0">
                <a:solidFill>
                  <a:srgbClr val="008000"/>
                </a:solidFill>
              </a:rPr>
              <a:t>Cash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Red – Not yet funded</a:t>
            </a:r>
            <a:endParaRPr lang="en-US"/>
          </a:p>
        </p:txBody>
      </p:sp>
      <p:sp>
        <p:nvSpPr>
          <p:cNvPr id="3" name="Right Brace 2"/>
          <p:cNvSpPr/>
          <p:nvPr/>
        </p:nvSpPr>
        <p:spPr>
          <a:xfrm>
            <a:off x="3029448" y="5576295"/>
            <a:ext cx="405516" cy="644549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85" y="148423"/>
            <a:ext cx="7139136" cy="1143000"/>
          </a:xfrm>
        </p:spPr>
        <p:txBody>
          <a:bodyPr>
            <a:normAutofit/>
          </a:bodyPr>
          <a:lstStyle/>
          <a:p>
            <a:pPr algn="ctr"/>
            <a:r>
              <a:rPr lang="en-GB" sz="2800" b="1" u="sng" dirty="0"/>
              <a:t>FLUCO</a:t>
            </a:r>
            <a:r>
              <a:rPr lang="en-GB" sz="2800" b="1" dirty="0"/>
              <a:t/>
            </a:r>
            <a:br>
              <a:rPr lang="en-GB" sz="2800" b="1" dirty="0"/>
            </a:br>
            <a:r>
              <a:rPr lang="en-GB" sz="2800" b="1" u="sng" dirty="0" err="1" smtClean="0"/>
              <a:t>FLU</a:t>
            </a:r>
            <a:r>
              <a:rPr lang="en-GB" sz="2800" b="1" dirty="0" err="1" smtClean="0"/>
              <a:t>ids</a:t>
            </a:r>
            <a:r>
              <a:rPr lang="en-GB" sz="2800" b="1" dirty="0" smtClean="0"/>
              <a:t> </a:t>
            </a:r>
            <a:r>
              <a:rPr lang="en-GB" sz="2800" b="1" dirty="0"/>
              <a:t>incl. gases, </a:t>
            </a:r>
            <a:r>
              <a:rPr lang="en-GB" sz="2800" b="1" dirty="0" err="1"/>
              <a:t>vapors</a:t>
            </a:r>
            <a:r>
              <a:rPr lang="en-GB" sz="2800" b="1" dirty="0"/>
              <a:t> and </a:t>
            </a:r>
            <a:r>
              <a:rPr lang="en-GB" sz="2800" b="1" u="sng" dirty="0" err="1"/>
              <a:t>CO</a:t>
            </a:r>
            <a:r>
              <a:rPr lang="en-GB" sz="2800" b="1" dirty="0" err="1"/>
              <a:t>mplex</a:t>
            </a:r>
            <a:r>
              <a:rPr lang="en-GB" sz="2800" b="1" dirty="0"/>
              <a:t> fluids </a:t>
            </a:r>
            <a:r>
              <a:rPr lang="en-GB" dirty="0"/>
              <a:t/>
            </a:r>
            <a:br>
              <a:rPr lang="en-GB" dirty="0"/>
            </a:br>
            <a:r>
              <a:rPr lang="en-GB" sz="1800" dirty="0"/>
              <a:t>- H. Schneider -</a:t>
            </a:r>
            <a:endParaRPr lang="en-US" sz="18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18</a:t>
            </a:fld>
            <a:endParaRPr lang="en-US"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852" y="3589251"/>
            <a:ext cx="98458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Pool</a:t>
            </a:r>
          </a:p>
          <a:p>
            <a:pPr algn="ctr"/>
            <a:r>
              <a:rPr lang="en-GB" sz="1400" dirty="0" smtClean="0"/>
              <a:t>Equipment</a:t>
            </a:r>
            <a:endParaRPr lang="en-GB" sz="14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797064"/>
              </p:ext>
            </p:extLst>
          </p:nvPr>
        </p:nvGraphicFramePr>
        <p:xfrm>
          <a:off x="1220359" y="1561373"/>
          <a:ext cx="7572367" cy="40244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9881"/>
                <a:gridCol w="747006"/>
                <a:gridCol w="545548"/>
                <a:gridCol w="545548"/>
                <a:gridCol w="545548"/>
                <a:gridCol w="545548"/>
                <a:gridCol w="545548"/>
                <a:gridCol w="545548"/>
                <a:gridCol w="545548"/>
                <a:gridCol w="545548"/>
                <a:gridCol w="545548"/>
                <a:gridCol w="545548"/>
              </a:tblGrid>
              <a:tr h="528171">
                <a:tc>
                  <a:txBody>
                    <a:bodyPr/>
                    <a:lstStyle/>
                    <a:p>
                      <a:r>
                        <a:rPr lang="en-GB" sz="1400" b="0" smtClean="0"/>
                        <a:t>WP</a:t>
                      </a:r>
                    </a:p>
                    <a:p>
                      <a:endParaRPr lang="en-GB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smtClean="0"/>
                        <a:t>Partner</a:t>
                      </a:r>
                      <a:endParaRPr lang="en-GB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mtClean="0"/>
                        <a:t>16</a:t>
                      </a:r>
                      <a:endParaRPr lang="en-GB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mtClean="0"/>
                        <a:t>17</a:t>
                      </a:r>
                    </a:p>
                    <a:p>
                      <a:endParaRPr lang="en-GB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mtClean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mtClean="0"/>
                        <a:t>19</a:t>
                      </a:r>
                      <a:endParaRPr lang="en-GB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mtClean="0"/>
                        <a:t>20</a:t>
                      </a:r>
                    </a:p>
                    <a:p>
                      <a:endParaRPr lang="en-GB" sz="1400" b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mtClean="0"/>
                        <a:t>21</a:t>
                      </a:r>
                      <a:endParaRPr lang="en-GB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mtClean="0"/>
                        <a:t>22</a:t>
                      </a:r>
                      <a:endParaRPr lang="en-GB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mtClean="0"/>
                        <a:t>23</a:t>
                      </a:r>
                      <a:endParaRPr lang="en-GB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mtClean="0"/>
                        <a:t>24</a:t>
                      </a:r>
                      <a:endParaRPr lang="en-GB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mtClean="0"/>
                        <a:t>25</a:t>
                      </a:r>
                      <a:endParaRPr lang="en-GB" sz="1400" b="0"/>
                    </a:p>
                  </a:txBody>
                  <a:tcPr/>
                </a:tc>
              </a:tr>
              <a:tr h="391273">
                <a:tc>
                  <a:txBody>
                    <a:bodyPr/>
                    <a:lstStyle/>
                    <a:p>
                      <a:r>
                        <a:rPr lang="en-GB" sz="1200" smtClean="0"/>
                        <a:t>Gas-processing</a:t>
                      </a:r>
                      <a:r>
                        <a:rPr lang="en-GB" sz="1200" baseline="0" smtClean="0"/>
                        <a:t>-system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err="1" smtClean="0"/>
                        <a:t>U.Tartu</a:t>
                      </a:r>
                      <a:r>
                        <a:rPr lang="en-GB" sz="1000" b="1" smtClean="0"/>
                        <a:t>(</a:t>
                      </a:r>
                      <a:r>
                        <a:rPr lang="en-GB" sz="1000" b="1" err="1" smtClean="0"/>
                        <a:t>Est</a:t>
                      </a:r>
                      <a:r>
                        <a:rPr lang="en-GB" sz="1000" b="1" smtClean="0"/>
                        <a:t>)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smtClean="0"/>
                        <a:t>Laser Pump Probe 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err="1" smtClean="0"/>
                        <a:t>U.Tartu</a:t>
                      </a:r>
                      <a:r>
                        <a:rPr lang="en-GB" sz="1000" b="1" smtClean="0"/>
                        <a:t>(</a:t>
                      </a:r>
                      <a:r>
                        <a:rPr lang="en-GB" sz="1000" b="1" err="1" smtClean="0"/>
                        <a:t>Est</a:t>
                      </a:r>
                      <a:r>
                        <a:rPr lang="en-GB" sz="1000" b="1" smtClean="0"/>
                        <a:t>)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B" sz="1200" smtClean="0"/>
                        <a:t> 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smtClean="0"/>
                        <a:t>Laser Pump Probe 2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err="1" smtClean="0"/>
                        <a:t>U.Tartu</a:t>
                      </a:r>
                      <a:r>
                        <a:rPr lang="en-GB" sz="1000" b="1" smtClean="0"/>
                        <a:t>(</a:t>
                      </a:r>
                      <a:r>
                        <a:rPr lang="en-GB" sz="1000" b="1" err="1" smtClean="0"/>
                        <a:t>Est</a:t>
                      </a:r>
                      <a:r>
                        <a:rPr lang="en-GB" sz="1000" b="1" smtClean="0"/>
                        <a:t>)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smtClean="0"/>
                        <a:t>Stopped-flow</a:t>
                      </a:r>
                      <a:r>
                        <a:rPr lang="en-GB" sz="1200" baseline="0" smtClean="0"/>
                        <a:t>-Cell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FZJ</a:t>
                      </a:r>
                      <a:r>
                        <a:rPr lang="en-GB" sz="1000" b="1" baseline="0" smtClean="0"/>
                        <a:t> (G), EST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smtClean="0"/>
                        <a:t>Humidity Chamber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FZJ (G), EST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err="1" smtClean="0"/>
                        <a:t>Rheometer</a:t>
                      </a:r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FZJ</a:t>
                      </a:r>
                      <a:r>
                        <a:rPr lang="en-GB" sz="1000" b="1" baseline="0" smtClean="0"/>
                        <a:t> (G), EST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smtClean="0"/>
                        <a:t>Light scattering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?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smtClean="0"/>
                        <a:t>5x SANS-</a:t>
                      </a:r>
                      <a:r>
                        <a:rPr lang="en-GB" sz="1200" err="1" smtClean="0"/>
                        <a:t>Peltier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RUC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smtClean="0"/>
                        <a:t>Rotating cells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ESS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dirty="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dirty="0" smtClean="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Thermalizing Bl.</a:t>
                      </a:r>
                      <a:endParaRPr lang="en-GB" sz="12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ESS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smtClean="0"/>
                        <a:t>Chem. Cell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ESS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smtClean="0"/>
                        <a:t>Cells/solid-liquid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ESS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</a:tr>
              <a:tr h="227813">
                <a:tc>
                  <a:txBody>
                    <a:bodyPr/>
                    <a:lstStyle/>
                    <a:p>
                      <a:r>
                        <a:rPr lang="en-GB" sz="1200" smtClean="0"/>
                        <a:t>Lab Equipment</a:t>
                      </a:r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smtClean="0"/>
                        <a:t>ESS</a:t>
                      </a:r>
                      <a:endParaRPr lang="en-GB" sz="1000" b="1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endParaRPr lang="en-GB" sz="1200" dirty="0" smtClean="0"/>
                    </a:p>
                  </a:txBody>
                  <a:tcPr marL="36000" marR="36000" marT="36000" marB="36000"/>
                </a:tc>
              </a:tr>
            </a:tbl>
          </a:graphicData>
        </a:graphic>
      </p:graphicFrame>
      <p:sp>
        <p:nvSpPr>
          <p:cNvPr id="12" name="Left Brace 11"/>
          <p:cNvSpPr/>
          <p:nvPr/>
        </p:nvSpPr>
        <p:spPr>
          <a:xfrm>
            <a:off x="981640" y="2316597"/>
            <a:ext cx="238718" cy="315666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Bent-Up Arrow 12"/>
          <p:cNvSpPr/>
          <p:nvPr/>
        </p:nvSpPr>
        <p:spPr>
          <a:xfrm>
            <a:off x="4938868" y="5634308"/>
            <a:ext cx="439385" cy="17758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038622" y="5587596"/>
            <a:ext cx="1977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/>
              <a:t>Lab building available</a:t>
            </a:r>
            <a:endParaRPr lang="en-GB" sz="1600"/>
          </a:p>
        </p:txBody>
      </p:sp>
      <p:sp>
        <p:nvSpPr>
          <p:cNvPr id="15" name="TextBox 14"/>
          <p:cNvSpPr txBox="1"/>
          <p:nvPr/>
        </p:nvSpPr>
        <p:spPr>
          <a:xfrm>
            <a:off x="4206841" y="5950321"/>
            <a:ext cx="1777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Hot commissioning</a:t>
            </a:r>
          </a:p>
          <a:p>
            <a:r>
              <a:rPr lang="en-GB" sz="1600" dirty="0" smtClean="0"/>
              <a:t>first instruments</a:t>
            </a:r>
            <a:endParaRPr lang="en-GB" sz="1600" dirty="0"/>
          </a:p>
        </p:txBody>
      </p:sp>
      <p:sp>
        <p:nvSpPr>
          <p:cNvPr id="16" name="Up Arrow 15"/>
          <p:cNvSpPr/>
          <p:nvPr/>
        </p:nvSpPr>
        <p:spPr>
          <a:xfrm flipH="1">
            <a:off x="7239662" y="5658156"/>
            <a:ext cx="434935" cy="43599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114561" y="6150656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Users</a:t>
            </a:r>
          </a:p>
          <a:p>
            <a:r>
              <a:rPr lang="en-GB" sz="1600" dirty="0" smtClean="0"/>
              <a:t>&gt; =2023</a:t>
            </a:r>
            <a:endParaRPr lang="en-GB" sz="1600" dirty="0"/>
          </a:p>
        </p:txBody>
      </p:sp>
      <p:sp>
        <p:nvSpPr>
          <p:cNvPr id="18" name="Rectangle 17"/>
          <p:cNvSpPr/>
          <p:nvPr/>
        </p:nvSpPr>
        <p:spPr>
          <a:xfrm>
            <a:off x="3887886" y="2245065"/>
            <a:ext cx="1578051" cy="12271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65733" y="2489327"/>
            <a:ext cx="17125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smtClean="0"/>
              <a:t>Successfully finished</a:t>
            </a:r>
            <a:endParaRPr lang="en-GB" sz="1400" b="1"/>
          </a:p>
        </p:txBody>
      </p:sp>
      <p:sp>
        <p:nvSpPr>
          <p:cNvPr id="20" name="Bent-Up Arrow 19"/>
          <p:cNvSpPr/>
          <p:nvPr/>
        </p:nvSpPr>
        <p:spPr>
          <a:xfrm>
            <a:off x="6248613" y="5632257"/>
            <a:ext cx="249934" cy="71867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333461" y="3589251"/>
            <a:ext cx="1654136" cy="1319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52102" y="4105468"/>
            <a:ext cx="681359" cy="14680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65505" y="2849636"/>
            <a:ext cx="1173490" cy="12931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127083" y="4629911"/>
            <a:ext cx="1547514" cy="1311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140058" y="4877590"/>
            <a:ext cx="1547683" cy="1430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325379" y="3344155"/>
            <a:ext cx="1654136" cy="1319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25379" y="3114675"/>
            <a:ext cx="1654136" cy="1319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607774" y="3790205"/>
            <a:ext cx="761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err="1" smtClean="0"/>
              <a:t>FlexiProb</a:t>
            </a:r>
            <a:r>
              <a:rPr lang="en-GB" sz="1100" b="1" dirty="0" smtClean="0"/>
              <a:t> </a:t>
            </a:r>
            <a:endParaRPr lang="en-GB" sz="1100" b="1" dirty="0"/>
          </a:p>
        </p:txBody>
      </p:sp>
      <p:sp>
        <p:nvSpPr>
          <p:cNvPr id="29" name="Rectangle 28"/>
          <p:cNvSpPr/>
          <p:nvPr/>
        </p:nvSpPr>
        <p:spPr>
          <a:xfrm>
            <a:off x="3887450" y="4354937"/>
            <a:ext cx="505579" cy="141049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189143" y="5935995"/>
            <a:ext cx="505579" cy="1292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189143" y="6166444"/>
            <a:ext cx="505579" cy="141049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89143" y="6403150"/>
            <a:ext cx="508020" cy="1319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790272" y="5855543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smtClean="0"/>
              <a:t>Planned</a:t>
            </a:r>
            <a:r>
              <a:rPr lang="en-GB" sz="1400" b="1" smtClean="0"/>
              <a:t> </a:t>
            </a:r>
            <a:endParaRPr lang="en-GB" sz="1400" b="1"/>
          </a:p>
        </p:txBody>
      </p:sp>
      <p:sp>
        <p:nvSpPr>
          <p:cNvPr id="34" name="TextBox 33"/>
          <p:cNvSpPr txBox="1"/>
          <p:nvPr/>
        </p:nvSpPr>
        <p:spPr>
          <a:xfrm>
            <a:off x="2798282" y="6079351"/>
            <a:ext cx="649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smtClean="0"/>
              <a:t>Started</a:t>
            </a:r>
            <a:endParaRPr lang="en-GB" sz="1400" b="1"/>
          </a:p>
        </p:txBody>
      </p:sp>
      <p:sp>
        <p:nvSpPr>
          <p:cNvPr id="35" name="TextBox 34"/>
          <p:cNvSpPr txBox="1"/>
          <p:nvPr/>
        </p:nvSpPr>
        <p:spPr>
          <a:xfrm>
            <a:off x="2790272" y="6306480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smtClean="0"/>
              <a:t>In discussion</a:t>
            </a:r>
            <a:endParaRPr lang="en-GB" sz="1400" b="1"/>
          </a:p>
        </p:txBody>
      </p:sp>
      <p:sp>
        <p:nvSpPr>
          <p:cNvPr id="36" name="Rectangle 35"/>
          <p:cNvSpPr/>
          <p:nvPr/>
        </p:nvSpPr>
        <p:spPr>
          <a:xfrm>
            <a:off x="3887886" y="3855983"/>
            <a:ext cx="1578051" cy="12271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137524" y="5137654"/>
            <a:ext cx="4472112" cy="1260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137524" y="5377945"/>
            <a:ext cx="4472112" cy="1260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248613" y="2170410"/>
            <a:ext cx="2443874" cy="22775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endParaRPr lang="en-GB" sz="1600" dirty="0" smtClean="0"/>
          </a:p>
          <a:p>
            <a:r>
              <a:rPr lang="en-GB" b="1" dirty="0" smtClean="0"/>
              <a:t>Equipment available</a:t>
            </a:r>
          </a:p>
          <a:p>
            <a:endParaRPr lang="en-GB" b="1" dirty="0" smtClean="0"/>
          </a:p>
          <a:p>
            <a:r>
              <a:rPr lang="en-GB" b="1" dirty="0" smtClean="0"/>
              <a:t>-&gt; </a:t>
            </a:r>
            <a:r>
              <a:rPr lang="en-GB" b="1" dirty="0" err="1" smtClean="0"/>
              <a:t>Testet</a:t>
            </a:r>
            <a:r>
              <a:rPr lang="en-GB" b="1" dirty="0" smtClean="0"/>
              <a:t> and integrated</a:t>
            </a:r>
          </a:p>
          <a:p>
            <a:endParaRPr lang="en-GB" b="1" dirty="0" smtClean="0"/>
          </a:p>
          <a:p>
            <a:r>
              <a:rPr lang="en-GB" b="1" dirty="0" smtClean="0"/>
              <a:t>Ready to run</a:t>
            </a:r>
          </a:p>
          <a:p>
            <a:endParaRPr lang="en-GB" b="1" dirty="0"/>
          </a:p>
          <a:p>
            <a:r>
              <a:rPr lang="en-GB" b="1" dirty="0" smtClean="0"/>
              <a:t> at instruments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95453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19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85" y="148423"/>
            <a:ext cx="71391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 u="sng" dirty="0"/>
              <a:t>FLUCO</a:t>
            </a:r>
            <a:r>
              <a:rPr lang="en-GB" sz="3100" b="1" dirty="0"/>
              <a:t/>
            </a:r>
            <a:br>
              <a:rPr lang="en-GB" sz="3100" b="1" dirty="0"/>
            </a:br>
            <a:r>
              <a:rPr lang="en-GB" sz="3100" b="1" u="sng" dirty="0" err="1" smtClean="0"/>
              <a:t>FLU</a:t>
            </a:r>
            <a:r>
              <a:rPr lang="en-GB" sz="3100" b="1" dirty="0" err="1" smtClean="0"/>
              <a:t>ids</a:t>
            </a:r>
            <a:r>
              <a:rPr lang="en-GB" sz="3100" b="1" dirty="0" smtClean="0"/>
              <a:t> </a:t>
            </a:r>
            <a:r>
              <a:rPr lang="en-GB" sz="3100" b="1" dirty="0"/>
              <a:t>incl. gases, </a:t>
            </a:r>
            <a:r>
              <a:rPr lang="en-GB" sz="3100" b="1" dirty="0" err="1"/>
              <a:t>vapors</a:t>
            </a:r>
            <a:r>
              <a:rPr lang="en-GB" sz="3100" b="1" dirty="0"/>
              <a:t> and </a:t>
            </a:r>
            <a:r>
              <a:rPr lang="en-GB" sz="3100" b="1" u="sng" dirty="0" err="1"/>
              <a:t>CO</a:t>
            </a:r>
            <a:r>
              <a:rPr lang="en-GB" sz="3100" b="1" dirty="0" err="1"/>
              <a:t>mplex</a:t>
            </a:r>
            <a:r>
              <a:rPr lang="en-GB" sz="3100" b="1" dirty="0"/>
              <a:t> fluids </a:t>
            </a:r>
            <a:r>
              <a:rPr lang="en-GB" dirty="0"/>
              <a:t/>
            </a:r>
            <a:br>
              <a:rPr lang="en-GB" dirty="0"/>
            </a:br>
            <a:r>
              <a:rPr lang="en-GB" sz="1800" dirty="0"/>
              <a:t>- H. Schneider -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2" r="4003" b="32356"/>
          <a:stretch/>
        </p:blipFill>
        <p:spPr>
          <a:xfrm>
            <a:off x="4228946" y="1765891"/>
            <a:ext cx="4915054" cy="1594480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87" y="1609223"/>
            <a:ext cx="46620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Magazine 5 positions, up to 10 pos. possible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Different sizes of quartz /sapphire cuvettes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Dedicated for SANS applications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Each position with individual controlled T 	performed by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Peltier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elements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Temperature range 5˚C – 120˚C		Base plate thermalized by circulator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 “dry” atmosphere: 				temperatures down to – 20˚C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7887"/>
          <a:stretch/>
        </p:blipFill>
        <p:spPr>
          <a:xfrm>
            <a:off x="4472136" y="3340661"/>
            <a:ext cx="3124200" cy="19562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55" y="5302542"/>
            <a:ext cx="4184760" cy="15441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0" y="4921162"/>
            <a:ext cx="4184760" cy="15326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90842" y="1470555"/>
            <a:ext cx="2795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/>
              </a:rPr>
              <a:t>Principle sketch of the device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2605" y="4615199"/>
            <a:ext cx="1467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/>
              </a:rPr>
              <a:t>Cuvette holder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0448" y="2990941"/>
            <a:ext cx="1922321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0070C0"/>
                </a:solidFill>
                <a:latin typeface="Calibri"/>
              </a:rPr>
              <a:t>Thermalised</a:t>
            </a:r>
            <a:r>
              <a:rPr lang="en-US" sz="1200" b="1" dirty="0">
                <a:solidFill>
                  <a:srgbClr val="0070C0"/>
                </a:solidFill>
                <a:latin typeface="Calibri"/>
              </a:rPr>
              <a:t> base plate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23223" y="1844482"/>
            <a:ext cx="2789546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Calibri"/>
              </a:rPr>
              <a:t>Cuvette holder w. Peltier elements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512" y="6488668"/>
            <a:ext cx="349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Calibri"/>
              </a:rPr>
              <a:t>IK Partner: B </a:t>
            </a:r>
            <a:r>
              <a:rPr lang="en-US" i="1" dirty="0" err="1">
                <a:solidFill>
                  <a:srgbClr val="0000FF"/>
                </a:solidFill>
                <a:latin typeface="Calibri"/>
              </a:rPr>
              <a:t>Jakobson</a:t>
            </a:r>
            <a:r>
              <a:rPr lang="en-US" i="1" dirty="0">
                <a:solidFill>
                  <a:srgbClr val="0000FF"/>
                </a:solidFill>
                <a:latin typeface="Calibri"/>
              </a:rPr>
              <a:t>, C </a:t>
            </a:r>
            <a:r>
              <a:rPr lang="en-US" i="1" dirty="0" err="1">
                <a:solidFill>
                  <a:srgbClr val="0000FF"/>
                </a:solidFill>
                <a:latin typeface="Calibri"/>
              </a:rPr>
              <a:t>Niss</a:t>
            </a:r>
            <a:r>
              <a:rPr lang="en-US" i="1" dirty="0">
                <a:solidFill>
                  <a:srgbClr val="0000FF"/>
                </a:solidFill>
                <a:latin typeface="Calibri"/>
              </a:rPr>
              <a:t>, RUC</a:t>
            </a:r>
          </a:p>
        </p:txBody>
      </p:sp>
    </p:spTree>
    <p:extLst>
      <p:ext uri="{BB962C8B-B14F-4D97-AF65-F5344CB8AC3E}">
        <p14:creationId xmlns:p14="http://schemas.microsoft.com/office/powerpoint/2010/main" val="13049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2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8626" y="1460599"/>
            <a:ext cx="8479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SEE at the instruments</a:t>
            </a:r>
            <a:endParaRPr lang="en-US" sz="2400" b="1" u="sng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1985" y="148423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100" b="1" u="sng" smtClean="0"/>
              <a:t>FLUCO</a:t>
            </a:r>
            <a:r>
              <a:rPr lang="en-GB" sz="3100" b="1" smtClean="0"/>
              <a:t/>
            </a:r>
            <a:br>
              <a:rPr lang="en-GB" sz="3100" b="1" smtClean="0"/>
            </a:br>
            <a:r>
              <a:rPr lang="en-GB" sz="3100" b="1" u="sng" smtClean="0"/>
              <a:t>FLU</a:t>
            </a:r>
            <a:r>
              <a:rPr lang="en-GB" sz="3100" b="1" smtClean="0"/>
              <a:t>ids incl. gases, vapors and </a:t>
            </a:r>
            <a:r>
              <a:rPr lang="en-GB" sz="3100" b="1" u="sng" smtClean="0"/>
              <a:t>CO</a:t>
            </a:r>
            <a:r>
              <a:rPr lang="en-GB" sz="3100" b="1" smtClean="0"/>
              <a:t>mplex fluids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z="1800" smtClean="0"/>
              <a:t>- H. Schneider -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350227" y="2964716"/>
            <a:ext cx="2170235" cy="5275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1454" y="3716215"/>
            <a:ext cx="731227" cy="5275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ESS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71551" y="4548553"/>
            <a:ext cx="4713661" cy="5275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Control System/Integration , ESS 0038165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71551" y="3716215"/>
            <a:ext cx="4713661" cy="5275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Mech. Dim./Mount , ESS 0038078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71551" y="2964716"/>
            <a:ext cx="4713662" cy="5275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Utility Supplies , ESS 0038163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89235" y="4467714"/>
            <a:ext cx="731227" cy="5275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Instr.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8626" y="5094137"/>
            <a:ext cx="731227" cy="5275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Ext.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>
            <a:stCxn id="2" idx="2"/>
            <a:endCxn id="10" idx="0"/>
          </p:cNvCxnSpPr>
          <p:nvPr/>
        </p:nvCxnSpPr>
        <p:spPr>
          <a:xfrm>
            <a:off x="1435345" y="3492254"/>
            <a:ext cx="11723" cy="22396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0"/>
          </p:cNvCxnSpPr>
          <p:nvPr/>
        </p:nvCxnSpPr>
        <p:spPr>
          <a:xfrm>
            <a:off x="704239" y="3492254"/>
            <a:ext cx="1" cy="16018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5" idx="0"/>
          </p:cNvCxnSpPr>
          <p:nvPr/>
        </p:nvCxnSpPr>
        <p:spPr>
          <a:xfrm>
            <a:off x="2154848" y="3492254"/>
            <a:ext cx="1" cy="97546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" idx="3"/>
          </p:cNvCxnSpPr>
          <p:nvPr/>
        </p:nvCxnSpPr>
        <p:spPr>
          <a:xfrm>
            <a:off x="2520462" y="3228485"/>
            <a:ext cx="145108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3" idx="1"/>
          </p:cNvCxnSpPr>
          <p:nvPr/>
        </p:nvCxnSpPr>
        <p:spPr>
          <a:xfrm>
            <a:off x="3106615" y="3974123"/>
            <a:ext cx="864936" cy="586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106614" y="4789488"/>
            <a:ext cx="864937" cy="586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06614" y="3228485"/>
            <a:ext cx="0" cy="158383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857919" y="2684773"/>
            <a:ext cx="77617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mtClean="0"/>
              <a:t>Needs</a:t>
            </a:r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2199231" y="6477408"/>
            <a:ext cx="3373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u="sng" dirty="0" smtClean="0"/>
              <a:t>SEE</a:t>
            </a:r>
            <a:r>
              <a:rPr lang="en-GB" sz="1600" b="1" dirty="0" smtClean="0"/>
              <a:t> : </a:t>
            </a:r>
            <a:r>
              <a:rPr lang="en-GB" sz="1600" b="1" u="sng" dirty="0" smtClean="0"/>
              <a:t>S</a:t>
            </a:r>
            <a:r>
              <a:rPr lang="en-GB" sz="1600" b="1" dirty="0" smtClean="0"/>
              <a:t>ample </a:t>
            </a:r>
            <a:r>
              <a:rPr lang="en-GB" sz="1600" b="1" u="sng" dirty="0" smtClean="0"/>
              <a:t>E</a:t>
            </a:r>
            <a:r>
              <a:rPr lang="en-GB" sz="1600" b="1" dirty="0" smtClean="0"/>
              <a:t>nvironment </a:t>
            </a:r>
            <a:r>
              <a:rPr lang="en-GB" sz="1600" b="1" u="sng" dirty="0" smtClean="0"/>
              <a:t>E</a:t>
            </a:r>
            <a:r>
              <a:rPr lang="en-GB" sz="1600" b="1" dirty="0" smtClean="0"/>
              <a:t>quipment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1541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20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85" y="148423"/>
            <a:ext cx="71391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 u="sng" dirty="0"/>
              <a:t>FLUCO</a:t>
            </a:r>
            <a:r>
              <a:rPr lang="en-GB" sz="3100" b="1" dirty="0"/>
              <a:t/>
            </a:r>
            <a:br>
              <a:rPr lang="en-GB" sz="3100" b="1" dirty="0"/>
            </a:br>
            <a:r>
              <a:rPr lang="en-GB" sz="3100" b="1" u="sng" dirty="0" err="1" smtClean="0"/>
              <a:t>FLU</a:t>
            </a:r>
            <a:r>
              <a:rPr lang="en-GB" sz="3100" b="1" dirty="0" err="1" smtClean="0"/>
              <a:t>ids</a:t>
            </a:r>
            <a:r>
              <a:rPr lang="en-GB" sz="3100" b="1" dirty="0" smtClean="0"/>
              <a:t> </a:t>
            </a:r>
            <a:r>
              <a:rPr lang="en-GB" sz="3100" b="1" dirty="0"/>
              <a:t>incl. gases, </a:t>
            </a:r>
            <a:r>
              <a:rPr lang="en-GB" sz="3100" b="1" dirty="0" err="1"/>
              <a:t>vapors</a:t>
            </a:r>
            <a:r>
              <a:rPr lang="en-GB" sz="3100" b="1" dirty="0"/>
              <a:t> and </a:t>
            </a:r>
            <a:r>
              <a:rPr lang="en-GB" sz="3100" b="1" u="sng" dirty="0" err="1"/>
              <a:t>CO</a:t>
            </a:r>
            <a:r>
              <a:rPr lang="en-GB" sz="3100" b="1" dirty="0" err="1"/>
              <a:t>mplex</a:t>
            </a:r>
            <a:r>
              <a:rPr lang="en-GB" sz="3100" b="1" dirty="0"/>
              <a:t> fluids </a:t>
            </a:r>
            <a:r>
              <a:rPr lang="en-GB" dirty="0"/>
              <a:t/>
            </a:r>
            <a:br>
              <a:rPr lang="en-GB" dirty="0"/>
            </a:br>
            <a:r>
              <a:rPr lang="en-GB" sz="1800" dirty="0"/>
              <a:t>- H. Schneider -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552894" y="2215365"/>
            <a:ext cx="3057247" cy="1354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u="sng" dirty="0" smtClean="0">
                <a:latin typeface="+mn-lt"/>
              </a:rPr>
              <a:t>Laser pump probe</a:t>
            </a:r>
          </a:p>
          <a:p>
            <a:pPr algn="just"/>
            <a:r>
              <a:rPr lang="en-US" sz="1800" b="1" dirty="0" smtClean="0"/>
              <a:t>Optical trigger</a:t>
            </a:r>
          </a:p>
          <a:p>
            <a:pPr algn="just"/>
            <a:r>
              <a:rPr lang="en-US" sz="1800" b="1" dirty="0" smtClean="0"/>
              <a:t>for </a:t>
            </a:r>
            <a:r>
              <a:rPr lang="en-US" sz="1800" b="1" dirty="0" err="1" smtClean="0"/>
              <a:t>photosynthesys</a:t>
            </a:r>
            <a:endParaRPr lang="en-US" sz="1800" b="1" dirty="0" smtClean="0"/>
          </a:p>
          <a:p>
            <a:pPr algn="just"/>
            <a:r>
              <a:rPr lang="en-US" sz="1800" b="1" dirty="0" smtClean="0"/>
              <a:t>Expandable to thermal trigger</a:t>
            </a:r>
            <a:endParaRPr lang="en-US" sz="1800" b="1" dirty="0"/>
          </a:p>
        </p:txBody>
      </p:sp>
      <p:pic>
        <p:nvPicPr>
          <p:cNvPr id="24" name="Picture 23" descr="P104025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188" y="2348325"/>
            <a:ext cx="1711424" cy="1925352"/>
          </a:xfrm>
          <a:prstGeom prst="rect">
            <a:avLst/>
          </a:prstGeom>
        </p:spPr>
      </p:pic>
      <p:pic>
        <p:nvPicPr>
          <p:cNvPr id="25" name="Picture 24" descr="P104025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202" y="2365296"/>
            <a:ext cx="1737618" cy="195482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03433" y="4485738"/>
            <a:ext cx="2059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Phys. Inst. Univ. Tartu/ ILL IN5</a:t>
            </a:r>
            <a:endParaRPr lang="en-US" sz="12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53154" y="5079843"/>
            <a:ext cx="3157360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u="sng" dirty="0" smtClean="0">
                <a:latin typeface="+mn-lt"/>
              </a:rPr>
              <a:t>Laser pump probe II</a:t>
            </a:r>
          </a:p>
          <a:p>
            <a:pPr algn="just"/>
            <a:r>
              <a:rPr lang="en-US" sz="1800" b="1" dirty="0" smtClean="0"/>
              <a:t>Thermal stimuli of sample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4984" y="3878902"/>
            <a:ext cx="2903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  <a:latin typeface="+mn-lt"/>
              </a:rPr>
              <a:t>InKindPartner</a:t>
            </a: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, Prof. J. </a:t>
            </a:r>
            <a:r>
              <a:rPr lang="en-US" sz="1200" dirty="0" err="1" smtClean="0">
                <a:solidFill>
                  <a:srgbClr val="0000FF"/>
                </a:solidFill>
                <a:latin typeface="+mn-lt"/>
              </a:rPr>
              <a:t>PieperUniv</a:t>
            </a: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 Tartu, </a:t>
            </a:r>
            <a:r>
              <a:rPr lang="en-US" sz="1200" dirty="0" err="1" smtClean="0">
                <a:solidFill>
                  <a:srgbClr val="0000FF"/>
                </a:solidFill>
                <a:latin typeface="+mn-lt"/>
              </a:rPr>
              <a:t>Est</a:t>
            </a: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08343" y="608211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  <a:latin typeface="+mn-lt"/>
              </a:rPr>
              <a:t>InKindPartner</a:t>
            </a: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, Univ. Tartu, Est.</a:t>
            </a: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21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85" y="148423"/>
            <a:ext cx="71391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 u="sng" dirty="0"/>
              <a:t>FLUCO</a:t>
            </a:r>
            <a:r>
              <a:rPr lang="en-GB" sz="3100" b="1" dirty="0"/>
              <a:t/>
            </a:r>
            <a:br>
              <a:rPr lang="en-GB" sz="3100" b="1" dirty="0"/>
            </a:br>
            <a:r>
              <a:rPr lang="en-GB" sz="3100" b="1" u="sng" dirty="0" err="1" smtClean="0"/>
              <a:t>FLU</a:t>
            </a:r>
            <a:r>
              <a:rPr lang="en-GB" sz="3100" b="1" dirty="0" err="1" smtClean="0"/>
              <a:t>ids</a:t>
            </a:r>
            <a:r>
              <a:rPr lang="en-GB" sz="3100" b="1" dirty="0" smtClean="0"/>
              <a:t> </a:t>
            </a:r>
            <a:r>
              <a:rPr lang="en-GB" sz="3100" b="1" dirty="0"/>
              <a:t>incl. gases, </a:t>
            </a:r>
            <a:r>
              <a:rPr lang="en-GB" sz="3100" b="1" dirty="0" err="1"/>
              <a:t>vapors</a:t>
            </a:r>
            <a:r>
              <a:rPr lang="en-GB" sz="3100" b="1" dirty="0"/>
              <a:t> and </a:t>
            </a:r>
            <a:r>
              <a:rPr lang="en-GB" sz="3100" b="1" u="sng" dirty="0" err="1"/>
              <a:t>CO</a:t>
            </a:r>
            <a:r>
              <a:rPr lang="en-GB" sz="3100" b="1" dirty="0" err="1"/>
              <a:t>mplex</a:t>
            </a:r>
            <a:r>
              <a:rPr lang="en-GB" sz="3100" b="1" dirty="0"/>
              <a:t> fluids </a:t>
            </a:r>
            <a:r>
              <a:rPr lang="en-GB" dirty="0"/>
              <a:t/>
            </a:r>
            <a:br>
              <a:rPr lang="en-GB" dirty="0"/>
            </a:br>
            <a:r>
              <a:rPr lang="en-GB" sz="1800" dirty="0"/>
              <a:t>- H. Schneider -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939006" y="2240756"/>
            <a:ext cx="4456894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latin typeface="+mn-lt"/>
              </a:rPr>
              <a:t>Gas process handling system</a:t>
            </a:r>
          </a:p>
          <a:p>
            <a:pPr algn="just"/>
            <a:r>
              <a:rPr lang="en-US" sz="2400" b="1" dirty="0" smtClean="0">
                <a:latin typeface="+mn-lt"/>
              </a:rPr>
              <a:t>P &lt; 200 bar</a:t>
            </a:r>
          </a:p>
          <a:p>
            <a:pPr algn="just"/>
            <a:r>
              <a:rPr lang="en-US" sz="1800" b="1" dirty="0" smtClean="0">
                <a:latin typeface="+mn-lt"/>
              </a:rPr>
              <a:t>Flushing, </a:t>
            </a:r>
            <a:r>
              <a:rPr lang="en-US" sz="1800" b="1" dirty="0" err="1" smtClean="0">
                <a:latin typeface="+mn-lt"/>
              </a:rPr>
              <a:t>pressurising</a:t>
            </a:r>
            <a:r>
              <a:rPr lang="en-US" sz="1800" b="1" dirty="0" smtClean="0">
                <a:latin typeface="+mn-lt"/>
              </a:rPr>
              <a:t>, filling</a:t>
            </a:r>
          </a:p>
          <a:p>
            <a:pPr algn="just"/>
            <a:r>
              <a:rPr lang="en-US" sz="1800" b="1" dirty="0" smtClean="0">
                <a:latin typeface="+mn-lt"/>
              </a:rPr>
              <a:t>Simple adsorption measurement</a:t>
            </a:r>
          </a:p>
          <a:p>
            <a:pPr algn="just"/>
            <a:r>
              <a:rPr lang="en-US" sz="1800" b="1" dirty="0" smtClean="0">
                <a:latin typeface="+mn-lt"/>
              </a:rPr>
              <a:t>T &lt;= 773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smtClean="0">
                <a:latin typeface="+mn-lt"/>
              </a:rPr>
              <a:t>K</a:t>
            </a:r>
          </a:p>
          <a:p>
            <a:pPr algn="just"/>
            <a:r>
              <a:rPr lang="en-US" sz="1800" b="1" dirty="0" smtClean="0">
                <a:latin typeface="+mn-lt"/>
              </a:rPr>
              <a:t>N</a:t>
            </a:r>
            <a:r>
              <a:rPr lang="en-US" sz="1800" b="1" baseline="-25000" dirty="0" smtClean="0">
                <a:latin typeface="+mn-lt"/>
              </a:rPr>
              <a:t>2</a:t>
            </a:r>
            <a:r>
              <a:rPr lang="en-US" sz="1800" b="1" dirty="0" smtClean="0">
                <a:latin typeface="+mn-lt"/>
              </a:rPr>
              <a:t>, O</a:t>
            </a:r>
            <a:r>
              <a:rPr lang="en-US" sz="1800" b="1" baseline="-25000" dirty="0" smtClean="0">
                <a:latin typeface="+mn-lt"/>
              </a:rPr>
              <a:t>2</a:t>
            </a:r>
            <a:r>
              <a:rPr lang="en-US" sz="1800" b="1" dirty="0" smtClean="0">
                <a:latin typeface="+mn-lt"/>
              </a:rPr>
              <a:t>, H</a:t>
            </a:r>
            <a:r>
              <a:rPr lang="en-US" sz="1800" b="1" baseline="-25000" dirty="0" smtClean="0">
                <a:latin typeface="+mn-lt"/>
              </a:rPr>
              <a:t>2</a:t>
            </a:r>
            <a:r>
              <a:rPr lang="en-US" sz="1800" b="1" dirty="0" smtClean="0">
                <a:latin typeface="+mn-lt"/>
              </a:rPr>
              <a:t>, D</a:t>
            </a:r>
            <a:r>
              <a:rPr lang="en-US" sz="1800" b="1" baseline="-25000" dirty="0" smtClean="0">
                <a:latin typeface="+mn-lt"/>
              </a:rPr>
              <a:t>2</a:t>
            </a:r>
            <a:r>
              <a:rPr lang="en-US" sz="1800" b="1" dirty="0" smtClean="0">
                <a:latin typeface="+mn-lt"/>
              </a:rPr>
              <a:t> He, Ne, </a:t>
            </a:r>
            <a:r>
              <a:rPr lang="en-US" sz="1800" b="1" dirty="0" err="1" smtClean="0">
                <a:latin typeface="+mn-lt"/>
              </a:rPr>
              <a:t>Ar</a:t>
            </a:r>
            <a:r>
              <a:rPr lang="en-US" sz="1800" b="1" dirty="0" smtClean="0">
                <a:latin typeface="+mn-lt"/>
              </a:rPr>
              <a:t>, CO, CO</a:t>
            </a:r>
            <a:r>
              <a:rPr lang="en-US" sz="1800" b="1" baseline="-25000" dirty="0" smtClean="0">
                <a:latin typeface="+mn-lt"/>
              </a:rPr>
              <a:t>2</a:t>
            </a:r>
          </a:p>
          <a:p>
            <a:pPr algn="just"/>
            <a:r>
              <a:rPr lang="en-US" sz="1800" b="1" dirty="0" smtClean="0">
                <a:latin typeface="+mn-lt"/>
              </a:rPr>
              <a:t>expandable </a:t>
            </a:r>
            <a:endParaRPr lang="en-US" sz="18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5834" y="4075132"/>
            <a:ext cx="1620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Chem. Inst. Univ. Tartu</a:t>
            </a:r>
            <a:endParaRPr lang="en-US" sz="1200" dirty="0">
              <a:latin typeface="+mn-lt"/>
            </a:endParaRPr>
          </a:p>
        </p:txBody>
      </p:sp>
      <p:pic>
        <p:nvPicPr>
          <p:cNvPr id="11" name="Picture 10" descr="DSC_071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912" y="1918514"/>
            <a:ext cx="2618082" cy="175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2920" y="4868346"/>
            <a:ext cx="2037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  <a:latin typeface="+mn-lt"/>
              </a:rPr>
              <a:t>InKindPartner</a:t>
            </a: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sz="1200" dirty="0" err="1" smtClean="0">
                <a:solidFill>
                  <a:srgbClr val="0000FF"/>
                </a:solidFill>
                <a:latin typeface="+mn-lt"/>
              </a:rPr>
              <a:t>Univ</a:t>
            </a: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 Tartu, </a:t>
            </a:r>
            <a:r>
              <a:rPr lang="en-US" sz="1200" dirty="0" err="1" smtClean="0">
                <a:solidFill>
                  <a:srgbClr val="0000FF"/>
                </a:solidFill>
                <a:latin typeface="+mn-lt"/>
              </a:rPr>
              <a:t>Est</a:t>
            </a: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93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22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85" y="148423"/>
            <a:ext cx="71391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 u="sng" dirty="0"/>
              <a:t>FLUCO</a:t>
            </a:r>
            <a:r>
              <a:rPr lang="en-GB" sz="3100" b="1" dirty="0"/>
              <a:t/>
            </a:r>
            <a:br>
              <a:rPr lang="en-GB" sz="3100" b="1" dirty="0"/>
            </a:br>
            <a:r>
              <a:rPr lang="en-GB" sz="3100" b="1" u="sng" dirty="0" err="1" smtClean="0"/>
              <a:t>FLU</a:t>
            </a:r>
            <a:r>
              <a:rPr lang="en-GB" sz="3100" b="1" dirty="0" err="1" smtClean="0"/>
              <a:t>ids</a:t>
            </a:r>
            <a:r>
              <a:rPr lang="en-GB" sz="3100" b="1" dirty="0" smtClean="0"/>
              <a:t> </a:t>
            </a:r>
            <a:r>
              <a:rPr lang="en-GB" sz="3100" b="1" dirty="0"/>
              <a:t>incl. gases, </a:t>
            </a:r>
            <a:r>
              <a:rPr lang="en-GB" sz="3100" b="1" dirty="0" err="1"/>
              <a:t>vapors</a:t>
            </a:r>
            <a:r>
              <a:rPr lang="en-GB" sz="3100" b="1" dirty="0"/>
              <a:t> and </a:t>
            </a:r>
            <a:r>
              <a:rPr lang="en-GB" sz="3100" b="1" u="sng" dirty="0" err="1"/>
              <a:t>CO</a:t>
            </a:r>
            <a:r>
              <a:rPr lang="en-GB" sz="3100" b="1" dirty="0" err="1"/>
              <a:t>mplex</a:t>
            </a:r>
            <a:r>
              <a:rPr lang="en-GB" sz="3100" b="1" dirty="0"/>
              <a:t> fluids </a:t>
            </a:r>
            <a:r>
              <a:rPr lang="en-GB" dirty="0"/>
              <a:t/>
            </a:r>
            <a:br>
              <a:rPr lang="en-GB" dirty="0"/>
            </a:br>
            <a:r>
              <a:rPr lang="en-GB" sz="1800" dirty="0"/>
              <a:t>- H. Schneider -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555323"/>
            <a:ext cx="259080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latin typeface="+mn-lt"/>
              </a:rPr>
              <a:t>Rheometer</a:t>
            </a:r>
            <a:endParaRPr lang="en-US" sz="2800" b="1" u="sng" dirty="0" smtClean="0">
              <a:latin typeface="+mn-lt"/>
            </a:endParaRPr>
          </a:p>
          <a:p>
            <a:pPr algn="just"/>
            <a:r>
              <a:rPr lang="en-US" sz="1800" b="1" dirty="0" smtClean="0"/>
              <a:t>Various setups</a:t>
            </a:r>
          </a:p>
          <a:p>
            <a:pPr algn="just"/>
            <a:r>
              <a:rPr lang="en-US" sz="1800" b="1" dirty="0" err="1" smtClean="0"/>
              <a:t>e,.g</a:t>
            </a:r>
            <a:r>
              <a:rPr lang="en-US" sz="1800" b="1" dirty="0" smtClean="0"/>
              <a:t> shear cell</a:t>
            </a:r>
          </a:p>
          <a:p>
            <a:pPr algn="just"/>
            <a:r>
              <a:rPr lang="en-US" sz="1800" b="1" dirty="0" smtClean="0"/>
              <a:t>Taylor-</a:t>
            </a:r>
            <a:r>
              <a:rPr lang="en-US" sz="1800" b="1" dirty="0" err="1" smtClean="0"/>
              <a:t>Cuette</a:t>
            </a:r>
            <a:r>
              <a:rPr lang="en-US" sz="1800" b="1" dirty="0" smtClean="0"/>
              <a:t> cell</a:t>
            </a:r>
          </a:p>
          <a:p>
            <a:pPr algn="just"/>
            <a:r>
              <a:rPr lang="en-US" sz="1800" b="1" dirty="0" smtClean="0"/>
              <a:t>Quench technique</a:t>
            </a:r>
          </a:p>
        </p:txBody>
      </p:sp>
      <p:pic>
        <p:nvPicPr>
          <p:cNvPr id="10" name="Picture 5" descr="J:\Bilder-SE\Rheometer_DSC_02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028" y="1494418"/>
            <a:ext cx="129195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81214" y="3402394"/>
            <a:ext cx="2161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Potential </a:t>
            </a:r>
            <a:r>
              <a:rPr lang="en-US" sz="1200" dirty="0" err="1" smtClean="0">
                <a:solidFill>
                  <a:srgbClr val="0000FF"/>
                </a:solidFill>
                <a:latin typeface="+mn-lt"/>
              </a:rPr>
              <a:t>InKindPartner</a:t>
            </a: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, FZJ ,</a:t>
            </a:r>
            <a:r>
              <a:rPr lang="en-US" sz="1200" dirty="0" err="1" smtClean="0">
                <a:solidFill>
                  <a:srgbClr val="0000FF"/>
                </a:solidFill>
                <a:latin typeface="+mn-lt"/>
              </a:rPr>
              <a:t>Ge</a:t>
            </a: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6502" y="3079323"/>
            <a:ext cx="2198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JCNS , Outstation at FRM2 , MLZ</a:t>
            </a:r>
            <a:endParaRPr lang="en-US" sz="1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985" y="4185815"/>
            <a:ext cx="276006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u="sng" dirty="0" smtClean="0">
                <a:latin typeface="+mn-lt"/>
              </a:rPr>
              <a:t>Stopped flow cell</a:t>
            </a:r>
          </a:p>
          <a:p>
            <a:pPr algn="just"/>
            <a:r>
              <a:rPr lang="en-US" sz="1800" b="1" dirty="0" smtClean="0">
                <a:latin typeface="+mn-lt"/>
              </a:rPr>
              <a:t>6 channels.</a:t>
            </a:r>
          </a:p>
          <a:p>
            <a:pPr algn="just"/>
            <a:r>
              <a:rPr lang="en-US" sz="1800" b="1" dirty="0" smtClean="0">
                <a:latin typeface="+mn-lt"/>
              </a:rPr>
              <a:t>278 K – 368 K</a:t>
            </a:r>
          </a:p>
        </p:txBody>
      </p:sp>
      <p:pic>
        <p:nvPicPr>
          <p:cNvPr id="14" name="Picture 13" descr="sflow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521" y="3935332"/>
            <a:ext cx="872836" cy="2133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80945" y="6261913"/>
            <a:ext cx="2198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JCNS , Outstation at FRM2 , MLZ</a:t>
            </a:r>
            <a:endParaRPr lang="en-US" sz="1200" dirty="0">
              <a:latin typeface="+mn-lt"/>
            </a:endParaRPr>
          </a:p>
        </p:txBody>
      </p:sp>
      <p:sp>
        <p:nvSpPr>
          <p:cNvPr id="16" name="TextBox 30"/>
          <p:cNvSpPr txBox="1"/>
          <p:nvPr/>
        </p:nvSpPr>
        <p:spPr>
          <a:xfrm>
            <a:off x="5255121" y="1632676"/>
            <a:ext cx="312282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Ultrasonic Levitator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327" y="2229234"/>
            <a:ext cx="1464483" cy="97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132286" y="3279785"/>
            <a:ext cx="2647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JCNS , Outstation at FRM2 , MLZ</a:t>
            </a:r>
            <a:endParaRPr lang="en-US" sz="1200" dirty="0"/>
          </a:p>
        </p:txBody>
      </p:sp>
      <p:sp>
        <p:nvSpPr>
          <p:cNvPr id="19" name="TextBox 30"/>
          <p:cNvSpPr txBox="1"/>
          <p:nvPr/>
        </p:nvSpPr>
        <p:spPr>
          <a:xfrm>
            <a:off x="5255121" y="3945674"/>
            <a:ext cx="374974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Gas  stream </a:t>
            </a:r>
            <a:r>
              <a:rPr lang="en-US" sz="2800" b="1" dirty="0" err="1" smtClean="0">
                <a:latin typeface="+mn-lt"/>
              </a:rPr>
              <a:t>thermalizer</a:t>
            </a:r>
            <a:endParaRPr lang="en-US" sz="2800" b="1" dirty="0" smtClean="0"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121" y="4571274"/>
            <a:ext cx="1194392" cy="20880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12571" y="4585925"/>
            <a:ext cx="2013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 Test thermal solutions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-1463586" y="8145660"/>
            <a:ext cx="2161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Potential </a:t>
            </a:r>
            <a:r>
              <a:rPr lang="en-US" sz="1200" dirty="0" err="1" smtClean="0">
                <a:solidFill>
                  <a:srgbClr val="0000FF"/>
                </a:solidFill>
                <a:latin typeface="+mn-lt"/>
              </a:rPr>
              <a:t>InKindPartner</a:t>
            </a: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, FZJ ,</a:t>
            </a:r>
            <a:r>
              <a:rPr lang="en-US" sz="1200" dirty="0" err="1" smtClean="0">
                <a:solidFill>
                  <a:srgbClr val="0000FF"/>
                </a:solidFill>
                <a:latin typeface="+mn-lt"/>
              </a:rPr>
              <a:t>Ge</a:t>
            </a:r>
            <a:endParaRPr lang="en-US" sz="12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56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23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85" y="148423"/>
            <a:ext cx="71391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 u="sng" dirty="0"/>
              <a:t>FLUCO</a:t>
            </a:r>
            <a:r>
              <a:rPr lang="en-GB" sz="3100" b="1" dirty="0"/>
              <a:t/>
            </a:r>
            <a:br>
              <a:rPr lang="en-GB" sz="3100" b="1" dirty="0"/>
            </a:br>
            <a:r>
              <a:rPr lang="en-GB" sz="3100" b="1" u="sng" dirty="0" err="1" smtClean="0"/>
              <a:t>FLU</a:t>
            </a:r>
            <a:r>
              <a:rPr lang="en-GB" sz="3100" b="1" dirty="0" err="1" smtClean="0"/>
              <a:t>ids</a:t>
            </a:r>
            <a:r>
              <a:rPr lang="en-GB" sz="3100" b="1" dirty="0" smtClean="0"/>
              <a:t> </a:t>
            </a:r>
            <a:r>
              <a:rPr lang="en-GB" sz="3100" b="1" dirty="0"/>
              <a:t>incl. gases, </a:t>
            </a:r>
            <a:r>
              <a:rPr lang="en-GB" sz="3100" b="1" dirty="0" err="1"/>
              <a:t>vapors</a:t>
            </a:r>
            <a:r>
              <a:rPr lang="en-GB" sz="3100" b="1" dirty="0"/>
              <a:t> and </a:t>
            </a:r>
            <a:r>
              <a:rPr lang="en-GB" sz="3100" b="1" u="sng" dirty="0" err="1"/>
              <a:t>CO</a:t>
            </a:r>
            <a:r>
              <a:rPr lang="en-GB" sz="3100" b="1" dirty="0" err="1"/>
              <a:t>mplex</a:t>
            </a:r>
            <a:r>
              <a:rPr lang="en-GB" sz="3100" b="1" dirty="0"/>
              <a:t> fluids </a:t>
            </a:r>
            <a:r>
              <a:rPr lang="en-GB" dirty="0"/>
              <a:t/>
            </a:r>
            <a:br>
              <a:rPr lang="en-GB" dirty="0"/>
            </a:br>
            <a:r>
              <a:rPr lang="en-GB" sz="1800" dirty="0"/>
              <a:t>- H. Schneider -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17" y="2602777"/>
            <a:ext cx="2907061" cy="387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3132" y="1867829"/>
            <a:ext cx="2847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 smtClean="0"/>
              <a:t>First H2 gas manifold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17347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24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85" y="148423"/>
            <a:ext cx="71391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 u="sng" dirty="0"/>
              <a:t>FLUCO</a:t>
            </a:r>
            <a:r>
              <a:rPr lang="en-GB" sz="3100" b="1" dirty="0"/>
              <a:t/>
            </a:r>
            <a:br>
              <a:rPr lang="en-GB" sz="3100" b="1" dirty="0"/>
            </a:br>
            <a:r>
              <a:rPr lang="en-GB" sz="3100" b="1" u="sng" dirty="0" err="1" smtClean="0"/>
              <a:t>FLU</a:t>
            </a:r>
            <a:r>
              <a:rPr lang="en-GB" sz="3100" b="1" dirty="0" err="1" smtClean="0"/>
              <a:t>ids</a:t>
            </a:r>
            <a:r>
              <a:rPr lang="en-GB" sz="3100" b="1" dirty="0" smtClean="0"/>
              <a:t> </a:t>
            </a:r>
            <a:r>
              <a:rPr lang="en-GB" sz="3100" b="1" dirty="0"/>
              <a:t>incl. gases, </a:t>
            </a:r>
            <a:r>
              <a:rPr lang="en-GB" sz="3100" b="1" dirty="0" err="1"/>
              <a:t>vapors</a:t>
            </a:r>
            <a:r>
              <a:rPr lang="en-GB" sz="3100" b="1" dirty="0"/>
              <a:t> and </a:t>
            </a:r>
            <a:r>
              <a:rPr lang="en-GB" sz="3100" b="1" u="sng" dirty="0" err="1"/>
              <a:t>CO</a:t>
            </a:r>
            <a:r>
              <a:rPr lang="en-GB" sz="3100" b="1" dirty="0" err="1"/>
              <a:t>mplex</a:t>
            </a:r>
            <a:r>
              <a:rPr lang="en-GB" sz="3100" b="1" dirty="0"/>
              <a:t> fluids </a:t>
            </a:r>
            <a:r>
              <a:rPr lang="en-GB" dirty="0"/>
              <a:t/>
            </a:r>
            <a:br>
              <a:rPr lang="en-GB" dirty="0"/>
            </a:br>
            <a:r>
              <a:rPr lang="en-GB" sz="1800" dirty="0"/>
              <a:t>- H. Schneider -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2168585"/>
            <a:ext cx="9144000" cy="27773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1555549"/>
            <a:ext cx="424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err="1" smtClean="0"/>
              <a:t>FlexiProb</a:t>
            </a:r>
            <a:r>
              <a:rPr lang="en-GB" b="1" u="sng" dirty="0" smtClean="0"/>
              <a:t> , A </a:t>
            </a:r>
            <a:r>
              <a:rPr lang="en-GB" b="1" u="sng" dirty="0" err="1" smtClean="0"/>
              <a:t>german</a:t>
            </a:r>
            <a:r>
              <a:rPr lang="en-GB" b="1" u="sng" dirty="0" smtClean="0"/>
              <a:t> BMBF funded project</a:t>
            </a:r>
            <a:endParaRPr lang="en-GB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601844" y="5034775"/>
            <a:ext cx="1631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MicroGels</a:t>
            </a:r>
            <a:r>
              <a:rPr lang="en-GB" dirty="0" smtClean="0"/>
              <a:t>,</a:t>
            </a:r>
          </a:p>
          <a:p>
            <a:r>
              <a:rPr lang="en-GB" dirty="0" smtClean="0"/>
              <a:t>In Situ</a:t>
            </a:r>
          </a:p>
          <a:p>
            <a:r>
              <a:rPr lang="en-GB" dirty="0" smtClean="0"/>
              <a:t>Light Scattering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516137" y="5034775"/>
            <a:ext cx="1492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Foams@SANS</a:t>
            </a:r>
            <a:endParaRPr lang="en-GB" dirty="0" smtClean="0"/>
          </a:p>
          <a:p>
            <a:r>
              <a:rPr lang="en-GB" dirty="0" smtClean="0"/>
              <a:t>Kinetics and</a:t>
            </a:r>
          </a:p>
          <a:p>
            <a:r>
              <a:rPr lang="en-GB" dirty="0" smtClean="0"/>
              <a:t>Structures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501162" y="1841560"/>
            <a:ext cx="2548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Moved , now TU-Darmstadt</a:t>
            </a:r>
            <a:endParaRPr lang="en-GB" sz="16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205654" y="2026495"/>
            <a:ext cx="172844" cy="132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63161" y="5088251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GISANS, with</a:t>
            </a:r>
          </a:p>
          <a:p>
            <a:r>
              <a:rPr lang="en-GB" dirty="0" smtClean="0"/>
              <a:t>Pressure</a:t>
            </a:r>
          </a:p>
          <a:p>
            <a:r>
              <a:rPr lang="en-GB" dirty="0" smtClean="0"/>
              <a:t>Temperature</a:t>
            </a:r>
          </a:p>
          <a:p>
            <a:r>
              <a:rPr lang="en-GB" dirty="0" smtClean="0"/>
              <a:t>Humidity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640874" y="6385022"/>
            <a:ext cx="1407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Prof Th. Hellweg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516137" y="6385023"/>
            <a:ext cx="1589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Prof R. von Klitzing</a:t>
            </a:r>
            <a:endParaRPr lang="en-GB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263161" y="6334780"/>
            <a:ext cx="129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Prof </a:t>
            </a:r>
            <a:r>
              <a:rPr lang="en-GB" sz="1400" b="1" dirty="0" err="1" smtClean="0"/>
              <a:t>P.Mueller</a:t>
            </a:r>
            <a:r>
              <a:rPr lang="en-GB" sz="1400" b="1" dirty="0" smtClean="0"/>
              <a:t>-</a:t>
            </a:r>
          </a:p>
          <a:p>
            <a:r>
              <a:rPr lang="en-GB" sz="1400" b="1" dirty="0" err="1" smtClean="0"/>
              <a:t>Buschbaum</a:t>
            </a:r>
            <a:endParaRPr lang="en-GB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5736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8" y="980728"/>
            <a:ext cx="3922247" cy="4895775"/>
          </a:xfr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6AEF-35B4-43AE-9A3F-FBFB3D6BED1E}" type="datetime4">
              <a:rPr lang="de-DE" smtClean="0"/>
              <a:t>Mai 29, 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H.Feilbach</a:t>
            </a:r>
            <a:r>
              <a:rPr lang="de-DE" dirty="0" smtClean="0"/>
              <a:t> PGI-JCNS-TA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25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7"/>
          </p:nvPr>
        </p:nvSpPr>
        <p:spPr>
          <a:xfrm rot="10800000" flipV="1">
            <a:off x="871367" y="294701"/>
            <a:ext cx="3922247" cy="648074"/>
          </a:xfrm>
        </p:spPr>
        <p:txBody>
          <a:bodyPr/>
          <a:lstStyle/>
          <a:p>
            <a:r>
              <a:rPr lang="de-DE" smtClean="0"/>
              <a:t>LIFTING-TABLE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148064" y="836712"/>
            <a:ext cx="35387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Description:</a:t>
            </a:r>
          </a:p>
          <a:p>
            <a:r>
              <a:rPr lang="de-DE" dirty="0"/>
              <a:t>m</a:t>
            </a:r>
            <a:r>
              <a:rPr lang="de-DE" dirty="0" smtClean="0"/>
              <a:t>ax. </a:t>
            </a:r>
            <a:r>
              <a:rPr lang="de-DE" smtClean="0"/>
              <a:t>load</a:t>
            </a:r>
            <a:r>
              <a:rPr lang="de-DE" dirty="0" smtClean="0"/>
              <a:t> (</a:t>
            </a:r>
            <a:r>
              <a:rPr lang="de-DE" dirty="0" err="1" smtClean="0"/>
              <a:t>central</a:t>
            </a:r>
            <a:r>
              <a:rPr lang="de-DE" dirty="0" smtClean="0"/>
              <a:t>) = 10 000N</a:t>
            </a:r>
          </a:p>
          <a:p>
            <a:r>
              <a:rPr lang="de-DE" dirty="0" err="1"/>
              <a:t>m</a:t>
            </a:r>
            <a:r>
              <a:rPr lang="de-DE" dirty="0" err="1" smtClean="0"/>
              <a:t>ovement</a:t>
            </a:r>
            <a:r>
              <a:rPr lang="de-DE" dirty="0" smtClean="0"/>
              <a:t> Z  = 350mm </a:t>
            </a:r>
          </a:p>
          <a:p>
            <a:r>
              <a:rPr lang="de-DE" dirty="0" err="1"/>
              <a:t>s</a:t>
            </a:r>
            <a:r>
              <a:rPr lang="de-DE" dirty="0" err="1" smtClean="0"/>
              <a:t>peed</a:t>
            </a:r>
            <a:r>
              <a:rPr lang="de-DE" dirty="0" smtClean="0"/>
              <a:t>  </a:t>
            </a:r>
            <a:r>
              <a:rPr lang="de-DE" dirty="0" err="1" smtClean="0"/>
              <a:t>Vx</a:t>
            </a:r>
            <a:r>
              <a:rPr lang="de-DE" dirty="0" smtClean="0"/>
              <a:t>  = 300mm/min.</a:t>
            </a:r>
          </a:p>
          <a:p>
            <a:r>
              <a:rPr lang="de-DE" dirty="0" err="1"/>
              <a:t>t</a:t>
            </a:r>
            <a:r>
              <a:rPr lang="de-DE" dirty="0" err="1" smtClean="0"/>
              <a:t>able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 = 1200 *800mm</a:t>
            </a:r>
          </a:p>
          <a:p>
            <a:r>
              <a:rPr lang="de-DE" dirty="0" err="1"/>
              <a:t>a</a:t>
            </a:r>
            <a:r>
              <a:rPr lang="de-DE" dirty="0" err="1" smtClean="0"/>
              <a:t>ccuracy</a:t>
            </a:r>
            <a:r>
              <a:rPr lang="de-DE" dirty="0" smtClean="0"/>
              <a:t>  = ~ 0.1mm</a:t>
            </a:r>
          </a:p>
          <a:p>
            <a:r>
              <a:rPr lang="de-DE" dirty="0" smtClean="0"/>
              <a:t>( </a:t>
            </a:r>
            <a:r>
              <a:rPr lang="de-DE" dirty="0" err="1" smtClean="0"/>
              <a:t>depending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encoder</a:t>
            </a:r>
            <a:r>
              <a:rPr lang="de-DE" dirty="0" smtClean="0"/>
              <a:t> )</a:t>
            </a:r>
          </a:p>
          <a:p>
            <a:r>
              <a:rPr lang="de-DE" dirty="0" err="1"/>
              <a:t>s</a:t>
            </a:r>
            <a:r>
              <a:rPr lang="de-DE" dirty="0" err="1" smtClean="0"/>
              <a:t>ervomotor</a:t>
            </a:r>
            <a:r>
              <a:rPr lang="de-DE" dirty="0" smtClean="0"/>
              <a:t> </a:t>
            </a:r>
            <a:r>
              <a:rPr lang="de-DE" dirty="0" err="1" smtClean="0"/>
              <a:t>driven</a:t>
            </a:r>
            <a:endParaRPr lang="de-DE" dirty="0" smtClean="0"/>
          </a:p>
          <a:p>
            <a:r>
              <a:rPr lang="de-DE" dirty="0" err="1"/>
              <a:t>l</a:t>
            </a:r>
            <a:r>
              <a:rPr lang="de-DE" dirty="0" err="1" smtClean="0"/>
              <a:t>ow</a:t>
            </a:r>
            <a:r>
              <a:rPr lang="de-DE" dirty="0" smtClean="0"/>
              <a:t> </a:t>
            </a:r>
            <a:r>
              <a:rPr lang="de-DE" dirty="0" err="1" smtClean="0"/>
              <a:t>permeability</a:t>
            </a:r>
            <a:endParaRPr lang="de-DE" dirty="0" smtClean="0"/>
          </a:p>
          <a:p>
            <a:r>
              <a:rPr lang="de-DE" dirty="0" smtClean="0"/>
              <a:t>„</a:t>
            </a:r>
            <a:r>
              <a:rPr lang="de-DE" dirty="0" err="1" smtClean="0"/>
              <a:t>plug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play</a:t>
            </a:r>
            <a:r>
              <a:rPr lang="de-DE" dirty="0" smtClean="0"/>
              <a:t>“ – </a:t>
            </a:r>
            <a:r>
              <a:rPr lang="de-DE" dirty="0" err="1" smtClean="0"/>
              <a:t>system</a:t>
            </a:r>
            <a:endParaRPr lang="de-DE" dirty="0" smtClean="0"/>
          </a:p>
          <a:p>
            <a:r>
              <a:rPr lang="de-DE" dirty="0" smtClean="0"/>
              <a:t>( fast </a:t>
            </a:r>
            <a:r>
              <a:rPr lang="de-DE" dirty="0" err="1" smtClean="0"/>
              <a:t>and</a:t>
            </a:r>
            <a:r>
              <a:rPr lang="de-DE" dirty="0" smtClean="0"/>
              <a:t> easy </a:t>
            </a:r>
            <a:r>
              <a:rPr lang="de-DE" dirty="0" err="1" smtClean="0"/>
              <a:t>to</a:t>
            </a:r>
            <a:r>
              <a:rPr lang="de-DE" dirty="0" smtClean="0"/>
              <a:t> handle! )</a:t>
            </a:r>
          </a:p>
          <a:p>
            <a:endParaRPr lang="de-DE" dirty="0"/>
          </a:p>
          <a:p>
            <a:r>
              <a:rPr lang="de-DE" b="1" dirty="0" smtClean="0"/>
              <a:t>Price:</a:t>
            </a:r>
          </a:p>
          <a:p>
            <a:r>
              <a:rPr lang="de-DE" dirty="0" err="1" smtClean="0"/>
              <a:t>starting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16 000,- Euro</a:t>
            </a:r>
          </a:p>
          <a:p>
            <a:r>
              <a:rPr lang="de-DE" dirty="0" smtClean="0"/>
              <a:t>( </a:t>
            </a:r>
            <a:r>
              <a:rPr lang="de-DE" dirty="0" err="1" smtClean="0"/>
              <a:t>depending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performens</a:t>
            </a:r>
            <a:r>
              <a:rPr lang="de-DE" dirty="0" smtClean="0"/>
              <a:t> )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418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47053" y="1523986"/>
            <a:ext cx="89367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u="sng" dirty="0"/>
              <a:t>What are the objectives of </a:t>
            </a:r>
            <a:r>
              <a:rPr lang="en-US" sz="2800" b="1" u="sng" dirty="0" smtClean="0"/>
              <a:t>the utility </a:t>
            </a:r>
            <a:r>
              <a:rPr lang="en-US" sz="2800" b="1" u="sng" dirty="0"/>
              <a:t>supplies ?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	</a:t>
            </a:r>
            <a:r>
              <a:rPr lang="en-US" sz="2400" b="1" dirty="0" smtClean="0"/>
              <a:t>-Serving pool-SEE with :</a:t>
            </a:r>
          </a:p>
          <a:p>
            <a:r>
              <a:rPr lang="en-US" sz="2400" b="1" dirty="0" smtClean="0"/>
              <a:t>		- Electrical Power, single/3-phase/UPS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- Digital</a:t>
            </a:r>
            <a:r>
              <a:rPr lang="en-US" sz="2400" b="1" dirty="0"/>
              <a:t>/analog </a:t>
            </a:r>
            <a:r>
              <a:rPr lang="en-US" sz="2400" b="1" dirty="0" smtClean="0"/>
              <a:t>signals/IT/Interfaces</a:t>
            </a:r>
            <a:endParaRPr lang="en-US" sz="2400" b="1" dirty="0"/>
          </a:p>
          <a:p>
            <a:r>
              <a:rPr lang="en-US" sz="2400" b="1" dirty="0"/>
              <a:t>		</a:t>
            </a:r>
            <a:r>
              <a:rPr lang="en-US" sz="2400" b="1" dirty="0" smtClean="0"/>
              <a:t>- Cooling water</a:t>
            </a:r>
          </a:p>
          <a:p>
            <a:r>
              <a:rPr lang="en-US" sz="2400" b="1" dirty="0"/>
              <a:t>		</a:t>
            </a:r>
            <a:r>
              <a:rPr lang="en-US" sz="2400" b="1" dirty="0" smtClean="0"/>
              <a:t>- Gases : He, </a:t>
            </a:r>
            <a:r>
              <a:rPr lang="en-US" sz="2400" b="1" dirty="0" err="1" smtClean="0"/>
              <a:t>Ar</a:t>
            </a:r>
            <a:r>
              <a:rPr lang="en-US" sz="2400" b="1" dirty="0" smtClean="0"/>
              <a:t>, N2,</a:t>
            </a:r>
            <a:r>
              <a:rPr lang="is-IS" sz="2400" b="1" dirty="0" smtClean="0"/>
              <a:t>…</a:t>
            </a:r>
            <a:endParaRPr lang="en-US" sz="2400" b="1" dirty="0" smtClean="0"/>
          </a:p>
          <a:p>
            <a:r>
              <a:rPr lang="en-US" sz="2400" b="1" dirty="0"/>
              <a:t>		</a:t>
            </a:r>
            <a:r>
              <a:rPr lang="en-US" sz="2400" b="1" dirty="0" smtClean="0"/>
              <a:t>- He-recovery-line</a:t>
            </a:r>
          </a:p>
          <a:p>
            <a:r>
              <a:rPr lang="en-US" sz="2400" b="1" dirty="0"/>
              <a:t>		</a:t>
            </a:r>
            <a:r>
              <a:rPr lang="en-US" sz="2400" b="1" dirty="0" smtClean="0"/>
              <a:t>- Pump exhaust-line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- Compressed air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Sample environment utility supply demands</a:t>
            </a:r>
            <a:endParaRPr lang="en-GB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199231" y="6477408"/>
            <a:ext cx="3373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u="sng" dirty="0" smtClean="0"/>
              <a:t>SEE</a:t>
            </a:r>
            <a:r>
              <a:rPr lang="en-GB" sz="1600" b="1" dirty="0" smtClean="0"/>
              <a:t> : </a:t>
            </a:r>
            <a:r>
              <a:rPr lang="en-GB" sz="1600" b="1" u="sng" dirty="0" smtClean="0"/>
              <a:t>S</a:t>
            </a:r>
            <a:r>
              <a:rPr lang="en-GB" sz="1600" b="1" dirty="0" smtClean="0"/>
              <a:t>ample </a:t>
            </a:r>
            <a:r>
              <a:rPr lang="en-GB" sz="1600" b="1" u="sng" dirty="0" smtClean="0"/>
              <a:t>E</a:t>
            </a:r>
            <a:r>
              <a:rPr lang="en-GB" sz="1600" b="1" dirty="0" smtClean="0"/>
              <a:t>nvironment </a:t>
            </a:r>
            <a:r>
              <a:rPr lang="en-GB" sz="1600" b="1" u="sng" dirty="0" smtClean="0"/>
              <a:t>E</a:t>
            </a:r>
            <a:r>
              <a:rPr lang="en-GB" sz="1600" b="1" dirty="0" smtClean="0"/>
              <a:t>quipment</a:t>
            </a:r>
            <a:endParaRPr lang="en-GB" sz="1600" b="1" dirty="0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1985" y="148423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100" b="1" u="sng" smtClean="0"/>
              <a:t>FLUCO</a:t>
            </a:r>
            <a:r>
              <a:rPr lang="en-GB" sz="3100" b="1" smtClean="0"/>
              <a:t/>
            </a:r>
            <a:br>
              <a:rPr lang="en-GB" sz="3100" b="1" smtClean="0"/>
            </a:br>
            <a:r>
              <a:rPr lang="en-GB" sz="3100" b="1" u="sng" smtClean="0"/>
              <a:t>FLU</a:t>
            </a:r>
            <a:r>
              <a:rPr lang="en-GB" sz="3100" b="1" smtClean="0"/>
              <a:t>ids incl. gases, vapors and </a:t>
            </a:r>
            <a:r>
              <a:rPr lang="en-GB" sz="3100" b="1" u="sng" smtClean="0"/>
              <a:t>CO</a:t>
            </a:r>
            <a:r>
              <a:rPr lang="en-GB" sz="3100" b="1" smtClean="0"/>
              <a:t>mplex fluids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z="1800" smtClean="0"/>
              <a:t>- H. Schneider -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152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47053" y="1523986"/>
            <a:ext cx="89367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u="sng" dirty="0"/>
              <a:t>What are the objectives of </a:t>
            </a:r>
            <a:r>
              <a:rPr lang="en-US" sz="2800" b="1" u="sng" dirty="0" smtClean="0"/>
              <a:t>the utility </a:t>
            </a:r>
            <a:r>
              <a:rPr lang="en-US" sz="2800" b="1" u="sng" dirty="0"/>
              <a:t>supplies ?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	</a:t>
            </a:r>
            <a:r>
              <a:rPr lang="en-US" sz="2800" dirty="0" smtClean="0"/>
              <a:t>- </a:t>
            </a:r>
            <a:r>
              <a:rPr lang="en-US" sz="2800" b="1" dirty="0" smtClean="0"/>
              <a:t>For time optimization two sets of supplies</a:t>
            </a:r>
          </a:p>
          <a:p>
            <a:r>
              <a:rPr lang="en-US" sz="2800" b="1" dirty="0"/>
              <a:t>	</a:t>
            </a:r>
            <a:r>
              <a:rPr lang="en-US" sz="2800" b="1" dirty="0" smtClean="0"/>
              <a:t>   are needed :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	</a:t>
            </a:r>
            <a:r>
              <a:rPr lang="en-US" sz="2800" b="1" dirty="0"/>
              <a:t>	</a:t>
            </a:r>
            <a:r>
              <a:rPr lang="en-US" sz="2800" b="1" dirty="0" smtClean="0"/>
              <a:t>- One at the sample area, active (primary) SEE</a:t>
            </a:r>
          </a:p>
          <a:p>
            <a:endParaRPr lang="en-US" sz="2800" b="1" dirty="0" smtClean="0"/>
          </a:p>
          <a:p>
            <a:r>
              <a:rPr lang="en-US" sz="2800" b="1" dirty="0"/>
              <a:t>	</a:t>
            </a:r>
            <a:r>
              <a:rPr lang="en-US" sz="2800" b="1" dirty="0" smtClean="0"/>
              <a:t>	- One beside the instrument to prepare</a:t>
            </a:r>
            <a:endParaRPr lang="en-US" sz="2800" b="1" dirty="0"/>
          </a:p>
          <a:p>
            <a:r>
              <a:rPr lang="en-US" sz="2800" b="1" dirty="0" smtClean="0"/>
              <a:t>		   the next experiment, passive (secondary) SEE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Sample environment utility supply demands</a:t>
            </a:r>
            <a:endParaRPr lang="en-GB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199231" y="6477408"/>
            <a:ext cx="3373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u="sng" dirty="0" smtClean="0"/>
              <a:t>SEE</a:t>
            </a:r>
            <a:r>
              <a:rPr lang="en-GB" sz="1600" b="1" dirty="0" smtClean="0"/>
              <a:t> : </a:t>
            </a:r>
            <a:r>
              <a:rPr lang="en-GB" sz="1600" b="1" u="sng" dirty="0" smtClean="0"/>
              <a:t>S</a:t>
            </a:r>
            <a:r>
              <a:rPr lang="en-GB" sz="1600" b="1" dirty="0" smtClean="0"/>
              <a:t>ample </a:t>
            </a:r>
            <a:r>
              <a:rPr lang="en-GB" sz="1600" b="1" u="sng" dirty="0" smtClean="0"/>
              <a:t>E</a:t>
            </a:r>
            <a:r>
              <a:rPr lang="en-GB" sz="1600" b="1" dirty="0" smtClean="0"/>
              <a:t>nvironment </a:t>
            </a:r>
            <a:r>
              <a:rPr lang="en-GB" sz="1600" b="1" u="sng" dirty="0" smtClean="0"/>
              <a:t>E</a:t>
            </a:r>
            <a:r>
              <a:rPr lang="en-GB" sz="1600" b="1" dirty="0" smtClean="0"/>
              <a:t>quipment</a:t>
            </a:r>
            <a:endParaRPr lang="en-GB" sz="1600" b="1" dirty="0"/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01985" y="148423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100" b="1" u="sng" smtClean="0"/>
              <a:t>FLUCO</a:t>
            </a:r>
            <a:r>
              <a:rPr lang="en-GB" sz="3100" b="1" smtClean="0"/>
              <a:t/>
            </a:r>
            <a:br>
              <a:rPr lang="en-GB" sz="3100" b="1" smtClean="0"/>
            </a:br>
            <a:r>
              <a:rPr lang="en-GB" sz="3100" b="1" u="sng" smtClean="0"/>
              <a:t>FLU</a:t>
            </a:r>
            <a:r>
              <a:rPr lang="en-GB" sz="3100" b="1" smtClean="0"/>
              <a:t>ids incl. gases, vapors and </a:t>
            </a:r>
            <a:r>
              <a:rPr lang="en-GB" sz="3100" b="1" u="sng" smtClean="0"/>
              <a:t>CO</a:t>
            </a:r>
            <a:r>
              <a:rPr lang="en-GB" sz="3100" b="1" smtClean="0"/>
              <a:t>mplex fluids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z="1800" smtClean="0"/>
              <a:t>- H. Schneider -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58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47053" y="1523986"/>
            <a:ext cx="89367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u="sng" dirty="0" smtClean="0"/>
              <a:t>What are the objectives of the utility supplies ?</a:t>
            </a:r>
          </a:p>
          <a:p>
            <a:endParaRPr lang="en-US" sz="2800" b="1" dirty="0" smtClean="0"/>
          </a:p>
          <a:p>
            <a:r>
              <a:rPr lang="en-US" sz="2800" dirty="0" smtClean="0"/>
              <a:t>	- </a:t>
            </a:r>
            <a:r>
              <a:rPr lang="en-US" sz="2800" b="1" dirty="0" smtClean="0"/>
              <a:t>Forming a supply standard at the instruments.</a:t>
            </a:r>
          </a:p>
          <a:p>
            <a:endParaRPr lang="en-US" sz="2800" b="1" dirty="0"/>
          </a:p>
          <a:p>
            <a:r>
              <a:rPr lang="en-US" sz="2800" b="1" dirty="0" smtClean="0"/>
              <a:t>	- Simplifying </a:t>
            </a:r>
            <a:r>
              <a:rPr lang="en-US" sz="2800" b="1" dirty="0"/>
              <a:t>exchange of </a:t>
            </a:r>
            <a:r>
              <a:rPr lang="en-US" sz="2800" b="1" dirty="0" smtClean="0"/>
              <a:t>parts.</a:t>
            </a:r>
          </a:p>
          <a:p>
            <a:endParaRPr lang="en-US" sz="2800" b="1" dirty="0"/>
          </a:p>
          <a:p>
            <a:r>
              <a:rPr lang="en-US" sz="2800" b="1" dirty="0" smtClean="0"/>
              <a:t>	- Optimizing storage of parts, reducing costs.</a:t>
            </a:r>
          </a:p>
          <a:p>
            <a:endParaRPr lang="en-US" sz="2800" dirty="0"/>
          </a:p>
          <a:p>
            <a:pPr algn="ctr"/>
            <a:r>
              <a:rPr lang="en-US" sz="3200" b="1" u="sng" dirty="0" smtClean="0"/>
              <a:t>Finally the purpose is :</a:t>
            </a:r>
            <a:endParaRPr lang="en-US" sz="3200" b="1" u="sng" dirty="0"/>
          </a:p>
          <a:p>
            <a:pPr algn="ctr"/>
            <a:r>
              <a:rPr lang="en-US" sz="3200" b="1" dirty="0" smtClean="0"/>
              <a:t> Minimizing neutron waste by reducing SEE changing time.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Sample environment utility supply demands</a:t>
            </a:r>
            <a:endParaRPr lang="en-GB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199231" y="6477408"/>
            <a:ext cx="3373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u="sng" dirty="0" smtClean="0"/>
              <a:t>SEE</a:t>
            </a:r>
            <a:r>
              <a:rPr lang="en-GB" sz="1600" b="1" dirty="0" smtClean="0"/>
              <a:t> : </a:t>
            </a:r>
            <a:r>
              <a:rPr lang="en-GB" sz="1600" b="1" u="sng" dirty="0" smtClean="0"/>
              <a:t>S</a:t>
            </a:r>
            <a:r>
              <a:rPr lang="en-GB" sz="1600" b="1" dirty="0" smtClean="0"/>
              <a:t>ample </a:t>
            </a:r>
            <a:r>
              <a:rPr lang="en-GB" sz="1600" b="1" u="sng" dirty="0" smtClean="0"/>
              <a:t>E</a:t>
            </a:r>
            <a:r>
              <a:rPr lang="en-GB" sz="1600" b="1" dirty="0" smtClean="0"/>
              <a:t>nvironment </a:t>
            </a:r>
            <a:r>
              <a:rPr lang="en-GB" sz="1600" b="1" u="sng" dirty="0" smtClean="0"/>
              <a:t>E</a:t>
            </a:r>
            <a:r>
              <a:rPr lang="en-GB" sz="1600" b="1" dirty="0" smtClean="0"/>
              <a:t>quipment</a:t>
            </a:r>
            <a:endParaRPr lang="en-GB" sz="1600" b="1" dirty="0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1985" y="148423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100" b="1" u="sng" smtClean="0"/>
              <a:t>FLUCO</a:t>
            </a:r>
            <a:r>
              <a:rPr lang="en-GB" sz="3100" b="1" smtClean="0"/>
              <a:t/>
            </a:r>
            <a:br>
              <a:rPr lang="en-GB" sz="3100" b="1" smtClean="0"/>
            </a:br>
            <a:r>
              <a:rPr lang="en-GB" sz="3100" b="1" u="sng" smtClean="0"/>
              <a:t>FLU</a:t>
            </a:r>
            <a:r>
              <a:rPr lang="en-GB" sz="3100" b="1" smtClean="0"/>
              <a:t>ids incl. gases, vapors and </a:t>
            </a:r>
            <a:r>
              <a:rPr lang="en-GB" sz="3100" b="1" u="sng" smtClean="0"/>
              <a:t>CO</a:t>
            </a:r>
            <a:r>
              <a:rPr lang="en-GB" sz="3100" b="1" smtClean="0"/>
              <a:t>mplex fluids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z="1800" smtClean="0"/>
              <a:t>- H. Schneider -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19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Sample environment utility supply demands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4" y="1619623"/>
            <a:ext cx="3713630" cy="4951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933" y="2294965"/>
            <a:ext cx="386939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Cooling water coupling system defined</a:t>
            </a:r>
          </a:p>
          <a:p>
            <a:endParaRPr lang="en-GB" b="1" dirty="0"/>
          </a:p>
          <a:p>
            <a:r>
              <a:rPr lang="en-GB" b="1" dirty="0" smtClean="0"/>
              <a:t>Stainless Steel</a:t>
            </a:r>
          </a:p>
          <a:p>
            <a:endParaRPr lang="en-GB" b="1" dirty="0"/>
          </a:p>
          <a:p>
            <a:r>
              <a:rPr lang="en-GB" b="1" dirty="0" smtClean="0"/>
              <a:t>PIN = Inlet (cold supply) , IN</a:t>
            </a:r>
          </a:p>
          <a:p>
            <a:endParaRPr lang="en-GB" b="1" dirty="0" smtClean="0"/>
          </a:p>
          <a:p>
            <a:r>
              <a:rPr lang="en-GB" b="1" dirty="0" smtClean="0"/>
              <a:t>Socket = Outlet ( warm return) , OUT</a:t>
            </a:r>
          </a:p>
          <a:p>
            <a:endParaRPr lang="en-GB" b="1" dirty="0"/>
          </a:p>
          <a:p>
            <a:r>
              <a:rPr lang="en-GB" b="1" dirty="0" smtClean="0"/>
              <a:t>-&gt; Unique defined , </a:t>
            </a:r>
            <a:r>
              <a:rPr lang="en-GB" sz="1200" b="1" dirty="0" smtClean="0"/>
              <a:t>also for scientists</a:t>
            </a:r>
          </a:p>
          <a:p>
            <a:endParaRPr lang="en-GB" sz="1200" b="1" dirty="0"/>
          </a:p>
          <a:p>
            <a:endParaRPr lang="en-GB" sz="1200" b="1" dirty="0" smtClean="0"/>
          </a:p>
          <a:p>
            <a:r>
              <a:rPr lang="en-GB" b="1" dirty="0" smtClean="0"/>
              <a:t>Compressed air with quick connectors</a:t>
            </a:r>
            <a:endParaRPr lang="en-GB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773082" y="3585882"/>
            <a:ext cx="2561851" cy="60362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079812" y="4189506"/>
            <a:ext cx="3179482" cy="26296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632386" y="4452471"/>
            <a:ext cx="1626908" cy="83072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01985" y="148423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100" b="1" u="sng" smtClean="0"/>
              <a:t>FLUCO</a:t>
            </a:r>
            <a:r>
              <a:rPr lang="en-GB" sz="3100" b="1" smtClean="0"/>
              <a:t/>
            </a:r>
            <a:br>
              <a:rPr lang="en-GB" sz="3100" b="1" smtClean="0"/>
            </a:br>
            <a:r>
              <a:rPr lang="en-GB" sz="3100" b="1" u="sng" smtClean="0"/>
              <a:t>FLU</a:t>
            </a:r>
            <a:r>
              <a:rPr lang="en-GB" sz="3100" b="1" smtClean="0"/>
              <a:t>ids incl. gases, vapors and </a:t>
            </a:r>
            <a:r>
              <a:rPr lang="en-GB" sz="3100" b="1" u="sng" smtClean="0"/>
              <a:t>CO</a:t>
            </a:r>
            <a:r>
              <a:rPr lang="en-GB" sz="3100" b="1" smtClean="0"/>
              <a:t>mplex fluids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z="1800" smtClean="0"/>
              <a:t>- H. Schneider -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055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Sample environment utility supply demands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" y="1470024"/>
            <a:ext cx="6940925" cy="5205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5862" y="1619623"/>
            <a:ext cx="21276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3 Electrical Boxes</a:t>
            </a:r>
          </a:p>
          <a:p>
            <a:r>
              <a:rPr lang="en-GB" b="1" dirty="0" smtClean="0"/>
              <a:t>Incl. 4 Ethernet lines</a:t>
            </a:r>
          </a:p>
          <a:p>
            <a:endParaRPr lang="en-GB" b="1" dirty="0"/>
          </a:p>
          <a:p>
            <a:r>
              <a:rPr lang="en-GB" b="1" dirty="0" smtClean="0"/>
              <a:t>Small Box</a:t>
            </a:r>
          </a:p>
          <a:p>
            <a:r>
              <a:rPr lang="en-GB" b="1" dirty="0" smtClean="0"/>
              <a:t>Connected to UPS</a:t>
            </a:r>
            <a:endParaRPr lang="en-GB" b="1" dirty="0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01985" y="148423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100" b="1" u="sng" smtClean="0"/>
              <a:t>FLUCO</a:t>
            </a:r>
            <a:r>
              <a:rPr lang="en-GB" sz="3100" b="1" smtClean="0"/>
              <a:t/>
            </a:r>
            <a:br>
              <a:rPr lang="en-GB" sz="3100" b="1" smtClean="0"/>
            </a:br>
            <a:r>
              <a:rPr lang="en-GB" sz="3100" b="1" u="sng" smtClean="0"/>
              <a:t>FLU</a:t>
            </a:r>
            <a:r>
              <a:rPr lang="en-GB" sz="3100" b="1" smtClean="0"/>
              <a:t>ids incl. gases, vapors and </a:t>
            </a:r>
            <a:r>
              <a:rPr lang="en-GB" sz="3100" b="1" u="sng" smtClean="0"/>
              <a:t>CO</a:t>
            </a:r>
            <a:r>
              <a:rPr lang="en-GB" sz="3100" b="1" smtClean="0"/>
              <a:t>mplex fluids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z="1800" smtClean="0"/>
              <a:t>- H. Schneider -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939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Sample environment utility supply demands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5" y="1470025"/>
            <a:ext cx="7016376" cy="5262282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1985" y="148423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100" b="1" u="sng" smtClean="0"/>
              <a:t>FLUCO</a:t>
            </a:r>
            <a:r>
              <a:rPr lang="en-GB" sz="3100" b="1" smtClean="0"/>
              <a:t/>
            </a:r>
            <a:br>
              <a:rPr lang="en-GB" sz="3100" b="1" smtClean="0"/>
            </a:br>
            <a:r>
              <a:rPr lang="en-GB" sz="3100" b="1" u="sng" smtClean="0"/>
              <a:t>FLU</a:t>
            </a:r>
            <a:r>
              <a:rPr lang="en-GB" sz="3100" b="1" smtClean="0"/>
              <a:t>ids incl. gases, vapors and </a:t>
            </a:r>
            <a:r>
              <a:rPr lang="en-GB" sz="3100" b="1" u="sng" smtClean="0"/>
              <a:t>CO</a:t>
            </a:r>
            <a:r>
              <a:rPr lang="en-GB" sz="3100" b="1" smtClean="0"/>
              <a:t>mplex fluids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z="1800" smtClean="0"/>
              <a:t>- H. Schneider -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02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Sample environment utility supply demands</a:t>
            </a:r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113554" y="1649505"/>
            <a:ext cx="882953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u="sng" dirty="0" smtClean="0"/>
              <a:t>Still in discussion :</a:t>
            </a:r>
          </a:p>
          <a:p>
            <a:endParaRPr lang="en-GB" sz="2000" b="1" u="sng" dirty="0"/>
          </a:p>
          <a:p>
            <a:pPr marL="342900" indent="-342900">
              <a:buFont typeface="Arial" charset="0"/>
              <a:buChar char="•"/>
            </a:pPr>
            <a:r>
              <a:rPr lang="en-GB" sz="2000" b="1" dirty="0" smtClean="0"/>
              <a:t>Patch panel for signals</a:t>
            </a:r>
            <a:r>
              <a:rPr lang="en-GB" sz="2000" b="1" smtClean="0"/>
              <a:t>, supply </a:t>
            </a:r>
            <a:r>
              <a:rPr lang="en-GB" sz="2000" b="1" dirty="0" smtClean="0"/>
              <a:t>voltages, digital I/O, - interfaces, </a:t>
            </a:r>
            <a:r>
              <a:rPr lang="en-GB" sz="2000" b="1" dirty="0" err="1" smtClean="0"/>
              <a:t>ethernet</a:t>
            </a:r>
            <a:r>
              <a:rPr lang="en-GB" sz="2000" b="1" dirty="0" smtClean="0"/>
              <a:t> , </a:t>
            </a:r>
            <a:r>
              <a:rPr lang="is-IS" sz="2000" b="1" dirty="0" smtClean="0"/>
              <a:t>….</a:t>
            </a:r>
          </a:p>
          <a:p>
            <a:r>
              <a:rPr lang="is-IS" sz="2000" b="1" dirty="0"/>
              <a:t>	</a:t>
            </a:r>
            <a:r>
              <a:rPr lang="is-IS" sz="2000" b="1" dirty="0" smtClean="0"/>
              <a:t> To be finalized soon</a:t>
            </a:r>
            <a:endParaRPr lang="en-GB" sz="2000" b="1" dirty="0" smtClean="0"/>
          </a:p>
          <a:p>
            <a:endParaRPr lang="en-GB" sz="2000" b="1" u="sng" dirty="0"/>
          </a:p>
          <a:p>
            <a:pPr marL="285750" indent="-285750">
              <a:buFont typeface="Arial" charset="0"/>
              <a:buChar char="•"/>
            </a:pPr>
            <a:r>
              <a:rPr lang="en-GB" sz="2000" b="1" dirty="0" smtClean="0"/>
              <a:t>He – Recovering line</a:t>
            </a:r>
          </a:p>
          <a:p>
            <a:pPr marL="285750" indent="-285750">
              <a:buFont typeface="Arial" charset="0"/>
              <a:buChar char="•"/>
            </a:pPr>
            <a:endParaRPr lang="en-GB" sz="2000" b="1" dirty="0"/>
          </a:p>
          <a:p>
            <a:pPr marL="285750" indent="-285750">
              <a:buFont typeface="Arial" charset="0"/>
              <a:buChar char="•"/>
            </a:pPr>
            <a:r>
              <a:rPr lang="en-GB" sz="2000" b="1" dirty="0" smtClean="0"/>
              <a:t>Pump exhaust line</a:t>
            </a:r>
          </a:p>
          <a:p>
            <a:pPr marL="285750" indent="-285750">
              <a:buFont typeface="Arial" charset="0"/>
              <a:buChar char="•"/>
            </a:pPr>
            <a:endParaRPr lang="en-GB" sz="20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2000" b="1" dirty="0" smtClean="0"/>
              <a:t>Gas supply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2000" b="1" dirty="0" smtClean="0"/>
              <a:t>Compressed air supply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2000" b="1" dirty="0" smtClean="0"/>
              <a:t>H</a:t>
            </a:r>
            <a:r>
              <a:rPr lang="en-GB" sz="2000" b="1" baseline="-25000" dirty="0" smtClean="0"/>
              <a:t>2 </a:t>
            </a:r>
            <a:r>
              <a:rPr lang="en-GB" sz="2000" b="1" dirty="0" smtClean="0"/>
              <a:t>- Gas supply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2000" b="1" dirty="0" smtClean="0"/>
              <a:t>O</a:t>
            </a:r>
            <a:r>
              <a:rPr lang="en-GB" sz="2000" b="1" baseline="-25000" dirty="0" smtClean="0"/>
              <a:t>2</a:t>
            </a:r>
            <a:r>
              <a:rPr lang="en-GB" sz="2000" b="1" dirty="0"/>
              <a:t> </a:t>
            </a:r>
            <a:r>
              <a:rPr lang="en-GB" sz="2000" b="1" dirty="0" smtClean="0"/>
              <a:t>- Gas supply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2000" b="1" dirty="0" smtClean="0"/>
              <a:t>Inert Gas supply, e.g. He, CO</a:t>
            </a:r>
            <a:r>
              <a:rPr lang="en-GB" sz="2000" b="1" baseline="-25000" dirty="0" smtClean="0"/>
              <a:t>2</a:t>
            </a:r>
            <a:r>
              <a:rPr lang="en-GB" sz="2000" b="1" dirty="0" smtClean="0"/>
              <a:t>, N</a:t>
            </a:r>
            <a:r>
              <a:rPr lang="en-GB" sz="2000" b="1" baseline="-25000" dirty="0" smtClean="0"/>
              <a:t>2</a:t>
            </a:r>
            <a:r>
              <a:rPr lang="en-GB" sz="2000" b="1" dirty="0" smtClean="0"/>
              <a:t>, </a:t>
            </a:r>
            <a:r>
              <a:rPr lang="en-GB" sz="2000" b="1" dirty="0" err="1" smtClean="0"/>
              <a:t>Ar</a:t>
            </a:r>
            <a:r>
              <a:rPr lang="en-GB" sz="2000" b="1" dirty="0" smtClean="0"/>
              <a:t>, ..</a:t>
            </a:r>
          </a:p>
          <a:p>
            <a:pPr lvl="1"/>
            <a:endParaRPr lang="en-GB" sz="2000" b="1" dirty="0" smtClean="0"/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01985" y="148423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100" b="1" u="sng" smtClean="0"/>
              <a:t>FLUCO</a:t>
            </a:r>
            <a:r>
              <a:rPr lang="en-GB" sz="3100" b="1" smtClean="0"/>
              <a:t/>
            </a:r>
            <a:br>
              <a:rPr lang="en-GB" sz="3100" b="1" smtClean="0"/>
            </a:br>
            <a:r>
              <a:rPr lang="en-GB" sz="3100" b="1" u="sng" smtClean="0"/>
              <a:t>FLU</a:t>
            </a:r>
            <a:r>
              <a:rPr lang="en-GB" sz="3100" b="1" smtClean="0"/>
              <a:t>ids incl. gases, vapors and </a:t>
            </a:r>
            <a:r>
              <a:rPr lang="en-GB" sz="3100" b="1" u="sng" smtClean="0"/>
              <a:t>CO</a:t>
            </a:r>
            <a:r>
              <a:rPr lang="en-GB" sz="3100" b="1" smtClean="0"/>
              <a:t>mplex fluids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z="1800" smtClean="0"/>
              <a:t>- H. Schneider -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3024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1865</Words>
  <Application>Microsoft Macintosh PowerPoint</Application>
  <PresentationFormat>Bildschirmpräsentation (4:3)</PresentationFormat>
  <Paragraphs>485</Paragraphs>
  <Slides>25</Slides>
  <Notes>21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Temperature and Field  Sample Environment (TEFI)</vt:lpstr>
      <vt:lpstr>Temperature and Fields –                    envisaged suite for 8 by 2023</vt:lpstr>
      <vt:lpstr>PREMP PREssure devices and Mechanical Processing  Requires hardware spectrum</vt:lpstr>
      <vt:lpstr>Collaborative cell development</vt:lpstr>
      <vt:lpstr>Infrastructure</vt:lpstr>
      <vt:lpstr>PowerPoint-Präsentation</vt:lpstr>
      <vt:lpstr>FLUCO FLUids incl. gases, vapors and COmplex fluids  - H. Schneider -</vt:lpstr>
      <vt:lpstr>FLUCO FLUids incl. gases, vapors and COmplex fluids  - H. Schneider -</vt:lpstr>
      <vt:lpstr>FLUCO FLUids incl. gases, vapors and COmplex fluids  - H. Schneider -</vt:lpstr>
      <vt:lpstr>FLUCO FLUids incl. gases, vapors and COmplex fluids  - H. Schneider -</vt:lpstr>
      <vt:lpstr>FLUCO FLUids incl. gases, vapors and COmplex fluids  - H. Schneider -</vt:lpstr>
      <vt:lpstr>FLUCO FLUids incl. gases, vapors and COmplex fluids  - H. Schneider -</vt:lpstr>
      <vt:lpstr>FLUCO FLUids incl. gases, vapors and COmplex fluids  - H. Schneider -</vt:lpstr>
      <vt:lpstr>FLUCO FLUids incl. gases, vapors and COmplex fluids  - H. Schneider -</vt:lpstr>
      <vt:lpstr>FLUCO FLUids incl. gases, vapors and COmplex fluids  - H. Schneider -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Holmes</dc:creator>
  <cp:lastModifiedBy>Harald Schneider</cp:lastModifiedBy>
  <cp:revision>29</cp:revision>
  <dcterms:created xsi:type="dcterms:W3CDTF">2017-04-27T11:15:33Z</dcterms:created>
  <dcterms:modified xsi:type="dcterms:W3CDTF">2017-05-29T05:47:35Z</dcterms:modified>
</cp:coreProperties>
</file>