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409" r:id="rId3"/>
    <p:sldId id="398" r:id="rId4"/>
    <p:sldId id="401" r:id="rId5"/>
    <p:sldId id="418" r:id="rId6"/>
    <p:sldId id="415" r:id="rId7"/>
    <p:sldId id="403" r:id="rId8"/>
    <p:sldId id="417" r:id="rId9"/>
    <p:sldId id="404" r:id="rId10"/>
    <p:sldId id="405" r:id="rId11"/>
    <p:sldId id="406" r:id="rId12"/>
    <p:sldId id="422" r:id="rId13"/>
    <p:sldId id="423" r:id="rId14"/>
    <p:sldId id="416" r:id="rId15"/>
    <p:sldId id="424" r:id="rId16"/>
    <p:sldId id="425" r:id="rId17"/>
    <p:sldId id="426" r:id="rId18"/>
    <p:sldId id="413" r:id="rId19"/>
    <p:sldId id="407" r:id="rId20"/>
    <p:sldId id="412" r:id="rId21"/>
    <p:sldId id="414" r:id="rId22"/>
    <p:sldId id="419" r:id="rId23"/>
    <p:sldId id="420" r:id="rId24"/>
    <p:sldId id="427" r:id="rId25"/>
    <p:sldId id="421" r:id="rId26"/>
    <p:sldId id="429" r:id="rId27"/>
    <p:sldId id="430" r:id="rId28"/>
    <p:sldId id="411" r:id="rId29"/>
    <p:sldId id="273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339933"/>
    <a:srgbClr val="FFFF00"/>
    <a:srgbClr val="C3004A"/>
    <a:srgbClr val="006600"/>
    <a:srgbClr val="993366"/>
    <a:srgbClr val="3D6AA5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0944" autoAdjust="0"/>
  </p:normalViewPr>
  <p:slideViewPr>
    <p:cSldViewPr>
      <p:cViewPr>
        <p:scale>
          <a:sx n="66" d="100"/>
          <a:sy n="66" d="100"/>
        </p:scale>
        <p:origin x="-110" y="-245"/>
      </p:cViewPr>
      <p:guideLst>
        <p:guide orient="horz" pos="2069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04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2017/04/19</a:t>
            </a:r>
            <a:r>
              <a:rPr lang="fr-FR" baseline="30000" dirty="0" smtClean="0"/>
              <a:t>th</a:t>
            </a:r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48872" cy="12961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WP11: CDS-SL CDR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	Overview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35696" y="3559711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4149080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components of the CDL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Headers </a:t>
            </a:r>
            <a:r>
              <a:rPr lang="fr-FR" dirty="0" err="1" smtClean="0"/>
              <a:t>units</a:t>
            </a:r>
            <a:endParaRPr lang="fr-FR" dirty="0"/>
          </a:p>
        </p:txBody>
      </p:sp>
      <p:grpSp>
        <p:nvGrpSpPr>
          <p:cNvPr id="4" name="Zone de dessin 13"/>
          <p:cNvGrpSpPr/>
          <p:nvPr/>
        </p:nvGrpSpPr>
        <p:grpSpPr>
          <a:xfrm>
            <a:off x="1559580" y="1828800"/>
            <a:ext cx="5486400" cy="3200400"/>
            <a:chOff x="0" y="0"/>
            <a:chExt cx="5486400" cy="32004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pic>
          <p:nvPicPr>
            <p:cNvPr id="6" name="Image 5" descr="\\Da-tacsolcalcul\partage\ESS\CDS\HU_01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046" y="0"/>
              <a:ext cx="3978354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AutoShape 392"/>
            <p:cNvSpPr>
              <a:spLocks/>
            </p:cNvSpPr>
            <p:nvPr/>
          </p:nvSpPr>
          <p:spPr bwMode="auto">
            <a:xfrm flipH="1">
              <a:off x="196704" y="1951672"/>
              <a:ext cx="1163320" cy="328930"/>
            </a:xfrm>
            <a:prstGeom prst="callout2">
              <a:avLst>
                <a:gd name="adj1" fmla="val 47513"/>
                <a:gd name="adj2" fmla="val -2769"/>
                <a:gd name="adj3" fmla="val 50409"/>
                <a:gd name="adj4" fmla="val -17835"/>
                <a:gd name="adj5" fmla="val 114807"/>
                <a:gd name="adj6" fmla="val -44481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Support frame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AutoShape 392"/>
            <p:cNvSpPr>
              <a:spLocks/>
            </p:cNvSpPr>
            <p:nvPr/>
          </p:nvSpPr>
          <p:spPr bwMode="auto">
            <a:xfrm flipH="1">
              <a:off x="478969" y="2738152"/>
              <a:ext cx="1995011" cy="429596"/>
            </a:xfrm>
            <a:prstGeom prst="callout2">
              <a:avLst>
                <a:gd name="adj1" fmla="val 47513"/>
                <a:gd name="adj2" fmla="val -2769"/>
                <a:gd name="adj3" fmla="val 50409"/>
                <a:gd name="adj4" fmla="val -17835"/>
                <a:gd name="adj5" fmla="val 6539"/>
                <a:gd name="adj6" fmla="val -24008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Handling and positioning frame (to be removed after installation)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AutoShape 392"/>
            <p:cNvSpPr>
              <a:spLocks/>
            </p:cNvSpPr>
            <p:nvPr/>
          </p:nvSpPr>
          <p:spPr bwMode="auto">
            <a:xfrm flipH="1">
              <a:off x="0" y="0"/>
              <a:ext cx="1994535" cy="429260"/>
            </a:xfrm>
            <a:prstGeom prst="callout2">
              <a:avLst>
                <a:gd name="adj1" fmla="val 47513"/>
                <a:gd name="adj2" fmla="val -2769"/>
                <a:gd name="adj3" fmla="val 50409"/>
                <a:gd name="adj4" fmla="val -17835"/>
                <a:gd name="adj5" fmla="val 217021"/>
                <a:gd name="adj6" fmla="val -36022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Installation tooling (compression and positioning of the bellows)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1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components of the CDL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End Box</a:t>
            </a:r>
            <a:endParaRPr lang="fr-FR" dirty="0"/>
          </a:p>
        </p:txBody>
      </p:sp>
      <p:pic>
        <p:nvPicPr>
          <p:cNvPr id="4" name="Image 3" descr="\\Da-tacsolcalcul\partage\ESS\CDS\ENDBO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06" y="1196752"/>
            <a:ext cx="2988218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\\Da-tacsolcalcul\partage\ESS\CDS\ENDBOX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82" y="1196752"/>
            <a:ext cx="2992738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8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</a:t>
            </a:r>
            <a:r>
              <a:rPr lang="fr-FR" dirty="0" err="1" smtClean="0"/>
              <a:t>framework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European</a:t>
            </a:r>
            <a:r>
              <a:rPr lang="fr-FR" dirty="0"/>
              <a:t> Pressure Equipment Directive </a:t>
            </a:r>
            <a:r>
              <a:rPr lang="fr-FR" dirty="0" smtClean="0"/>
              <a:t>(</a:t>
            </a:r>
            <a:r>
              <a:rPr lang="en-GB" dirty="0" smtClean="0"/>
              <a:t>PED </a:t>
            </a:r>
            <a:r>
              <a:rPr lang="en-GB" dirty="0"/>
              <a:t>2014/68/UE)</a:t>
            </a:r>
            <a:endParaRPr lang="fr-FR" dirty="0"/>
          </a:p>
          <a:p>
            <a:pPr lvl="2"/>
            <a:r>
              <a:rPr lang="fr-FR" dirty="0"/>
              <a:t> </a:t>
            </a:r>
            <a:r>
              <a:rPr lang="en-US" dirty="0"/>
              <a:t>EN 13445: Unfired pressure vessels</a:t>
            </a:r>
          </a:p>
          <a:p>
            <a:pPr lvl="2"/>
            <a:r>
              <a:rPr lang="fr-FR" dirty="0"/>
              <a:t>EN13480: </a:t>
            </a:r>
            <a:r>
              <a:rPr lang="fr-FR" dirty="0" err="1"/>
              <a:t>Metallic</a:t>
            </a:r>
            <a:r>
              <a:rPr lang="fr-FR" dirty="0"/>
              <a:t>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piping</a:t>
            </a:r>
            <a:endParaRPr lang="fr-FR" dirty="0"/>
          </a:p>
          <a:p>
            <a:pPr lvl="2"/>
            <a:r>
              <a:rPr lang="en-US" dirty="0"/>
              <a:t>EN 13458: Cryogenic vessels – Static vacuum insulated vessels </a:t>
            </a:r>
            <a:r>
              <a:rPr lang="en-US" dirty="0">
                <a:sym typeface="Symbol"/>
              </a:rPr>
              <a:t> End Box</a:t>
            </a:r>
            <a:endParaRPr lang="en-US" dirty="0"/>
          </a:p>
          <a:p>
            <a:pPr marL="803275" lvl="2" indent="0">
              <a:buNone/>
            </a:pPr>
            <a:r>
              <a:rPr lang="fr-FR" dirty="0" err="1"/>
              <a:t>gives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for:  </a:t>
            </a:r>
          </a:p>
          <a:p>
            <a:pPr lvl="2">
              <a:buFont typeface="Symbol"/>
              <a:buChar char="Þ"/>
            </a:pPr>
            <a:r>
              <a:rPr lang="fr-FR" dirty="0">
                <a:sym typeface="Symbol"/>
              </a:rPr>
              <a:t> Design</a:t>
            </a:r>
          </a:p>
          <a:p>
            <a:pPr lvl="2">
              <a:buFont typeface="Symbol"/>
              <a:buChar char="Þ"/>
            </a:pPr>
            <a:r>
              <a:rPr lang="fr-FR" dirty="0"/>
              <a:t> </a:t>
            </a:r>
            <a:r>
              <a:rPr lang="fr-FR" dirty="0" err="1"/>
              <a:t>Materials</a:t>
            </a:r>
            <a:endParaRPr lang="fr-FR" dirty="0"/>
          </a:p>
          <a:p>
            <a:pPr lvl="2">
              <a:buFont typeface="Symbol"/>
              <a:buChar char="Þ"/>
            </a:pPr>
            <a:r>
              <a:rPr lang="fr-FR" dirty="0"/>
              <a:t> </a:t>
            </a:r>
            <a:r>
              <a:rPr lang="fr-FR" dirty="0" err="1"/>
              <a:t>Manufacturing</a:t>
            </a:r>
            <a:endParaRPr lang="fr-FR" dirty="0"/>
          </a:p>
          <a:p>
            <a:pPr lvl="2">
              <a:buFont typeface="Symbol"/>
              <a:buChar char="Þ"/>
            </a:pPr>
            <a:r>
              <a:rPr lang="fr-FR" dirty="0"/>
              <a:t> Installation</a:t>
            </a:r>
          </a:p>
          <a:p>
            <a:pPr lvl="2">
              <a:buFont typeface="Symbol"/>
              <a:buChar char="Þ"/>
            </a:pPr>
            <a:r>
              <a:rPr lang="fr-FR" dirty="0"/>
              <a:t> Tests </a:t>
            </a:r>
          </a:p>
          <a:p>
            <a:pPr lvl="2">
              <a:buFont typeface="Symbol"/>
              <a:buChar char="Þ"/>
            </a:pPr>
            <a:r>
              <a:rPr lang="fr-FR" dirty="0"/>
              <a:t> Maintenance</a:t>
            </a:r>
          </a:p>
          <a:p>
            <a:r>
              <a:rPr lang="en-US" dirty="0"/>
              <a:t>AFS 2005:2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3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Design </a:t>
            </a:r>
            <a:r>
              <a:rPr lang="fr-FR" dirty="0" err="1"/>
              <a:t>framework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Pressure Equipment Directive (PED 2014/68/UE)</a:t>
            </a:r>
          </a:p>
          <a:p>
            <a:pPr lvl="1"/>
            <a:r>
              <a:rPr lang="en-GB" dirty="0" smtClean="0"/>
              <a:t>Process lines: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36" y="1107839"/>
            <a:ext cx="4348450" cy="270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4"/>
          <a:stretch/>
        </p:blipFill>
        <p:spPr bwMode="auto">
          <a:xfrm>
            <a:off x="179512" y="4155947"/>
            <a:ext cx="6552728" cy="14450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732240" y="4848840"/>
            <a:ext cx="218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1600" dirty="0" smtClean="0">
                <a:sym typeface="Symbol"/>
              </a:rPr>
              <a:t> </a:t>
            </a:r>
            <a:r>
              <a:rPr lang="en-GB" sz="1600" dirty="0" smtClean="0"/>
              <a:t>Category I for CDS-EL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6732240" y="5250686"/>
            <a:ext cx="218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1600" dirty="0" smtClean="0">
                <a:sym typeface="Symbol"/>
              </a:rPr>
              <a:t> </a:t>
            </a:r>
            <a:r>
              <a:rPr lang="en-GB" sz="1600" dirty="0" smtClean="0"/>
              <a:t>Category I for CDS-EL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6732240" y="5043656"/>
            <a:ext cx="218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1600" dirty="0" smtClean="0">
                <a:sym typeface="Symbol"/>
              </a:rPr>
              <a:t> </a:t>
            </a:r>
            <a:r>
              <a:rPr lang="en-GB" sz="1600" dirty="0" smtClean="0"/>
              <a:t>Category I for CDS-EL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907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Design </a:t>
            </a:r>
            <a:r>
              <a:rPr lang="fr-FR" dirty="0" err="1"/>
              <a:t>framework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Pressure Equipment Directive (PED 2014/68/UE)</a:t>
            </a:r>
          </a:p>
          <a:p>
            <a:pPr lvl="1"/>
            <a:r>
              <a:rPr lang="en-GB" dirty="0" smtClean="0"/>
              <a:t>End Box: cryogenic pressure vessel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2510"/>
            <a:ext cx="6435732" cy="40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Connecteur droit 37"/>
          <p:cNvCxnSpPr/>
          <p:nvPr/>
        </p:nvCxnSpPr>
        <p:spPr>
          <a:xfrm>
            <a:off x="2411760" y="3933056"/>
            <a:ext cx="27680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5220072" y="3933056"/>
            <a:ext cx="20716" cy="10098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035138" y="4942910"/>
            <a:ext cx="2562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50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23528" y="3794556"/>
            <a:ext cx="21602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VLP MAWP = 5 </a:t>
            </a:r>
            <a:r>
              <a:rPr lang="en-GB" b="1" dirty="0" err="1" smtClean="0">
                <a:solidFill>
                  <a:srgbClr val="FF0000"/>
                </a:solidFill>
              </a:rPr>
              <a:t>barg</a:t>
            </a:r>
            <a:r>
              <a:rPr lang="en-GB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GB" b="1" dirty="0" smtClean="0">
                <a:solidFill>
                  <a:srgbClr val="FF0000"/>
                </a:solidFill>
                <a:sym typeface="Symbol"/>
              </a:rPr>
              <a:t>  </a:t>
            </a:r>
            <a:r>
              <a:rPr lang="en-GB" b="1" dirty="0">
                <a:solidFill>
                  <a:srgbClr val="FF0000"/>
                </a:solidFill>
                <a:sym typeface="Symbol"/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at I for CDS-EL</a:t>
            </a:r>
          </a:p>
          <a:p>
            <a:r>
              <a:rPr lang="en-GB" b="1" dirty="0" smtClean="0">
                <a:solidFill>
                  <a:srgbClr val="FF0000"/>
                </a:solidFill>
                <a:sym typeface="Symbol"/>
              </a:rPr>
              <a:t>  </a:t>
            </a:r>
            <a:r>
              <a:rPr lang="en-GB" b="1" dirty="0" smtClean="0">
                <a:solidFill>
                  <a:srgbClr val="FF0000"/>
                </a:solidFill>
              </a:rPr>
              <a:t>§3.3 for CDS-SL)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112060" y="3825044"/>
            <a:ext cx="216024" cy="216024"/>
          </a:xfrm>
          <a:prstGeom prst="ellipse">
            <a:avLst/>
          </a:prstGeom>
          <a:noFill/>
          <a:ln w="222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avec flèche 42"/>
          <p:cNvCxnSpPr>
            <a:endCxn id="42" idx="3"/>
          </p:cNvCxnSpPr>
          <p:nvPr/>
        </p:nvCxnSpPr>
        <p:spPr>
          <a:xfrm flipV="1">
            <a:off x="3779912" y="4009432"/>
            <a:ext cx="1363784" cy="1601295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043608" y="5373216"/>
            <a:ext cx="376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Aim: to remain in category I</a:t>
            </a:r>
            <a:endParaRPr lang="en-GB" dirty="0"/>
          </a:p>
        </p:txBody>
      </p:sp>
      <p:cxnSp>
        <p:nvCxnSpPr>
          <p:cNvPr id="45" name="Connecteur droit avec flèche 44"/>
          <p:cNvCxnSpPr>
            <a:endCxn id="40" idx="2"/>
          </p:cNvCxnSpPr>
          <p:nvPr/>
        </p:nvCxnSpPr>
        <p:spPr>
          <a:xfrm flipH="1" flipV="1">
            <a:off x="5163248" y="5219909"/>
            <a:ext cx="545696" cy="781637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5708944" y="5662989"/>
            <a:ext cx="361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Max. volume of the End Box helium tank (50 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9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Valve box</a:t>
            </a:r>
          </a:p>
          <a:p>
            <a:pPr lvl="1"/>
            <a:r>
              <a:rPr lang="en-GB" dirty="0" smtClean="0"/>
              <a:t>Design nearly finished</a:t>
            </a:r>
          </a:p>
          <a:p>
            <a:pPr lvl="1"/>
            <a:r>
              <a:rPr lang="en-GB" dirty="0" smtClean="0"/>
              <a:t>Procurement phase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Headers Units</a:t>
            </a:r>
            <a:endParaRPr lang="en-GB" dirty="0"/>
          </a:p>
          <a:p>
            <a:pPr lvl="1"/>
            <a:r>
              <a:rPr lang="en-GB" dirty="0"/>
              <a:t>Design nearly </a:t>
            </a:r>
            <a:r>
              <a:rPr lang="en-GB" dirty="0" smtClean="0"/>
              <a:t>finished</a:t>
            </a:r>
          </a:p>
          <a:p>
            <a:pPr lvl="1"/>
            <a:endParaRPr lang="en-GB" dirty="0"/>
          </a:p>
          <a:p>
            <a:r>
              <a:rPr lang="en-GB" dirty="0" smtClean="0"/>
              <a:t>End Box</a:t>
            </a:r>
          </a:p>
          <a:p>
            <a:pPr lvl="1"/>
            <a:r>
              <a:rPr lang="en-GB" dirty="0" smtClean="0"/>
              <a:t>Design under progress (tank supports)</a:t>
            </a:r>
          </a:p>
          <a:p>
            <a:pPr lvl="1"/>
            <a:endParaRPr lang="en-GB" dirty="0"/>
          </a:p>
          <a:p>
            <a:r>
              <a:rPr lang="en-GB" dirty="0" smtClean="0"/>
              <a:t>Auxiliary lines</a:t>
            </a:r>
          </a:p>
          <a:p>
            <a:pPr lvl="1"/>
            <a:r>
              <a:rPr lang="en-GB" dirty="0"/>
              <a:t>Design nearly </a:t>
            </a:r>
            <a:r>
              <a:rPr lang="en-GB" dirty="0" smtClean="0"/>
              <a:t>finished</a:t>
            </a:r>
          </a:p>
          <a:p>
            <a:pPr lvl="1"/>
            <a:endParaRPr lang="en-GB" dirty="0"/>
          </a:p>
          <a:p>
            <a:r>
              <a:rPr lang="en-GB" dirty="0" smtClean="0"/>
              <a:t>Support frames</a:t>
            </a:r>
          </a:p>
          <a:p>
            <a:pPr lvl="1"/>
            <a:r>
              <a:rPr lang="en-GB" dirty="0" smtClean="0"/>
              <a:t>Design nearly finished</a:t>
            </a:r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70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 Box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692696"/>
            <a:ext cx="8964488" cy="5774986"/>
          </a:xfrm>
        </p:spPr>
        <p:txBody>
          <a:bodyPr/>
          <a:lstStyle/>
          <a:p>
            <a:r>
              <a:rPr lang="fr-FR" dirty="0" err="1" smtClean="0"/>
              <a:t>Function</a:t>
            </a:r>
            <a:r>
              <a:rPr lang="fr-FR" dirty="0" smtClean="0"/>
              <a:t> of the End Box:</a:t>
            </a:r>
          </a:p>
          <a:p>
            <a:pPr lvl="1"/>
            <a:r>
              <a:rPr lang="fr-FR" dirty="0" smtClean="0"/>
              <a:t>To return the flow to the ACCP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smooth</a:t>
            </a:r>
            <a:r>
              <a:rPr lang="fr-FR" dirty="0" smtClean="0"/>
              <a:t> the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 changes</a:t>
            </a:r>
          </a:p>
          <a:p>
            <a:pPr lvl="1"/>
            <a:endParaRPr lang="fr-FR" dirty="0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067944" y="980728"/>
            <a:ext cx="4752528" cy="5256584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3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Design </a:t>
            </a:r>
            <a:r>
              <a:rPr lang="en-GB" dirty="0" smtClean="0"/>
              <a:t>concepts</a:t>
            </a:r>
          </a:p>
          <a:p>
            <a:pPr lvl="1"/>
            <a:r>
              <a:rPr lang="en-GB" dirty="0" smtClean="0"/>
              <a:t>From He supply to VLP</a:t>
            </a:r>
            <a:endParaRPr lang="en-GB" dirty="0" smtClean="0"/>
          </a:p>
          <a:p>
            <a:pPr marL="355600" lvl="1" indent="0">
              <a:buNone/>
            </a:pPr>
            <a:r>
              <a:rPr lang="en-GB" sz="1800" dirty="0" smtClean="0"/>
              <a:t>     </a:t>
            </a:r>
            <a:r>
              <a:rPr lang="en-GB" sz="1800" dirty="0" smtClean="0">
                <a:solidFill>
                  <a:schemeClr val="tx1"/>
                </a:solidFill>
              </a:rPr>
              <a:t>12.3 g/s (up to 27.1 g/s)</a:t>
            </a:r>
          </a:p>
          <a:p>
            <a:pPr marL="355600" lvl="1" indent="0">
              <a:buNone/>
            </a:pPr>
            <a:r>
              <a:rPr lang="en-GB" dirty="0" smtClean="0"/>
              <a:t>     Helium liquefaction (JT)</a:t>
            </a:r>
          </a:p>
          <a:p>
            <a:pPr marL="803275" lvl="2" indent="-173038">
              <a:buFontTx/>
              <a:buChar char="-"/>
            </a:pPr>
            <a:r>
              <a:rPr lang="en-GB" dirty="0" smtClean="0">
                <a:sym typeface="Symbol"/>
              </a:rPr>
              <a:t>Benefit </a:t>
            </a:r>
            <a:r>
              <a:rPr lang="en-GB" dirty="0" smtClean="0">
                <a:sym typeface="Symbol"/>
              </a:rPr>
              <a:t>from phase change </a:t>
            </a:r>
            <a:r>
              <a:rPr lang="en-GB" dirty="0" smtClean="0"/>
              <a:t> </a:t>
            </a:r>
          </a:p>
          <a:p>
            <a:pPr marL="630237" lvl="2" indent="0">
              <a:buNone/>
            </a:pPr>
            <a:r>
              <a:rPr lang="en-GB" dirty="0" smtClean="0">
                <a:sym typeface="Symbol"/>
              </a:rPr>
              <a:t> T° fixed by pressure</a:t>
            </a:r>
          </a:p>
          <a:p>
            <a:pPr marL="915987" lvl="2" indent="-285750">
              <a:buFont typeface="Symbol"/>
              <a:buChar char="Þ"/>
            </a:pPr>
            <a:r>
              <a:rPr lang="en-GB" dirty="0" smtClean="0">
                <a:sym typeface="Symbol"/>
              </a:rPr>
              <a:t>the vapours flowing back to the ACCP starts from saturated vapours at a fix T°</a:t>
            </a:r>
          </a:p>
          <a:p>
            <a:pPr marL="803275" lvl="2" indent="-173038">
              <a:buFontTx/>
              <a:buChar char="-"/>
            </a:pPr>
            <a:r>
              <a:rPr lang="en-GB" dirty="0" smtClean="0"/>
              <a:t>Needs to produce vapours from liquid</a:t>
            </a:r>
          </a:p>
          <a:p>
            <a:pPr marL="915987" lvl="2" indent="-285750">
              <a:buFont typeface="Symbol"/>
              <a:buChar char="Þ"/>
            </a:pPr>
            <a:r>
              <a:rPr lang="en-GB" dirty="0" smtClean="0">
                <a:sym typeface="Symbol"/>
              </a:rPr>
              <a:t>JT does not need to be very efficient (no </a:t>
            </a:r>
            <a:r>
              <a:rPr lang="en-GB" dirty="0" err="1" smtClean="0">
                <a:sym typeface="Symbol"/>
              </a:rPr>
              <a:t>subcooling</a:t>
            </a:r>
            <a:r>
              <a:rPr lang="en-GB" dirty="0" smtClean="0">
                <a:sym typeface="Symbol"/>
              </a:rPr>
              <a:t> heat exchanger)</a:t>
            </a:r>
          </a:p>
          <a:p>
            <a:pPr marL="915987" lvl="2" indent="-285750">
              <a:buFont typeface="Symbol"/>
              <a:buChar char="Þ"/>
            </a:pPr>
            <a:r>
              <a:rPr lang="en-GB" dirty="0" smtClean="0">
                <a:sym typeface="Symbol"/>
              </a:rPr>
              <a:t>Need </a:t>
            </a:r>
            <a:r>
              <a:rPr lang="en-GB" dirty="0" smtClean="0">
                <a:sym typeface="Symbol"/>
              </a:rPr>
              <a:t>of </a:t>
            </a:r>
            <a:r>
              <a:rPr lang="en-GB" dirty="0" smtClean="0">
                <a:sym typeface="Symbol"/>
              </a:rPr>
              <a:t>heaters (170 to 382 W)</a:t>
            </a:r>
          </a:p>
          <a:p>
            <a:pPr marL="915987" lvl="2" indent="-285750">
              <a:buFont typeface="Symbol"/>
              <a:buChar char="Þ"/>
            </a:pPr>
            <a:r>
              <a:rPr lang="en-GB" dirty="0">
                <a:sym typeface="Symbol"/>
              </a:rPr>
              <a:t>Heat </a:t>
            </a:r>
            <a:r>
              <a:rPr lang="en-GB" dirty="0" smtClean="0">
                <a:sym typeface="Symbol"/>
              </a:rPr>
              <a:t>loading of the </a:t>
            </a:r>
            <a:r>
              <a:rPr lang="en-GB" dirty="0" err="1">
                <a:sym typeface="Symbol"/>
              </a:rPr>
              <a:t>LHe</a:t>
            </a:r>
            <a:r>
              <a:rPr lang="en-GB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is allowed</a:t>
            </a:r>
            <a:endParaRPr lang="en-GB" dirty="0" smtClean="0"/>
          </a:p>
          <a:p>
            <a:pPr lvl="1"/>
            <a:r>
              <a:rPr lang="en-GB" dirty="0" smtClean="0"/>
              <a:t>Vapours flowing from the End Box (VLP)</a:t>
            </a:r>
          </a:p>
          <a:p>
            <a:pPr lvl="2"/>
            <a:r>
              <a:rPr lang="en-GB" dirty="0" smtClean="0">
                <a:sym typeface="Symbol"/>
              </a:rPr>
              <a:t>Limit heat loads on the vapours</a:t>
            </a:r>
          </a:p>
          <a:p>
            <a:pPr lvl="2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9" name="Image 8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737982"/>
            <a:ext cx="3816423" cy="26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 Box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Goal:</a:t>
            </a:r>
          </a:p>
          <a:p>
            <a:pPr lvl="1"/>
            <a:endParaRPr lang="fr-FR" dirty="0"/>
          </a:p>
        </p:txBody>
      </p:sp>
      <p:pic>
        <p:nvPicPr>
          <p:cNvPr id="4" name="Image 3" descr="\\Da-tacsolcalcul\partage\ESS\CDS\ENDBO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" y="1196752"/>
            <a:ext cx="1068727" cy="180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\\Da-tacsolcalcul\partage\ESS\CDS\ENDBOX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" y="1124744"/>
            <a:ext cx="2992738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2"/>
          <p:cNvSpPr txBox="1">
            <a:spLocks/>
          </p:cNvSpPr>
          <p:nvPr/>
        </p:nvSpPr>
        <p:spPr>
          <a:xfrm>
            <a:off x="3932808" y="980728"/>
            <a:ext cx="5112568" cy="4680520"/>
          </a:xfrm>
          <a:prstGeom prst="rect">
            <a:avLst/>
          </a:prstGeom>
        </p:spPr>
        <p:txBody>
          <a:bodyPr vert="horz" lIns="18000" tIns="45720" rIns="18000" bIns="1800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5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Design</a:t>
            </a:r>
          </a:p>
          <a:p>
            <a:pPr lvl="1"/>
            <a:r>
              <a:rPr lang="en-GB" dirty="0" smtClean="0"/>
              <a:t>Support of the </a:t>
            </a:r>
            <a:r>
              <a:rPr lang="en-GB" dirty="0" err="1" smtClean="0"/>
              <a:t>LHe</a:t>
            </a:r>
            <a:r>
              <a:rPr lang="en-GB" dirty="0" smtClean="0"/>
              <a:t> is to finalize </a:t>
            </a:r>
          </a:p>
          <a:p>
            <a:pPr marL="355600" lvl="1" indent="0">
              <a:buNone/>
            </a:pPr>
            <a:r>
              <a:rPr lang="en-GB" dirty="0" smtClean="0"/>
              <a:t>(comply with pressure loading due to “end effect”)</a:t>
            </a:r>
            <a:endParaRPr lang="en-GB" dirty="0" smtClean="0"/>
          </a:p>
          <a:p>
            <a:pPr lvl="1"/>
            <a:r>
              <a:rPr lang="en-GB" dirty="0" smtClean="0"/>
              <a:t>Pipe </a:t>
            </a:r>
            <a:r>
              <a:rPr lang="en-GB" dirty="0" smtClean="0"/>
              <a:t>routing is finished </a:t>
            </a:r>
            <a:endParaRPr lang="en-GB" dirty="0" smtClean="0"/>
          </a:p>
          <a:p>
            <a:pPr marL="355600" lvl="1" indent="0">
              <a:buNone/>
            </a:pPr>
            <a:r>
              <a:rPr lang="en-GB" dirty="0" smtClean="0"/>
              <a:t>(burst disk connection </a:t>
            </a:r>
            <a:r>
              <a:rPr lang="en-GB" dirty="0" smtClean="0"/>
              <a:t>to vent line </a:t>
            </a:r>
            <a:r>
              <a:rPr lang="en-GB" dirty="0" smtClean="0"/>
              <a:t>is to </a:t>
            </a:r>
            <a:r>
              <a:rPr lang="en-GB" dirty="0" smtClean="0"/>
              <a:t>be </a:t>
            </a:r>
            <a:r>
              <a:rPr lang="en-GB" dirty="0" smtClean="0"/>
              <a:t>confirmed: depends on the helium collector design)</a:t>
            </a:r>
          </a:p>
          <a:p>
            <a:pPr lvl="1"/>
            <a:r>
              <a:rPr lang="en-GB" dirty="0" smtClean="0"/>
              <a:t>Thermal shield is integrated</a:t>
            </a:r>
          </a:p>
          <a:p>
            <a:pPr lvl="1"/>
            <a:r>
              <a:rPr lang="en-GB" dirty="0" smtClean="0"/>
              <a:t>Vacuum vessel is designed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Analyses</a:t>
            </a:r>
            <a:endParaRPr lang="en-GB" dirty="0" smtClean="0"/>
          </a:p>
          <a:p>
            <a:pPr lvl="1"/>
            <a:r>
              <a:rPr lang="en-GB" dirty="0" smtClean="0"/>
              <a:t>Mechanical: to finalize </a:t>
            </a:r>
            <a:r>
              <a:rPr lang="en-GB" dirty="0" err="1" smtClean="0"/>
              <a:t>LHe</a:t>
            </a:r>
            <a:r>
              <a:rPr lang="en-GB" dirty="0" smtClean="0"/>
              <a:t> support </a:t>
            </a:r>
          </a:p>
          <a:p>
            <a:pPr lvl="1"/>
            <a:r>
              <a:rPr lang="en-GB" dirty="0" smtClean="0"/>
              <a:t>Thermal analysis: under progress (support)</a:t>
            </a:r>
          </a:p>
          <a:p>
            <a:pPr lvl="1"/>
            <a:r>
              <a:rPr lang="en-GB" dirty="0" smtClean="0"/>
              <a:t>Thermoacoustic: done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67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REQUIREMENTS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List of requirements</a:t>
            </a:r>
          </a:p>
          <a:p>
            <a:pPr lvl="1"/>
            <a:r>
              <a:rPr lang="en-GB" dirty="0" smtClean="0"/>
              <a:t>A list of 117 requirements was </a:t>
            </a:r>
            <a:r>
              <a:rPr lang="en-GB" dirty="0" smtClean="0"/>
              <a:t>established</a:t>
            </a:r>
          </a:p>
          <a:p>
            <a:pPr lvl="1"/>
            <a:r>
              <a:rPr lang="en-GB" dirty="0" smtClean="0"/>
              <a:t>All requirements concerning the CDS-SL are validated</a:t>
            </a:r>
          </a:p>
          <a:p>
            <a:pPr lvl="1"/>
            <a:r>
              <a:rPr lang="en-GB" dirty="0" smtClean="0"/>
              <a:t>Most of the interface requirements are agreed and validated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But:</a:t>
            </a:r>
          </a:p>
          <a:p>
            <a:pPr lvl="2"/>
            <a:r>
              <a:rPr lang="en-GB" dirty="0" smtClean="0"/>
              <a:t>We have to procure or complete some interfaces sheets describing the interfaces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212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interfaced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endParaRPr lang="fr-FR" b="0" dirty="0" smtClean="0"/>
          </a:p>
          <a:p>
            <a:pPr lvl="1"/>
            <a:r>
              <a:rPr lang="fr-FR" b="0" dirty="0" smtClean="0"/>
              <a:t>WP04: Spoke cryomodules</a:t>
            </a:r>
          </a:p>
          <a:p>
            <a:pPr lvl="2"/>
            <a:r>
              <a:rPr lang="fr-FR" b="0" dirty="0" err="1" smtClean="0"/>
              <a:t>Cryogenic</a:t>
            </a:r>
            <a:r>
              <a:rPr lang="fr-FR" b="0" dirty="0" smtClean="0"/>
              <a:t> </a:t>
            </a:r>
            <a:r>
              <a:rPr lang="fr-FR" b="0" dirty="0" err="1" smtClean="0"/>
              <a:t>branch</a:t>
            </a:r>
            <a:r>
              <a:rPr lang="fr-FR" b="0" dirty="0" smtClean="0"/>
              <a:t> </a:t>
            </a:r>
            <a:r>
              <a:rPr lang="fr-FR" b="0" dirty="0" err="1" smtClean="0"/>
              <a:t>lines</a:t>
            </a:r>
            <a:r>
              <a:rPr lang="fr-FR" b="0" dirty="0" smtClean="0"/>
              <a:t> (</a:t>
            </a:r>
            <a:r>
              <a:rPr lang="fr-FR" b="0" dirty="0" err="1" smtClean="0"/>
              <a:t>including</a:t>
            </a:r>
            <a:r>
              <a:rPr lang="fr-FR" b="0" dirty="0" smtClean="0"/>
              <a:t> the </a:t>
            </a:r>
            <a:r>
              <a:rPr lang="fr-FR" b="0" dirty="0" err="1" smtClean="0"/>
              <a:t>cryogenic</a:t>
            </a:r>
            <a:r>
              <a:rPr lang="fr-FR" b="0" dirty="0" smtClean="0"/>
              <a:t> </a:t>
            </a:r>
            <a:r>
              <a:rPr lang="fr-FR" b="0" dirty="0" err="1" smtClean="0"/>
              <a:t>jumper</a:t>
            </a:r>
            <a:r>
              <a:rPr lang="fr-FR" b="0" dirty="0" smtClean="0"/>
              <a:t>)</a:t>
            </a:r>
          </a:p>
          <a:p>
            <a:pPr lvl="1"/>
            <a:r>
              <a:rPr lang="fr-FR" b="0" dirty="0" smtClean="0"/>
              <a:t>WP11 </a:t>
            </a:r>
            <a:r>
              <a:rPr lang="fr-FR" b="0" dirty="0"/>
              <a:t>: </a:t>
            </a:r>
            <a:r>
              <a:rPr lang="fr-FR" b="0" dirty="0" err="1" smtClean="0"/>
              <a:t>Cryogenic</a:t>
            </a:r>
            <a:r>
              <a:rPr lang="fr-FR" b="0" dirty="0" smtClean="0"/>
              <a:t> Distribution System for the </a:t>
            </a:r>
            <a:r>
              <a:rPr lang="fr-FR" b="0" dirty="0" err="1" smtClean="0"/>
              <a:t>Elliptica</a:t>
            </a:r>
            <a:r>
              <a:rPr lang="fr-FR" dirty="0" err="1" smtClean="0"/>
              <a:t>l</a:t>
            </a:r>
            <a:r>
              <a:rPr lang="fr-FR" dirty="0" smtClean="0"/>
              <a:t> Linac</a:t>
            </a:r>
          </a:p>
          <a:p>
            <a:pPr lvl="2"/>
            <a:r>
              <a:rPr lang="fr-FR" b="0" dirty="0" smtClean="0"/>
              <a:t>Main </a:t>
            </a:r>
            <a:r>
              <a:rPr lang="fr-FR" b="0" dirty="0" err="1" smtClean="0"/>
              <a:t>process</a:t>
            </a:r>
            <a:r>
              <a:rPr lang="fr-FR" b="0" dirty="0" smtClean="0"/>
              <a:t> </a:t>
            </a:r>
            <a:r>
              <a:rPr lang="fr-FR" b="0" dirty="0" err="1" smtClean="0"/>
              <a:t>lines</a:t>
            </a:r>
            <a:r>
              <a:rPr lang="fr-FR" b="0" dirty="0" smtClean="0"/>
              <a:t> (headers)</a:t>
            </a:r>
          </a:p>
          <a:p>
            <a:pPr lvl="2"/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</a:p>
          <a:p>
            <a:pPr lvl="2"/>
            <a:r>
              <a:rPr lang="fr-FR" b="0" dirty="0" err="1" smtClean="0"/>
              <a:t>Safety</a:t>
            </a:r>
            <a:r>
              <a:rPr lang="fr-FR" b="0" dirty="0" smtClean="0"/>
              <a:t> </a:t>
            </a:r>
            <a:r>
              <a:rPr lang="fr-FR" b="0" dirty="0" err="1" smtClean="0"/>
              <a:t>devices</a:t>
            </a:r>
            <a:r>
              <a:rPr lang="fr-FR" b="0" dirty="0" smtClean="0"/>
              <a:t> </a:t>
            </a:r>
          </a:p>
          <a:p>
            <a:pPr lvl="1"/>
            <a:r>
              <a:rPr lang="fr-FR" b="0" dirty="0" smtClean="0"/>
              <a:t>WP12 </a:t>
            </a:r>
            <a:r>
              <a:rPr lang="fr-FR" b="0" dirty="0"/>
              <a:t>: </a:t>
            </a:r>
            <a:r>
              <a:rPr lang="fr-FR" b="0" dirty="0" smtClean="0"/>
              <a:t>Vacuum</a:t>
            </a:r>
          </a:p>
          <a:p>
            <a:pPr lvl="2"/>
            <a:r>
              <a:rPr lang="fr-FR" dirty="0" err="1" smtClean="0"/>
              <a:t>Pumping</a:t>
            </a:r>
            <a:r>
              <a:rPr lang="fr-FR" dirty="0" smtClean="0"/>
              <a:t> ports</a:t>
            </a:r>
          </a:p>
          <a:p>
            <a:pPr lvl="2"/>
            <a:r>
              <a:rPr lang="fr-FR" dirty="0" smtClean="0"/>
              <a:t>Diagnostic</a:t>
            </a:r>
          </a:p>
          <a:p>
            <a:pPr lvl="2"/>
            <a:r>
              <a:rPr lang="fr-FR" dirty="0" smtClean="0"/>
              <a:t>Control ports (diagnostic and </a:t>
            </a:r>
            <a:r>
              <a:rPr lang="fr-FR" dirty="0" err="1" smtClean="0"/>
              <a:t>pumping</a:t>
            </a:r>
            <a:r>
              <a:rPr lang="fr-FR" dirty="0" smtClean="0"/>
              <a:t> if </a:t>
            </a:r>
            <a:r>
              <a:rPr lang="fr-FR" dirty="0" err="1" smtClean="0"/>
              <a:t>required</a:t>
            </a:r>
            <a:r>
              <a:rPr lang="fr-FR" dirty="0" smtClean="0"/>
              <a:t>)</a:t>
            </a:r>
          </a:p>
          <a:p>
            <a:pPr lvl="1"/>
            <a:r>
              <a:rPr lang="en-US" b="0" dirty="0" smtClean="0"/>
              <a:t>WP13 </a:t>
            </a:r>
            <a:r>
              <a:rPr lang="en-US" b="0" dirty="0"/>
              <a:t>: </a:t>
            </a:r>
            <a:r>
              <a:rPr lang="en-US" b="0" dirty="0" smtClean="0"/>
              <a:t>Safety</a:t>
            </a:r>
          </a:p>
          <a:p>
            <a:pPr lvl="2"/>
            <a:r>
              <a:rPr lang="en-US" dirty="0" smtClean="0"/>
              <a:t>(Safety devices)</a:t>
            </a:r>
          </a:p>
          <a:p>
            <a:pPr lvl="2"/>
            <a:r>
              <a:rPr lang="en-US" b="0" dirty="0" smtClean="0"/>
              <a:t>Burst disks</a:t>
            </a:r>
          </a:p>
          <a:p>
            <a:pPr lvl="2"/>
            <a:r>
              <a:rPr lang="en-US" dirty="0" smtClean="0"/>
              <a:t>Vent line</a:t>
            </a:r>
            <a:endParaRPr lang="en-US" b="0" dirty="0"/>
          </a:p>
          <a:p>
            <a:pPr lvl="1"/>
            <a:r>
              <a:rPr lang="fr-FR" b="0" dirty="0"/>
              <a:t>WP15 : </a:t>
            </a:r>
            <a:r>
              <a:rPr lang="fr-FR" b="0" dirty="0" err="1"/>
              <a:t>Cabling</a:t>
            </a:r>
            <a:r>
              <a:rPr lang="fr-FR" b="0" dirty="0"/>
              <a:t> &amp; </a:t>
            </a:r>
            <a:r>
              <a:rPr lang="fr-FR" b="0" dirty="0" err="1"/>
              <a:t>Conventional</a:t>
            </a:r>
            <a:r>
              <a:rPr lang="fr-FR" b="0" dirty="0"/>
              <a:t> </a:t>
            </a:r>
            <a:r>
              <a:rPr lang="fr-FR" b="0" dirty="0" smtClean="0"/>
              <a:t>Power</a:t>
            </a:r>
          </a:p>
          <a:p>
            <a:pPr lvl="2"/>
            <a:r>
              <a:rPr lang="fr-FR" dirty="0" smtClean="0"/>
              <a:t>Instrumentation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actuators</a:t>
            </a:r>
            <a:endParaRPr lang="fr-FR" b="0" dirty="0" smtClean="0"/>
          </a:p>
          <a:p>
            <a:pPr lvl="1"/>
            <a:r>
              <a:rPr lang="fr-FR" b="0" dirty="0" smtClean="0"/>
              <a:t>ICS </a:t>
            </a:r>
            <a:r>
              <a:rPr lang="fr-FR" b="0" dirty="0"/>
              <a:t>: </a:t>
            </a:r>
            <a:r>
              <a:rPr lang="fr-FR" b="0" dirty="0" smtClean="0"/>
              <a:t>Control/Command</a:t>
            </a:r>
          </a:p>
          <a:p>
            <a:pPr lvl="2"/>
            <a:r>
              <a:rPr lang="fr-FR" dirty="0" smtClean="0"/>
              <a:t>Instrumentation and </a:t>
            </a:r>
            <a:r>
              <a:rPr lang="fr-FR" dirty="0" err="1"/>
              <a:t>actuators</a:t>
            </a: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7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The European Spallation Source (ESS) LINAC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CNRS CONTRIBUTION (CNRS/IN2P3/IPNO)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 MACHINE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671064" y="1223704"/>
            <a:ext cx="833120" cy="648072"/>
          </a:xfrm>
          <a:prstGeom prst="roundRect">
            <a:avLst/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4" name="Groupe 1023"/>
          <p:cNvGrpSpPr/>
          <p:nvPr/>
        </p:nvGrpSpPr>
        <p:grpSpPr>
          <a:xfrm>
            <a:off x="35496" y="908720"/>
            <a:ext cx="8966328" cy="1443495"/>
            <a:chOff x="35496" y="1048000"/>
            <a:chExt cx="8966328" cy="1443495"/>
          </a:xfrm>
        </p:grpSpPr>
        <p:grpSp>
          <p:nvGrpSpPr>
            <p:cNvPr id="9" name="Groupe 8"/>
            <p:cNvGrpSpPr/>
            <p:nvPr/>
          </p:nvGrpSpPr>
          <p:grpSpPr>
            <a:xfrm>
              <a:off x="35496" y="1150820"/>
              <a:ext cx="8352928" cy="957542"/>
              <a:chOff x="251520" y="1150820"/>
              <a:chExt cx="8352928" cy="95754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150820"/>
                <a:ext cx="8352928" cy="95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Ellipse 7"/>
              <p:cNvSpPr>
                <a:spLocks noChangeAspect="1"/>
              </p:cNvSpPr>
              <p:nvPr/>
            </p:nvSpPr>
            <p:spPr>
              <a:xfrm>
                <a:off x="880924" y="153050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7789500" y="1048000"/>
              <a:ext cx="1212324" cy="1443495"/>
              <a:chOff x="7789500" y="1048000"/>
              <a:chExt cx="1212324" cy="1443495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flipV="1">
                <a:off x="8388424" y="1340768"/>
                <a:ext cx="576064" cy="215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>
                <a:off x="8388424" y="1629591"/>
                <a:ext cx="603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8388424" y="1701360"/>
                <a:ext cx="576064" cy="215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8396044" y="1048000"/>
                <a:ext cx="301588" cy="4063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7789500" y="1947312"/>
                <a:ext cx="1212324" cy="54418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>
                <a:spAutoFit/>
              </a:bodyPr>
              <a:lstStyle/>
              <a:p>
                <a:pPr algn="r"/>
                <a:r>
                  <a:rPr lang="fr-FR" sz="1100" dirty="0" err="1" smtClean="0"/>
                  <a:t>Moderated</a:t>
                </a:r>
                <a:r>
                  <a:rPr lang="fr-FR" sz="1100" dirty="0" smtClean="0"/>
                  <a:t> neutrons To </a:t>
                </a:r>
                <a:r>
                  <a:rPr lang="fr-FR" sz="1100" dirty="0" err="1" smtClean="0"/>
                  <a:t>experiments</a:t>
                </a:r>
                <a:r>
                  <a:rPr lang="fr-FR" sz="1100" dirty="0" smtClean="0"/>
                  <a:t> </a:t>
                </a:r>
                <a:r>
                  <a:rPr lang="fr-FR" sz="1100" dirty="0" err="1" smtClean="0"/>
                  <a:t>lines</a:t>
                </a:r>
                <a:endParaRPr lang="fr-FR" sz="1100" dirty="0"/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58646" y="2059802"/>
            <a:ext cx="8329779" cy="424705"/>
            <a:chOff x="58646" y="2284215"/>
            <a:chExt cx="8329779" cy="424705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2573666"/>
              <a:ext cx="8280920" cy="1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58646" y="2284215"/>
              <a:ext cx="936104" cy="251795"/>
            </a:xfrm>
            <a:prstGeom prst="rect">
              <a:avLst/>
            </a:prstGeom>
            <a:noFill/>
          </p:spPr>
          <p:txBody>
            <a:bodyPr wrap="square" lIns="18000" tIns="18000" rIns="18000" bIns="18000" rtlCol="0">
              <a:spAutoFit/>
            </a:bodyPr>
            <a:lstStyle/>
            <a:p>
              <a:r>
                <a:rPr lang="fr-FR" sz="1400" b="1" u="sng" dirty="0" smtClean="0"/>
                <a:t>LENGTH:</a:t>
              </a:r>
              <a:endParaRPr lang="fr-FR" sz="1400" b="1" u="sng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827584" y="1932445"/>
            <a:ext cx="4248472" cy="369332"/>
            <a:chOff x="827584" y="2145283"/>
            <a:chExt cx="4248472" cy="369332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827584" y="2437382"/>
              <a:ext cx="4248472" cy="0"/>
            </a:xfrm>
            <a:prstGeom prst="straightConnector1">
              <a:avLst/>
            </a:prstGeom>
            <a:ln w="22225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1845984" y="2145283"/>
              <a:ext cx="1967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j-lt"/>
                </a:rPr>
                <a:t>SRF LINAC: ~312 m</a:t>
              </a:r>
              <a:endParaRPr lang="fr-FR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41" name="Rectangle à coins arrondis 40"/>
          <p:cNvSpPr/>
          <p:nvPr/>
        </p:nvSpPr>
        <p:spPr>
          <a:xfrm>
            <a:off x="3593212" y="1196752"/>
            <a:ext cx="770384" cy="494990"/>
          </a:xfrm>
          <a:prstGeom prst="roundRect">
            <a:avLst/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827584" y="2305834"/>
            <a:ext cx="770384" cy="247495"/>
          </a:xfrm>
          <a:prstGeom prst="roundRect">
            <a:avLst/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1641374" y="2305834"/>
            <a:ext cx="3434681" cy="247495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4427984" y="1201655"/>
            <a:ext cx="1800200" cy="490087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662509" y="3593200"/>
            <a:ext cx="3960440" cy="2777011"/>
            <a:chOff x="5004048" y="3532309"/>
            <a:chExt cx="3960440" cy="2777011"/>
          </a:xfrm>
        </p:grpSpPr>
        <p:pic>
          <p:nvPicPr>
            <p:cNvPr id="53" name="Picture 7" descr="Afficher l'image d'origin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465" y="4077072"/>
              <a:ext cx="946035" cy="40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5004048" y="3532309"/>
              <a:ext cx="3960440" cy="2777011"/>
              <a:chOff x="5004048" y="3532309"/>
              <a:chExt cx="3960440" cy="2777011"/>
            </a:xfrm>
          </p:grpSpPr>
          <p:pic>
            <p:nvPicPr>
              <p:cNvPr id="54" name="Image 2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4752" y="4143364"/>
                <a:ext cx="3684642" cy="2148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Rectangle à coins arrondis 47"/>
              <p:cNvSpPr/>
              <p:nvPr/>
            </p:nvSpPr>
            <p:spPr>
              <a:xfrm>
                <a:off x="5004048" y="3532309"/>
                <a:ext cx="3960440" cy="2777011"/>
              </a:xfrm>
              <a:prstGeom prst="roundRect">
                <a:avLst/>
              </a:prstGeom>
              <a:noFill/>
              <a:ln w="508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137163" y="3573016"/>
                <a:ext cx="36322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en-GB" sz="1600" b="1" dirty="0" smtClean="0"/>
                  <a:t>Elliptical section </a:t>
                </a:r>
                <a:r>
                  <a:rPr lang="en-GB" sz="1600" dirty="0" smtClean="0"/>
                  <a:t>(~256 m):</a:t>
                </a:r>
              </a:p>
              <a:p>
                <a:pPr marL="174625" lvl="2" indent="-174625">
                  <a:buFontTx/>
                  <a:buChar char="-"/>
                </a:pPr>
                <a:r>
                  <a:rPr lang="en-GB" sz="1600" dirty="0"/>
                  <a:t>d</a:t>
                </a:r>
                <a:r>
                  <a:rPr lang="en-GB" sz="1600" dirty="0" smtClean="0"/>
                  <a:t>esign of the 30 cryomodules</a:t>
                </a:r>
              </a:p>
              <a:p>
                <a:pPr marL="0" lvl="2"/>
                <a:r>
                  <a:rPr lang="en-GB" sz="1600" dirty="0" smtClean="0"/>
                  <a:t>(collaboration with		) </a:t>
                </a: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569132" y="103523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301254" y="2780928"/>
            <a:ext cx="8807250" cy="338554"/>
          </a:xfrm>
          <a:prstGeom prst="rect">
            <a:avLst/>
          </a:prstGeom>
        </p:spPr>
        <p:txBody>
          <a:bodyPr wrap="square" lIns="18000" rIns="18000">
            <a:spAutoFit/>
          </a:bodyPr>
          <a:lstStyle/>
          <a:p>
            <a:pPr marL="0" lvl="2"/>
            <a:r>
              <a:rPr lang="en-GB" sz="1600" b="1" u="sng" dirty="0" smtClean="0"/>
              <a:t>SRF cavity cooling: </a:t>
            </a:r>
            <a:r>
              <a:rPr lang="en-GB" sz="1600" dirty="0" smtClean="0"/>
              <a:t>2 K in </a:t>
            </a:r>
            <a:r>
              <a:rPr lang="en-GB" sz="1600" dirty="0"/>
              <a:t>saturated He </a:t>
            </a:r>
            <a:r>
              <a:rPr lang="en-GB" sz="1600" dirty="0" smtClean="0"/>
              <a:t>II bath (</a:t>
            </a:r>
            <a:r>
              <a:rPr lang="en-GB" sz="1600" dirty="0" smtClean="0">
                <a:sym typeface="Symbol"/>
              </a:rPr>
              <a:t> </a:t>
            </a:r>
            <a:r>
              <a:rPr lang="en-GB" sz="1600" dirty="0" smtClean="0"/>
              <a:t>simple techno.+ few energy stored + pressure control)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79512" y="3607707"/>
            <a:ext cx="2427297" cy="2773179"/>
            <a:chOff x="179512" y="3607707"/>
            <a:chExt cx="2427297" cy="2773179"/>
          </a:xfrm>
        </p:grpSpPr>
        <p:grpSp>
          <p:nvGrpSpPr>
            <p:cNvPr id="10" name="Groupe 9"/>
            <p:cNvGrpSpPr/>
            <p:nvPr/>
          </p:nvGrpSpPr>
          <p:grpSpPr>
            <a:xfrm>
              <a:off x="179512" y="3607707"/>
              <a:ext cx="2427297" cy="2773179"/>
              <a:chOff x="179512" y="3536141"/>
              <a:chExt cx="2427297" cy="2773179"/>
            </a:xfrm>
          </p:grpSpPr>
          <p:sp>
            <p:nvSpPr>
              <p:cNvPr id="45" name="Rectangle à coins arrondis 44"/>
              <p:cNvSpPr/>
              <p:nvPr/>
            </p:nvSpPr>
            <p:spPr>
              <a:xfrm>
                <a:off x="179512" y="3536141"/>
                <a:ext cx="2427297" cy="2773179"/>
              </a:xfrm>
              <a:prstGeom prst="roundRect">
                <a:avLst>
                  <a:gd name="adj" fmla="val 13380"/>
                </a:avLst>
              </a:prstGeom>
              <a:noFill/>
              <a:ln w="50800">
                <a:solidFill>
                  <a:srgbClr val="00CC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8271" y="4275241"/>
                <a:ext cx="239853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en-GB" sz="1600" dirty="0" smtClean="0"/>
                  <a:t>Design, construction and installation of the </a:t>
                </a:r>
                <a:r>
                  <a:rPr lang="en-GB" sz="1600" b="1" dirty="0" smtClean="0"/>
                  <a:t>Spoke section</a:t>
                </a:r>
                <a:r>
                  <a:rPr lang="en-GB" sz="1600" dirty="0" smtClean="0"/>
                  <a:t> (~56 m)</a:t>
                </a:r>
              </a:p>
              <a:p>
                <a:pPr marL="0" lvl="2"/>
                <a:endParaRPr lang="en-GB" sz="1600" dirty="0" smtClean="0"/>
              </a:p>
            </p:txBody>
          </p:sp>
        </p:grpSp>
        <p:pic>
          <p:nvPicPr>
            <p:cNvPr id="37" name="Picture 14" descr="C:\Users\reynet\Desktop\Ligne Spoke 2.pn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1" y="3685175"/>
              <a:ext cx="2160000" cy="52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Rectangle à coins arrondis 55"/>
          <p:cNvSpPr/>
          <p:nvPr/>
        </p:nvSpPr>
        <p:spPr>
          <a:xfrm>
            <a:off x="3527883" y="1087461"/>
            <a:ext cx="2899971" cy="696160"/>
          </a:xfrm>
          <a:prstGeom prst="roundRect">
            <a:avLst/>
          </a:prstGeom>
          <a:noFill/>
          <a:ln w="508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674575" y="3632242"/>
            <a:ext cx="2433929" cy="2773179"/>
            <a:chOff x="6674575" y="3632242"/>
            <a:chExt cx="2433929" cy="2773179"/>
          </a:xfrm>
        </p:grpSpPr>
        <p:grpSp>
          <p:nvGrpSpPr>
            <p:cNvPr id="44" name="Groupe 43"/>
            <p:cNvGrpSpPr/>
            <p:nvPr/>
          </p:nvGrpSpPr>
          <p:grpSpPr>
            <a:xfrm>
              <a:off x="6674575" y="3632242"/>
              <a:ext cx="2433929" cy="2773179"/>
              <a:chOff x="179512" y="3536141"/>
              <a:chExt cx="2433929" cy="2773179"/>
            </a:xfrm>
          </p:grpSpPr>
          <p:sp>
            <p:nvSpPr>
              <p:cNvPr id="49" name="Rectangle à coins arrondis 48"/>
              <p:cNvSpPr/>
              <p:nvPr/>
            </p:nvSpPr>
            <p:spPr>
              <a:xfrm>
                <a:off x="179512" y="3536141"/>
                <a:ext cx="2327249" cy="2773179"/>
              </a:xfrm>
              <a:prstGeom prst="roundRect">
                <a:avLst>
                  <a:gd name="adj" fmla="val 13380"/>
                </a:avLst>
              </a:prstGeom>
              <a:noFill/>
              <a:ln w="50800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77371" y="5232102"/>
                <a:ext cx="233607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en-GB" sz="1600" dirty="0" smtClean="0"/>
                  <a:t>Design, construction and installation of the cryogenic C&amp;C system of </a:t>
                </a:r>
                <a:r>
                  <a:rPr lang="en-GB" sz="1600" dirty="0" err="1" smtClean="0"/>
                  <a:t>theLINAC</a:t>
                </a:r>
                <a:endParaRPr lang="en-GB" sz="1600" dirty="0" smtClean="0"/>
              </a:p>
            </p:txBody>
          </p:sp>
        </p:grpSp>
        <p:pic>
          <p:nvPicPr>
            <p:cNvPr id="1026" name="Picture 2" descr="D:\IPNO\ESS\BV\SUIVIFAB\Photo-Fab\P1020656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96268" y="3685175"/>
              <a:ext cx="700068" cy="171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27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50" grpId="0" animBg="1"/>
      <p:bldP spid="43" grpId="0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REQUIREMENTS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List of requirements</a:t>
            </a:r>
          </a:p>
          <a:p>
            <a:pPr lvl="1"/>
            <a:r>
              <a:rPr lang="en-GB" b="0" dirty="0" smtClean="0"/>
              <a:t>WP04: Spoke cryomodules</a:t>
            </a:r>
          </a:p>
          <a:p>
            <a:pPr lvl="2"/>
            <a:r>
              <a:rPr lang="en-GB" b="0" dirty="0" smtClean="0"/>
              <a:t>List not validated by WP4</a:t>
            </a:r>
          </a:p>
          <a:p>
            <a:pPr marL="803275" lvl="2" indent="0">
              <a:buNone/>
            </a:pPr>
            <a:r>
              <a:rPr lang="en-GB" b="0" dirty="0" smtClean="0">
                <a:sym typeface="Symbol"/>
              </a:rPr>
              <a:t>	    to be validated </a:t>
            </a:r>
            <a:r>
              <a:rPr lang="en-GB" b="0" dirty="0" smtClean="0">
                <a:sym typeface="Symbol"/>
              </a:rPr>
              <a:t>with </a:t>
            </a:r>
            <a:r>
              <a:rPr lang="en-GB" b="0" dirty="0" smtClean="0">
                <a:sym typeface="Symbol"/>
              </a:rPr>
              <a:t>the cryogenic jumpers </a:t>
            </a:r>
            <a:r>
              <a:rPr lang="en-GB" dirty="0" smtClean="0">
                <a:sym typeface="Symbol"/>
              </a:rPr>
              <a:t>designs </a:t>
            </a:r>
            <a:r>
              <a:rPr lang="en-GB" dirty="0">
                <a:sym typeface="Symbol"/>
              </a:rPr>
              <a:t>(</a:t>
            </a:r>
            <a:r>
              <a:rPr lang="en-GB" b="0" dirty="0" smtClean="0">
                <a:sym typeface="Symbol"/>
              </a:rPr>
              <a:t>WP4 and WP11)</a:t>
            </a:r>
            <a:endParaRPr lang="en-GB" dirty="0" smtClean="0">
              <a:sym typeface="Symbol"/>
            </a:endParaRPr>
          </a:p>
          <a:p>
            <a:pPr lvl="2"/>
            <a:endParaRPr lang="en-GB" b="0" dirty="0" smtClean="0"/>
          </a:p>
          <a:p>
            <a:pPr lvl="1"/>
            <a:r>
              <a:rPr lang="en-GB" b="0" dirty="0" smtClean="0"/>
              <a:t>WP11 : Cryogenic Distribution System for the Elliptica</a:t>
            </a:r>
            <a:r>
              <a:rPr lang="en-GB" dirty="0" smtClean="0"/>
              <a:t>l Linac (CDS-EL)</a:t>
            </a:r>
          </a:p>
          <a:p>
            <a:pPr lvl="2"/>
            <a:r>
              <a:rPr lang="en-GB" dirty="0" smtClean="0"/>
              <a:t>List completed and several iterations. In Chess? </a:t>
            </a:r>
          </a:p>
          <a:p>
            <a:pPr lvl="1"/>
            <a:endParaRPr lang="en-GB" b="0" dirty="0" smtClean="0"/>
          </a:p>
          <a:p>
            <a:pPr lvl="1"/>
            <a:r>
              <a:rPr lang="en-GB" b="0" dirty="0" smtClean="0"/>
              <a:t>WP12 : Vacuum</a:t>
            </a:r>
          </a:p>
          <a:p>
            <a:pPr lvl="2"/>
            <a:r>
              <a:rPr lang="en-GB" dirty="0" smtClean="0"/>
              <a:t>List completed and validated. In chess?</a:t>
            </a:r>
          </a:p>
          <a:p>
            <a:pPr lvl="2"/>
            <a:endParaRPr lang="en-GB" b="0" dirty="0"/>
          </a:p>
          <a:p>
            <a:pPr lvl="1"/>
            <a:r>
              <a:rPr lang="en-GB" dirty="0"/>
              <a:t>WP13 : Safety</a:t>
            </a:r>
          </a:p>
          <a:p>
            <a:pPr lvl="2"/>
            <a:r>
              <a:rPr lang="en-GB" dirty="0"/>
              <a:t>Requirements concerning </a:t>
            </a:r>
            <a:r>
              <a:rPr lang="en-GB" dirty="0" smtClean="0"/>
              <a:t>MAWP and safety devices were </a:t>
            </a:r>
            <a:r>
              <a:rPr lang="en-GB" dirty="0"/>
              <a:t>written as interface requirements with </a:t>
            </a:r>
            <a:r>
              <a:rPr lang="en-GB" dirty="0" smtClean="0"/>
              <a:t>CDS-EL </a:t>
            </a:r>
            <a:r>
              <a:rPr lang="en-GB" dirty="0" smtClean="0">
                <a:sym typeface="Symbol"/>
              </a:rPr>
              <a:t> validated. In Chess?</a:t>
            </a:r>
            <a:endParaRPr lang="en-GB" dirty="0"/>
          </a:p>
          <a:p>
            <a:pPr lvl="2"/>
            <a:r>
              <a:rPr lang="en-GB" dirty="0" smtClean="0"/>
              <a:t>Helium </a:t>
            </a:r>
            <a:r>
              <a:rPr lang="en-GB" dirty="0" smtClean="0"/>
              <a:t>collector: </a:t>
            </a:r>
            <a:endParaRPr lang="en-GB" dirty="0" smtClean="0"/>
          </a:p>
          <a:p>
            <a:pPr marL="803275" lvl="2" indent="0">
              <a:buNone/>
            </a:pPr>
            <a:r>
              <a:rPr lang="en-GB" dirty="0" smtClean="0"/>
              <a:t>ESS </a:t>
            </a:r>
            <a:r>
              <a:rPr lang="en-GB" dirty="0" smtClean="0"/>
              <a:t>does not want to establish </a:t>
            </a:r>
            <a:r>
              <a:rPr lang="en-GB" dirty="0" smtClean="0"/>
              <a:t>requirement </a:t>
            </a:r>
            <a:r>
              <a:rPr lang="en-GB" dirty="0">
                <a:sym typeface="Symbol"/>
              </a:rPr>
              <a:t> </a:t>
            </a:r>
            <a:r>
              <a:rPr lang="en-GB" dirty="0" smtClean="0">
                <a:sym typeface="Symbol"/>
              </a:rPr>
              <a:t>ESS and IPNO agreed to postpone the design of the vent line. </a:t>
            </a:r>
            <a:r>
              <a:rPr lang="en-GB" dirty="0" smtClean="0">
                <a:sym typeface="Symbol"/>
              </a:rPr>
              <a:t>When?  </a:t>
            </a:r>
            <a:endParaRPr lang="en-GB" dirty="0" smtClean="0"/>
          </a:p>
          <a:p>
            <a:pPr lvl="2"/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905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REQUIREMENTS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List of requirements</a:t>
            </a:r>
          </a:p>
          <a:p>
            <a:pPr lvl="1"/>
            <a:r>
              <a:rPr lang="en-GB" b="0" dirty="0" smtClean="0"/>
              <a:t>WP15 : Cabling &amp; Conventional Power</a:t>
            </a:r>
          </a:p>
          <a:p>
            <a:pPr lvl="2"/>
            <a:r>
              <a:rPr lang="en-GB" dirty="0" smtClean="0"/>
              <a:t>No requirement needed</a:t>
            </a:r>
          </a:p>
          <a:p>
            <a:pPr lvl="2"/>
            <a:r>
              <a:rPr lang="en-GB" dirty="0" smtClean="0"/>
              <a:t>List of cables established</a:t>
            </a:r>
            <a:endParaRPr lang="en-GB" dirty="0"/>
          </a:p>
          <a:p>
            <a:pPr lvl="2"/>
            <a:endParaRPr lang="en-GB" b="0" dirty="0" smtClean="0"/>
          </a:p>
          <a:p>
            <a:pPr lvl="1"/>
            <a:r>
              <a:rPr lang="fr-FR" dirty="0" smtClean="0"/>
              <a:t>WP99 </a:t>
            </a:r>
            <a:r>
              <a:rPr lang="fr-FR" dirty="0"/>
              <a:t>:</a:t>
            </a:r>
            <a:r>
              <a:rPr lang="fr-FR" dirty="0" err="1"/>
              <a:t>AccelInfrastructure</a:t>
            </a:r>
            <a:r>
              <a:rPr lang="fr-FR" dirty="0"/>
              <a:t> &amp; Installation </a:t>
            </a:r>
            <a:endParaRPr lang="fr-FR" dirty="0" smtClean="0"/>
          </a:p>
          <a:p>
            <a:pPr lvl="2"/>
            <a:r>
              <a:rPr lang="en-GB" dirty="0" smtClean="0"/>
              <a:t>Requirements list validated </a:t>
            </a:r>
            <a:endParaRPr lang="en-GB" dirty="0"/>
          </a:p>
          <a:p>
            <a:pPr marL="355600" lvl="1" indent="0">
              <a:buNone/>
            </a:pPr>
            <a:endParaRPr lang="en-GB" b="0" dirty="0" smtClean="0"/>
          </a:p>
          <a:p>
            <a:pPr lvl="1"/>
            <a:r>
              <a:rPr lang="en-GB" b="0" dirty="0" smtClean="0"/>
              <a:t>ICS : Control/Command</a:t>
            </a:r>
          </a:p>
          <a:p>
            <a:pPr lvl="2"/>
            <a:r>
              <a:rPr lang="en-GB" dirty="0" smtClean="0"/>
              <a:t>No requirement yet written</a:t>
            </a:r>
          </a:p>
          <a:p>
            <a:pPr lvl="2"/>
            <a:r>
              <a:rPr lang="en-GB" dirty="0" smtClean="0"/>
              <a:t>List of instrumentation written and discussed with ESS</a:t>
            </a: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9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PROTOTYPING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CNRS’ contribution to ESS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3059832" y="1053015"/>
            <a:ext cx="3384375" cy="2736304"/>
            <a:chOff x="3995937" y="692976"/>
            <a:chExt cx="3384375" cy="2736304"/>
          </a:xfrm>
        </p:grpSpPr>
        <p:pic>
          <p:nvPicPr>
            <p:cNvPr id="39" name="Picture 1" descr="D:\ESS\Boite a vannes\bavess2.pn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463" y="980728"/>
              <a:ext cx="2019631" cy="2448272"/>
            </a:xfrm>
            <a:prstGeom prst="rect">
              <a:avLst/>
            </a:prstGeom>
            <a:noFill/>
          </p:spPr>
        </p:pic>
        <p:sp>
          <p:nvSpPr>
            <p:cNvPr id="40" name="Espace réservé du texte 3"/>
            <p:cNvSpPr txBox="1">
              <a:spLocks/>
            </p:cNvSpPr>
            <p:nvPr/>
          </p:nvSpPr>
          <p:spPr>
            <a:xfrm>
              <a:off x="4172989" y="692976"/>
              <a:ext cx="3207323" cy="576064"/>
            </a:xfrm>
            <a:prstGeom prst="rect">
              <a:avLst/>
            </a:prstGeom>
          </p:spPr>
          <p:txBody>
            <a:bodyPr vert="horz" lIns="18000" tIns="45720" rIns="18000" bIns="1800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4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Prototype                  Valve box</a:t>
              </a:r>
              <a:endParaRPr lang="en-US" dirty="0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3995937" y="764984"/>
              <a:ext cx="3368000" cy="2664296"/>
            </a:xfrm>
            <a:prstGeom prst="roundRect">
              <a:avLst>
                <a:gd name="adj" fmla="val 7729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07504" y="1052735"/>
            <a:ext cx="2808312" cy="2736584"/>
            <a:chOff x="107504" y="692696"/>
            <a:chExt cx="2808312" cy="2736584"/>
          </a:xfrm>
        </p:grpSpPr>
        <p:pic>
          <p:nvPicPr>
            <p:cNvPr id="43" name="Picture 2" descr="D:\ESS\Images\belle photo.pn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12" y="981288"/>
              <a:ext cx="2479396" cy="2340000"/>
            </a:xfrm>
            <a:prstGeom prst="rect">
              <a:avLst/>
            </a:prstGeom>
            <a:noFill/>
          </p:spPr>
        </p:pic>
        <p:sp>
          <p:nvSpPr>
            <p:cNvPr id="44" name="Rectangle à coins arrondis 43"/>
            <p:cNvSpPr/>
            <p:nvPr/>
          </p:nvSpPr>
          <p:spPr>
            <a:xfrm>
              <a:off x="107504" y="764984"/>
              <a:ext cx="2808312" cy="2664296"/>
            </a:xfrm>
            <a:prstGeom prst="roundRect">
              <a:avLst>
                <a:gd name="adj" fmla="val 7729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space réservé du texte 3"/>
            <p:cNvSpPr txBox="1">
              <a:spLocks/>
            </p:cNvSpPr>
            <p:nvPr/>
          </p:nvSpPr>
          <p:spPr>
            <a:xfrm>
              <a:off x="338473" y="692696"/>
              <a:ext cx="2577343" cy="539696"/>
            </a:xfrm>
            <a:prstGeom prst="rect">
              <a:avLst/>
            </a:prstGeom>
          </p:spPr>
          <p:txBody>
            <a:bodyPr vert="horz" lIns="18000" tIns="45720" rIns="18000" bIns="1800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4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Prototype Cryomodule</a:t>
              </a:r>
              <a:endParaRPr lang="en-US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7020271" y="1340767"/>
            <a:ext cx="1800201" cy="1061978"/>
            <a:chOff x="6322074" y="980728"/>
            <a:chExt cx="2438044" cy="1193424"/>
          </a:xfrm>
        </p:grpSpPr>
        <p:grpSp>
          <p:nvGrpSpPr>
            <p:cNvPr id="47" name="Groupe 46"/>
            <p:cNvGrpSpPr>
              <a:grpSpLocks noChangeAspect="1"/>
            </p:cNvGrpSpPr>
            <p:nvPr/>
          </p:nvGrpSpPr>
          <p:grpSpPr>
            <a:xfrm>
              <a:off x="6876256" y="988552"/>
              <a:ext cx="1163782" cy="1185600"/>
              <a:chOff x="6660232" y="988552"/>
              <a:chExt cx="1454728" cy="1482000"/>
            </a:xfrm>
          </p:grpSpPr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988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2632" y="11409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032" y="12933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432" y="14457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832" y="15981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2232" y="1750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074" y="980808"/>
              <a:ext cx="554182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9" name="Groupe 48"/>
            <p:cNvGrpSpPr>
              <a:grpSpLocks noChangeAspect="1"/>
            </p:cNvGrpSpPr>
            <p:nvPr/>
          </p:nvGrpSpPr>
          <p:grpSpPr>
            <a:xfrm>
              <a:off x="7596336" y="980728"/>
              <a:ext cx="1163782" cy="1185600"/>
              <a:chOff x="6660232" y="988552"/>
              <a:chExt cx="1454728" cy="1482000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988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2632" y="11409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032" y="12933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432" y="14457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832" y="15981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2232" y="1750552"/>
                <a:ext cx="692728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2" name="Flèche gauche 61"/>
          <p:cNvSpPr/>
          <p:nvPr/>
        </p:nvSpPr>
        <p:spPr>
          <a:xfrm flipH="1">
            <a:off x="6516217" y="2240587"/>
            <a:ext cx="720080" cy="324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3" name="Groupe 62"/>
          <p:cNvGrpSpPr/>
          <p:nvPr/>
        </p:nvGrpSpPr>
        <p:grpSpPr>
          <a:xfrm>
            <a:off x="7245166" y="2578156"/>
            <a:ext cx="1431291" cy="1251245"/>
            <a:chOff x="7245166" y="2218117"/>
            <a:chExt cx="1431291" cy="1251245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34550" y="2218117"/>
              <a:ext cx="1341907" cy="99485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7245166" y="3130808"/>
              <a:ext cx="12872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Uppsala </a:t>
              </a:r>
              <a:r>
                <a:rPr lang="en-US" sz="1600" dirty="0" err="1" smtClean="0"/>
                <a:t>univ.</a:t>
              </a:r>
              <a:endParaRPr lang="fr-FR" sz="1600" dirty="0"/>
            </a:p>
          </p:txBody>
        </p:sp>
      </p:grpSp>
      <p:sp>
        <p:nvSpPr>
          <p:cNvPr id="66" name="Flèche gauche 65"/>
          <p:cNvSpPr/>
          <p:nvPr/>
        </p:nvSpPr>
        <p:spPr>
          <a:xfrm>
            <a:off x="2843808" y="2240587"/>
            <a:ext cx="720080" cy="324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011441" y="2486617"/>
            <a:ext cx="1287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Uppsala </a:t>
            </a:r>
            <a:r>
              <a:rPr lang="en-US" sz="1600" dirty="0" err="1" smtClean="0"/>
              <a:t>univ.</a:t>
            </a:r>
            <a:endParaRPr lang="fr-FR" sz="1600" dirty="0"/>
          </a:p>
        </p:txBody>
      </p:sp>
      <p:sp>
        <p:nvSpPr>
          <p:cNvPr id="68" name="Rectangle 67"/>
          <p:cNvSpPr/>
          <p:nvPr/>
        </p:nvSpPr>
        <p:spPr>
          <a:xfrm>
            <a:off x="3059832" y="1968779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IPNO</a:t>
            </a:r>
            <a:endParaRPr lang="fr-FR" sz="1600" dirty="0"/>
          </a:p>
        </p:txBody>
      </p:sp>
      <p:sp>
        <p:nvSpPr>
          <p:cNvPr id="69" name="Espace réservé du texte 2"/>
          <p:cNvSpPr txBox="1">
            <a:spLocks/>
          </p:cNvSpPr>
          <p:nvPr/>
        </p:nvSpPr>
        <p:spPr>
          <a:xfrm>
            <a:off x="-36511" y="3829402"/>
            <a:ext cx="9180511" cy="2911966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 prototype and test valve box:</a:t>
            </a:r>
          </a:p>
          <a:p>
            <a:pPr lvl="2"/>
            <a:r>
              <a:rPr lang="en-US" dirty="0" smtClean="0"/>
              <a:t>Prototype valve box </a:t>
            </a:r>
            <a:r>
              <a:rPr lang="en-US" dirty="0" smtClean="0">
                <a:sym typeface="Symbol"/>
              </a:rPr>
              <a:t> to validate the valve box concepts  </a:t>
            </a:r>
          </a:p>
          <a:p>
            <a:pPr marL="803275" lvl="2" indent="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	    to validate the prototype Spoke cryomodule</a:t>
            </a:r>
          </a:p>
          <a:p>
            <a:pPr lvl="2"/>
            <a:r>
              <a:rPr lang="en-US" dirty="0" smtClean="0">
                <a:sym typeface="Symbol"/>
              </a:rPr>
              <a:t>Test valve </a:t>
            </a:r>
            <a:r>
              <a:rPr lang="en-US" dirty="0">
                <a:sym typeface="Symbol"/>
              </a:rPr>
              <a:t>box  to </a:t>
            </a:r>
            <a:r>
              <a:rPr lang="en-US" dirty="0" smtClean="0">
                <a:sym typeface="Symbol"/>
              </a:rPr>
              <a:t>validate 13 series </a:t>
            </a:r>
            <a:r>
              <a:rPr lang="en-US" dirty="0">
                <a:sym typeface="Symbol"/>
              </a:rPr>
              <a:t>Spoke </a:t>
            </a:r>
            <a:r>
              <a:rPr lang="en-US" dirty="0" smtClean="0">
                <a:sym typeface="Symbol"/>
              </a:rPr>
              <a:t>cryomodules</a:t>
            </a:r>
          </a:p>
          <a:p>
            <a:pPr marL="803275" lvl="2" indent="-447675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Compromise between an optimized test stand and a demonstrator (</a:t>
            </a:r>
            <a:r>
              <a:rPr lang="en-US" dirty="0" err="1" smtClean="0"/>
              <a:t>cryoprocess</a:t>
            </a:r>
            <a:r>
              <a:rPr lang="en-US" dirty="0" smtClean="0"/>
              <a:t>, assembly)</a:t>
            </a:r>
          </a:p>
          <a:p>
            <a:pPr lvl="1"/>
            <a:r>
              <a:rPr lang="en-US" dirty="0" smtClean="0"/>
              <a:t>A versatile (flexible) valve box</a:t>
            </a:r>
          </a:p>
          <a:p>
            <a:pPr lvl="2"/>
            <a:r>
              <a:rPr lang="en-US" dirty="0" smtClean="0"/>
              <a:t>Tests at </a:t>
            </a:r>
            <a:r>
              <a:rPr lang="en-US" dirty="0" err="1" smtClean="0"/>
              <a:t>IPNOrsay</a:t>
            </a:r>
            <a:r>
              <a:rPr lang="en-US" dirty="0" smtClean="0"/>
              <a:t> (FRANCE)</a:t>
            </a:r>
          </a:p>
          <a:p>
            <a:pPr lvl="2"/>
            <a:r>
              <a:rPr lang="en-US" dirty="0" smtClean="0"/>
              <a:t>Tests at Uppsala University (SWEDEN)</a:t>
            </a:r>
          </a:p>
          <a:p>
            <a:pPr marL="803275" lvl="2" indent="0">
              <a:buNone/>
            </a:pPr>
            <a:r>
              <a:rPr lang="en-US" dirty="0" smtClean="0">
                <a:sym typeface="Symbol"/>
              </a:rPr>
              <a:t> To manage different cryogenic infrastructures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588224" y="1052735"/>
            <a:ext cx="238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ESS Series cryomodules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4307772" y="1048076"/>
            <a:ext cx="1105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3004A"/>
                </a:solidFill>
              </a:rPr>
              <a:t>and </a:t>
            </a:r>
            <a:r>
              <a:rPr lang="en-US" sz="2000" b="1" dirty="0" smtClean="0">
                <a:solidFill>
                  <a:srgbClr val="C3004A"/>
                </a:solidFill>
              </a:rPr>
              <a:t>test </a:t>
            </a:r>
            <a:endParaRPr lang="fr-FR" sz="2000" b="1" dirty="0">
              <a:solidFill>
                <a:srgbClr val="C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7" grpId="0"/>
      <p:bldP spid="68" grpId="0"/>
      <p:bldP spid="70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PROTOTYPING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Prototypes</a:t>
            </a:r>
            <a:endParaRPr lang="fr-FR" dirty="0"/>
          </a:p>
        </p:txBody>
      </p:sp>
      <p:pic>
        <p:nvPicPr>
          <p:cNvPr id="4" name="Picture 4" descr="D:\AAA\hd6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0"/>
          <a:stretch>
            <a:fillRect/>
          </a:stretch>
        </p:blipFill>
        <p:spPr bwMode="auto">
          <a:xfrm>
            <a:off x="554007" y="1268760"/>
            <a:ext cx="4810081" cy="4988792"/>
          </a:xfrm>
          <a:prstGeom prst="rect">
            <a:avLst/>
          </a:prstGeom>
          <a:noFill/>
        </p:spPr>
      </p:pic>
      <p:grpSp>
        <p:nvGrpSpPr>
          <p:cNvPr id="5" name="Groupe 4"/>
          <p:cNvGrpSpPr/>
          <p:nvPr/>
        </p:nvGrpSpPr>
        <p:grpSpPr>
          <a:xfrm>
            <a:off x="4788024" y="1780456"/>
            <a:ext cx="1341817" cy="1261825"/>
            <a:chOff x="3309568" y="1700808"/>
            <a:chExt cx="1341817" cy="1261825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309568" y="1700808"/>
              <a:ext cx="1341817" cy="16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VALVE BOX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H="1">
              <a:off x="3664170" y="2017464"/>
              <a:ext cx="316307" cy="94516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323528" y="4005064"/>
            <a:ext cx="1606050" cy="1872208"/>
            <a:chOff x="336217" y="3198289"/>
            <a:chExt cx="1894124" cy="2102919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6217" y="5057562"/>
              <a:ext cx="1894124" cy="24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SPOKE CRYOMODULE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477643" y="3198289"/>
              <a:ext cx="537965" cy="185927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131841" y="835287"/>
            <a:ext cx="2479492" cy="789240"/>
            <a:chOff x="2171894" y="1700808"/>
            <a:chExt cx="2479492" cy="789240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315910" y="1700808"/>
              <a:ext cx="2335476" cy="316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CRYOGENIC JUMPERS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2171894" y="2017464"/>
              <a:ext cx="360039" cy="47258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6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Flow scheme (PID): </a:t>
            </a:r>
            <a:r>
              <a:rPr lang="en-US" u="sng" dirty="0" smtClean="0"/>
              <a:t>prototype version  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1124744"/>
            <a:ext cx="7389117" cy="516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916832"/>
            <a:ext cx="320384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Main differences with machine: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GB" dirty="0" smtClean="0"/>
              <a:t> Instrumentation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Saturated</a:t>
            </a:r>
            <a:r>
              <a:rPr lang="fr-FR" dirty="0" smtClean="0"/>
              <a:t> </a:t>
            </a:r>
            <a:r>
              <a:rPr lang="fr-FR" dirty="0" err="1" smtClean="0"/>
              <a:t>LHe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endParaRPr lang="fr-FR" dirty="0" smtClean="0"/>
          </a:p>
          <a:p>
            <a:pPr marL="87313" indent="-87313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Saturated</a:t>
            </a:r>
            <a:r>
              <a:rPr lang="fr-FR" dirty="0" smtClean="0"/>
              <a:t> LN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endParaRPr lang="fr-FR" dirty="0" smtClean="0"/>
          </a:p>
          <a:p>
            <a:pPr marL="87313" indent="-87313">
              <a:buFont typeface="Arial" pitchFamily="34" charset="0"/>
              <a:buChar char="•"/>
            </a:pPr>
            <a:endParaRPr lang="fr-FR" dirty="0"/>
          </a:p>
          <a:p>
            <a:pPr marL="0" lvl="1"/>
            <a:r>
              <a:rPr lang="fr-FR" dirty="0">
                <a:sym typeface="Wingdings"/>
              </a:rPr>
              <a:t> p</a:t>
            </a:r>
            <a:r>
              <a:rPr lang="fr-FR" dirty="0" smtClean="0">
                <a:sym typeface="Wingdings"/>
              </a:rPr>
              <a:t>hase </a:t>
            </a:r>
            <a:r>
              <a:rPr lang="fr-FR" dirty="0" err="1" smtClean="0">
                <a:sym typeface="Wingdings"/>
              </a:rPr>
              <a:t>separator</a:t>
            </a:r>
            <a:r>
              <a:rPr lang="fr-FR" dirty="0" smtClean="0">
                <a:sym typeface="Wingdings"/>
              </a:rPr>
              <a:t> in the VB</a:t>
            </a:r>
          </a:p>
          <a:p>
            <a:pPr marL="0" lvl="1"/>
            <a:r>
              <a:rPr lang="fr-FR" dirty="0" smtClean="0">
                <a:sym typeface="Wingdings"/>
              </a:rPr>
              <a:t> </a:t>
            </a:r>
            <a:r>
              <a:rPr lang="fr-FR" dirty="0" err="1">
                <a:sym typeface="Wingdings"/>
              </a:rPr>
              <a:t>s</a:t>
            </a:r>
            <a:r>
              <a:rPr lang="fr-FR" dirty="0" err="1" smtClean="0">
                <a:sym typeface="Wingdings"/>
              </a:rPr>
              <a:t>ame</a:t>
            </a:r>
            <a:r>
              <a:rPr lang="fr-FR" dirty="0" smtClean="0">
                <a:sym typeface="Wingdings"/>
              </a:rPr>
              <a:t> subcooler</a:t>
            </a:r>
          </a:p>
          <a:p>
            <a:pPr marL="0" lvl="1"/>
            <a:r>
              <a:rPr lang="fr-FR" dirty="0">
                <a:sym typeface="Wingdings"/>
              </a:rPr>
              <a:t> </a:t>
            </a:r>
            <a:r>
              <a:rPr lang="fr-FR" dirty="0" smtClean="0"/>
              <a:t>RF coupler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intercept</a:t>
            </a:r>
            <a:endParaRPr lang="fr-FR" dirty="0" smtClean="0"/>
          </a:p>
          <a:p>
            <a:pPr marL="0" lvl="1">
              <a:tabLst>
                <a:tab pos="269875" algn="l"/>
              </a:tabLst>
            </a:pPr>
            <a:r>
              <a:rPr lang="fr-FR" dirty="0" smtClean="0">
                <a:latin typeface="Calibri"/>
              </a:rPr>
              <a:t>     cold </a:t>
            </a:r>
            <a:r>
              <a:rPr lang="fr-FR" dirty="0" err="1" smtClean="0">
                <a:latin typeface="Calibri"/>
              </a:rPr>
              <a:t>sat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vapours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used</a:t>
            </a:r>
            <a:r>
              <a:rPr lang="fr-FR" dirty="0" smtClean="0">
                <a:latin typeface="Calibri"/>
              </a:rPr>
              <a:t>     	(</a:t>
            </a:r>
            <a:r>
              <a:rPr lang="fr-FR" dirty="0" err="1" smtClean="0">
                <a:latin typeface="Calibri"/>
              </a:rPr>
              <a:t>instead</a:t>
            </a:r>
            <a:r>
              <a:rPr lang="fr-FR" dirty="0" smtClean="0">
                <a:latin typeface="Calibri"/>
              </a:rPr>
              <a:t> of </a:t>
            </a:r>
            <a:r>
              <a:rPr lang="fr-FR" dirty="0" err="1" smtClean="0">
                <a:latin typeface="Calibri"/>
              </a:rPr>
              <a:t>SHe</a:t>
            </a:r>
            <a:r>
              <a:rPr lang="fr-FR" dirty="0" smtClean="0">
                <a:latin typeface="Calibri"/>
              </a:rPr>
              <a:t>)</a:t>
            </a:r>
          </a:p>
          <a:p>
            <a:r>
              <a:rPr lang="fr-FR" dirty="0" smtClean="0">
                <a:sym typeface="Wingdings"/>
              </a:rPr>
              <a:t> </a:t>
            </a:r>
            <a:r>
              <a:rPr lang="fr-FR" dirty="0" smtClean="0"/>
              <a:t>Interfaces </a:t>
            </a:r>
            <a:r>
              <a:rPr lang="fr-FR" dirty="0" err="1" smtClean="0"/>
              <a:t>with</a:t>
            </a:r>
            <a:r>
              <a:rPr lang="fr-FR" dirty="0" smtClean="0"/>
              <a:t> the infrastructures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6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95536" y="1218818"/>
            <a:ext cx="476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Delivered in September 2016 (delay = 9 months) </a:t>
            </a:r>
            <a:endParaRPr lang="fr-FR" dirty="0"/>
          </a:p>
        </p:txBody>
      </p:sp>
      <p:pic>
        <p:nvPicPr>
          <p:cNvPr id="13" name="Picture 2" descr="D:\IPNO\ESS\BV\SUIVIFAB\RECEPTION\IPNO\20160929_0940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2326"/>
            <a:ext cx="5004064" cy="28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44008" y="443711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But not the cryogenic jumpers…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18128" y="522920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Cool-down and operation at 4 K  some minor problems detected but tests were OK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8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jumpers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18161" y="1124744"/>
            <a:ext cx="510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After delivery of the cryogenic jumpers in November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5536" y="1494076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Connection of the cryomodule and… troubles with the both </a:t>
            </a:r>
            <a:r>
              <a:rPr lang="en-US" dirty="0" err="1" smtClean="0">
                <a:sym typeface="Symbol"/>
              </a:rPr>
              <a:t>cryo</a:t>
            </a:r>
            <a:r>
              <a:rPr lang="en-US" dirty="0" smtClean="0">
                <a:sym typeface="Symbol"/>
              </a:rPr>
              <a:t> jumpers:</a:t>
            </a:r>
          </a:p>
          <a:p>
            <a:r>
              <a:rPr lang="en-US" dirty="0" smtClean="0">
                <a:sym typeface="Symbol"/>
              </a:rPr>
              <a:t>- delivered bellows (inside the jumpers and covered by MLI) were not corresponding to the manufacturing drawings</a:t>
            </a:r>
          </a:p>
          <a:p>
            <a:r>
              <a:rPr lang="en-US" dirty="0" smtClean="0">
                <a:sym typeface="Symbol"/>
              </a:rPr>
              <a:t>- cryogenic jumpers pressure test tools were not well sized </a:t>
            </a:r>
          </a:p>
          <a:p>
            <a:r>
              <a:rPr lang="en-US" dirty="0" smtClean="0">
                <a:sym typeface="Symbol"/>
              </a:rPr>
              <a:t> damaged bellows  leaks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Everything was done (and tried) to perform a </a:t>
            </a:r>
            <a:r>
              <a:rPr lang="en-US" dirty="0" err="1" smtClean="0">
                <a:sym typeface="Symbol"/>
              </a:rPr>
              <a:t>cryo</a:t>
            </a:r>
            <a:r>
              <a:rPr lang="en-US" dirty="0" smtClean="0">
                <a:sym typeface="Symbol"/>
              </a:rPr>
              <a:t> test </a:t>
            </a:r>
          </a:p>
          <a:p>
            <a:pPr marL="285750" indent="-285750">
              <a:buFont typeface="Symbol"/>
              <a:buChar char="Þ"/>
            </a:pPr>
            <a:r>
              <a:rPr lang="en-US" dirty="0">
                <a:sym typeface="Symbol"/>
              </a:rPr>
              <a:t>s</a:t>
            </a:r>
            <a:r>
              <a:rPr lang="en-US" dirty="0" smtClean="0">
                <a:sym typeface="Symbol"/>
              </a:rPr>
              <a:t>ome components changed and repair at IPNO </a:t>
            </a:r>
          </a:p>
          <a:p>
            <a:r>
              <a:rPr lang="en-US" dirty="0" smtClean="0">
                <a:sym typeface="Symbol"/>
              </a:rPr>
              <a:t>(with on-stock components)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but VB jumper finally repaired by the manufacturer</a:t>
            </a:r>
          </a:p>
          <a:p>
            <a:pPr marL="285750" indent="-285750">
              <a:buFont typeface="Symbol"/>
              <a:buChar char="Þ"/>
            </a:pPr>
            <a:endParaRPr lang="en-US" dirty="0" smtClean="0">
              <a:sym typeface="Symbol"/>
            </a:endParaRPr>
          </a:p>
          <a:p>
            <a:pPr marL="285750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CM jumper modified by IPNO (to use in-stock components):</a:t>
            </a:r>
          </a:p>
          <a:p>
            <a:r>
              <a:rPr lang="en-US" sz="1400" dirty="0" smtClean="0">
                <a:sym typeface="Symbol"/>
              </a:rPr>
              <a:t>VLP branch line was modified (DN40 inside a DN100 !)</a:t>
            </a:r>
          </a:p>
          <a:p>
            <a:r>
              <a:rPr lang="en-US" sz="1400" dirty="0" smtClean="0">
                <a:sym typeface="Symbol"/>
              </a:rPr>
              <a:t>Exhaust burst disk line </a:t>
            </a:r>
            <a:r>
              <a:rPr lang="en-US" sz="1400" dirty="0" err="1" smtClean="0">
                <a:sym typeface="Symbol"/>
              </a:rPr>
              <a:t>modifed</a:t>
            </a:r>
            <a:r>
              <a:rPr lang="en-US" sz="1400" dirty="0" smtClean="0">
                <a:sym typeface="Symbol"/>
              </a:rPr>
              <a:t>: DN100  DN40 (use of mock-up cavities so beam </a:t>
            </a:r>
          </a:p>
          <a:p>
            <a:r>
              <a:rPr lang="en-US" sz="1400" dirty="0" smtClean="0">
                <a:sym typeface="Symbol"/>
              </a:rPr>
              <a:t>vacuum loss incident is not considered) </a:t>
            </a:r>
            <a:endParaRPr lang="en-US" dirty="0">
              <a:sym typeface="Symbol"/>
            </a:endParaRPr>
          </a:p>
          <a:p>
            <a:pPr marL="285750" indent="-285750">
              <a:buFont typeface="Symbol"/>
              <a:buChar char="Þ"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045648"/>
            <a:ext cx="2736304" cy="28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the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5040560" cy="5774986"/>
          </a:xfrm>
        </p:spPr>
        <p:txBody>
          <a:bodyPr/>
          <a:lstStyle/>
          <a:p>
            <a:r>
              <a:rPr lang="fr-FR" dirty="0" smtClean="0"/>
              <a:t>2K test</a:t>
            </a:r>
          </a:p>
          <a:p>
            <a:pPr marL="355600" lvl="2" indent="0">
              <a:buNone/>
            </a:pPr>
            <a:r>
              <a:rPr lang="fr-FR" dirty="0" smtClean="0"/>
              <a:t>- March: cryomodule and valve box </a:t>
            </a:r>
            <a:r>
              <a:rPr lang="fr-FR" dirty="0" err="1" smtClean="0"/>
              <a:t>connected</a:t>
            </a:r>
            <a:endParaRPr lang="fr-FR" dirty="0" smtClean="0"/>
          </a:p>
          <a:p>
            <a:pPr marL="641350" lvl="2" indent="-285750">
              <a:buFontTx/>
              <a:buChar char="-"/>
            </a:pPr>
            <a:r>
              <a:rPr lang="fr-FR" dirty="0" smtClean="0"/>
              <a:t>Configuration "not optimal" (or 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possibel</a:t>
            </a:r>
            <a:r>
              <a:rPr lang="fr-FR" dirty="0" smtClean="0"/>
              <a:t> configuration) as:</a:t>
            </a:r>
          </a:p>
          <a:p>
            <a:pPr marL="969962" lvl="3" indent="0">
              <a:buNone/>
            </a:pPr>
            <a:r>
              <a:rPr lang="fr-FR" sz="1400" dirty="0" smtClean="0"/>
              <a:t>1 </a:t>
            </a:r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shield</a:t>
            </a:r>
            <a:r>
              <a:rPr lang="fr-FR" sz="1400" dirty="0" smtClean="0"/>
              <a:t> not </a:t>
            </a:r>
            <a:r>
              <a:rPr lang="fr-FR" sz="1400" dirty="0" err="1" smtClean="0"/>
              <a:t>cooled</a:t>
            </a:r>
            <a:endParaRPr lang="fr-FR" sz="1400" dirty="0" smtClean="0"/>
          </a:p>
          <a:p>
            <a:pPr marL="969962" lvl="3" indent="0">
              <a:buNone/>
            </a:pPr>
            <a:r>
              <a:rPr lang="fr-FR" sz="1400" dirty="0" smtClean="0"/>
              <a:t>1 power coupler double-</a:t>
            </a:r>
            <a:r>
              <a:rPr lang="fr-FR" sz="1400" dirty="0" err="1" smtClean="0"/>
              <a:t>wall</a:t>
            </a:r>
            <a:r>
              <a:rPr lang="fr-FR" sz="1400" dirty="0" smtClean="0"/>
              <a:t> </a:t>
            </a:r>
            <a:r>
              <a:rPr lang="fr-FR" sz="1400" dirty="0" err="1" smtClean="0"/>
              <a:t>installed</a:t>
            </a:r>
            <a:r>
              <a:rPr lang="fr-FR" sz="1400" dirty="0" smtClean="0"/>
              <a:t> but not </a:t>
            </a:r>
            <a:r>
              <a:rPr lang="fr-FR" sz="1400" dirty="0" err="1" smtClean="0"/>
              <a:t>cooled</a:t>
            </a:r>
            <a:endParaRPr lang="fr-FR" sz="1400" dirty="0" smtClean="0"/>
          </a:p>
          <a:p>
            <a:pPr marL="969962" lvl="3" indent="0">
              <a:buNone/>
            </a:pPr>
            <a:r>
              <a:rPr lang="fr-FR" sz="1400" dirty="0" smtClean="0"/>
              <a:t>VLP </a:t>
            </a:r>
            <a:r>
              <a:rPr lang="fr-FR" sz="1400" dirty="0" err="1" smtClean="0"/>
              <a:t>branch</a:t>
            </a:r>
            <a:r>
              <a:rPr lang="fr-FR" sz="1400" dirty="0" smtClean="0"/>
              <a:t> line </a:t>
            </a:r>
            <a:r>
              <a:rPr lang="fr-FR" sz="1400" dirty="0" err="1" smtClean="0"/>
              <a:t>modified</a:t>
            </a:r>
            <a:r>
              <a:rPr lang="fr-FR" sz="1400" dirty="0" smtClean="0"/>
              <a:t> </a:t>
            </a:r>
            <a:r>
              <a:rPr lang="fr-FR" sz="1400" dirty="0" err="1" smtClean="0"/>
              <a:t>abd</a:t>
            </a:r>
            <a:r>
              <a:rPr lang="fr-FR" sz="1400" dirty="0" smtClean="0"/>
              <a:t> </a:t>
            </a:r>
            <a:r>
              <a:rPr lang="fr-FR" sz="1400" dirty="0" err="1" smtClean="0"/>
              <a:t>heat</a:t>
            </a:r>
            <a:r>
              <a:rPr lang="fr-FR" sz="1400" dirty="0" smtClean="0"/>
              <a:t> </a:t>
            </a:r>
            <a:r>
              <a:rPr lang="fr-FR" sz="1400" dirty="0" err="1" smtClean="0"/>
              <a:t>intercept</a:t>
            </a:r>
            <a:r>
              <a:rPr lang="fr-FR" sz="1400" dirty="0" smtClean="0"/>
              <a:t> </a:t>
            </a:r>
            <a:r>
              <a:rPr lang="fr-FR" sz="1400" dirty="0" err="1" smtClean="0"/>
              <a:t>suppress</a:t>
            </a:r>
            <a:endParaRPr lang="fr-FR" sz="1400" dirty="0" smtClean="0"/>
          </a:p>
          <a:p>
            <a:pPr marL="969962" lvl="3" indent="0">
              <a:buNone/>
            </a:pPr>
            <a:r>
              <a:rPr lang="fr-FR" sz="1400" dirty="0"/>
              <a:t>Configuration "not optimal" (or the </a:t>
            </a:r>
            <a:r>
              <a:rPr lang="fr-FR" sz="1400" dirty="0" err="1"/>
              <a:t>worst</a:t>
            </a:r>
            <a:r>
              <a:rPr lang="fr-FR" sz="1400" dirty="0"/>
              <a:t> 	</a:t>
            </a:r>
            <a:endParaRPr lang="fr-FR" dirty="0" smtClean="0"/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- But 4 K and 2 K </a:t>
            </a:r>
            <a:r>
              <a:rPr lang="fr-FR" dirty="0" err="1" smtClean="0"/>
              <a:t>cryogenic</a:t>
            </a:r>
            <a:r>
              <a:rPr lang="fr-FR" dirty="0" smtClean="0"/>
              <a:t> tests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endParaRPr lang="fr-FR" dirty="0"/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err="1" smtClean="0"/>
              <a:t>with</a:t>
            </a:r>
            <a:r>
              <a:rPr lang="fr-FR" dirty="0" smtClean="0"/>
              <a:t> the Spoke cryomodule and test valve box </a:t>
            </a:r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/>
              <a:t>  </a:t>
            </a:r>
            <a:r>
              <a:rPr lang="fr-FR" dirty="0" smtClean="0"/>
              <a:t>    </a:t>
            </a:r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 smtClean="0"/>
              <a:t>      -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important (but as </a:t>
            </a:r>
            <a:r>
              <a:rPr lang="fr-FR" dirty="0" err="1" smtClean="0"/>
              <a:t>evaluated</a:t>
            </a:r>
            <a:r>
              <a:rPr lang="fr-FR" dirty="0" smtClean="0"/>
              <a:t>) </a:t>
            </a:r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 smtClean="0"/>
              <a:t>     - </a:t>
            </a: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regulations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	</a:t>
            </a:r>
            <a:r>
              <a:rPr lang="fr-FR" dirty="0" err="1" smtClean="0"/>
              <a:t>successfully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4 K and 2K </a:t>
            </a:r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	</a:t>
            </a:r>
            <a:r>
              <a:rPr lang="fr-FR" dirty="0" smtClean="0">
                <a:sym typeface="Symbol"/>
              </a:rPr>
              <a:t> </a:t>
            </a:r>
            <a:r>
              <a:rPr lang="fr-FR" dirty="0" err="1" smtClean="0"/>
              <a:t>LHe</a:t>
            </a:r>
            <a:r>
              <a:rPr lang="fr-FR" dirty="0" smtClean="0"/>
              <a:t> II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correctly</a:t>
            </a:r>
            <a:r>
              <a:rPr lang="fr-FR" dirty="0" smtClean="0"/>
              <a:t> </a:t>
            </a:r>
            <a:r>
              <a:rPr lang="fr-FR" dirty="0" err="1" smtClean="0"/>
              <a:t>maintained</a:t>
            </a:r>
            <a:r>
              <a:rPr lang="fr-FR" dirty="0" smtClean="0"/>
              <a:t> in 	the cryomodule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marL="0" lvl="2" indent="0">
              <a:spcBef>
                <a:spcPct val="20000"/>
              </a:spcBef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52839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5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CNRS - WP11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496" y="692696"/>
            <a:ext cx="5184576" cy="577498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The team</a:t>
            </a:r>
          </a:p>
          <a:p>
            <a:pPr lvl="1"/>
            <a:r>
              <a:rPr lang="fr-FR" dirty="0" smtClean="0"/>
              <a:t>P. DUTHIL</a:t>
            </a:r>
          </a:p>
          <a:p>
            <a:pPr lvl="2"/>
            <a:r>
              <a:rPr lang="fr-FR" dirty="0" err="1" smtClean="0"/>
              <a:t>Work</a:t>
            </a:r>
            <a:r>
              <a:rPr lang="fr-FR" dirty="0" smtClean="0"/>
              <a:t> Unit leader</a:t>
            </a:r>
          </a:p>
          <a:p>
            <a:pPr lvl="2"/>
            <a:r>
              <a:rPr lang="fr-FR" dirty="0" err="1" smtClean="0">
                <a:solidFill>
                  <a:srgbClr val="0000FF"/>
                </a:solidFill>
              </a:rPr>
              <a:t>Cryogenics</a:t>
            </a:r>
            <a:r>
              <a:rPr lang="fr-FR" dirty="0" smtClean="0">
                <a:solidFill>
                  <a:srgbClr val="0000FF"/>
                </a:solidFill>
              </a:rPr>
              <a:t>, </a:t>
            </a:r>
            <a:r>
              <a:rPr lang="fr-FR" dirty="0" err="1" smtClean="0">
                <a:solidFill>
                  <a:srgbClr val="0000FF"/>
                </a:solidFill>
              </a:rPr>
              <a:t>numerical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analysis</a:t>
            </a:r>
            <a:r>
              <a:rPr lang="fr-FR" dirty="0" smtClean="0">
                <a:solidFill>
                  <a:srgbClr val="0000FF"/>
                </a:solidFill>
              </a:rPr>
              <a:t>, </a:t>
            </a:r>
            <a:r>
              <a:rPr lang="fr-FR" dirty="0" err="1" smtClean="0">
                <a:solidFill>
                  <a:srgbClr val="0000FF"/>
                </a:solidFill>
              </a:rPr>
              <a:t>procurements</a:t>
            </a:r>
            <a:r>
              <a:rPr lang="fr-FR" dirty="0" smtClean="0">
                <a:solidFill>
                  <a:srgbClr val="0000FF"/>
                </a:solidFill>
              </a:rPr>
              <a:t> WP4: </a:t>
            </a:r>
            <a:r>
              <a:rPr lang="fr-FR" dirty="0" err="1">
                <a:solidFill>
                  <a:srgbClr val="0000FF"/>
                </a:solidFill>
              </a:rPr>
              <a:t>same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activities</a:t>
            </a:r>
            <a:r>
              <a:rPr lang="fr-FR" dirty="0">
                <a:solidFill>
                  <a:srgbClr val="0000FF"/>
                </a:solidFill>
              </a:rPr>
              <a:t> 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/>
              <a:t>M. PIERENS</a:t>
            </a:r>
          </a:p>
          <a:p>
            <a:pPr lvl="2"/>
            <a:r>
              <a:rPr lang="fr-FR" dirty="0" err="1" smtClean="0"/>
              <a:t>Cryogenics</a:t>
            </a:r>
            <a:r>
              <a:rPr lang="fr-FR" dirty="0" smtClean="0"/>
              <a:t>, instrumentation</a:t>
            </a:r>
          </a:p>
          <a:p>
            <a:pPr lvl="2"/>
            <a:r>
              <a:rPr lang="fr-FR" dirty="0" smtClean="0">
                <a:solidFill>
                  <a:srgbClr val="0000FF"/>
                </a:solidFill>
              </a:rPr>
              <a:t>WP4: instrumentation and tests</a:t>
            </a:r>
          </a:p>
          <a:p>
            <a:pPr lvl="2"/>
            <a:r>
              <a:rPr lang="fr-FR" dirty="0" err="1" smtClean="0">
                <a:solidFill>
                  <a:srgbClr val="0000FF"/>
                </a:solidFill>
              </a:rPr>
              <a:t>WPxx</a:t>
            </a:r>
            <a:r>
              <a:rPr lang="fr-FR" dirty="0" smtClean="0">
                <a:solidFill>
                  <a:srgbClr val="0000FF"/>
                </a:solidFill>
              </a:rPr>
              <a:t> (C&amp;C): WP leader  </a:t>
            </a:r>
          </a:p>
          <a:p>
            <a:pPr lvl="1"/>
            <a:r>
              <a:rPr lang="fr-FR" dirty="0" smtClean="0"/>
              <a:t>D. REYNET</a:t>
            </a:r>
          </a:p>
          <a:p>
            <a:pPr lvl="2"/>
            <a:r>
              <a:rPr lang="fr-FR" dirty="0" smtClean="0"/>
              <a:t>System </a:t>
            </a:r>
            <a:r>
              <a:rPr lang="fr-FR" dirty="0" err="1" smtClean="0"/>
              <a:t>engineer</a:t>
            </a:r>
            <a:endParaRPr lang="fr-FR" dirty="0" smtClean="0"/>
          </a:p>
          <a:p>
            <a:pPr lvl="2"/>
            <a:r>
              <a:rPr lang="fr-FR" dirty="0" err="1" smtClean="0"/>
              <a:t>Mechanics</a:t>
            </a:r>
            <a:r>
              <a:rPr lang="fr-FR" dirty="0" smtClean="0"/>
              <a:t>, design,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,</a:t>
            </a:r>
            <a:endParaRPr lang="fr-FR" dirty="0"/>
          </a:p>
          <a:p>
            <a:pPr lvl="2"/>
            <a:r>
              <a:rPr lang="fr-FR" dirty="0" smtClean="0">
                <a:solidFill>
                  <a:srgbClr val="0000FF"/>
                </a:solidFill>
              </a:rPr>
              <a:t>WP4: </a:t>
            </a:r>
            <a:r>
              <a:rPr lang="fr-FR" dirty="0" err="1" smtClean="0">
                <a:solidFill>
                  <a:srgbClr val="0000FF"/>
                </a:solidFill>
              </a:rPr>
              <a:t>Same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activities</a:t>
            </a:r>
            <a:r>
              <a:rPr lang="fr-FR" dirty="0" smtClean="0">
                <a:solidFill>
                  <a:srgbClr val="0000FF"/>
                </a:solidFill>
              </a:rPr>
              <a:t> + </a:t>
            </a:r>
            <a:r>
              <a:rPr lang="fr-FR" dirty="0" err="1" smtClean="0">
                <a:solidFill>
                  <a:srgbClr val="0000FF"/>
                </a:solidFill>
              </a:rPr>
              <a:t>procurements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+ </a:t>
            </a:r>
            <a:r>
              <a:rPr lang="fr-FR" dirty="0" err="1" smtClean="0">
                <a:solidFill>
                  <a:srgbClr val="0000FF"/>
                </a:solidFill>
              </a:rPr>
              <a:t>quality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/>
              <a:t>S. BRAULT</a:t>
            </a:r>
          </a:p>
          <a:p>
            <a:pPr lvl="2"/>
            <a:r>
              <a:rPr lang="fr-FR" dirty="0" smtClean="0"/>
              <a:t>Design and </a:t>
            </a:r>
            <a:r>
              <a:rPr lang="fr-FR" dirty="0" err="1" smtClean="0"/>
              <a:t>drawings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>
                <a:solidFill>
                  <a:srgbClr val="0000FF"/>
                </a:solidFill>
              </a:rPr>
              <a:t>WP4: </a:t>
            </a:r>
            <a:r>
              <a:rPr lang="fr-FR" dirty="0" err="1" smtClean="0">
                <a:solidFill>
                  <a:srgbClr val="0000FF"/>
                </a:solidFill>
              </a:rPr>
              <a:t>Same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activities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+ </a:t>
            </a:r>
            <a:r>
              <a:rPr lang="fr-FR" dirty="0" err="1" smtClean="0">
                <a:solidFill>
                  <a:srgbClr val="0000FF"/>
                </a:solidFill>
              </a:rPr>
              <a:t>procurements</a:t>
            </a:r>
            <a:r>
              <a:rPr lang="fr-FR" dirty="0" smtClean="0">
                <a:solidFill>
                  <a:srgbClr val="0000FF"/>
                </a:solidFill>
              </a:rPr>
              <a:t> + tests   </a:t>
            </a:r>
          </a:p>
          <a:p>
            <a:pPr lvl="1"/>
            <a:r>
              <a:rPr lang="fr-FR" dirty="0" smtClean="0"/>
              <a:t>F</a:t>
            </a:r>
            <a:r>
              <a:rPr lang="fr-FR" dirty="0" smtClean="0"/>
              <a:t>. CHATELET </a:t>
            </a:r>
          </a:p>
          <a:p>
            <a:pPr lvl="2"/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and </a:t>
            </a:r>
            <a:r>
              <a:rPr lang="fr-FR" dirty="0" err="1" smtClean="0"/>
              <a:t>cryogenic</a:t>
            </a:r>
            <a:r>
              <a:rPr lang="fr-FR" dirty="0" smtClean="0"/>
              <a:t> tests</a:t>
            </a:r>
          </a:p>
          <a:p>
            <a:pPr lvl="2"/>
            <a:r>
              <a:rPr lang="fr-FR" dirty="0" smtClean="0">
                <a:solidFill>
                  <a:srgbClr val="0000FF"/>
                </a:solidFill>
              </a:rPr>
              <a:t>WP4: </a:t>
            </a:r>
            <a:r>
              <a:rPr lang="fr-FR" dirty="0" err="1" smtClean="0">
                <a:solidFill>
                  <a:srgbClr val="0000FF"/>
                </a:solidFill>
              </a:rPr>
              <a:t>same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activities</a:t>
            </a:r>
            <a:r>
              <a:rPr lang="fr-FR" dirty="0" smtClean="0"/>
              <a:t> 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004048" y="845096"/>
            <a:ext cx="3744416" cy="4528120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3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V. POUX</a:t>
            </a:r>
          </a:p>
          <a:p>
            <a:pPr lvl="2"/>
            <a:r>
              <a:rPr lang="fr-FR" dirty="0" err="1" smtClean="0"/>
              <a:t>Quality</a:t>
            </a:r>
            <a:r>
              <a:rPr lang="fr-FR" dirty="0" smtClean="0"/>
              <a:t> Manager</a:t>
            </a:r>
          </a:p>
          <a:p>
            <a:pPr lvl="2"/>
            <a:r>
              <a:rPr lang="fr-FR" dirty="0" smtClean="0">
                <a:solidFill>
                  <a:srgbClr val="0000FF"/>
                </a:solidFill>
              </a:rPr>
              <a:t>WP4: </a:t>
            </a:r>
            <a:r>
              <a:rPr lang="fr-FR" dirty="0" err="1" smtClean="0">
                <a:solidFill>
                  <a:srgbClr val="0000FF"/>
                </a:solidFill>
              </a:rPr>
              <a:t>same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activities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/>
              <a:t>V. LAURENCIER</a:t>
            </a:r>
          </a:p>
          <a:p>
            <a:pPr lvl="2"/>
            <a:r>
              <a:rPr lang="fr-FR" dirty="0" smtClean="0"/>
              <a:t>Finance management</a:t>
            </a:r>
          </a:p>
          <a:p>
            <a:pPr lvl="2"/>
            <a:r>
              <a:rPr lang="fr-FR" dirty="0" err="1" smtClean="0"/>
              <a:t>Procurements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IPNO/IN2P3 support</a:t>
            </a:r>
          </a:p>
          <a:p>
            <a:pPr lvl="2"/>
            <a:r>
              <a:rPr lang="fr-FR" dirty="0" smtClean="0"/>
              <a:t>Equipment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CNRS support</a:t>
            </a:r>
          </a:p>
          <a:p>
            <a:pPr lvl="2"/>
            <a:r>
              <a:rPr lang="fr-FR" dirty="0" err="1" smtClean="0"/>
              <a:t>Procurement</a:t>
            </a:r>
            <a:endParaRPr lang="fr-FR" dirty="0" smtClean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r>
              <a:rPr lang="fr-FR" dirty="0" smtClean="0"/>
              <a:t>	</a:t>
            </a:r>
          </a:p>
          <a:p>
            <a:pPr marL="803275" lvl="2" indent="0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marL="3556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32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784976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>
                <a:solidFill>
                  <a:schemeClr val="tx1"/>
                </a:solidFill>
              </a:rPr>
              <a:t>Special thanks to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Matthieu Pierens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Denis </a:t>
            </a:r>
            <a:r>
              <a:rPr lang="en-GB" sz="1600" dirty="0" err="1">
                <a:solidFill>
                  <a:schemeClr val="tx1"/>
                </a:solidFill>
              </a:rPr>
              <a:t>Reynet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Sylvain </a:t>
            </a:r>
            <a:r>
              <a:rPr lang="en-GB" sz="1600" dirty="0" err="1" smtClean="0">
                <a:solidFill>
                  <a:schemeClr val="tx1"/>
                </a:solidFill>
              </a:rPr>
              <a:t>Brault</a:t>
            </a: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Frédéric Chatelet</a:t>
            </a:r>
            <a:br>
              <a:rPr lang="en-GB" sz="1600" dirty="0" smtClean="0">
                <a:solidFill>
                  <a:schemeClr val="tx1"/>
                </a:solidFill>
              </a:rPr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IPNO\ESS\CDS\SUIVI\PDR\Images Linac Spoke\hd7.pn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627" y="1124744"/>
            <a:ext cx="8273130" cy="2424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Spoke section </a:t>
            </a:r>
            <a:r>
              <a:rPr lang="fr-FR" dirty="0" err="1" smtClean="0"/>
              <a:t>overview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dirty="0" smtClean="0"/>
              <a:t>13 Spoke cryomodules (CM)</a:t>
            </a:r>
          </a:p>
          <a:p>
            <a:pPr lvl="1"/>
            <a:r>
              <a:rPr lang="fr-FR" dirty="0" err="1" smtClean="0"/>
              <a:t>Cryogenic</a:t>
            </a:r>
            <a:r>
              <a:rPr lang="fr-FR" dirty="0" smtClean="0"/>
              <a:t> Distribution System for Spoke linac (CDS-SL)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main four-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cryoline</a:t>
            </a:r>
            <a:r>
              <a:rPr lang="fr-FR" dirty="0" smtClean="0"/>
              <a:t> (headers)</a:t>
            </a:r>
          </a:p>
          <a:p>
            <a:pPr lvl="2"/>
            <a:r>
              <a:rPr lang="fr-FR" dirty="0" smtClean="0"/>
              <a:t> 13 valve boxes (VB): one for </a:t>
            </a:r>
            <a:r>
              <a:rPr lang="fr-FR" dirty="0" err="1" smtClean="0"/>
              <a:t>each</a:t>
            </a:r>
            <a:r>
              <a:rPr lang="fr-FR" dirty="0" smtClean="0"/>
              <a:t> Spoke cryomodule</a:t>
            </a:r>
          </a:p>
          <a:p>
            <a:pPr lvl="2"/>
            <a:r>
              <a:rPr lang="fr-FR" dirty="0"/>
              <a:t> 1 end box: to return flow to the </a:t>
            </a:r>
            <a:r>
              <a:rPr lang="fr-FR" dirty="0" err="1"/>
              <a:t>cryogenic</a:t>
            </a:r>
            <a:r>
              <a:rPr lang="fr-FR" dirty="0"/>
              <a:t> plant (ACCP)</a:t>
            </a:r>
          </a:p>
          <a:p>
            <a:pPr lvl="2"/>
            <a:r>
              <a:rPr lang="fr-FR" dirty="0" smtClean="0"/>
              <a:t>13 </a:t>
            </a:r>
            <a:r>
              <a:rPr lang="fr-FR" dirty="0" err="1" smtClean="0"/>
              <a:t>branch</a:t>
            </a:r>
            <a:r>
              <a:rPr lang="fr-FR" dirty="0" smtClean="0"/>
              <a:t> </a:t>
            </a:r>
            <a:r>
              <a:rPr lang="fr-FR" dirty="0" err="1" smtClean="0"/>
              <a:t>cryolines</a:t>
            </a:r>
            <a:r>
              <a:rPr lang="fr-FR" dirty="0" smtClean="0"/>
              <a:t> (</a:t>
            </a: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jumper</a:t>
            </a:r>
            <a:r>
              <a:rPr lang="fr-FR" dirty="0" smtClean="0"/>
              <a:t>): </a:t>
            </a:r>
            <a:r>
              <a:rPr lang="fr-FR" dirty="0" err="1" smtClean="0"/>
              <a:t>connection</a:t>
            </a:r>
            <a:r>
              <a:rPr lang="fr-FR" dirty="0" smtClean="0"/>
              <a:t>  </a:t>
            </a:r>
            <a:r>
              <a:rPr lang="fr-FR" dirty="0" err="1" smtClean="0"/>
              <a:t>from</a:t>
            </a:r>
            <a:r>
              <a:rPr lang="fr-FR" dirty="0" smtClean="0"/>
              <a:t> headers to </a:t>
            </a:r>
            <a:r>
              <a:rPr lang="fr-FR" dirty="0" err="1" smtClean="0"/>
              <a:t>each</a:t>
            </a:r>
            <a:r>
              <a:rPr lang="fr-FR" dirty="0" smtClean="0"/>
              <a:t> CM</a:t>
            </a:r>
          </a:p>
          <a:p>
            <a:pPr lvl="2"/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1 part of the vent line </a:t>
            </a:r>
          </a:p>
          <a:p>
            <a:pPr lvl="1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311393" y="3264658"/>
            <a:ext cx="579937" cy="154879"/>
          </a:xfrm>
          <a:prstGeom prst="straightConnector1">
            <a:avLst/>
          </a:prstGeom>
          <a:ln w="1905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 de texte 1579"/>
          <p:cNvSpPr txBox="1"/>
          <p:nvPr/>
        </p:nvSpPr>
        <p:spPr>
          <a:xfrm rot="1080000">
            <a:off x="7654408" y="2587657"/>
            <a:ext cx="1228708" cy="3261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400" dirty="0" err="1">
                <a:solidFill>
                  <a:srgbClr val="00B050"/>
                </a:solidFill>
                <a:effectLst/>
                <a:ea typeface="Times New Roman"/>
                <a:cs typeface="Times New Roman"/>
              </a:rPr>
              <a:t>Beam</a:t>
            </a:r>
            <a:r>
              <a:rPr lang="fr-FR" sz="1400" dirty="0">
                <a:solidFill>
                  <a:srgbClr val="00B050"/>
                </a:solidFill>
                <a:effectLst/>
                <a:ea typeface="Times New Roman"/>
                <a:cs typeface="Times New Roman"/>
              </a:rPr>
              <a:t> direction</a:t>
            </a:r>
            <a:endParaRPr lang="fr-FR" sz="1400" dirty="0">
              <a:effectLst/>
              <a:ea typeface="Times New Roman"/>
              <a:cs typeface="Times New Roman"/>
            </a:endParaRPr>
          </a:p>
        </p:txBody>
      </p:sp>
      <p:sp>
        <p:nvSpPr>
          <p:cNvPr id="7" name="Zone de texte 1580"/>
          <p:cNvSpPr txBox="1"/>
          <p:nvPr/>
        </p:nvSpPr>
        <p:spPr>
          <a:xfrm>
            <a:off x="6794726" y="3482027"/>
            <a:ext cx="2097753" cy="2968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dirty="0">
                <a:effectLst/>
                <a:ea typeface="Times New Roman"/>
              </a:rPr>
              <a:t>To the CDS-EL and ACCP</a:t>
            </a:r>
            <a:r>
              <a:rPr lang="fr-FR" sz="1400" dirty="0">
                <a:effectLst/>
                <a:ea typeface="Times New Roman"/>
                <a:sym typeface="Symbol"/>
              </a:rPr>
              <a:t>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Zone de texte 1580"/>
          <p:cNvSpPr txBox="1"/>
          <p:nvPr/>
        </p:nvSpPr>
        <p:spPr>
          <a:xfrm rot="16200000">
            <a:off x="205188" y="1996370"/>
            <a:ext cx="902602" cy="3261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400" dirty="0">
                <a:effectLst/>
                <a:ea typeface="Times New Roman"/>
              </a:rPr>
              <a:t>End box </a:t>
            </a:r>
            <a:r>
              <a:rPr lang="fr-FR" sz="1400" dirty="0">
                <a:effectLst/>
                <a:ea typeface="Times New Roman"/>
                <a:sym typeface="Symbol"/>
              </a:rPr>
              <a:t>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AutoShape 392"/>
          <p:cNvSpPr>
            <a:spLocks/>
          </p:cNvSpPr>
          <p:nvPr/>
        </p:nvSpPr>
        <p:spPr bwMode="auto">
          <a:xfrm>
            <a:off x="5868144" y="1451351"/>
            <a:ext cx="1489283" cy="834627"/>
          </a:xfrm>
          <a:prstGeom prst="callout2">
            <a:avLst>
              <a:gd name="adj1" fmla="val 18556"/>
              <a:gd name="adj2" fmla="val -8500"/>
              <a:gd name="adj3" fmla="val 18556"/>
              <a:gd name="adj4" fmla="val -13741"/>
              <a:gd name="adj5" fmla="val 98347"/>
              <a:gd name="adj6" fmla="val -3250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Times New Roman"/>
              </a:rPr>
              <a:t>Spoke cryomodule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AutoShape 392"/>
          <p:cNvSpPr>
            <a:spLocks/>
          </p:cNvSpPr>
          <p:nvPr/>
        </p:nvSpPr>
        <p:spPr bwMode="auto">
          <a:xfrm flipH="1">
            <a:off x="3563887" y="2795826"/>
            <a:ext cx="1489283" cy="346103"/>
          </a:xfrm>
          <a:prstGeom prst="callout2">
            <a:avLst>
              <a:gd name="adj1" fmla="val 51999"/>
              <a:gd name="adj2" fmla="val -1505"/>
              <a:gd name="adj3" fmla="val 51999"/>
              <a:gd name="adj4" fmla="val -16849"/>
              <a:gd name="adj5" fmla="val -45457"/>
              <a:gd name="adj6" fmla="val -3406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Times New Roman"/>
              </a:rPr>
              <a:t>Valve box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05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\\Da-tacsolcalcul\partage\ESS\CDS\Image ESS 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11664" b="16"/>
          <a:stretch/>
        </p:blipFill>
        <p:spPr bwMode="auto">
          <a:xfrm>
            <a:off x="1259632" y="908720"/>
            <a:ext cx="5976663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 Spoke section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Spoke </a:t>
            </a:r>
            <a:r>
              <a:rPr lang="fr-FR" dirty="0"/>
              <a:t>section </a:t>
            </a:r>
            <a:r>
              <a:rPr lang="fr-FR" dirty="0" err="1"/>
              <a:t>overview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dirty="0" err="1" smtClean="0"/>
              <a:t>Cryogenic</a:t>
            </a:r>
            <a:r>
              <a:rPr lang="fr-FR" dirty="0" smtClean="0"/>
              <a:t> Distribution System for Spoke linac (CDS-SL)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main four-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cryoline</a:t>
            </a:r>
            <a:r>
              <a:rPr lang="fr-FR" dirty="0" smtClean="0"/>
              <a:t> (headers)</a:t>
            </a:r>
          </a:p>
          <a:p>
            <a:pPr lvl="2"/>
            <a:r>
              <a:rPr lang="fr-FR" dirty="0" smtClean="0"/>
              <a:t> 1 End Box: to return flow to the </a:t>
            </a:r>
            <a:r>
              <a:rPr lang="fr-FR" dirty="0" err="1" smtClean="0"/>
              <a:t>cryogenic</a:t>
            </a:r>
            <a:r>
              <a:rPr lang="fr-FR" dirty="0" smtClean="0"/>
              <a:t> plant (ACCP)</a:t>
            </a:r>
          </a:p>
          <a:p>
            <a:pPr lvl="2"/>
            <a:r>
              <a:rPr lang="fr-FR" dirty="0"/>
              <a:t> </a:t>
            </a:r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1 part of the vent line </a:t>
            </a:r>
          </a:p>
          <a:p>
            <a:pPr lvl="1"/>
            <a:endParaRPr lang="fr-FR" dirty="0"/>
          </a:p>
        </p:txBody>
      </p:sp>
      <p:sp>
        <p:nvSpPr>
          <p:cNvPr id="4" name="Légende sans bordure 2 3"/>
          <p:cNvSpPr/>
          <p:nvPr/>
        </p:nvSpPr>
        <p:spPr>
          <a:xfrm>
            <a:off x="3217173" y="4324054"/>
            <a:ext cx="1012650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-131947"/>
              <a:gd name="adj6" fmla="val -99375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Vent line</a:t>
            </a: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6698489" y="3068960"/>
            <a:ext cx="1075615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-153885"/>
              <a:gd name="adj6" fmla="val -49083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7" name="Légende sans bordure 2 6"/>
          <p:cNvSpPr/>
          <p:nvPr/>
        </p:nvSpPr>
        <p:spPr>
          <a:xfrm>
            <a:off x="3446221" y="3765774"/>
            <a:ext cx="958147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-153885"/>
              <a:gd name="adj6" fmla="val -49083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Headers</a:t>
            </a:r>
            <a:endParaRPr lang="fr-FR" dirty="0"/>
          </a:p>
        </p:txBody>
      </p:sp>
      <p:sp>
        <p:nvSpPr>
          <p:cNvPr id="8" name="Légende sans bordure 2 7"/>
          <p:cNvSpPr/>
          <p:nvPr/>
        </p:nvSpPr>
        <p:spPr>
          <a:xfrm>
            <a:off x="7092280" y="1988840"/>
            <a:ext cx="1479444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-119411"/>
              <a:gd name="adj6" fmla="val -40697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/>
          </a:p>
        </p:txBody>
      </p:sp>
      <p:sp>
        <p:nvSpPr>
          <p:cNvPr id="9" name="Légende sans bordure 2 8"/>
          <p:cNvSpPr/>
          <p:nvPr/>
        </p:nvSpPr>
        <p:spPr>
          <a:xfrm flipH="1">
            <a:off x="35496" y="1331476"/>
            <a:ext cx="935192" cy="369332"/>
          </a:xfrm>
          <a:prstGeom prst="callout2">
            <a:avLst>
              <a:gd name="adj1" fmla="val 46956"/>
              <a:gd name="adj2" fmla="val -1085"/>
              <a:gd name="adj3" fmla="val 43822"/>
              <a:gd name="adj4" fmla="val -20291"/>
              <a:gd name="adj5" fmla="val 516781"/>
              <a:gd name="adj6" fmla="val -67926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End Box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9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 Spoke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Spoke section </a:t>
            </a:r>
            <a:r>
              <a:rPr lang="fr-FR" dirty="0" err="1" smtClean="0"/>
              <a:t>overview</a:t>
            </a:r>
            <a:r>
              <a:rPr lang="fr-FR" dirty="0" smtClean="0"/>
              <a:t>: the </a:t>
            </a:r>
            <a:r>
              <a:rPr lang="fr-FR" dirty="0" err="1" smtClean="0"/>
              <a:t>Cryogenic</a:t>
            </a:r>
            <a:r>
              <a:rPr lang="fr-FR" dirty="0" smtClean="0"/>
              <a:t> Distribution Line</a:t>
            </a:r>
            <a:endParaRPr lang="fr-FR" dirty="0" smtClean="0"/>
          </a:p>
          <a:p>
            <a:pPr lvl="1"/>
            <a:r>
              <a:rPr lang="fr-FR" dirty="0" smtClean="0"/>
              <a:t>Components</a:t>
            </a:r>
            <a:endParaRPr lang="fr-FR" dirty="0"/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702624" y="1407478"/>
            <a:ext cx="7469776" cy="1949514"/>
            <a:chOff x="702624" y="850578"/>
            <a:chExt cx="7469776" cy="1949514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3995936" y="1868367"/>
              <a:ext cx="1512168" cy="0"/>
            </a:xfrm>
            <a:prstGeom prst="line">
              <a:avLst/>
            </a:prstGeom>
            <a:ln w="254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5"/>
            <p:cNvGrpSpPr/>
            <p:nvPr/>
          </p:nvGrpSpPr>
          <p:grpSpPr>
            <a:xfrm>
              <a:off x="3466603" y="1519074"/>
              <a:ext cx="1061712" cy="532380"/>
              <a:chOff x="1331640" y="1507644"/>
              <a:chExt cx="1061712" cy="53238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881416" y="1769176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23581" y="1770319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Double vague 71"/>
              <p:cNvSpPr/>
              <p:nvPr/>
            </p:nvSpPr>
            <p:spPr>
              <a:xfrm>
                <a:off x="1331640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308132" y="1770319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Ellipse 73"/>
              <p:cNvSpPr>
                <a:spLocks noChangeAspect="1"/>
              </p:cNvSpPr>
              <p:nvPr/>
            </p:nvSpPr>
            <p:spPr>
              <a:xfrm>
                <a:off x="1956852" y="1680614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Organigramme : Délai 74"/>
              <p:cNvSpPr/>
              <p:nvPr/>
            </p:nvSpPr>
            <p:spPr>
              <a:xfrm rot="5400000">
                <a:off x="2096952" y="1805786"/>
                <a:ext cx="77141" cy="89349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5400000">
                <a:off x="2009764" y="1636379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Double vague 76"/>
              <p:cNvSpPr/>
              <p:nvPr/>
            </p:nvSpPr>
            <p:spPr>
              <a:xfrm rot="5400000">
                <a:off x="2110148" y="1482248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uble vague 77"/>
              <p:cNvSpPr/>
              <p:nvPr/>
            </p:nvSpPr>
            <p:spPr>
              <a:xfrm>
                <a:off x="1794168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346160" y="1521807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HU03</a:t>
                </a:r>
                <a:endParaRPr lang="fr-FR" sz="1400" dirty="0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394444" y="1517804"/>
              <a:ext cx="1061712" cy="532380"/>
              <a:chOff x="1331640" y="1507644"/>
              <a:chExt cx="1061712" cy="53238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81416" y="1769176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423581" y="1770319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Double vague 61"/>
              <p:cNvSpPr/>
              <p:nvPr/>
            </p:nvSpPr>
            <p:spPr>
              <a:xfrm>
                <a:off x="1331640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308132" y="1770319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>
                <a:off x="1956852" y="1680614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Organigramme : Délai 64"/>
              <p:cNvSpPr/>
              <p:nvPr/>
            </p:nvSpPr>
            <p:spPr>
              <a:xfrm rot="5400000">
                <a:off x="2096952" y="1805786"/>
                <a:ext cx="77141" cy="89349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2009764" y="1636379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Double vague 66"/>
              <p:cNvSpPr/>
              <p:nvPr/>
            </p:nvSpPr>
            <p:spPr>
              <a:xfrm rot="5400000">
                <a:off x="2110148" y="1482248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uble vague 67"/>
              <p:cNvSpPr/>
              <p:nvPr/>
            </p:nvSpPr>
            <p:spPr>
              <a:xfrm>
                <a:off x="1794168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346160" y="1521807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HU02</a:t>
                </a:r>
                <a:endParaRPr lang="fr-FR" sz="1400" dirty="0"/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7482800" y="1714520"/>
              <a:ext cx="556761" cy="287705"/>
              <a:chOff x="5706853" y="2870633"/>
              <a:chExt cx="556761" cy="198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798794" y="2879633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Double vague 58"/>
              <p:cNvSpPr/>
              <p:nvPr/>
            </p:nvSpPr>
            <p:spPr>
              <a:xfrm>
                <a:off x="5706853" y="2870633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18207" y="2185119"/>
              <a:ext cx="7662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339933"/>
                  </a:solidFill>
                </a:rPr>
                <a:t>End box</a:t>
              </a:r>
              <a:endParaRPr lang="en-US" sz="1400" dirty="0">
                <a:solidFill>
                  <a:srgbClr val="339933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6590" y="2065804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VB01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14326" y="207497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VB02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8823" y="207497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75428" y="2065804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VB13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59777" y="2276872"/>
              <a:ext cx="1212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Interface with the CDS-EL</a:t>
              </a:r>
              <a:endParaRPr lang="en-US" sz="1400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>
              <a:off x="7196724" y="2002742"/>
              <a:ext cx="753333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16200000" flipH="1">
              <a:off x="7070600" y="1029325"/>
              <a:ext cx="0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516216" y="1196752"/>
              <a:ext cx="1294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Beam direction</a:t>
              </a:r>
              <a:endParaRPr lang="fr-FR" sz="1400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1054000" y="850578"/>
              <a:ext cx="565672" cy="634206"/>
              <a:chOff x="1331640" y="891808"/>
              <a:chExt cx="565672" cy="634206"/>
            </a:xfrm>
          </p:grpSpPr>
          <p:cxnSp>
            <p:nvCxnSpPr>
              <p:cNvPr id="54" name="Connecteur droit avec flèche 53"/>
              <p:cNvCxnSpPr/>
              <p:nvPr/>
            </p:nvCxnSpPr>
            <p:spPr>
              <a:xfrm flipH="1">
                <a:off x="1385832" y="1500024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1331640" y="1187460"/>
                <a:ext cx="2728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x</a:t>
                </a:r>
                <a:endParaRPr lang="fr-FR" sz="1600" dirty="0"/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 rot="16200000">
                <a:off x="1629916" y="1259852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619672" y="891808"/>
                <a:ext cx="2776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y</a:t>
                </a:r>
                <a:endParaRPr lang="fr-FR" sz="1600" dirty="0"/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6569816" y="1719084"/>
              <a:ext cx="924032" cy="288737"/>
              <a:chOff x="6569816" y="1719084"/>
              <a:chExt cx="924032" cy="28873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661757" y="1774557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Double vague 51"/>
              <p:cNvSpPr/>
              <p:nvPr/>
            </p:nvSpPr>
            <p:spPr>
              <a:xfrm>
                <a:off x="6569816" y="17655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apèze 52"/>
              <p:cNvSpPr/>
              <p:nvPr/>
            </p:nvSpPr>
            <p:spPr>
              <a:xfrm rot="16200000">
                <a:off x="7169479" y="1683453"/>
                <a:ext cx="288737" cy="360000"/>
              </a:xfrm>
              <a:prstGeom prst="trapezoid">
                <a:avLst>
                  <a:gd name="adj" fmla="val 19721"/>
                </a:avLst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en-US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885788" y="1677232"/>
              <a:ext cx="433200" cy="485737"/>
              <a:chOff x="885788" y="1677232"/>
              <a:chExt cx="433200" cy="485737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885788" y="1677232"/>
                <a:ext cx="433200" cy="359410"/>
                <a:chOff x="284101" y="1684852"/>
                <a:chExt cx="433200" cy="35941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32081" y="1774557"/>
                  <a:ext cx="85220" cy="18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Ellipse 49"/>
                <p:cNvSpPr>
                  <a:spLocks noChangeAspect="1"/>
                </p:cNvSpPr>
                <p:nvPr/>
              </p:nvSpPr>
              <p:spPr>
                <a:xfrm>
                  <a:off x="284101" y="1684852"/>
                  <a:ext cx="359410" cy="35941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 flipV="1">
                <a:off x="939963" y="1829198"/>
                <a:ext cx="90944" cy="333771"/>
                <a:chOff x="939963" y="1549876"/>
                <a:chExt cx="90944" cy="333771"/>
              </a:xfrm>
            </p:grpSpPr>
            <p:sp>
              <p:nvSpPr>
                <p:cNvPr id="47" name="Organigramme : Délai 46"/>
                <p:cNvSpPr/>
                <p:nvPr/>
              </p:nvSpPr>
              <p:spPr>
                <a:xfrm rot="5400000">
                  <a:off x="947277" y="1800016"/>
                  <a:ext cx="77912" cy="89349"/>
                </a:xfrm>
                <a:prstGeom prst="flowChartDelay">
                  <a:avLst/>
                </a:prstGeom>
                <a:solidFill>
                  <a:srgbClr val="339933"/>
                </a:solidFill>
                <a:ln w="25400">
                  <a:solidFill>
                    <a:schemeClr val="tx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 rot="5400000">
                  <a:off x="859230" y="1630609"/>
                  <a:ext cx="251466" cy="90000"/>
                </a:xfrm>
                <a:prstGeom prst="rect">
                  <a:avLst/>
                </a:prstGeom>
                <a:solidFill>
                  <a:srgbClr val="33993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6523836" y="1529427"/>
              <a:ext cx="630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HU-EL</a:t>
              </a:r>
              <a:endParaRPr lang="fr-FR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2624" y="978267"/>
              <a:ext cx="7628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TCS axis</a:t>
              </a:r>
              <a:endParaRPr lang="fr-FR" sz="1400" dirty="0"/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1331640" y="1507644"/>
              <a:ext cx="1061712" cy="532380"/>
              <a:chOff x="1331640" y="1507644"/>
              <a:chExt cx="1061712" cy="5323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881416" y="1769176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423581" y="1770319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Double vague 36"/>
              <p:cNvSpPr/>
              <p:nvPr/>
            </p:nvSpPr>
            <p:spPr>
              <a:xfrm>
                <a:off x="1331640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308132" y="1770319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Ellipse 38"/>
              <p:cNvSpPr>
                <a:spLocks noChangeAspect="1"/>
              </p:cNvSpPr>
              <p:nvPr/>
            </p:nvSpPr>
            <p:spPr>
              <a:xfrm>
                <a:off x="1956852" y="1680614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Organigramme : Délai 39"/>
              <p:cNvSpPr/>
              <p:nvPr/>
            </p:nvSpPr>
            <p:spPr>
              <a:xfrm rot="5400000">
                <a:off x="2096952" y="1805786"/>
                <a:ext cx="77141" cy="89349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5400000">
                <a:off x="2009764" y="1636379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Double vague 41"/>
              <p:cNvSpPr/>
              <p:nvPr/>
            </p:nvSpPr>
            <p:spPr>
              <a:xfrm rot="5400000">
                <a:off x="2110148" y="1482248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uble vague 42"/>
              <p:cNvSpPr/>
              <p:nvPr/>
            </p:nvSpPr>
            <p:spPr>
              <a:xfrm>
                <a:off x="1794168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346160" y="1521807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HU01</a:t>
                </a:r>
                <a:endParaRPr lang="fr-FR" sz="1400" dirty="0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5508732" y="1507644"/>
              <a:ext cx="1061712" cy="532380"/>
              <a:chOff x="1331640" y="1507644"/>
              <a:chExt cx="1061712" cy="53238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81416" y="1769176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23581" y="1770319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Double vague 26"/>
              <p:cNvSpPr/>
              <p:nvPr/>
            </p:nvSpPr>
            <p:spPr>
              <a:xfrm>
                <a:off x="1331640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308132" y="1770319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Ellipse 28"/>
              <p:cNvSpPr>
                <a:spLocks noChangeAspect="1"/>
              </p:cNvSpPr>
              <p:nvPr/>
            </p:nvSpPr>
            <p:spPr>
              <a:xfrm>
                <a:off x="1956852" y="1680614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Organigramme : Délai 29"/>
              <p:cNvSpPr/>
              <p:nvPr/>
            </p:nvSpPr>
            <p:spPr>
              <a:xfrm rot="5400000">
                <a:off x="2096952" y="1805786"/>
                <a:ext cx="77141" cy="89349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2009764" y="1636379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Double vague 31"/>
              <p:cNvSpPr/>
              <p:nvPr/>
            </p:nvSpPr>
            <p:spPr>
              <a:xfrm rot="5400000">
                <a:off x="2110148" y="1482248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uble vague 32"/>
              <p:cNvSpPr/>
              <p:nvPr/>
            </p:nvSpPr>
            <p:spPr>
              <a:xfrm>
                <a:off x="1794168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346160" y="1521807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HU13</a:t>
                </a:r>
                <a:endParaRPr lang="fr-FR" sz="1400" dirty="0"/>
              </a:p>
            </p:txBody>
          </p:sp>
        </p:grpSp>
      </p:grpSp>
      <p:grpSp>
        <p:nvGrpSpPr>
          <p:cNvPr id="80" name="Groupe 79"/>
          <p:cNvGrpSpPr/>
          <p:nvPr/>
        </p:nvGrpSpPr>
        <p:grpSpPr>
          <a:xfrm>
            <a:off x="683568" y="5175511"/>
            <a:ext cx="2087147" cy="485737"/>
            <a:chOff x="683568" y="4149080"/>
            <a:chExt cx="2087147" cy="485737"/>
          </a:xfrm>
        </p:grpSpPr>
        <p:sp>
          <p:nvSpPr>
            <p:cNvPr id="81" name="Rectangle 80"/>
            <p:cNvSpPr/>
            <p:nvPr/>
          </p:nvSpPr>
          <p:spPr>
            <a:xfrm>
              <a:off x="1794486" y="4201085"/>
              <a:ext cx="9762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smtClean="0">
                  <a:solidFill>
                    <a:srgbClr val="339933"/>
                  </a:solidFill>
                </a:rPr>
                <a:t>1x End box</a:t>
              </a:r>
              <a:endParaRPr lang="en-GB" sz="1400">
                <a:solidFill>
                  <a:srgbClr val="339933"/>
                </a:solidFill>
              </a:endParaRPr>
            </a:p>
          </p:txBody>
        </p:sp>
        <p:grpSp>
          <p:nvGrpSpPr>
            <p:cNvPr id="82" name="Groupe 81"/>
            <p:cNvGrpSpPr/>
            <p:nvPr/>
          </p:nvGrpSpPr>
          <p:grpSpPr>
            <a:xfrm>
              <a:off x="683568" y="4149080"/>
              <a:ext cx="433200" cy="485737"/>
              <a:chOff x="885788" y="1677232"/>
              <a:chExt cx="433200" cy="485737"/>
            </a:xfrm>
          </p:grpSpPr>
          <p:grpSp>
            <p:nvGrpSpPr>
              <p:cNvPr id="83" name="Groupe 82"/>
              <p:cNvGrpSpPr/>
              <p:nvPr/>
            </p:nvGrpSpPr>
            <p:grpSpPr>
              <a:xfrm>
                <a:off x="885788" y="1677232"/>
                <a:ext cx="433200" cy="359410"/>
                <a:chOff x="284101" y="1684852"/>
                <a:chExt cx="433200" cy="35941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32081" y="1774557"/>
                  <a:ext cx="85220" cy="1800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6" name="Ellipse 85"/>
                <p:cNvSpPr>
                  <a:spLocks noChangeAspect="1"/>
                </p:cNvSpPr>
                <p:nvPr/>
              </p:nvSpPr>
              <p:spPr>
                <a:xfrm>
                  <a:off x="284101" y="1684852"/>
                  <a:ext cx="359410" cy="35941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84" name="Rectangle 83"/>
              <p:cNvSpPr/>
              <p:nvPr/>
            </p:nvSpPr>
            <p:spPr>
              <a:xfrm rot="16200000" flipV="1">
                <a:off x="859230" y="1992236"/>
                <a:ext cx="251466" cy="90000"/>
              </a:xfrm>
              <a:prstGeom prst="rect">
                <a:avLst/>
              </a:prstGeom>
              <a:solidFill>
                <a:srgbClr val="33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683568" y="3140968"/>
            <a:ext cx="2615878" cy="532380"/>
            <a:chOff x="467544" y="3145533"/>
            <a:chExt cx="2615878" cy="532380"/>
          </a:xfrm>
        </p:grpSpPr>
        <p:sp>
          <p:nvSpPr>
            <p:cNvPr id="88" name="Rectangle 87"/>
            <p:cNvSpPr/>
            <p:nvPr/>
          </p:nvSpPr>
          <p:spPr>
            <a:xfrm>
              <a:off x="1566532" y="3295890"/>
              <a:ext cx="15168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13x valve box (VB)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grpSp>
          <p:nvGrpSpPr>
            <p:cNvPr id="89" name="Groupe 88"/>
            <p:cNvGrpSpPr/>
            <p:nvPr/>
          </p:nvGrpSpPr>
          <p:grpSpPr>
            <a:xfrm>
              <a:off x="467544" y="3145533"/>
              <a:ext cx="511936" cy="532380"/>
              <a:chOff x="1971832" y="4230082"/>
              <a:chExt cx="511936" cy="53238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71832" y="4491614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398548" y="4492757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" name="Ellipse 91"/>
              <p:cNvSpPr>
                <a:spLocks noChangeAspect="1"/>
              </p:cNvSpPr>
              <p:nvPr/>
            </p:nvSpPr>
            <p:spPr>
              <a:xfrm>
                <a:off x="2047268" y="4403052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" name="Organigramme : Délai 92"/>
              <p:cNvSpPr/>
              <p:nvPr/>
            </p:nvSpPr>
            <p:spPr>
              <a:xfrm rot="5400000">
                <a:off x="2184126" y="4527898"/>
                <a:ext cx="77141" cy="90000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5400000">
                <a:off x="2100180" y="4358817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" name="Double vague 94"/>
              <p:cNvSpPr/>
              <p:nvPr/>
            </p:nvSpPr>
            <p:spPr>
              <a:xfrm rot="5400000">
                <a:off x="2200564" y="4204686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6" name="Groupe 95"/>
          <p:cNvGrpSpPr/>
          <p:nvPr/>
        </p:nvGrpSpPr>
        <p:grpSpPr>
          <a:xfrm>
            <a:off x="661079" y="4058488"/>
            <a:ext cx="4320045" cy="738664"/>
            <a:chOff x="445055" y="3759054"/>
            <a:chExt cx="4320045" cy="738664"/>
          </a:xfrm>
        </p:grpSpPr>
        <p:grpSp>
          <p:nvGrpSpPr>
            <p:cNvPr id="97" name="Groupe 96"/>
            <p:cNvGrpSpPr/>
            <p:nvPr/>
          </p:nvGrpSpPr>
          <p:grpSpPr>
            <a:xfrm>
              <a:off x="450692" y="4189910"/>
              <a:ext cx="1024964" cy="293301"/>
              <a:chOff x="6547836" y="4436958"/>
              <a:chExt cx="1024964" cy="293301"/>
            </a:xfrm>
          </p:grpSpPr>
          <p:sp>
            <p:nvSpPr>
              <p:cNvPr id="103" name="Double vague 102"/>
              <p:cNvSpPr/>
              <p:nvPr/>
            </p:nvSpPr>
            <p:spPr>
              <a:xfrm>
                <a:off x="7482800" y="4436958"/>
                <a:ext cx="90000" cy="287705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4" name="Groupe 103"/>
              <p:cNvGrpSpPr/>
              <p:nvPr/>
            </p:nvGrpSpPr>
            <p:grpSpPr>
              <a:xfrm>
                <a:off x="6547836" y="4441522"/>
                <a:ext cx="955487" cy="288737"/>
                <a:chOff x="6569816" y="1719084"/>
                <a:chExt cx="955487" cy="288737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6661757" y="1774557"/>
                  <a:ext cx="464820" cy="1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Double vague 105"/>
                <p:cNvSpPr/>
                <p:nvPr/>
              </p:nvSpPr>
              <p:spPr>
                <a:xfrm>
                  <a:off x="6569816" y="1765557"/>
                  <a:ext cx="90000" cy="198000"/>
                </a:xfrm>
                <a:prstGeom prst="doubleWav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Trapèze 106"/>
                <p:cNvSpPr/>
                <p:nvPr/>
              </p:nvSpPr>
              <p:spPr>
                <a:xfrm rot="16200000">
                  <a:off x="7169479" y="1651998"/>
                  <a:ext cx="288737" cy="422910"/>
                </a:xfrm>
                <a:prstGeom prst="trapezoid">
                  <a:avLst>
                    <a:gd name="adj" fmla="val 19721"/>
                  </a:avLst>
                </a:prstGeom>
                <a:solidFill>
                  <a:schemeClr val="accent1"/>
                </a:solidFill>
                <a:ln w="25400">
                  <a:solidFill>
                    <a:schemeClr val="tx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en-GB"/>
                </a:p>
              </p:txBody>
            </p:sp>
          </p:grpSp>
        </p:grpSp>
        <p:grpSp>
          <p:nvGrpSpPr>
            <p:cNvPr id="98" name="Groupe 97"/>
            <p:cNvGrpSpPr/>
            <p:nvPr/>
          </p:nvGrpSpPr>
          <p:grpSpPr>
            <a:xfrm>
              <a:off x="445055" y="3875078"/>
              <a:ext cx="556761" cy="198000"/>
              <a:chOff x="1331640" y="4483757"/>
              <a:chExt cx="556761" cy="1980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423581" y="4492757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" name="Double vague 100"/>
              <p:cNvSpPr/>
              <p:nvPr/>
            </p:nvSpPr>
            <p:spPr>
              <a:xfrm>
                <a:off x="1331640" y="44837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Double vague 101"/>
              <p:cNvSpPr/>
              <p:nvPr/>
            </p:nvSpPr>
            <p:spPr>
              <a:xfrm>
                <a:off x="1794168" y="44837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1566532" y="3759054"/>
              <a:ext cx="319856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13x (standard) Headers Unit (HU)</a:t>
              </a:r>
            </a:p>
            <a:p>
              <a:endParaRPr lang="en-GB" sz="1400" dirty="0" smtClean="0">
                <a:solidFill>
                  <a:schemeClr val="accent1"/>
                </a:solidFill>
              </a:endParaRPr>
            </a:p>
            <a:p>
              <a:r>
                <a:rPr lang="en-GB" sz="1400" dirty="0" smtClean="0">
                  <a:solidFill>
                    <a:schemeClr val="accent1"/>
                  </a:solidFill>
                </a:rPr>
                <a:t>1x Elliptic interfaced Headers Unit (HU-EL</a:t>
              </a:r>
              <a:endParaRPr lang="en-GB" sz="1400" dirty="0"/>
            </a:p>
          </p:txBody>
        </p:sp>
      </p:grpSp>
      <p:sp>
        <p:nvSpPr>
          <p:cNvPr id="108" name="Rectangle à coins arrondis 107"/>
          <p:cNvSpPr/>
          <p:nvPr/>
        </p:nvSpPr>
        <p:spPr>
          <a:xfrm>
            <a:off x="2873516" y="1628799"/>
            <a:ext cx="1864731" cy="374571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sz="1600" dirty="0" smtClean="0"/>
              <a:t>Spoke cryomodules</a:t>
            </a:r>
            <a:endParaRPr lang="fr-FR" sz="1600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1907704" y="2060848"/>
            <a:ext cx="30243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 Spoke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Spoke section </a:t>
            </a:r>
            <a:r>
              <a:rPr lang="fr-FR" dirty="0" err="1" smtClean="0"/>
              <a:t>overview</a:t>
            </a:r>
            <a:endParaRPr lang="fr-FR" dirty="0" smtClean="0"/>
          </a:p>
          <a:p>
            <a:pPr lvl="1"/>
            <a:r>
              <a:rPr lang="fr-FR" dirty="0" smtClean="0"/>
              <a:t>Flexible components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1475656" y="3600666"/>
            <a:ext cx="1881256" cy="532380"/>
            <a:chOff x="-901776" y="3145533"/>
            <a:chExt cx="1881256" cy="532380"/>
          </a:xfrm>
        </p:grpSpPr>
        <p:sp>
          <p:nvSpPr>
            <p:cNvPr id="27" name="Rectangle 26"/>
            <p:cNvSpPr/>
            <p:nvPr/>
          </p:nvSpPr>
          <p:spPr>
            <a:xfrm>
              <a:off x="-901776" y="3334460"/>
              <a:ext cx="12155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valve box (VB)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467544" y="3145533"/>
              <a:ext cx="511936" cy="532380"/>
              <a:chOff x="1971832" y="4230082"/>
              <a:chExt cx="511936" cy="53238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971832" y="4491614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398548" y="4492757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" name="Ellipse 30"/>
              <p:cNvSpPr>
                <a:spLocks noChangeAspect="1"/>
              </p:cNvSpPr>
              <p:nvPr/>
            </p:nvSpPr>
            <p:spPr>
              <a:xfrm>
                <a:off x="2047268" y="4403052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Organigramme : Délai 31"/>
              <p:cNvSpPr/>
              <p:nvPr/>
            </p:nvSpPr>
            <p:spPr>
              <a:xfrm rot="5400000">
                <a:off x="2184126" y="4527898"/>
                <a:ext cx="77141" cy="90000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2100180" y="4358817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Double vague 33"/>
              <p:cNvSpPr/>
              <p:nvPr/>
            </p:nvSpPr>
            <p:spPr>
              <a:xfrm rot="5400000">
                <a:off x="2200564" y="4204686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e 34"/>
          <p:cNvGrpSpPr/>
          <p:nvPr/>
        </p:nvGrpSpPr>
        <p:grpSpPr>
          <a:xfrm>
            <a:off x="-59001" y="4471188"/>
            <a:ext cx="4126945" cy="738664"/>
            <a:chOff x="-2651289" y="3791651"/>
            <a:chExt cx="4126945" cy="738664"/>
          </a:xfrm>
        </p:grpSpPr>
        <p:grpSp>
          <p:nvGrpSpPr>
            <p:cNvPr id="36" name="Groupe 35"/>
            <p:cNvGrpSpPr/>
            <p:nvPr/>
          </p:nvGrpSpPr>
          <p:grpSpPr>
            <a:xfrm>
              <a:off x="450692" y="4189910"/>
              <a:ext cx="1024964" cy="293301"/>
              <a:chOff x="6547836" y="4436958"/>
              <a:chExt cx="1024964" cy="293301"/>
            </a:xfrm>
          </p:grpSpPr>
          <p:sp>
            <p:nvSpPr>
              <p:cNvPr id="42" name="Double vague 41"/>
              <p:cNvSpPr/>
              <p:nvPr/>
            </p:nvSpPr>
            <p:spPr>
              <a:xfrm>
                <a:off x="7482800" y="4436958"/>
                <a:ext cx="90000" cy="287705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3" name="Groupe 42"/>
              <p:cNvGrpSpPr/>
              <p:nvPr/>
            </p:nvGrpSpPr>
            <p:grpSpPr>
              <a:xfrm>
                <a:off x="6547836" y="4441522"/>
                <a:ext cx="955487" cy="288737"/>
                <a:chOff x="6569816" y="1719084"/>
                <a:chExt cx="955487" cy="288737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6661757" y="1774557"/>
                  <a:ext cx="464820" cy="1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Double vague 44"/>
                <p:cNvSpPr/>
                <p:nvPr/>
              </p:nvSpPr>
              <p:spPr>
                <a:xfrm>
                  <a:off x="6569816" y="1765557"/>
                  <a:ext cx="90000" cy="198000"/>
                </a:xfrm>
                <a:prstGeom prst="doubleWav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Trapèze 45"/>
                <p:cNvSpPr/>
                <p:nvPr/>
              </p:nvSpPr>
              <p:spPr>
                <a:xfrm rot="16200000">
                  <a:off x="7169479" y="1651998"/>
                  <a:ext cx="288737" cy="422910"/>
                </a:xfrm>
                <a:prstGeom prst="trapezoid">
                  <a:avLst>
                    <a:gd name="adj" fmla="val 19721"/>
                  </a:avLst>
                </a:prstGeom>
                <a:solidFill>
                  <a:schemeClr val="accent1"/>
                </a:solidFill>
                <a:ln w="25400">
                  <a:solidFill>
                    <a:schemeClr val="tx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en-GB"/>
                </a:p>
              </p:txBody>
            </p:sp>
          </p:grpSp>
        </p:grpSp>
        <p:grpSp>
          <p:nvGrpSpPr>
            <p:cNvPr id="37" name="Groupe 36"/>
            <p:cNvGrpSpPr/>
            <p:nvPr/>
          </p:nvGrpSpPr>
          <p:grpSpPr>
            <a:xfrm>
              <a:off x="445055" y="3875078"/>
              <a:ext cx="556761" cy="198000"/>
              <a:chOff x="1331640" y="4483757"/>
              <a:chExt cx="556761" cy="198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423581" y="4492757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0" name="Double vague 39"/>
              <p:cNvSpPr/>
              <p:nvPr/>
            </p:nvSpPr>
            <p:spPr>
              <a:xfrm>
                <a:off x="1331640" y="44837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Double vague 40"/>
              <p:cNvSpPr/>
              <p:nvPr/>
            </p:nvSpPr>
            <p:spPr>
              <a:xfrm>
                <a:off x="1794168" y="44837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-2651289" y="3791651"/>
              <a:ext cx="304307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1400" dirty="0" smtClean="0">
                  <a:solidFill>
                    <a:schemeClr val="accent1"/>
                  </a:solidFill>
                </a:rPr>
                <a:t>(standard) Headers Units (HU)</a:t>
              </a:r>
            </a:p>
            <a:p>
              <a:pPr algn="r"/>
              <a:endParaRPr lang="en-GB" sz="1400" dirty="0" smtClean="0">
                <a:solidFill>
                  <a:schemeClr val="accent1"/>
                </a:solidFill>
              </a:endParaRPr>
            </a:p>
            <a:p>
              <a:pPr algn="r"/>
              <a:r>
                <a:rPr lang="en-GB" sz="1400" dirty="0" smtClean="0">
                  <a:solidFill>
                    <a:schemeClr val="accent1"/>
                  </a:solidFill>
                </a:rPr>
                <a:t>Elliptic interfaced Headers Unit (HU-EL)</a:t>
              </a:r>
              <a:endParaRPr lang="en-GB" sz="1400" dirty="0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981725" y="5673768"/>
            <a:ext cx="1438147" cy="491536"/>
            <a:chOff x="-271741" y="5443540"/>
            <a:chExt cx="1438147" cy="491536"/>
          </a:xfrm>
        </p:grpSpPr>
        <p:sp>
          <p:nvSpPr>
            <p:cNvPr id="20" name="Rectangle 19"/>
            <p:cNvSpPr/>
            <p:nvPr/>
          </p:nvSpPr>
          <p:spPr>
            <a:xfrm>
              <a:off x="-271741" y="5469356"/>
              <a:ext cx="10163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rgbClr val="339933"/>
                  </a:solidFill>
                </a:rPr>
                <a:t>1x End box </a:t>
              </a:r>
              <a:endParaRPr lang="en-GB" sz="1400" dirty="0">
                <a:solidFill>
                  <a:srgbClr val="339933"/>
                </a:solidFill>
              </a:endParaRPr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733206" y="5443540"/>
              <a:ext cx="433200" cy="491536"/>
              <a:chOff x="779141" y="4399670"/>
              <a:chExt cx="433200" cy="491536"/>
            </a:xfrm>
          </p:grpSpPr>
          <p:grpSp>
            <p:nvGrpSpPr>
              <p:cNvPr id="57" name="Groupe 56"/>
              <p:cNvGrpSpPr/>
              <p:nvPr/>
            </p:nvGrpSpPr>
            <p:grpSpPr>
              <a:xfrm>
                <a:off x="779141" y="4399670"/>
                <a:ext cx="433200" cy="485737"/>
                <a:chOff x="885788" y="1677232"/>
                <a:chExt cx="433200" cy="485737"/>
              </a:xfrm>
            </p:grpSpPr>
            <p:grpSp>
              <p:nvGrpSpPr>
                <p:cNvPr id="59" name="Groupe 58"/>
                <p:cNvGrpSpPr/>
                <p:nvPr/>
              </p:nvGrpSpPr>
              <p:grpSpPr>
                <a:xfrm>
                  <a:off x="885788" y="1677232"/>
                  <a:ext cx="433200" cy="359410"/>
                  <a:chOff x="284101" y="1684852"/>
                  <a:chExt cx="433200" cy="359410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632081" y="1774557"/>
                    <a:ext cx="85220" cy="180000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Ellipse 63"/>
                  <p:cNvSpPr>
                    <a:spLocks noChangeAspect="1"/>
                  </p:cNvSpPr>
                  <p:nvPr/>
                </p:nvSpPr>
                <p:spPr>
                  <a:xfrm>
                    <a:off x="284101" y="1684852"/>
                    <a:ext cx="359410" cy="359410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e 59"/>
                <p:cNvGrpSpPr/>
                <p:nvPr/>
              </p:nvGrpSpPr>
              <p:grpSpPr>
                <a:xfrm flipV="1">
                  <a:off x="939963" y="1829198"/>
                  <a:ext cx="90944" cy="333771"/>
                  <a:chOff x="939963" y="1549876"/>
                  <a:chExt cx="90944" cy="333771"/>
                </a:xfrm>
              </p:grpSpPr>
              <p:sp>
                <p:nvSpPr>
                  <p:cNvPr id="61" name="Organigramme : Délai 60"/>
                  <p:cNvSpPr/>
                  <p:nvPr/>
                </p:nvSpPr>
                <p:spPr>
                  <a:xfrm rot="5400000">
                    <a:off x="947277" y="1800016"/>
                    <a:ext cx="77912" cy="89349"/>
                  </a:xfrm>
                  <a:prstGeom prst="flowChartDelay">
                    <a:avLst/>
                  </a:prstGeom>
                  <a:solidFill>
                    <a:srgbClr val="339933"/>
                  </a:solidFill>
                  <a:ln w="25400">
                    <a:solidFill>
                      <a:schemeClr val="tx2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algn="ctr"/>
                    <a:endParaRPr lang="fr-FR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 rot="5400000">
                    <a:off x="859230" y="1630609"/>
                    <a:ext cx="251466" cy="90000"/>
                  </a:xfrm>
                  <a:prstGeom prst="rect">
                    <a:avLst/>
                  </a:prstGeom>
                  <a:solidFill>
                    <a:srgbClr val="33993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8" name="Double vague 57"/>
              <p:cNvSpPr/>
              <p:nvPr/>
            </p:nvSpPr>
            <p:spPr>
              <a:xfrm rot="5400000">
                <a:off x="847824" y="4817602"/>
                <a:ext cx="48208" cy="99000"/>
              </a:xfrm>
              <a:prstGeom prst="doubleWave">
                <a:avLst/>
              </a:prstGeom>
              <a:solidFill>
                <a:srgbClr val="33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Légende sans bordure 2 65"/>
          <p:cNvSpPr/>
          <p:nvPr/>
        </p:nvSpPr>
        <p:spPr>
          <a:xfrm>
            <a:off x="3563888" y="3082578"/>
            <a:ext cx="3024335" cy="584775"/>
          </a:xfrm>
          <a:prstGeom prst="callout2">
            <a:avLst>
              <a:gd name="adj1" fmla="val 46956"/>
              <a:gd name="adj2" fmla="val -1085"/>
              <a:gd name="adj3" fmla="val 46956"/>
              <a:gd name="adj4" fmla="val -6341"/>
              <a:gd name="adj5" fmla="val 87429"/>
              <a:gd name="adj6" fmla="val -14577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square" rtlCol="0" anchor="ctr">
            <a:spAutoFit/>
          </a:bodyPr>
          <a:lstStyle/>
          <a:p>
            <a:pPr marL="0"/>
            <a:r>
              <a:rPr lang="fr-FR" sz="1600" dirty="0" err="1" smtClean="0"/>
              <a:t>Flexibility</a:t>
            </a:r>
            <a:r>
              <a:rPr lang="fr-FR" sz="1600" dirty="0" smtClean="0"/>
              <a:t> </a:t>
            </a:r>
            <a:r>
              <a:rPr lang="fr-FR" sz="1600" dirty="0" err="1" smtClean="0"/>
              <a:t>wrt</a:t>
            </a:r>
            <a:r>
              <a:rPr lang="fr-FR" sz="1600" dirty="0" smtClean="0"/>
              <a:t> the cryomodules </a:t>
            </a:r>
            <a:r>
              <a:rPr lang="fr-FR" sz="1600" dirty="0" err="1" smtClean="0"/>
              <a:t>cryo</a:t>
            </a:r>
            <a:r>
              <a:rPr lang="fr-FR" sz="1600" dirty="0" smtClean="0"/>
              <a:t>. distribution</a:t>
            </a:r>
            <a:endParaRPr lang="fr-FR" sz="1600" dirty="0"/>
          </a:p>
        </p:txBody>
      </p:sp>
      <p:sp>
        <p:nvSpPr>
          <p:cNvPr id="67" name="Légende sans bordure 2 66"/>
          <p:cNvSpPr/>
          <p:nvPr/>
        </p:nvSpPr>
        <p:spPr>
          <a:xfrm>
            <a:off x="4607497" y="4301910"/>
            <a:ext cx="3024335" cy="338554"/>
          </a:xfrm>
          <a:prstGeom prst="callout2">
            <a:avLst>
              <a:gd name="adj1" fmla="val 46956"/>
              <a:gd name="adj2" fmla="val -1085"/>
              <a:gd name="adj3" fmla="val 46956"/>
              <a:gd name="adj4" fmla="val -6341"/>
              <a:gd name="adj5" fmla="val 181991"/>
              <a:gd name="adj6" fmla="val -18357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square" rtlCol="0" anchor="ctr">
            <a:spAutoFit/>
          </a:bodyPr>
          <a:lstStyle/>
          <a:p>
            <a:pPr marL="0"/>
            <a:r>
              <a:rPr lang="fr-FR" sz="1600" dirty="0" err="1" smtClean="0"/>
              <a:t>Flexibility</a:t>
            </a:r>
            <a:r>
              <a:rPr lang="fr-FR" sz="1600" dirty="0" smtClean="0"/>
              <a:t> of the CDS-SL</a:t>
            </a:r>
            <a:endParaRPr lang="fr-FR" sz="1600" dirty="0"/>
          </a:p>
        </p:txBody>
      </p:sp>
      <p:sp>
        <p:nvSpPr>
          <p:cNvPr id="68" name="Légende sans bordure 2 67"/>
          <p:cNvSpPr/>
          <p:nvPr/>
        </p:nvSpPr>
        <p:spPr>
          <a:xfrm>
            <a:off x="3977528" y="5826750"/>
            <a:ext cx="3024335" cy="338554"/>
          </a:xfrm>
          <a:prstGeom prst="callout2">
            <a:avLst>
              <a:gd name="adj1" fmla="val 46956"/>
              <a:gd name="adj2" fmla="val -1085"/>
              <a:gd name="adj3" fmla="val 46956"/>
              <a:gd name="adj4" fmla="val -6341"/>
              <a:gd name="adj5" fmla="val 90904"/>
              <a:gd name="adj6" fmla="val -28015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square" rtlCol="0" anchor="ctr">
            <a:spAutoFit/>
          </a:bodyPr>
          <a:lstStyle/>
          <a:p>
            <a:pPr marL="0"/>
            <a:r>
              <a:rPr lang="fr-FR" sz="1600" dirty="0" err="1" smtClean="0"/>
              <a:t>Flexibility</a:t>
            </a:r>
            <a:r>
              <a:rPr lang="fr-FR" sz="1600" dirty="0" smtClean="0"/>
              <a:t> </a:t>
            </a:r>
            <a:r>
              <a:rPr lang="fr-FR" sz="1600" dirty="0" err="1" smtClean="0"/>
              <a:t>wrt</a:t>
            </a:r>
            <a:r>
              <a:rPr lang="fr-FR" sz="1600" dirty="0" smtClean="0"/>
              <a:t> the vent line</a:t>
            </a:r>
            <a:endParaRPr lang="fr-FR" sz="1600" dirty="0"/>
          </a:p>
        </p:txBody>
      </p:sp>
      <p:cxnSp>
        <p:nvCxnSpPr>
          <p:cNvPr id="69" name="Connecteur droit 68"/>
          <p:cNvCxnSpPr>
            <a:endCxn id="41" idx="3"/>
          </p:cNvCxnSpPr>
          <p:nvPr/>
        </p:nvCxnSpPr>
        <p:spPr>
          <a:xfrm flipH="1">
            <a:off x="3589871" y="4471187"/>
            <a:ext cx="812012" cy="1824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endCxn id="45" idx="0"/>
          </p:cNvCxnSpPr>
          <p:nvPr/>
        </p:nvCxnSpPr>
        <p:spPr>
          <a:xfrm flipH="1">
            <a:off x="3087980" y="4471187"/>
            <a:ext cx="1313903" cy="4616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endCxn id="40" idx="3"/>
          </p:cNvCxnSpPr>
          <p:nvPr/>
        </p:nvCxnSpPr>
        <p:spPr>
          <a:xfrm flipH="1">
            <a:off x="3127343" y="4471187"/>
            <a:ext cx="1274540" cy="1824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e 79"/>
          <p:cNvGrpSpPr/>
          <p:nvPr/>
        </p:nvGrpSpPr>
        <p:grpSpPr>
          <a:xfrm>
            <a:off x="871928" y="1335470"/>
            <a:ext cx="7560840" cy="1949514"/>
            <a:chOff x="611560" y="3573016"/>
            <a:chExt cx="7560840" cy="1949514"/>
          </a:xfrm>
        </p:grpSpPr>
        <p:cxnSp>
          <p:nvCxnSpPr>
            <p:cNvPr id="81" name="Connecteur droit 80"/>
            <p:cNvCxnSpPr/>
            <p:nvPr/>
          </p:nvCxnSpPr>
          <p:spPr>
            <a:xfrm>
              <a:off x="3995936" y="4590805"/>
              <a:ext cx="1512168" cy="0"/>
            </a:xfrm>
            <a:prstGeom prst="line">
              <a:avLst/>
            </a:prstGeom>
            <a:ln w="254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4420104" y="450304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78449" y="450418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Double vague 83"/>
            <p:cNvSpPr/>
            <p:nvPr/>
          </p:nvSpPr>
          <p:spPr>
            <a:xfrm>
              <a:off x="3786508" y="449518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46820" y="450418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Ellipse 85"/>
            <p:cNvSpPr>
              <a:spLocks noChangeAspect="1"/>
            </p:cNvSpPr>
            <p:nvPr/>
          </p:nvSpPr>
          <p:spPr>
            <a:xfrm>
              <a:off x="4495540" y="441448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Organigramme : Délai 86"/>
            <p:cNvSpPr/>
            <p:nvPr/>
          </p:nvSpPr>
          <p:spPr>
            <a:xfrm rot="5400000">
              <a:off x="4635640" y="453965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88" name="Rectangle 87"/>
            <p:cNvSpPr/>
            <p:nvPr/>
          </p:nvSpPr>
          <p:spPr>
            <a:xfrm rot="5400000">
              <a:off x="4548452" y="437024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Double vague 88"/>
            <p:cNvSpPr/>
            <p:nvPr/>
          </p:nvSpPr>
          <p:spPr>
            <a:xfrm rot="5400000">
              <a:off x="4648836" y="421611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ouble vague 89"/>
            <p:cNvSpPr/>
            <p:nvPr/>
          </p:nvSpPr>
          <p:spPr>
            <a:xfrm>
              <a:off x="4249036" y="449518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01028" y="425567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HU03</a:t>
              </a:r>
              <a:endParaRPr lang="fr-FR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195968" y="450177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647717" y="450291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Double vague 93"/>
            <p:cNvSpPr/>
            <p:nvPr/>
          </p:nvSpPr>
          <p:spPr>
            <a:xfrm>
              <a:off x="2555776" y="449391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22684" y="450291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3271404" y="441321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Organigramme : Délai 96"/>
            <p:cNvSpPr/>
            <p:nvPr/>
          </p:nvSpPr>
          <p:spPr>
            <a:xfrm rot="5400000">
              <a:off x="3411504" y="453838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98" name="Rectangle 97"/>
            <p:cNvSpPr/>
            <p:nvPr/>
          </p:nvSpPr>
          <p:spPr>
            <a:xfrm rot="5400000">
              <a:off x="3324316" y="436897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Double vague 98"/>
            <p:cNvSpPr/>
            <p:nvPr/>
          </p:nvSpPr>
          <p:spPr>
            <a:xfrm rot="5400000">
              <a:off x="3424700" y="421484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ouble vague 99"/>
            <p:cNvSpPr/>
            <p:nvPr/>
          </p:nvSpPr>
          <p:spPr>
            <a:xfrm>
              <a:off x="3018304" y="449391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70296" y="425440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HU02</a:t>
              </a:r>
              <a:endParaRPr lang="fr-FR" sz="1400" dirty="0"/>
            </a:p>
          </p:txBody>
        </p:sp>
        <p:grpSp>
          <p:nvGrpSpPr>
            <p:cNvPr id="102" name="Groupe 101"/>
            <p:cNvGrpSpPr/>
            <p:nvPr/>
          </p:nvGrpSpPr>
          <p:grpSpPr>
            <a:xfrm>
              <a:off x="7482800" y="4436958"/>
              <a:ext cx="556761" cy="287705"/>
              <a:chOff x="5706853" y="2870633"/>
              <a:chExt cx="556761" cy="19800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798794" y="2879633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Double vague 152"/>
              <p:cNvSpPr/>
              <p:nvPr/>
            </p:nvSpPr>
            <p:spPr>
              <a:xfrm>
                <a:off x="5706853" y="2870633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611560" y="4849415"/>
              <a:ext cx="7662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339933"/>
                  </a:solidFill>
                </a:rPr>
                <a:t>End box</a:t>
              </a:r>
              <a:endParaRPr lang="en-US" sz="1400" dirty="0">
                <a:solidFill>
                  <a:srgbClr val="339933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87006" y="478824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VB01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03848" y="4797410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VB02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398164" y="4797410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VB03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013528" y="4788242"/>
              <a:ext cx="567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VB13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959777" y="4999310"/>
              <a:ext cx="1212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Interface with the CDS-EL</a:t>
              </a:r>
              <a:endParaRPr lang="en-US" sz="1400" dirty="0"/>
            </a:p>
          </p:txBody>
        </p:sp>
        <p:cxnSp>
          <p:nvCxnSpPr>
            <p:cNvPr id="109" name="Connecteur droit 108"/>
            <p:cNvCxnSpPr/>
            <p:nvPr/>
          </p:nvCxnSpPr>
          <p:spPr>
            <a:xfrm rot="5400000">
              <a:off x="7196724" y="4725180"/>
              <a:ext cx="753333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rot="16200000" flipH="1">
              <a:off x="7030212" y="3751763"/>
              <a:ext cx="0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6516216" y="3919190"/>
              <a:ext cx="1294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Beam direction</a:t>
              </a:r>
              <a:endParaRPr lang="fr-FR" sz="1400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1054000" y="3573016"/>
              <a:ext cx="565672" cy="634206"/>
              <a:chOff x="1331640" y="891808"/>
              <a:chExt cx="565672" cy="634206"/>
            </a:xfrm>
          </p:grpSpPr>
          <p:cxnSp>
            <p:nvCxnSpPr>
              <p:cNvPr id="148" name="Connecteur droit avec flèche 147"/>
              <p:cNvCxnSpPr/>
              <p:nvPr/>
            </p:nvCxnSpPr>
            <p:spPr>
              <a:xfrm flipH="1">
                <a:off x="1385832" y="1500024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/>
              <p:cNvSpPr/>
              <p:nvPr/>
            </p:nvSpPr>
            <p:spPr>
              <a:xfrm>
                <a:off x="1331640" y="1187460"/>
                <a:ext cx="2728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x</a:t>
                </a:r>
                <a:endParaRPr lang="fr-FR" sz="1600" dirty="0"/>
              </a:p>
            </p:txBody>
          </p:sp>
          <p:cxnSp>
            <p:nvCxnSpPr>
              <p:cNvPr id="150" name="Connecteur droit avec flèche 149"/>
              <p:cNvCxnSpPr/>
              <p:nvPr/>
            </p:nvCxnSpPr>
            <p:spPr>
              <a:xfrm rot="16200000">
                <a:off x="1629916" y="1259852"/>
                <a:ext cx="4803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1619672" y="891808"/>
                <a:ext cx="2776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y</a:t>
                </a:r>
                <a:endParaRPr lang="fr-FR" sz="1600" dirty="0"/>
              </a:p>
            </p:txBody>
          </p:sp>
        </p:grpSp>
        <p:grpSp>
          <p:nvGrpSpPr>
            <p:cNvPr id="113" name="Groupe 112"/>
            <p:cNvGrpSpPr/>
            <p:nvPr/>
          </p:nvGrpSpPr>
          <p:grpSpPr>
            <a:xfrm>
              <a:off x="6547836" y="4441522"/>
              <a:ext cx="924032" cy="288737"/>
              <a:chOff x="6569816" y="1719084"/>
              <a:chExt cx="924032" cy="28873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6661757" y="1774557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6" name="Double vague 145"/>
              <p:cNvSpPr/>
              <p:nvPr/>
            </p:nvSpPr>
            <p:spPr>
              <a:xfrm>
                <a:off x="6569816" y="1765557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èze 146"/>
              <p:cNvSpPr/>
              <p:nvPr/>
            </p:nvSpPr>
            <p:spPr>
              <a:xfrm rot="16200000">
                <a:off x="7169479" y="1683453"/>
                <a:ext cx="288737" cy="360000"/>
              </a:xfrm>
              <a:prstGeom prst="trapezoid">
                <a:avLst>
                  <a:gd name="adj" fmla="val 19721"/>
                </a:avLst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en-US"/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6483448" y="4251865"/>
              <a:ext cx="630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HU-EL</a:t>
              </a:r>
              <a:endParaRPr lang="fr-FR" sz="14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2624" y="3700705"/>
              <a:ext cx="7628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TCS axis</a:t>
              </a:r>
              <a:endParaRPr lang="fr-FR" sz="14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971832" y="449161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423581" y="449275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Double vague 117"/>
            <p:cNvSpPr/>
            <p:nvPr/>
          </p:nvSpPr>
          <p:spPr>
            <a:xfrm>
              <a:off x="1331640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398548" y="449275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0" name="Ellipse 119"/>
            <p:cNvSpPr>
              <a:spLocks noChangeAspect="1"/>
            </p:cNvSpPr>
            <p:nvPr/>
          </p:nvSpPr>
          <p:spPr>
            <a:xfrm>
              <a:off x="2047268" y="440305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1" name="Organigramme : Délai 120"/>
            <p:cNvSpPr/>
            <p:nvPr/>
          </p:nvSpPr>
          <p:spPr>
            <a:xfrm rot="5400000">
              <a:off x="2187368" y="452822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22" name="Rectangle 121"/>
            <p:cNvSpPr/>
            <p:nvPr/>
          </p:nvSpPr>
          <p:spPr>
            <a:xfrm rot="5400000">
              <a:off x="2100180" y="435881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" name="Double vague 122"/>
            <p:cNvSpPr/>
            <p:nvPr/>
          </p:nvSpPr>
          <p:spPr>
            <a:xfrm rot="5400000">
              <a:off x="2200564" y="420468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uble vague 123"/>
            <p:cNvSpPr/>
            <p:nvPr/>
          </p:nvSpPr>
          <p:spPr>
            <a:xfrm>
              <a:off x="1794168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346160" y="424424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HU01</a:t>
              </a:r>
              <a:endParaRPr lang="fr-FR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20544" y="4491614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491118" y="449275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Double vague 127"/>
            <p:cNvSpPr/>
            <p:nvPr/>
          </p:nvSpPr>
          <p:spPr>
            <a:xfrm>
              <a:off x="5399177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406872" y="4492757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Ellipse 129"/>
            <p:cNvSpPr>
              <a:spLocks noChangeAspect="1"/>
            </p:cNvSpPr>
            <p:nvPr/>
          </p:nvSpPr>
          <p:spPr>
            <a:xfrm>
              <a:off x="6095980" y="4403052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1" name="Organigramme : Délai 130"/>
            <p:cNvSpPr/>
            <p:nvPr/>
          </p:nvSpPr>
          <p:spPr>
            <a:xfrm rot="5400000">
              <a:off x="6236080" y="4528224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6148892" y="4358817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Double vague 132"/>
            <p:cNvSpPr/>
            <p:nvPr/>
          </p:nvSpPr>
          <p:spPr>
            <a:xfrm rot="5400000">
              <a:off x="6249276" y="4204686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Double vague 133"/>
            <p:cNvSpPr/>
            <p:nvPr/>
          </p:nvSpPr>
          <p:spPr>
            <a:xfrm>
              <a:off x="5861705" y="44837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413697" y="4244245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HU13</a:t>
              </a:r>
              <a:endParaRPr lang="fr-FR" sz="1400" dirty="0"/>
            </a:p>
          </p:txBody>
        </p:sp>
        <p:grpSp>
          <p:nvGrpSpPr>
            <p:cNvPr id="136" name="Groupe 135"/>
            <p:cNvGrpSpPr/>
            <p:nvPr/>
          </p:nvGrpSpPr>
          <p:grpSpPr>
            <a:xfrm>
              <a:off x="779141" y="4399670"/>
              <a:ext cx="433200" cy="491536"/>
              <a:chOff x="779141" y="4399670"/>
              <a:chExt cx="433200" cy="491536"/>
            </a:xfrm>
          </p:grpSpPr>
          <p:grpSp>
            <p:nvGrpSpPr>
              <p:cNvPr id="137" name="Groupe 136"/>
              <p:cNvGrpSpPr/>
              <p:nvPr/>
            </p:nvGrpSpPr>
            <p:grpSpPr>
              <a:xfrm>
                <a:off x="779141" y="4399670"/>
                <a:ext cx="433200" cy="485737"/>
                <a:chOff x="885788" y="1677232"/>
                <a:chExt cx="433200" cy="485737"/>
              </a:xfrm>
            </p:grpSpPr>
            <p:grpSp>
              <p:nvGrpSpPr>
                <p:cNvPr id="139" name="Groupe 138"/>
                <p:cNvGrpSpPr/>
                <p:nvPr/>
              </p:nvGrpSpPr>
              <p:grpSpPr>
                <a:xfrm>
                  <a:off x="885788" y="1677232"/>
                  <a:ext cx="433200" cy="359410"/>
                  <a:chOff x="284101" y="1684852"/>
                  <a:chExt cx="433200" cy="359410"/>
                </a:xfrm>
              </p:grpSpPr>
              <p:sp>
                <p:nvSpPr>
                  <p:cNvPr id="143" name="Rectangle 142"/>
                  <p:cNvSpPr/>
                  <p:nvPr/>
                </p:nvSpPr>
                <p:spPr>
                  <a:xfrm>
                    <a:off x="632081" y="1774557"/>
                    <a:ext cx="85220" cy="180000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Ellipse 143"/>
                  <p:cNvSpPr>
                    <a:spLocks noChangeAspect="1"/>
                  </p:cNvSpPr>
                  <p:nvPr/>
                </p:nvSpPr>
                <p:spPr>
                  <a:xfrm>
                    <a:off x="284101" y="1684852"/>
                    <a:ext cx="359410" cy="359410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Groupe 139"/>
                <p:cNvGrpSpPr/>
                <p:nvPr/>
              </p:nvGrpSpPr>
              <p:grpSpPr>
                <a:xfrm flipV="1">
                  <a:off x="939963" y="1829198"/>
                  <a:ext cx="90944" cy="333771"/>
                  <a:chOff x="939963" y="1549876"/>
                  <a:chExt cx="90944" cy="333771"/>
                </a:xfrm>
              </p:grpSpPr>
              <p:sp>
                <p:nvSpPr>
                  <p:cNvPr id="141" name="Organigramme : Délai 140"/>
                  <p:cNvSpPr/>
                  <p:nvPr/>
                </p:nvSpPr>
                <p:spPr>
                  <a:xfrm rot="5400000">
                    <a:off x="947277" y="1800016"/>
                    <a:ext cx="77912" cy="89349"/>
                  </a:xfrm>
                  <a:prstGeom prst="flowChartDelay">
                    <a:avLst/>
                  </a:prstGeom>
                  <a:solidFill>
                    <a:srgbClr val="339933"/>
                  </a:solidFill>
                  <a:ln w="25400">
                    <a:solidFill>
                      <a:schemeClr val="tx2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algn="ctr"/>
                    <a:endParaRPr lang="fr-FR" dirty="0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 rot="5400000">
                    <a:off x="859230" y="1630609"/>
                    <a:ext cx="251466" cy="90000"/>
                  </a:xfrm>
                  <a:prstGeom prst="rect">
                    <a:avLst/>
                  </a:prstGeom>
                  <a:solidFill>
                    <a:srgbClr val="33993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" name="Double vague 137"/>
              <p:cNvSpPr/>
              <p:nvPr/>
            </p:nvSpPr>
            <p:spPr>
              <a:xfrm rot="5400000">
                <a:off x="847824" y="4817602"/>
                <a:ext cx="48208" cy="99000"/>
              </a:xfrm>
              <a:prstGeom prst="doubleWave">
                <a:avLst/>
              </a:prstGeom>
              <a:solidFill>
                <a:srgbClr val="33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38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Spoke section </a:t>
            </a:r>
            <a:r>
              <a:rPr lang="fr-FR" dirty="0" err="1" smtClean="0"/>
              <a:t>overview</a:t>
            </a:r>
            <a:endParaRPr lang="fr-FR" dirty="0" smtClean="0"/>
          </a:p>
          <a:p>
            <a:pPr lvl="1"/>
            <a:r>
              <a:rPr lang="fr-FR" dirty="0"/>
              <a:t>Flexible </a:t>
            </a:r>
            <a:r>
              <a:rPr lang="fr-FR" dirty="0" smtClean="0"/>
              <a:t>components (vacuum </a:t>
            </a:r>
            <a:r>
              <a:rPr lang="fr-FR" dirty="0" err="1" smtClean="0"/>
              <a:t>vessel</a:t>
            </a:r>
            <a:r>
              <a:rPr lang="fr-FR" dirty="0" smtClean="0"/>
              <a:t> and </a:t>
            </a:r>
            <a:r>
              <a:rPr lang="fr-FR" dirty="0" err="1" smtClean="0"/>
              <a:t>cryolines</a:t>
            </a:r>
            <a:r>
              <a:rPr lang="fr-FR" dirty="0" smtClean="0"/>
              <a:t>)</a:t>
            </a: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2" y="1196752"/>
            <a:ext cx="804788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Zone de dessin 23"/>
          <p:cNvGrpSpPr/>
          <p:nvPr/>
        </p:nvGrpSpPr>
        <p:grpSpPr>
          <a:xfrm>
            <a:off x="1115616" y="3049994"/>
            <a:ext cx="5758900" cy="3115310"/>
            <a:chOff x="0" y="0"/>
            <a:chExt cx="5758900" cy="311531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5756910" cy="3115310"/>
            </a:xfrm>
            <a:prstGeom prst="rect">
              <a:avLst/>
            </a:prstGeom>
          </p:spPr>
        </p:sp>
        <p:pic>
          <p:nvPicPr>
            <p:cNvPr id="10" name="Image 9" descr="\\Da-tacsolcalcul\partage\ESS\CDS\CD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" r="10" b="8"/>
            <a:stretch/>
          </p:blipFill>
          <p:spPr bwMode="auto">
            <a:xfrm>
              <a:off x="118533" y="2117"/>
              <a:ext cx="5640367" cy="30446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Zone de texte 26"/>
            <p:cNvSpPr txBox="1"/>
            <p:nvPr/>
          </p:nvSpPr>
          <p:spPr>
            <a:xfrm>
              <a:off x="2164199" y="1317667"/>
              <a:ext cx="793555" cy="2982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fr-FR" sz="1200">
                  <a:solidFill>
                    <a:srgbClr val="4F81BD"/>
                  </a:solidFill>
                  <a:effectLst/>
                  <a:ea typeface="Times New Roman"/>
                  <a:cs typeface="Times New Roman"/>
                </a:rPr>
                <a:t>Header Unit</a:t>
              </a:r>
              <a:endParaRPr lang="fr-FR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2" name="Zone de texte 26"/>
            <p:cNvSpPr txBox="1"/>
            <p:nvPr/>
          </p:nvSpPr>
          <p:spPr>
            <a:xfrm>
              <a:off x="239068" y="4306"/>
              <a:ext cx="897060" cy="2976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fr-FR" sz="1200">
                  <a:solidFill>
                    <a:srgbClr val="4F81BD"/>
                  </a:solidFill>
                  <a:effectLst/>
                  <a:ea typeface="Times New Roman"/>
                </a:rPr>
                <a:t>Auxiliary lines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Zone de texte 26"/>
            <p:cNvSpPr txBox="1"/>
            <p:nvPr/>
          </p:nvSpPr>
          <p:spPr>
            <a:xfrm>
              <a:off x="721567" y="744672"/>
              <a:ext cx="642425" cy="2976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fr-FR" sz="1200">
                  <a:solidFill>
                    <a:srgbClr val="4F81BD"/>
                  </a:solidFill>
                  <a:effectLst/>
                  <a:ea typeface="Times New Roman"/>
                </a:rPr>
                <a:t>Valve box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Zone de texte 26"/>
            <p:cNvSpPr txBox="1"/>
            <p:nvPr/>
          </p:nvSpPr>
          <p:spPr>
            <a:xfrm>
              <a:off x="3989143" y="745570"/>
              <a:ext cx="642425" cy="2969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fr-FR" sz="1200">
                  <a:solidFill>
                    <a:srgbClr val="4F81BD"/>
                  </a:solidFill>
                  <a:effectLst/>
                  <a:ea typeface="Times New Roman"/>
                </a:rPr>
                <a:t>Valve box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rot="5400000">
              <a:off x="2855952" y="749117"/>
              <a:ext cx="0" cy="914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301555" y="868894"/>
              <a:ext cx="1280795" cy="308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Beam direction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7" name="Légende sans bordure 2 16"/>
          <p:cNvSpPr/>
          <p:nvPr/>
        </p:nvSpPr>
        <p:spPr>
          <a:xfrm>
            <a:off x="6948264" y="5403362"/>
            <a:ext cx="1127231" cy="338554"/>
          </a:xfrm>
          <a:prstGeom prst="callout2">
            <a:avLst>
              <a:gd name="adj1" fmla="val 46956"/>
              <a:gd name="adj2" fmla="val -1085"/>
              <a:gd name="adj3" fmla="val 46956"/>
              <a:gd name="adj4" fmla="val -6341"/>
              <a:gd name="adj5" fmla="val -92157"/>
              <a:gd name="adj6" fmla="val -47844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square" rtlCol="0" anchor="ctr">
            <a:spAutoFit/>
          </a:bodyPr>
          <a:lstStyle/>
          <a:p>
            <a:pPr marL="0"/>
            <a:r>
              <a:rPr lang="fr-FR" sz="1600" dirty="0" err="1" smtClean="0"/>
              <a:t>Flexibility</a:t>
            </a:r>
            <a:endParaRPr lang="fr-FR" sz="1600" dirty="0"/>
          </a:p>
        </p:txBody>
      </p:sp>
      <p:sp>
        <p:nvSpPr>
          <p:cNvPr id="18" name="Légende sans bordure 2 17"/>
          <p:cNvSpPr/>
          <p:nvPr/>
        </p:nvSpPr>
        <p:spPr>
          <a:xfrm>
            <a:off x="6308910" y="3954542"/>
            <a:ext cx="1127231" cy="338554"/>
          </a:xfrm>
          <a:prstGeom prst="callout2">
            <a:avLst>
              <a:gd name="adj1" fmla="val 46956"/>
              <a:gd name="adj2" fmla="val -1085"/>
              <a:gd name="adj3" fmla="val 46956"/>
              <a:gd name="adj4" fmla="val -6341"/>
              <a:gd name="adj5" fmla="val 99907"/>
              <a:gd name="adj6" fmla="val -75785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square" rtlCol="0" anchor="ctr">
            <a:spAutoFit/>
          </a:bodyPr>
          <a:lstStyle/>
          <a:p>
            <a:pPr marL="0"/>
            <a:r>
              <a:rPr lang="fr-FR" sz="1600" dirty="0" err="1" smtClean="0"/>
              <a:t>Flexibility</a:t>
            </a:r>
            <a:endParaRPr lang="fr-FR" sz="1600" dirty="0"/>
          </a:p>
        </p:txBody>
      </p:sp>
      <p:sp>
        <p:nvSpPr>
          <p:cNvPr id="19" name="Légende sans bordure 2 18"/>
          <p:cNvSpPr/>
          <p:nvPr/>
        </p:nvSpPr>
        <p:spPr>
          <a:xfrm>
            <a:off x="3228745" y="5741916"/>
            <a:ext cx="1127231" cy="338554"/>
          </a:xfrm>
          <a:prstGeom prst="callout2">
            <a:avLst>
              <a:gd name="adj1" fmla="val 46956"/>
              <a:gd name="adj2" fmla="val -1085"/>
              <a:gd name="adj3" fmla="val 46956"/>
              <a:gd name="adj4" fmla="val -6341"/>
              <a:gd name="adj5" fmla="val -206195"/>
              <a:gd name="adj6" fmla="val -9087"/>
            </a:avLst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txBody>
          <a:bodyPr wrap="square" rtlCol="0" anchor="ctr">
            <a:spAutoFit/>
          </a:bodyPr>
          <a:lstStyle/>
          <a:p>
            <a:pPr marL="0"/>
            <a:r>
              <a:rPr lang="fr-FR" sz="1600" dirty="0" err="1" smtClean="0"/>
              <a:t>Flexibility</a:t>
            </a:r>
            <a:endParaRPr lang="fr-FR" sz="1600" dirty="0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147270" y="5085185"/>
            <a:ext cx="92937" cy="8260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nAnn 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5064"/>
            <a:ext cx="102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 Spoke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Spoke section </a:t>
            </a:r>
            <a:r>
              <a:rPr lang="fr-FR" dirty="0" err="1" smtClean="0"/>
              <a:t>overview</a:t>
            </a:r>
            <a:endParaRPr lang="fr-FR" dirty="0" smtClean="0"/>
          </a:p>
          <a:p>
            <a:pPr lvl="1"/>
            <a:r>
              <a:rPr lang="fr-FR" dirty="0" smtClean="0"/>
              <a:t>Supports of the </a:t>
            </a:r>
            <a:r>
              <a:rPr lang="fr-FR" dirty="0" err="1" smtClean="0"/>
              <a:t>cryolines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respect to the vacuum </a:t>
            </a:r>
            <a:r>
              <a:rPr lang="fr-FR" dirty="0" err="1" smtClean="0"/>
              <a:t>vessel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033918" y="2527144"/>
            <a:ext cx="1654847" cy="0"/>
          </a:xfrm>
          <a:prstGeom prst="line">
            <a:avLst/>
          </a:prstGeom>
          <a:ln w="25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3454133" y="2049454"/>
            <a:ext cx="1178273" cy="697357"/>
            <a:chOff x="1331176" y="1458794"/>
            <a:chExt cx="1076684" cy="581230"/>
          </a:xfrm>
        </p:grpSpPr>
        <p:grpSp>
          <p:nvGrpSpPr>
            <p:cNvPr id="129" name="Groupe 128"/>
            <p:cNvGrpSpPr/>
            <p:nvPr/>
          </p:nvGrpSpPr>
          <p:grpSpPr>
            <a:xfrm>
              <a:off x="1331640" y="1507644"/>
              <a:ext cx="1061712" cy="532380"/>
              <a:chOff x="1331640" y="1507644"/>
              <a:chExt cx="1061712" cy="53238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81416" y="1769176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423581" y="1770319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1524804" y="176887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1691680" y="176887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Double vague 141"/>
              <p:cNvSpPr/>
              <p:nvPr/>
            </p:nvSpPr>
            <p:spPr>
              <a:xfrm>
                <a:off x="1331640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308132" y="1770319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44" name="Connecteur droit 143"/>
              <p:cNvCxnSpPr/>
              <p:nvPr/>
            </p:nvCxnSpPr>
            <p:spPr>
              <a:xfrm>
                <a:off x="1924026" y="1768879"/>
                <a:ext cx="0" cy="18288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Ellipse 144"/>
              <p:cNvSpPr>
                <a:spLocks noChangeAspect="1"/>
              </p:cNvSpPr>
              <p:nvPr/>
            </p:nvSpPr>
            <p:spPr>
              <a:xfrm>
                <a:off x="1956852" y="1680614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6" name="Organigramme : Délai 145"/>
              <p:cNvSpPr/>
              <p:nvPr/>
            </p:nvSpPr>
            <p:spPr>
              <a:xfrm rot="5400000">
                <a:off x="2096952" y="1805786"/>
                <a:ext cx="77141" cy="89349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2009764" y="1636379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48" name="Connecteur droit 147"/>
              <p:cNvCxnSpPr/>
              <p:nvPr/>
            </p:nvCxnSpPr>
            <p:spPr>
              <a:xfrm rot="5400000">
                <a:off x="2134252" y="1561309"/>
                <a:ext cx="0" cy="9144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Double vague 148"/>
              <p:cNvSpPr/>
              <p:nvPr/>
            </p:nvSpPr>
            <p:spPr>
              <a:xfrm rot="5400000">
                <a:off x="2110148" y="1482248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Connecteur droit 149"/>
              <p:cNvCxnSpPr/>
              <p:nvPr/>
            </p:nvCxnSpPr>
            <p:spPr>
              <a:xfrm rot="5400000">
                <a:off x="2135997" y="1767291"/>
                <a:ext cx="0" cy="91440"/>
              </a:xfrm>
              <a:prstGeom prst="line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>
                <a:off x="2350742" y="177031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Double vague 151"/>
              <p:cNvSpPr/>
              <p:nvPr/>
            </p:nvSpPr>
            <p:spPr>
              <a:xfrm>
                <a:off x="1794168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346160" y="1521807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HU03</a:t>
                </a:r>
                <a:endParaRPr lang="fr-FR" sz="1400" dirty="0"/>
              </a:p>
            </p:txBody>
          </p:sp>
        </p:grpSp>
        <p:grpSp>
          <p:nvGrpSpPr>
            <p:cNvPr id="130" name="Groupe 129"/>
            <p:cNvGrpSpPr/>
            <p:nvPr/>
          </p:nvGrpSpPr>
          <p:grpSpPr>
            <a:xfrm>
              <a:off x="1331176" y="1458794"/>
              <a:ext cx="1076684" cy="429209"/>
              <a:chOff x="1331176" y="1458794"/>
              <a:chExt cx="1076684" cy="429209"/>
            </a:xfrm>
          </p:grpSpPr>
          <p:cxnSp>
            <p:nvCxnSpPr>
              <p:cNvPr id="131" name="Connecteur droit 130"/>
              <p:cNvCxnSpPr>
                <a:stCxn id="142" idx="3"/>
                <a:endCxn id="152" idx="1"/>
              </p:cNvCxnSpPr>
              <p:nvPr/>
            </p:nvCxnSpPr>
            <p:spPr>
              <a:xfrm>
                <a:off x="1421640" y="1860319"/>
                <a:ext cx="372528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orme libre 131"/>
              <p:cNvSpPr/>
              <p:nvPr/>
            </p:nvSpPr>
            <p:spPr>
              <a:xfrm>
                <a:off x="1793240" y="1842284"/>
                <a:ext cx="90928" cy="45719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3" name="Connecteur droit 132"/>
              <p:cNvCxnSpPr>
                <a:endCxn id="143" idx="3"/>
              </p:cNvCxnSpPr>
              <p:nvPr/>
            </p:nvCxnSpPr>
            <p:spPr>
              <a:xfrm>
                <a:off x="1885860" y="1856937"/>
                <a:ext cx="522000" cy="3382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Forme libre 133"/>
              <p:cNvSpPr/>
              <p:nvPr/>
            </p:nvSpPr>
            <p:spPr>
              <a:xfrm>
                <a:off x="1331176" y="1842284"/>
                <a:ext cx="90928" cy="45719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5" name="Connecteur droit 134"/>
              <p:cNvCxnSpPr/>
              <p:nvPr/>
            </p:nvCxnSpPr>
            <p:spPr>
              <a:xfrm flipV="1">
                <a:off x="2136428" y="1763484"/>
                <a:ext cx="0" cy="9668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Forme libre 135"/>
              <p:cNvSpPr/>
              <p:nvPr/>
            </p:nvSpPr>
            <p:spPr>
              <a:xfrm rot="16200000">
                <a:off x="2090490" y="1703619"/>
                <a:ext cx="90928" cy="28800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7" name="Connecteur droit 136"/>
              <p:cNvCxnSpPr/>
              <p:nvPr/>
            </p:nvCxnSpPr>
            <p:spPr>
              <a:xfrm flipV="1">
                <a:off x="2133888" y="1458794"/>
                <a:ext cx="0" cy="211535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e 8"/>
          <p:cNvGrpSpPr/>
          <p:nvPr/>
        </p:nvGrpSpPr>
        <p:grpSpPr>
          <a:xfrm>
            <a:off x="2280812" y="2047930"/>
            <a:ext cx="1178273" cy="697357"/>
            <a:chOff x="1331176" y="1458794"/>
            <a:chExt cx="1076684" cy="581230"/>
          </a:xfrm>
        </p:grpSpPr>
        <p:grpSp>
          <p:nvGrpSpPr>
            <p:cNvPr id="104" name="Groupe 103"/>
            <p:cNvGrpSpPr/>
            <p:nvPr/>
          </p:nvGrpSpPr>
          <p:grpSpPr>
            <a:xfrm>
              <a:off x="1331640" y="1507644"/>
              <a:ext cx="1061712" cy="532380"/>
              <a:chOff x="1331640" y="1507644"/>
              <a:chExt cx="1061712" cy="53238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881416" y="1769176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423581" y="1770319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15" name="Connecteur droit 114"/>
              <p:cNvCxnSpPr/>
              <p:nvPr/>
            </p:nvCxnSpPr>
            <p:spPr>
              <a:xfrm>
                <a:off x="1524804" y="176887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>
                <a:off x="1691680" y="176887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Double vague 116"/>
              <p:cNvSpPr/>
              <p:nvPr/>
            </p:nvSpPr>
            <p:spPr>
              <a:xfrm>
                <a:off x="1331640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308132" y="1770319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>
                <a:off x="1924026" y="1768879"/>
                <a:ext cx="0" cy="18288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Ellipse 119"/>
              <p:cNvSpPr>
                <a:spLocks noChangeAspect="1"/>
              </p:cNvSpPr>
              <p:nvPr/>
            </p:nvSpPr>
            <p:spPr>
              <a:xfrm>
                <a:off x="1956852" y="1680614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Organigramme : Délai 120"/>
              <p:cNvSpPr/>
              <p:nvPr/>
            </p:nvSpPr>
            <p:spPr>
              <a:xfrm rot="5400000">
                <a:off x="2096952" y="1805786"/>
                <a:ext cx="77141" cy="89349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5400000">
                <a:off x="2009764" y="1636379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23" name="Connecteur droit 122"/>
              <p:cNvCxnSpPr/>
              <p:nvPr/>
            </p:nvCxnSpPr>
            <p:spPr>
              <a:xfrm rot="5400000">
                <a:off x="2134252" y="1561309"/>
                <a:ext cx="0" cy="9144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Double vague 123"/>
              <p:cNvSpPr/>
              <p:nvPr/>
            </p:nvSpPr>
            <p:spPr>
              <a:xfrm rot="5400000">
                <a:off x="2110148" y="1482248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Connecteur droit 124"/>
              <p:cNvCxnSpPr/>
              <p:nvPr/>
            </p:nvCxnSpPr>
            <p:spPr>
              <a:xfrm rot="5400000">
                <a:off x="2135997" y="1767291"/>
                <a:ext cx="0" cy="91440"/>
              </a:xfrm>
              <a:prstGeom prst="line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>
                <a:off x="2350742" y="177031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Double vague 126"/>
              <p:cNvSpPr/>
              <p:nvPr/>
            </p:nvSpPr>
            <p:spPr>
              <a:xfrm>
                <a:off x="1794168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346160" y="1521807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HU02</a:t>
                </a:r>
                <a:endParaRPr lang="fr-FR" sz="1400" dirty="0"/>
              </a:p>
            </p:txBody>
          </p:sp>
        </p:grpSp>
        <p:grpSp>
          <p:nvGrpSpPr>
            <p:cNvPr id="105" name="Groupe 104"/>
            <p:cNvGrpSpPr/>
            <p:nvPr/>
          </p:nvGrpSpPr>
          <p:grpSpPr>
            <a:xfrm>
              <a:off x="1331176" y="1458794"/>
              <a:ext cx="1076684" cy="429209"/>
              <a:chOff x="1331176" y="1458794"/>
              <a:chExt cx="1076684" cy="429209"/>
            </a:xfrm>
          </p:grpSpPr>
          <p:cxnSp>
            <p:nvCxnSpPr>
              <p:cNvPr id="106" name="Connecteur droit 105"/>
              <p:cNvCxnSpPr>
                <a:stCxn id="117" idx="3"/>
                <a:endCxn id="127" idx="1"/>
              </p:cNvCxnSpPr>
              <p:nvPr/>
            </p:nvCxnSpPr>
            <p:spPr>
              <a:xfrm>
                <a:off x="1421640" y="1860319"/>
                <a:ext cx="372528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Forme libre 106"/>
              <p:cNvSpPr/>
              <p:nvPr/>
            </p:nvSpPr>
            <p:spPr>
              <a:xfrm>
                <a:off x="1793240" y="1842284"/>
                <a:ext cx="90928" cy="45719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8" name="Connecteur droit 107"/>
              <p:cNvCxnSpPr>
                <a:endCxn id="118" idx="3"/>
              </p:cNvCxnSpPr>
              <p:nvPr/>
            </p:nvCxnSpPr>
            <p:spPr>
              <a:xfrm>
                <a:off x="1885860" y="1856937"/>
                <a:ext cx="522000" cy="3382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Forme libre 108"/>
              <p:cNvSpPr/>
              <p:nvPr/>
            </p:nvSpPr>
            <p:spPr>
              <a:xfrm>
                <a:off x="1331176" y="1842284"/>
                <a:ext cx="90928" cy="45719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0" name="Connecteur droit 109"/>
              <p:cNvCxnSpPr/>
              <p:nvPr/>
            </p:nvCxnSpPr>
            <p:spPr>
              <a:xfrm flipV="1">
                <a:off x="2136428" y="1763484"/>
                <a:ext cx="0" cy="9668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Forme libre 110"/>
              <p:cNvSpPr/>
              <p:nvPr/>
            </p:nvSpPr>
            <p:spPr>
              <a:xfrm rot="16200000">
                <a:off x="2090490" y="1703619"/>
                <a:ext cx="90928" cy="28800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2" name="Connecteur droit 111"/>
              <p:cNvCxnSpPr/>
              <p:nvPr/>
            </p:nvCxnSpPr>
            <p:spPr>
              <a:xfrm flipV="1">
                <a:off x="2133888" y="1458794"/>
                <a:ext cx="0" cy="211535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e 9"/>
          <p:cNvGrpSpPr/>
          <p:nvPr/>
        </p:nvGrpSpPr>
        <p:grpSpPr>
          <a:xfrm>
            <a:off x="7849781" y="2342559"/>
            <a:ext cx="609293" cy="345187"/>
            <a:chOff x="5706853" y="2870633"/>
            <a:chExt cx="556761" cy="198000"/>
          </a:xfrm>
        </p:grpSpPr>
        <p:sp>
          <p:nvSpPr>
            <p:cNvPr id="102" name="Rectangle 101"/>
            <p:cNvSpPr/>
            <p:nvPr/>
          </p:nvSpPr>
          <p:spPr>
            <a:xfrm>
              <a:off x="5798794" y="2879633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Double vague 102"/>
            <p:cNvSpPr/>
            <p:nvPr/>
          </p:nvSpPr>
          <p:spPr>
            <a:xfrm>
              <a:off x="5706853" y="2870633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6923" y="2907182"/>
            <a:ext cx="838532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9933"/>
                </a:solidFill>
              </a:rPr>
              <a:t>End box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7056" y="2764028"/>
            <a:ext cx="621357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VB01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0254" y="2775028"/>
            <a:ext cx="621357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VB02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4247" y="2775028"/>
            <a:ext cx="621357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VB03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0183" y="2764028"/>
            <a:ext cx="621357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VB13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7409" y="3017267"/>
            <a:ext cx="1327038" cy="62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Interface with the CDS-EL</a:t>
            </a:r>
            <a:endParaRPr lang="en-US" sz="1400" dirty="0"/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7496996" y="2688367"/>
            <a:ext cx="90384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566620" y="3512851"/>
            <a:ext cx="4198983" cy="338554"/>
            <a:chOff x="1065523" y="2689176"/>
            <a:chExt cx="3836952" cy="282176"/>
          </a:xfrm>
        </p:grpSpPr>
        <p:cxnSp>
          <p:nvCxnSpPr>
            <p:cNvPr id="100" name="Connecteur droit 99"/>
            <p:cNvCxnSpPr/>
            <p:nvPr/>
          </p:nvCxnSpPr>
          <p:spPr>
            <a:xfrm>
              <a:off x="1065523" y="2782069"/>
              <a:ext cx="0" cy="18288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1073034" y="2689176"/>
              <a:ext cx="3829441" cy="282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ym typeface="Symbol"/>
                </a:rPr>
                <a:t>Centring</a:t>
              </a:r>
              <a:r>
                <a:rPr lang="en-US" sz="1600" dirty="0" smtClean="0">
                  <a:sym typeface="Symbol"/>
                </a:rPr>
                <a:t> (sliding) support </a:t>
              </a:r>
              <a:r>
                <a:rPr lang="en-US" sz="1600" dirty="0" err="1" smtClean="0">
                  <a:sym typeface="Symbol"/>
                </a:rPr>
                <a:t>wrt</a:t>
              </a:r>
              <a:r>
                <a:rPr lang="en-US" sz="1600" dirty="0" smtClean="0">
                  <a:sym typeface="Symbol"/>
                </a:rPr>
                <a:t> the vacuum jacket</a:t>
              </a:r>
              <a:endParaRPr lang="fr-FR" sz="16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66620" y="4293097"/>
            <a:ext cx="3497717" cy="584774"/>
            <a:chOff x="1065523" y="3279474"/>
            <a:chExt cx="3196149" cy="487395"/>
          </a:xfrm>
        </p:grpSpPr>
        <p:cxnSp>
          <p:nvCxnSpPr>
            <p:cNvPr id="98" name="Connecteur droit 97"/>
            <p:cNvCxnSpPr/>
            <p:nvPr/>
          </p:nvCxnSpPr>
          <p:spPr>
            <a:xfrm>
              <a:off x="1065523" y="3336661"/>
              <a:ext cx="0" cy="1828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073811" y="3279474"/>
              <a:ext cx="3187861" cy="487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ym typeface="Symbol"/>
                </a:rPr>
                <a:t>Centring</a:t>
              </a:r>
              <a:r>
                <a:rPr lang="en-US" sz="1600" dirty="0" smtClean="0">
                  <a:sym typeface="Symbol"/>
                </a:rPr>
                <a:t> support </a:t>
              </a:r>
              <a:r>
                <a:rPr lang="en-US" sz="1600" dirty="0" err="1" smtClean="0">
                  <a:sym typeface="Symbol"/>
                </a:rPr>
                <a:t>wrt</a:t>
              </a:r>
              <a:r>
                <a:rPr lang="en-US" sz="1600" dirty="0" smtClean="0">
                  <a:sym typeface="Symbol"/>
                </a:rPr>
                <a:t> the vacuum jacket</a:t>
              </a:r>
            </a:p>
            <a:p>
              <a:r>
                <a:rPr lang="fr-FR" sz="1600" dirty="0" err="1" smtClean="0"/>
                <a:t>Fixed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displacement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along</a:t>
              </a:r>
              <a:r>
                <a:rPr lang="fr-FR" sz="1600" dirty="0" smtClean="0"/>
                <a:t> the </a:t>
              </a:r>
              <a:r>
                <a:rPr lang="fr-FR" sz="1600" dirty="0" err="1" smtClean="0"/>
                <a:t>beam</a:t>
              </a:r>
              <a:r>
                <a:rPr lang="fr-FR" sz="1600" dirty="0" smtClean="0"/>
                <a:t> axis</a:t>
              </a:r>
              <a:endParaRPr lang="fr-FR" sz="1600" dirty="0"/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 rot="16200000" flipH="1">
            <a:off x="7398688" y="1568673"/>
            <a:ext cx="0" cy="100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91996" y="1721343"/>
            <a:ext cx="1416945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Beam direction</a:t>
            </a:r>
            <a:endParaRPr lang="fr-FR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814400" y="1306005"/>
            <a:ext cx="619045" cy="760918"/>
            <a:chOff x="1331640" y="891808"/>
            <a:chExt cx="565672" cy="634206"/>
          </a:xfrm>
        </p:grpSpPr>
        <p:cxnSp>
          <p:nvCxnSpPr>
            <p:cNvPr id="94" name="Connecteur droit avec flèche 93"/>
            <p:cNvCxnSpPr/>
            <p:nvPr/>
          </p:nvCxnSpPr>
          <p:spPr>
            <a:xfrm flipH="1">
              <a:off x="1385832" y="1500024"/>
              <a:ext cx="4803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1331640" y="1187460"/>
              <a:ext cx="2728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x</a:t>
              </a:r>
              <a:endParaRPr lang="fr-FR" sz="1600" dirty="0"/>
            </a:p>
          </p:txBody>
        </p:sp>
        <p:cxnSp>
          <p:nvCxnSpPr>
            <p:cNvPr id="96" name="Connecteur droit avec flèche 95"/>
            <p:cNvCxnSpPr/>
            <p:nvPr/>
          </p:nvCxnSpPr>
          <p:spPr>
            <a:xfrm rot="16200000">
              <a:off x="1629916" y="1259852"/>
              <a:ext cx="4803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1619672" y="891808"/>
              <a:ext cx="2776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y</a:t>
              </a:r>
              <a:endParaRPr lang="fr-FR" sz="16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850653" y="2348035"/>
            <a:ext cx="1011218" cy="346425"/>
            <a:chOff x="6569816" y="1719084"/>
            <a:chExt cx="924032" cy="288737"/>
          </a:xfrm>
        </p:grpSpPr>
        <p:sp>
          <p:nvSpPr>
            <p:cNvPr id="89" name="Rectangle 88"/>
            <p:cNvSpPr/>
            <p:nvPr/>
          </p:nvSpPr>
          <p:spPr>
            <a:xfrm>
              <a:off x="6661757" y="1774557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0" name="Connecteur droit 89"/>
            <p:cNvCxnSpPr/>
            <p:nvPr/>
          </p:nvCxnSpPr>
          <p:spPr>
            <a:xfrm>
              <a:off x="6755360" y="1773117"/>
              <a:ext cx="0" cy="18288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Double vague 90"/>
            <p:cNvSpPr/>
            <p:nvPr/>
          </p:nvSpPr>
          <p:spPr>
            <a:xfrm>
              <a:off x="6569816" y="1765557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èze 91"/>
            <p:cNvSpPr/>
            <p:nvPr/>
          </p:nvSpPr>
          <p:spPr>
            <a:xfrm rot="16200000">
              <a:off x="7169479" y="1683453"/>
              <a:ext cx="288737" cy="360000"/>
            </a:xfrm>
            <a:prstGeom prst="trapezoid">
              <a:avLst>
                <a:gd name="adj" fmla="val 19721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en-US"/>
            </a:p>
          </p:txBody>
        </p:sp>
        <p:cxnSp>
          <p:nvCxnSpPr>
            <p:cNvPr id="93" name="Connecteur droit 92"/>
            <p:cNvCxnSpPr/>
            <p:nvPr/>
          </p:nvCxnSpPr>
          <p:spPr>
            <a:xfrm>
              <a:off x="7089740" y="1773117"/>
              <a:ext cx="0" cy="18288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630316" y="2297821"/>
            <a:ext cx="474074" cy="582785"/>
            <a:chOff x="885788" y="1677232"/>
            <a:chExt cx="433200" cy="485737"/>
          </a:xfrm>
        </p:grpSpPr>
        <p:grpSp>
          <p:nvGrpSpPr>
            <p:cNvPr id="82" name="Groupe 81"/>
            <p:cNvGrpSpPr/>
            <p:nvPr/>
          </p:nvGrpSpPr>
          <p:grpSpPr>
            <a:xfrm>
              <a:off x="885788" y="1677232"/>
              <a:ext cx="433200" cy="359410"/>
              <a:chOff x="284101" y="1684852"/>
              <a:chExt cx="433200" cy="35941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32081" y="1774557"/>
                <a:ext cx="85220" cy="180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Ellipse 86"/>
              <p:cNvSpPr>
                <a:spLocks noChangeAspect="1"/>
              </p:cNvSpPr>
              <p:nvPr/>
            </p:nvSpPr>
            <p:spPr>
              <a:xfrm>
                <a:off x="284101" y="1684852"/>
                <a:ext cx="359410" cy="35941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8" name="Connecteur droit 87"/>
              <p:cNvCxnSpPr/>
              <p:nvPr/>
            </p:nvCxnSpPr>
            <p:spPr>
              <a:xfrm>
                <a:off x="480021" y="1773117"/>
                <a:ext cx="0" cy="18288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e 82"/>
            <p:cNvGrpSpPr/>
            <p:nvPr/>
          </p:nvGrpSpPr>
          <p:grpSpPr>
            <a:xfrm flipV="1">
              <a:off x="939963" y="1829198"/>
              <a:ext cx="90944" cy="333771"/>
              <a:chOff x="939963" y="1549876"/>
              <a:chExt cx="90944" cy="333771"/>
            </a:xfrm>
          </p:grpSpPr>
          <p:sp>
            <p:nvSpPr>
              <p:cNvPr id="84" name="Organigramme : Délai 83"/>
              <p:cNvSpPr/>
              <p:nvPr/>
            </p:nvSpPr>
            <p:spPr>
              <a:xfrm rot="5400000">
                <a:off x="947277" y="1800016"/>
                <a:ext cx="77912" cy="89349"/>
              </a:xfrm>
              <a:prstGeom prst="flowChartDelay">
                <a:avLst/>
              </a:prstGeom>
              <a:solidFill>
                <a:srgbClr val="339933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5400000">
                <a:off x="859230" y="1630609"/>
                <a:ext cx="251466" cy="90000"/>
              </a:xfrm>
              <a:prstGeom prst="rect">
                <a:avLst/>
              </a:prstGeom>
              <a:solidFill>
                <a:srgbClr val="33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6800335" y="2120485"/>
            <a:ext cx="689772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HU-EL</a:t>
            </a:r>
            <a:endParaRPr lang="fr-FR" sz="1400" dirty="0"/>
          </a:p>
        </p:txBody>
      </p:sp>
      <p:sp>
        <p:nvSpPr>
          <p:cNvPr id="26" name="Rectangle 25"/>
          <p:cNvSpPr/>
          <p:nvPr/>
        </p:nvSpPr>
        <p:spPr>
          <a:xfrm>
            <a:off x="429870" y="1459206"/>
            <a:ext cx="834815" cy="369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TCS axis</a:t>
            </a:r>
            <a:endParaRPr lang="fr-FR" sz="1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058891" y="2412502"/>
            <a:ext cx="0" cy="21941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/>
          <p:cNvGrpSpPr/>
          <p:nvPr/>
        </p:nvGrpSpPr>
        <p:grpSpPr>
          <a:xfrm>
            <a:off x="1117728" y="2035740"/>
            <a:ext cx="1178273" cy="697357"/>
            <a:chOff x="1331176" y="1458794"/>
            <a:chExt cx="1076684" cy="581230"/>
          </a:xfrm>
        </p:grpSpPr>
        <p:grpSp>
          <p:nvGrpSpPr>
            <p:cNvPr id="57" name="Groupe 56"/>
            <p:cNvGrpSpPr/>
            <p:nvPr/>
          </p:nvGrpSpPr>
          <p:grpSpPr>
            <a:xfrm>
              <a:off x="1331640" y="1507644"/>
              <a:ext cx="1061712" cy="532380"/>
              <a:chOff x="1331640" y="1507644"/>
              <a:chExt cx="1061712" cy="53238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81416" y="1769176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423581" y="1770319"/>
                <a:ext cx="4648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8" name="Connecteur droit 67"/>
              <p:cNvCxnSpPr/>
              <p:nvPr/>
            </p:nvCxnSpPr>
            <p:spPr>
              <a:xfrm>
                <a:off x="1524804" y="176887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>
                <a:off x="1691680" y="176887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ouble vague 69"/>
              <p:cNvSpPr/>
              <p:nvPr/>
            </p:nvSpPr>
            <p:spPr>
              <a:xfrm>
                <a:off x="1331640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08132" y="1770319"/>
                <a:ext cx="85220" cy="1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72" name="Connecteur droit 71"/>
              <p:cNvCxnSpPr/>
              <p:nvPr/>
            </p:nvCxnSpPr>
            <p:spPr>
              <a:xfrm>
                <a:off x="1924026" y="1768879"/>
                <a:ext cx="0" cy="18288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Ellipse 72"/>
              <p:cNvSpPr>
                <a:spLocks noChangeAspect="1"/>
              </p:cNvSpPr>
              <p:nvPr/>
            </p:nvSpPr>
            <p:spPr>
              <a:xfrm>
                <a:off x="1956852" y="1680614"/>
                <a:ext cx="359410" cy="3594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Organigramme : Délai 73"/>
              <p:cNvSpPr/>
              <p:nvPr/>
            </p:nvSpPr>
            <p:spPr>
              <a:xfrm rot="5400000">
                <a:off x="2096952" y="1805786"/>
                <a:ext cx="77141" cy="89349"/>
              </a:xfrm>
              <a:prstGeom prst="flowChartDelay">
                <a:avLst/>
              </a:prstGeom>
              <a:solidFill>
                <a:schemeClr val="accent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5400000">
                <a:off x="2009764" y="1636379"/>
                <a:ext cx="248976" cy="9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76" name="Connecteur droit 75"/>
              <p:cNvCxnSpPr/>
              <p:nvPr/>
            </p:nvCxnSpPr>
            <p:spPr>
              <a:xfrm rot="5400000">
                <a:off x="2134252" y="1561309"/>
                <a:ext cx="0" cy="9144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Double vague 76"/>
              <p:cNvSpPr/>
              <p:nvPr/>
            </p:nvSpPr>
            <p:spPr>
              <a:xfrm rot="5400000">
                <a:off x="2110148" y="1482248"/>
                <a:ext cx="48208" cy="99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Connecteur droit 77"/>
              <p:cNvCxnSpPr/>
              <p:nvPr/>
            </p:nvCxnSpPr>
            <p:spPr>
              <a:xfrm rot="5400000">
                <a:off x="2135997" y="1767291"/>
                <a:ext cx="0" cy="91440"/>
              </a:xfrm>
              <a:prstGeom prst="line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2350742" y="1770319"/>
                <a:ext cx="0" cy="18288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Double vague 79"/>
              <p:cNvSpPr/>
              <p:nvPr/>
            </p:nvSpPr>
            <p:spPr>
              <a:xfrm>
                <a:off x="1794168" y="1761319"/>
                <a:ext cx="90000" cy="198000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346160" y="1521807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HU01</a:t>
                </a:r>
                <a:endParaRPr lang="fr-FR" sz="1400" dirty="0"/>
              </a:p>
            </p:txBody>
          </p:sp>
        </p:grpSp>
        <p:grpSp>
          <p:nvGrpSpPr>
            <p:cNvPr id="58" name="Groupe 57"/>
            <p:cNvGrpSpPr/>
            <p:nvPr/>
          </p:nvGrpSpPr>
          <p:grpSpPr>
            <a:xfrm>
              <a:off x="1331176" y="1458794"/>
              <a:ext cx="1076684" cy="429209"/>
              <a:chOff x="1331176" y="1458794"/>
              <a:chExt cx="1076684" cy="429209"/>
            </a:xfrm>
          </p:grpSpPr>
          <p:cxnSp>
            <p:nvCxnSpPr>
              <p:cNvPr id="59" name="Connecteur droit 58"/>
              <p:cNvCxnSpPr>
                <a:stCxn id="70" idx="3"/>
                <a:endCxn id="80" idx="1"/>
              </p:cNvCxnSpPr>
              <p:nvPr/>
            </p:nvCxnSpPr>
            <p:spPr>
              <a:xfrm>
                <a:off x="1421640" y="1860319"/>
                <a:ext cx="372528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orme libre 59"/>
              <p:cNvSpPr/>
              <p:nvPr/>
            </p:nvSpPr>
            <p:spPr>
              <a:xfrm>
                <a:off x="1793240" y="1842284"/>
                <a:ext cx="90928" cy="45719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1" name="Connecteur droit 60"/>
              <p:cNvCxnSpPr>
                <a:endCxn id="71" idx="3"/>
              </p:cNvCxnSpPr>
              <p:nvPr/>
            </p:nvCxnSpPr>
            <p:spPr>
              <a:xfrm>
                <a:off x="1885860" y="1856937"/>
                <a:ext cx="522000" cy="3382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orme libre 61"/>
              <p:cNvSpPr/>
              <p:nvPr/>
            </p:nvSpPr>
            <p:spPr>
              <a:xfrm>
                <a:off x="1331176" y="1842284"/>
                <a:ext cx="90928" cy="45719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 flipV="1">
                <a:off x="2136428" y="1763484"/>
                <a:ext cx="0" cy="9668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orme libre 63"/>
              <p:cNvSpPr/>
              <p:nvPr/>
            </p:nvSpPr>
            <p:spPr>
              <a:xfrm rot="16200000">
                <a:off x="2090490" y="1703619"/>
                <a:ext cx="90928" cy="28800"/>
              </a:xfrm>
              <a:custGeom>
                <a:avLst/>
                <a:gdLst>
                  <a:gd name="connsiteX0" fmla="*/ 0 w 205740"/>
                  <a:gd name="connsiteY0" fmla="*/ 40969 h 109905"/>
                  <a:gd name="connsiteX1" fmla="*/ 68580 w 205740"/>
                  <a:gd name="connsiteY1" fmla="*/ 2869 h 109905"/>
                  <a:gd name="connsiteX2" fmla="*/ 154940 w 205740"/>
                  <a:gd name="connsiteY2" fmla="*/ 109549 h 109905"/>
                  <a:gd name="connsiteX3" fmla="*/ 205740 w 205740"/>
                  <a:gd name="connsiteY3" fmla="*/ 30809 h 10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740" h="109905">
                    <a:moveTo>
                      <a:pt x="0" y="40969"/>
                    </a:moveTo>
                    <a:cubicBezTo>
                      <a:pt x="21378" y="16204"/>
                      <a:pt x="42757" y="-8561"/>
                      <a:pt x="68580" y="2869"/>
                    </a:cubicBezTo>
                    <a:cubicBezTo>
                      <a:pt x="94403" y="14299"/>
                      <a:pt x="132080" y="104892"/>
                      <a:pt x="154940" y="109549"/>
                    </a:cubicBezTo>
                    <a:cubicBezTo>
                      <a:pt x="177800" y="114206"/>
                      <a:pt x="191770" y="72507"/>
                      <a:pt x="205740" y="30809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5" name="Connecteur droit 64"/>
              <p:cNvCxnSpPr/>
              <p:nvPr/>
            </p:nvCxnSpPr>
            <p:spPr>
              <a:xfrm flipV="1">
                <a:off x="2133888" y="1458794"/>
                <a:ext cx="0" cy="211535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e 28"/>
          <p:cNvGrpSpPr/>
          <p:nvPr/>
        </p:nvGrpSpPr>
        <p:grpSpPr>
          <a:xfrm>
            <a:off x="5689452" y="2094350"/>
            <a:ext cx="1161888" cy="638747"/>
            <a:chOff x="1331640" y="1507644"/>
            <a:chExt cx="1061712" cy="532380"/>
          </a:xfrm>
        </p:grpSpPr>
        <p:sp>
          <p:nvSpPr>
            <p:cNvPr id="41" name="Rectangle 40"/>
            <p:cNvSpPr/>
            <p:nvPr/>
          </p:nvSpPr>
          <p:spPr>
            <a:xfrm>
              <a:off x="1881416" y="1769176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23581" y="1770319"/>
              <a:ext cx="4648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1524804" y="1768879"/>
              <a:ext cx="0" cy="18288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1691680" y="1768879"/>
              <a:ext cx="0" cy="18288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Double vague 44"/>
            <p:cNvSpPr/>
            <p:nvPr/>
          </p:nvSpPr>
          <p:spPr>
            <a:xfrm>
              <a:off x="1331640" y="1761319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08132" y="1770319"/>
              <a:ext cx="8522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1924026" y="1768879"/>
              <a:ext cx="0" cy="1828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1956852" y="1680614"/>
              <a:ext cx="359410" cy="35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Organigramme : Délai 48"/>
            <p:cNvSpPr/>
            <p:nvPr/>
          </p:nvSpPr>
          <p:spPr>
            <a:xfrm rot="5400000">
              <a:off x="2096952" y="1805786"/>
              <a:ext cx="77141" cy="89349"/>
            </a:xfrm>
            <a:prstGeom prst="flowChartDelay">
              <a:avLst/>
            </a:prstGeom>
            <a:solidFill>
              <a:schemeClr val="accent1"/>
            </a:solidFill>
            <a:ln w="254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2009764" y="1636379"/>
              <a:ext cx="248976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1" name="Connecteur droit 50"/>
            <p:cNvCxnSpPr/>
            <p:nvPr/>
          </p:nvCxnSpPr>
          <p:spPr>
            <a:xfrm rot="5400000">
              <a:off x="2134252" y="1561309"/>
              <a:ext cx="0" cy="9144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Double vague 51"/>
            <p:cNvSpPr/>
            <p:nvPr/>
          </p:nvSpPr>
          <p:spPr>
            <a:xfrm rot="5400000">
              <a:off x="2110148" y="1482248"/>
              <a:ext cx="48208" cy="99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Connecteur droit 52"/>
            <p:cNvCxnSpPr/>
            <p:nvPr/>
          </p:nvCxnSpPr>
          <p:spPr>
            <a:xfrm rot="5400000">
              <a:off x="2135997" y="1767291"/>
              <a:ext cx="0" cy="91440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2350742" y="1770319"/>
              <a:ext cx="0" cy="18288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Double vague 54"/>
            <p:cNvSpPr/>
            <p:nvPr/>
          </p:nvSpPr>
          <p:spPr>
            <a:xfrm>
              <a:off x="1794168" y="1761319"/>
              <a:ext cx="90000" cy="198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46160" y="1521807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HU13</a:t>
              </a:r>
              <a:endParaRPr lang="fr-FR" sz="14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688944" y="2035739"/>
            <a:ext cx="1178273" cy="663009"/>
            <a:chOff x="1331176" y="1458794"/>
            <a:chExt cx="1076684" cy="552602"/>
          </a:xfrm>
        </p:grpSpPr>
        <p:cxnSp>
          <p:nvCxnSpPr>
            <p:cNvPr id="34" name="Connecteur droit 33"/>
            <p:cNvCxnSpPr>
              <a:stCxn id="45" idx="3"/>
              <a:endCxn id="55" idx="1"/>
            </p:cNvCxnSpPr>
            <p:nvPr/>
          </p:nvCxnSpPr>
          <p:spPr>
            <a:xfrm>
              <a:off x="1421640" y="1920337"/>
              <a:ext cx="372528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orme libre 34"/>
            <p:cNvSpPr/>
            <p:nvPr/>
          </p:nvSpPr>
          <p:spPr>
            <a:xfrm>
              <a:off x="1793240" y="1842284"/>
              <a:ext cx="90928" cy="45719"/>
            </a:xfrm>
            <a:custGeom>
              <a:avLst/>
              <a:gdLst>
                <a:gd name="connsiteX0" fmla="*/ 0 w 205740"/>
                <a:gd name="connsiteY0" fmla="*/ 40969 h 109905"/>
                <a:gd name="connsiteX1" fmla="*/ 68580 w 205740"/>
                <a:gd name="connsiteY1" fmla="*/ 2869 h 109905"/>
                <a:gd name="connsiteX2" fmla="*/ 154940 w 205740"/>
                <a:gd name="connsiteY2" fmla="*/ 109549 h 109905"/>
                <a:gd name="connsiteX3" fmla="*/ 205740 w 205740"/>
                <a:gd name="connsiteY3" fmla="*/ 30809 h 10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" h="109905">
                  <a:moveTo>
                    <a:pt x="0" y="40969"/>
                  </a:moveTo>
                  <a:cubicBezTo>
                    <a:pt x="21378" y="16204"/>
                    <a:pt x="42757" y="-8561"/>
                    <a:pt x="68580" y="2869"/>
                  </a:cubicBezTo>
                  <a:cubicBezTo>
                    <a:pt x="94403" y="14299"/>
                    <a:pt x="132080" y="104892"/>
                    <a:pt x="154940" y="109549"/>
                  </a:cubicBezTo>
                  <a:cubicBezTo>
                    <a:pt x="177800" y="114206"/>
                    <a:pt x="191770" y="72507"/>
                    <a:pt x="205740" y="30809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/>
            <p:cNvCxnSpPr>
              <a:endCxn id="46" idx="3"/>
            </p:cNvCxnSpPr>
            <p:nvPr/>
          </p:nvCxnSpPr>
          <p:spPr>
            <a:xfrm>
              <a:off x="1885860" y="2008014"/>
              <a:ext cx="522000" cy="3382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orme libre 36"/>
            <p:cNvSpPr/>
            <p:nvPr/>
          </p:nvSpPr>
          <p:spPr>
            <a:xfrm>
              <a:off x="1331176" y="1842284"/>
              <a:ext cx="90928" cy="45719"/>
            </a:xfrm>
            <a:custGeom>
              <a:avLst/>
              <a:gdLst>
                <a:gd name="connsiteX0" fmla="*/ 0 w 205740"/>
                <a:gd name="connsiteY0" fmla="*/ 40969 h 109905"/>
                <a:gd name="connsiteX1" fmla="*/ 68580 w 205740"/>
                <a:gd name="connsiteY1" fmla="*/ 2869 h 109905"/>
                <a:gd name="connsiteX2" fmla="*/ 154940 w 205740"/>
                <a:gd name="connsiteY2" fmla="*/ 109549 h 109905"/>
                <a:gd name="connsiteX3" fmla="*/ 205740 w 205740"/>
                <a:gd name="connsiteY3" fmla="*/ 30809 h 10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" h="109905">
                  <a:moveTo>
                    <a:pt x="0" y="40969"/>
                  </a:moveTo>
                  <a:cubicBezTo>
                    <a:pt x="21378" y="16204"/>
                    <a:pt x="42757" y="-8561"/>
                    <a:pt x="68580" y="2869"/>
                  </a:cubicBezTo>
                  <a:cubicBezTo>
                    <a:pt x="94403" y="14299"/>
                    <a:pt x="132080" y="104892"/>
                    <a:pt x="154940" y="109549"/>
                  </a:cubicBezTo>
                  <a:cubicBezTo>
                    <a:pt x="177800" y="114206"/>
                    <a:pt x="191770" y="72507"/>
                    <a:pt x="205740" y="30809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36428" y="1763484"/>
              <a:ext cx="0" cy="96687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/>
            <p:cNvSpPr/>
            <p:nvPr/>
          </p:nvSpPr>
          <p:spPr>
            <a:xfrm rot="16200000">
              <a:off x="2090490" y="1703619"/>
              <a:ext cx="90928" cy="28800"/>
            </a:xfrm>
            <a:custGeom>
              <a:avLst/>
              <a:gdLst>
                <a:gd name="connsiteX0" fmla="*/ 0 w 205740"/>
                <a:gd name="connsiteY0" fmla="*/ 40969 h 109905"/>
                <a:gd name="connsiteX1" fmla="*/ 68580 w 205740"/>
                <a:gd name="connsiteY1" fmla="*/ 2869 h 109905"/>
                <a:gd name="connsiteX2" fmla="*/ 154940 w 205740"/>
                <a:gd name="connsiteY2" fmla="*/ 109549 h 109905"/>
                <a:gd name="connsiteX3" fmla="*/ 205740 w 205740"/>
                <a:gd name="connsiteY3" fmla="*/ 30809 h 10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" h="109905">
                  <a:moveTo>
                    <a:pt x="0" y="40969"/>
                  </a:moveTo>
                  <a:cubicBezTo>
                    <a:pt x="21378" y="16204"/>
                    <a:pt x="42757" y="-8561"/>
                    <a:pt x="68580" y="2869"/>
                  </a:cubicBezTo>
                  <a:cubicBezTo>
                    <a:pt x="94403" y="14299"/>
                    <a:pt x="132080" y="104892"/>
                    <a:pt x="154940" y="109549"/>
                  </a:cubicBezTo>
                  <a:cubicBezTo>
                    <a:pt x="177800" y="114206"/>
                    <a:pt x="191770" y="72507"/>
                    <a:pt x="205740" y="30809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39"/>
            <p:cNvCxnSpPr/>
            <p:nvPr/>
          </p:nvCxnSpPr>
          <p:spPr>
            <a:xfrm flipV="1">
              <a:off x="2133888" y="1458794"/>
              <a:ext cx="0" cy="211535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>
            <a:endCxn id="33" idx="0"/>
          </p:cNvCxnSpPr>
          <p:nvPr/>
        </p:nvCxnSpPr>
        <p:spPr>
          <a:xfrm flipV="1">
            <a:off x="6964729" y="2519345"/>
            <a:ext cx="515782" cy="190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>
            <a:off x="6865729" y="2499610"/>
            <a:ext cx="99507" cy="54853"/>
          </a:xfrm>
          <a:custGeom>
            <a:avLst/>
            <a:gdLst>
              <a:gd name="connsiteX0" fmla="*/ 0 w 205740"/>
              <a:gd name="connsiteY0" fmla="*/ 40969 h 109905"/>
              <a:gd name="connsiteX1" fmla="*/ 68580 w 205740"/>
              <a:gd name="connsiteY1" fmla="*/ 2869 h 109905"/>
              <a:gd name="connsiteX2" fmla="*/ 154940 w 205740"/>
              <a:gd name="connsiteY2" fmla="*/ 109549 h 109905"/>
              <a:gd name="connsiteX3" fmla="*/ 205740 w 205740"/>
              <a:gd name="connsiteY3" fmla="*/ 30809 h 1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" h="109905">
                <a:moveTo>
                  <a:pt x="0" y="40969"/>
                </a:moveTo>
                <a:cubicBezTo>
                  <a:pt x="21378" y="16204"/>
                  <a:pt x="42757" y="-8561"/>
                  <a:pt x="68580" y="2869"/>
                </a:cubicBezTo>
                <a:cubicBezTo>
                  <a:pt x="94403" y="14299"/>
                  <a:pt x="132080" y="104892"/>
                  <a:pt x="154940" y="109549"/>
                </a:cubicBezTo>
                <a:cubicBezTo>
                  <a:pt x="177800" y="114206"/>
                  <a:pt x="191770" y="72507"/>
                  <a:pt x="205740" y="30809"/>
                </a:cubicBezTo>
              </a:path>
            </a:pathLst>
          </a:cu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7480511" y="2498897"/>
            <a:ext cx="460416" cy="54853"/>
          </a:xfrm>
          <a:custGeom>
            <a:avLst/>
            <a:gdLst>
              <a:gd name="connsiteX0" fmla="*/ 0 w 205740"/>
              <a:gd name="connsiteY0" fmla="*/ 40969 h 109905"/>
              <a:gd name="connsiteX1" fmla="*/ 68580 w 205740"/>
              <a:gd name="connsiteY1" fmla="*/ 2869 h 109905"/>
              <a:gd name="connsiteX2" fmla="*/ 154940 w 205740"/>
              <a:gd name="connsiteY2" fmla="*/ 109549 h 109905"/>
              <a:gd name="connsiteX3" fmla="*/ 205740 w 205740"/>
              <a:gd name="connsiteY3" fmla="*/ 30809 h 1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" h="109905">
                <a:moveTo>
                  <a:pt x="0" y="40969"/>
                </a:moveTo>
                <a:cubicBezTo>
                  <a:pt x="21378" y="16204"/>
                  <a:pt x="42757" y="-8561"/>
                  <a:pt x="68580" y="2869"/>
                </a:cubicBezTo>
                <a:cubicBezTo>
                  <a:pt x="94403" y="14299"/>
                  <a:pt x="132080" y="104892"/>
                  <a:pt x="154940" y="109549"/>
                </a:cubicBezTo>
                <a:cubicBezTo>
                  <a:pt x="177800" y="114206"/>
                  <a:pt x="191770" y="72507"/>
                  <a:pt x="205740" y="30809"/>
                </a:cubicBezTo>
              </a:path>
            </a:pathLst>
          </a:cu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Double vague 5"/>
          <p:cNvSpPr/>
          <p:nvPr/>
        </p:nvSpPr>
        <p:spPr>
          <a:xfrm rot="5400000">
            <a:off x="711277" y="2853011"/>
            <a:ext cx="57840" cy="108341"/>
          </a:xfrm>
          <a:prstGeom prst="doubleWav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5/56/LinAnn_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58" y="3284984"/>
            <a:ext cx="102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" name="Connecteur droit 163"/>
          <p:cNvCxnSpPr/>
          <p:nvPr/>
        </p:nvCxnSpPr>
        <p:spPr>
          <a:xfrm>
            <a:off x="543960" y="5297814"/>
            <a:ext cx="0" cy="21941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579297" y="5220490"/>
            <a:ext cx="3488647" cy="584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ym typeface="Symbol"/>
              </a:rPr>
              <a:t>Centring</a:t>
            </a:r>
            <a:r>
              <a:rPr lang="en-US" sz="1600" dirty="0" smtClean="0">
                <a:sym typeface="Symbol"/>
              </a:rPr>
              <a:t> support </a:t>
            </a:r>
            <a:r>
              <a:rPr lang="en-US" sz="1600" dirty="0" err="1" smtClean="0">
                <a:sym typeface="Symbol"/>
              </a:rPr>
              <a:t>wrt</a:t>
            </a:r>
            <a:r>
              <a:rPr lang="en-US" sz="1600" dirty="0" smtClean="0">
                <a:sym typeface="Symbol"/>
              </a:rPr>
              <a:t> the vacuum jacket</a:t>
            </a:r>
          </a:p>
          <a:p>
            <a:r>
              <a:rPr lang="fr-FR" sz="1600" dirty="0" err="1" smtClean="0"/>
              <a:t>Fixed</a:t>
            </a:r>
            <a:r>
              <a:rPr lang="fr-FR" sz="1600" dirty="0" smtClean="0"/>
              <a:t> </a:t>
            </a:r>
            <a:r>
              <a:rPr lang="fr-FR" sz="1600" dirty="0" err="1" smtClean="0"/>
              <a:t>displacement</a:t>
            </a:r>
            <a:r>
              <a:rPr lang="fr-FR" sz="1600" dirty="0" smtClean="0"/>
              <a:t> </a:t>
            </a:r>
            <a:r>
              <a:rPr lang="fr-FR" sz="1600" dirty="0" err="1" smtClean="0"/>
              <a:t>along</a:t>
            </a:r>
            <a:r>
              <a:rPr lang="fr-FR" sz="1600" dirty="0" smtClean="0"/>
              <a:t> the </a:t>
            </a:r>
            <a:r>
              <a:rPr lang="fr-FR" sz="1600" dirty="0" err="1" smtClean="0"/>
              <a:t>beam</a:t>
            </a:r>
            <a:r>
              <a:rPr lang="fr-FR" sz="1600" dirty="0" smtClean="0"/>
              <a:t> axis</a:t>
            </a:r>
            <a:endParaRPr lang="fr-FR" sz="1600" dirty="0"/>
          </a:p>
        </p:txBody>
      </p:sp>
      <p:sp>
        <p:nvSpPr>
          <p:cNvPr id="159" name="Rectangle 158"/>
          <p:cNvSpPr/>
          <p:nvPr/>
        </p:nvSpPr>
        <p:spPr>
          <a:xfrm>
            <a:off x="6900781" y="3502749"/>
            <a:ext cx="1991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Free Rx, </a:t>
            </a:r>
            <a:r>
              <a:rPr lang="en-US" dirty="0" err="1" smtClean="0">
                <a:sym typeface="Symbol"/>
              </a:rPr>
              <a:t>Ry</a:t>
            </a:r>
            <a:r>
              <a:rPr lang="en-US" dirty="0" smtClean="0">
                <a:sym typeface="Symbol"/>
              </a:rPr>
              <a:t>, </a:t>
            </a:r>
            <a:r>
              <a:rPr lang="en-US" dirty="0" err="1" smtClean="0">
                <a:sym typeface="Symbol"/>
              </a:rPr>
              <a:t>Rz</a:t>
            </a:r>
            <a:endParaRPr lang="en-US" dirty="0" smtClean="0">
              <a:sym typeface="Symbol"/>
            </a:endParaRPr>
          </a:p>
          <a:p>
            <a:r>
              <a:rPr lang="fr-FR" dirty="0" err="1" smtClean="0"/>
              <a:t>Tx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free; </a:t>
            </a:r>
            <a:r>
              <a:rPr lang="fr-FR" dirty="0" smtClean="0"/>
              <a:t>Ty</a:t>
            </a:r>
            <a:r>
              <a:rPr lang="fr-FR" dirty="0" smtClean="0">
                <a:sym typeface="Symbol"/>
              </a:rPr>
              <a:t></a:t>
            </a:r>
            <a:r>
              <a:rPr lang="fr-FR" dirty="0">
                <a:sym typeface="Symbol"/>
              </a:rPr>
              <a:t>0</a:t>
            </a:r>
            <a:r>
              <a:rPr lang="fr-FR" dirty="0" smtClean="0">
                <a:sym typeface="Symbol"/>
              </a:rPr>
              <a:t>; </a:t>
            </a:r>
            <a:r>
              <a:rPr lang="fr-FR" dirty="0" smtClean="0"/>
              <a:t>Tz</a:t>
            </a:r>
            <a:r>
              <a:rPr lang="fr-FR" dirty="0" smtClean="0">
                <a:sym typeface="Symbol"/>
              </a:rPr>
              <a:t>0</a:t>
            </a:r>
            <a:endParaRPr lang="fr-FR" dirty="0"/>
          </a:p>
        </p:txBody>
      </p:sp>
      <p:sp>
        <p:nvSpPr>
          <p:cNvPr id="168" name="Rectangle 167"/>
          <p:cNvSpPr/>
          <p:nvPr/>
        </p:nvSpPr>
        <p:spPr>
          <a:xfrm>
            <a:off x="6864136" y="4294837"/>
            <a:ext cx="1794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Free Rx, </a:t>
            </a:r>
            <a:r>
              <a:rPr lang="en-US" dirty="0" err="1" smtClean="0">
                <a:sym typeface="Symbol"/>
              </a:rPr>
              <a:t>Ry</a:t>
            </a:r>
            <a:r>
              <a:rPr lang="en-US" dirty="0" smtClean="0">
                <a:sym typeface="Symbol"/>
              </a:rPr>
              <a:t>, </a:t>
            </a:r>
            <a:r>
              <a:rPr lang="en-US" dirty="0" err="1" smtClean="0">
                <a:sym typeface="Symbol"/>
              </a:rPr>
              <a:t>Rz</a:t>
            </a:r>
            <a:endParaRPr lang="en-US" dirty="0" smtClean="0">
              <a:sym typeface="Symbol"/>
            </a:endParaRPr>
          </a:p>
          <a:p>
            <a:r>
              <a:rPr lang="fr-FR" dirty="0" smtClean="0"/>
              <a:t>Tx</a:t>
            </a:r>
            <a:r>
              <a:rPr lang="fr-FR" dirty="0" smtClean="0">
                <a:sym typeface="Symbol"/>
              </a:rPr>
              <a:t></a:t>
            </a:r>
            <a:r>
              <a:rPr lang="fr-FR" dirty="0">
                <a:sym typeface="Symbol"/>
              </a:rPr>
              <a:t>0</a:t>
            </a:r>
            <a:r>
              <a:rPr lang="fr-FR" dirty="0" smtClean="0">
                <a:sym typeface="Symbol"/>
              </a:rPr>
              <a:t>; </a:t>
            </a:r>
            <a:r>
              <a:rPr lang="fr-FR" dirty="0" smtClean="0"/>
              <a:t>Ty</a:t>
            </a:r>
            <a:r>
              <a:rPr lang="fr-FR" dirty="0" smtClean="0">
                <a:sym typeface="Symbol"/>
              </a:rPr>
              <a:t></a:t>
            </a:r>
            <a:r>
              <a:rPr lang="fr-FR" dirty="0">
                <a:sym typeface="Symbol"/>
              </a:rPr>
              <a:t>0</a:t>
            </a:r>
            <a:r>
              <a:rPr lang="fr-FR" dirty="0" smtClean="0">
                <a:sym typeface="Symbol"/>
              </a:rPr>
              <a:t>; </a:t>
            </a:r>
            <a:r>
              <a:rPr lang="fr-FR" dirty="0" smtClean="0"/>
              <a:t>Tz</a:t>
            </a:r>
            <a:r>
              <a:rPr lang="fr-FR" dirty="0" smtClean="0">
                <a:sym typeface="Symbol"/>
              </a:rPr>
              <a:t>0</a:t>
            </a:r>
            <a:endParaRPr lang="fr-FR" dirty="0"/>
          </a:p>
        </p:txBody>
      </p:sp>
      <p:pic>
        <p:nvPicPr>
          <p:cNvPr id="1032" name="Picture 8" descr="Sock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8" y="4117939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2/22/Schema_technologiqu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1" r="18110" b="77224"/>
          <a:stretch/>
        </p:blipFill>
        <p:spPr bwMode="auto">
          <a:xfrm flipV="1">
            <a:off x="5127963" y="5295931"/>
            <a:ext cx="634360" cy="4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Rectangle 171"/>
          <p:cNvSpPr/>
          <p:nvPr/>
        </p:nvSpPr>
        <p:spPr>
          <a:xfrm>
            <a:off x="6864136" y="5158933"/>
            <a:ext cx="1794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Rx=0, </a:t>
            </a:r>
            <a:r>
              <a:rPr lang="en-US" dirty="0" err="1" smtClean="0">
                <a:sym typeface="Symbol"/>
              </a:rPr>
              <a:t>Ry</a:t>
            </a:r>
            <a:r>
              <a:rPr lang="en-US" dirty="0" smtClean="0">
                <a:sym typeface="Symbol"/>
              </a:rPr>
              <a:t>=0, </a:t>
            </a:r>
            <a:r>
              <a:rPr lang="en-US" dirty="0" err="1" smtClean="0">
                <a:sym typeface="Symbol"/>
              </a:rPr>
              <a:t>Rz</a:t>
            </a:r>
            <a:r>
              <a:rPr lang="en-US" dirty="0" smtClean="0">
                <a:sym typeface="Symbol"/>
              </a:rPr>
              <a:t>=0</a:t>
            </a:r>
          </a:p>
          <a:p>
            <a:r>
              <a:rPr lang="fr-FR" dirty="0" err="1" smtClean="0"/>
              <a:t>Tx</a:t>
            </a:r>
            <a:r>
              <a:rPr lang="fr-FR" dirty="0">
                <a:sym typeface="Symbol"/>
              </a:rPr>
              <a:t>=</a:t>
            </a:r>
            <a:r>
              <a:rPr lang="fr-FR" dirty="0" smtClean="0">
                <a:sym typeface="Symbol"/>
              </a:rPr>
              <a:t>0; </a:t>
            </a:r>
            <a:r>
              <a:rPr lang="fr-FR" dirty="0" err="1" smtClean="0"/>
              <a:t>Ty</a:t>
            </a:r>
            <a:r>
              <a:rPr lang="fr-FR" dirty="0" smtClean="0">
                <a:sym typeface="Symbol"/>
              </a:rPr>
              <a:t>=0; </a:t>
            </a:r>
            <a:r>
              <a:rPr lang="fr-FR" dirty="0" err="1" smtClean="0"/>
              <a:t>Tz</a:t>
            </a:r>
            <a:r>
              <a:rPr lang="fr-FR" dirty="0">
                <a:sym typeface="Symbol"/>
              </a:rPr>
              <a:t>=</a:t>
            </a:r>
            <a:r>
              <a:rPr lang="fr-FR" dirty="0" smtClean="0">
                <a:sym typeface="Symbol"/>
              </a:rPr>
              <a:t>0</a:t>
            </a:r>
            <a:endParaRPr lang="fr-FR" dirty="0"/>
          </a:p>
        </p:txBody>
      </p:sp>
      <p:sp>
        <p:nvSpPr>
          <p:cNvPr id="1024" name="Accolade ouvrante 1023"/>
          <p:cNvSpPr/>
          <p:nvPr/>
        </p:nvSpPr>
        <p:spPr>
          <a:xfrm>
            <a:off x="6786145" y="3563526"/>
            <a:ext cx="162119" cy="524776"/>
          </a:xfrm>
          <a:prstGeom prst="leftBrace">
            <a:avLst>
              <a:gd name="adj1" fmla="val 2027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Accolade ouvrante 173"/>
          <p:cNvSpPr/>
          <p:nvPr/>
        </p:nvSpPr>
        <p:spPr>
          <a:xfrm>
            <a:off x="6786145" y="4344384"/>
            <a:ext cx="162119" cy="524776"/>
          </a:xfrm>
          <a:prstGeom prst="leftBrace">
            <a:avLst>
              <a:gd name="adj1" fmla="val 2027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Accolade ouvrante 174"/>
          <p:cNvSpPr/>
          <p:nvPr/>
        </p:nvSpPr>
        <p:spPr>
          <a:xfrm>
            <a:off x="6783928" y="5260168"/>
            <a:ext cx="162119" cy="524776"/>
          </a:xfrm>
          <a:prstGeom prst="leftBrace">
            <a:avLst>
              <a:gd name="adj1" fmla="val 2027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 components of the CDL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grpSp>
        <p:nvGrpSpPr>
          <p:cNvPr id="4" name="Zone de dessin 20"/>
          <p:cNvGrpSpPr/>
          <p:nvPr/>
        </p:nvGrpSpPr>
        <p:grpSpPr>
          <a:xfrm>
            <a:off x="1475656" y="1309030"/>
            <a:ext cx="5763260" cy="4782902"/>
            <a:chOff x="0" y="0"/>
            <a:chExt cx="5763260" cy="478290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763260" cy="4782185"/>
            </a:xfrm>
            <a:prstGeom prst="rect">
              <a:avLst/>
            </a:prstGeom>
          </p:spPr>
        </p:sp>
        <p:pic>
          <p:nvPicPr>
            <p:cNvPr id="6" name="Image 5" descr="\\Da-tacsolcalcul\partage\ESS\CDS\BV_01.pn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2273142"/>
              <a:ext cx="1724409" cy="2410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 descr="\\Da-tacsolcalcul\partage\ESS\CDS\BV_02.png"/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9" t="3791"/>
            <a:stretch/>
          </p:blipFill>
          <p:spPr bwMode="auto">
            <a:xfrm>
              <a:off x="66674" y="35988"/>
              <a:ext cx="3405033" cy="4746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AutoShape 392"/>
            <p:cNvSpPr>
              <a:spLocks/>
            </p:cNvSpPr>
            <p:nvPr/>
          </p:nvSpPr>
          <p:spPr bwMode="auto">
            <a:xfrm>
              <a:off x="1276350" y="4453934"/>
              <a:ext cx="1163455" cy="328968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-89113"/>
                <a:gd name="adj6" fmla="val -35198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Valve box support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AutoShape 392"/>
            <p:cNvSpPr>
              <a:spLocks/>
            </p:cNvSpPr>
            <p:nvPr/>
          </p:nvSpPr>
          <p:spPr bwMode="auto">
            <a:xfrm>
              <a:off x="3019425" y="2334002"/>
              <a:ext cx="1163320" cy="328930"/>
            </a:xfrm>
            <a:prstGeom prst="callout2">
              <a:avLst>
                <a:gd name="adj1" fmla="val 47513"/>
                <a:gd name="adj2" fmla="val -2769"/>
                <a:gd name="adj3" fmla="val 50409"/>
                <a:gd name="adj4" fmla="val -17835"/>
                <a:gd name="adj5" fmla="val 290207"/>
                <a:gd name="adj6" fmla="val -62216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Positioning frame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AutoShape 392"/>
            <p:cNvSpPr>
              <a:spLocks/>
            </p:cNvSpPr>
            <p:nvPr/>
          </p:nvSpPr>
          <p:spPr bwMode="auto">
            <a:xfrm>
              <a:off x="3643158" y="1800602"/>
              <a:ext cx="1843242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6424"/>
                <a:gd name="adj6" fmla="val -38821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Interface with the Header unit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AutoShape 392"/>
            <p:cNvSpPr>
              <a:spLocks/>
            </p:cNvSpPr>
            <p:nvPr/>
          </p:nvSpPr>
          <p:spPr bwMode="auto">
            <a:xfrm>
              <a:off x="3303769" y="2062857"/>
              <a:ext cx="18427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6424"/>
                <a:gd name="adj6" fmla="val -38821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Fiducials supports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 flipV="1">
              <a:off x="1409700" y="2120007"/>
              <a:ext cx="1609725" cy="119720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2105025" y="1800602"/>
              <a:ext cx="409575" cy="391500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>
              <a:off x="1276350" y="2192102"/>
              <a:ext cx="961051" cy="257175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92"/>
            <p:cNvSpPr>
              <a:spLocks/>
            </p:cNvSpPr>
            <p:nvPr/>
          </p:nvSpPr>
          <p:spPr bwMode="auto">
            <a:xfrm flipH="1">
              <a:off x="66727" y="36009"/>
              <a:ext cx="11188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155131"/>
                <a:gd name="adj6" fmla="val -38836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Cryogenic valves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AutoShape 392"/>
            <p:cNvSpPr>
              <a:spLocks/>
            </p:cNvSpPr>
            <p:nvPr/>
          </p:nvSpPr>
          <p:spPr bwMode="auto">
            <a:xfrm>
              <a:off x="3770494" y="361987"/>
              <a:ext cx="18427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235189"/>
                <a:gd name="adj6" fmla="val -64149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Interface with the cryomodule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AutoShape 392"/>
            <p:cNvSpPr>
              <a:spLocks/>
            </p:cNvSpPr>
            <p:nvPr/>
          </p:nvSpPr>
          <p:spPr bwMode="auto">
            <a:xfrm>
              <a:off x="3529336" y="36004"/>
              <a:ext cx="18427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119611"/>
                <a:gd name="adj6" fmla="val -55508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He relief branch line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marL="0"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9548</TotalTime>
  <Words>1554</Words>
  <Application>Microsoft Office PowerPoint</Application>
  <PresentationFormat>Affichage à l'écran (4:3)</PresentationFormat>
  <Paragraphs>417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WP11: CDS-SL CDR      Overview</vt:lpstr>
      <vt:lpstr>ESS MACHINE</vt:lpstr>
      <vt:lpstr>ESS Spoke section</vt:lpstr>
      <vt:lpstr>ESS Spoke section</vt:lpstr>
      <vt:lpstr>ESS Spoke section</vt:lpstr>
      <vt:lpstr>ESS Spoke section</vt:lpstr>
      <vt:lpstr>Présentation PowerPoint</vt:lpstr>
      <vt:lpstr>ESS Spoke section</vt:lpstr>
      <vt:lpstr>Main components of the CDL</vt:lpstr>
      <vt:lpstr>Main components of the CDL</vt:lpstr>
      <vt:lpstr>Main components of the CDL</vt:lpstr>
      <vt:lpstr>Design framework</vt:lpstr>
      <vt:lpstr>Design framework</vt:lpstr>
      <vt:lpstr>Design framework</vt:lpstr>
      <vt:lpstr>STATUS</vt:lpstr>
      <vt:lpstr>End Box status</vt:lpstr>
      <vt:lpstr>End Box status</vt:lpstr>
      <vt:lpstr>REQUIREMENTS</vt:lpstr>
      <vt:lpstr>Présentation PowerPoint</vt:lpstr>
      <vt:lpstr>REQUIREMENTS</vt:lpstr>
      <vt:lpstr>REQUIREMENTS</vt:lpstr>
      <vt:lpstr>PROTOTYPING</vt:lpstr>
      <vt:lpstr>PROTOTYPING</vt:lpstr>
      <vt:lpstr>Prototyping the Spoke section</vt:lpstr>
      <vt:lpstr>Prototyping the Spoke section</vt:lpstr>
      <vt:lpstr>Prototyping the Spoke section</vt:lpstr>
      <vt:lpstr>Prototyping the Spoke section</vt:lpstr>
      <vt:lpstr>CNRS - WP11</vt:lpstr>
      <vt:lpstr>Thank you for your attention   Special thanks to Matthieu Pierens Denis Reynet Sylvain Brault Frédéric Chatelet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915</cp:revision>
  <dcterms:created xsi:type="dcterms:W3CDTF">2014-11-24T23:00:23Z</dcterms:created>
  <dcterms:modified xsi:type="dcterms:W3CDTF">2017-04-19T11:23:08Z</dcterms:modified>
</cp:coreProperties>
</file>