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94" r:id="rId3"/>
    <p:sldId id="344" r:id="rId4"/>
    <p:sldId id="328" r:id="rId5"/>
    <p:sldId id="321" r:id="rId6"/>
    <p:sldId id="329" r:id="rId7"/>
    <p:sldId id="330" r:id="rId8"/>
    <p:sldId id="291" r:id="rId9"/>
    <p:sldId id="292" r:id="rId10"/>
    <p:sldId id="327" r:id="rId11"/>
    <p:sldId id="281" r:id="rId12"/>
    <p:sldId id="341" r:id="rId13"/>
    <p:sldId id="331" r:id="rId14"/>
    <p:sldId id="339" r:id="rId15"/>
    <p:sldId id="340" r:id="rId16"/>
    <p:sldId id="333" r:id="rId17"/>
    <p:sldId id="334" r:id="rId18"/>
    <p:sldId id="325" r:id="rId19"/>
    <p:sldId id="335" r:id="rId20"/>
    <p:sldId id="336" r:id="rId21"/>
    <p:sldId id="337" r:id="rId22"/>
    <p:sldId id="345" r:id="rId23"/>
    <p:sldId id="338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4660"/>
  </p:normalViewPr>
  <p:slideViewPr>
    <p:cSldViewPr>
      <p:cViewPr>
        <p:scale>
          <a:sx n="90" d="100"/>
          <a:sy n="90" d="100"/>
        </p:scale>
        <p:origin x="-146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6B0C-41D9-4512-981C-697B9A6714B4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6D3A-017A-4352-876D-1AF20FD31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5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6D3A-017A-4352-876D-1AF20FD3156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3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27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6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12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9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7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7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8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5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3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C7CE-DBD7-4DAC-AF14-EC994932104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ESS\CDR-WP11\1-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" y="1052736"/>
            <a:ext cx="9118938" cy="49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7848872" cy="1656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Unit 11.11.5.3 - AIK 11.2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CDR of the CDS-SL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Installation integration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Headers unit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813690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Part two : installation of the headers units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pic>
        <p:nvPicPr>
          <p:cNvPr id="8" name="Picture 2" descr="D:\ESS\CDR-WP11\d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2873" r="18651" b="1361"/>
          <a:stretch/>
        </p:blipFill>
        <p:spPr bwMode="auto">
          <a:xfrm>
            <a:off x="1691680" y="1628800"/>
            <a:ext cx="5688632" cy="43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SS\CDR-WP11\d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2873" r="18651" b="1361"/>
          <a:stretch/>
        </p:blipFill>
        <p:spPr bwMode="auto">
          <a:xfrm>
            <a:off x="107504" y="984666"/>
            <a:ext cx="5068170" cy="39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12160" y="998152"/>
            <a:ext cx="288912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Fine </a:t>
            </a:r>
            <a:r>
              <a:rPr lang="fr-FR" dirty="0" err="1" smtClean="0"/>
              <a:t>adjustement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along</a:t>
            </a:r>
            <a:r>
              <a:rPr lang="fr-FR" dirty="0" smtClean="0"/>
              <a:t> X and Y axis : ±40mm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along</a:t>
            </a:r>
            <a:r>
              <a:rPr lang="fr-FR" dirty="0" smtClean="0"/>
              <a:t> Z axis : ± 50mm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988168"/>
            <a:ext cx="330084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Useful</a:t>
            </a:r>
            <a:r>
              <a:rPr lang="fr-FR" dirty="0" smtClean="0"/>
              <a:t> for:</a:t>
            </a:r>
          </a:p>
          <a:p>
            <a:r>
              <a:rPr lang="fr-FR" dirty="0" smtClean="0"/>
              <a:t>- transportation </a:t>
            </a:r>
            <a:r>
              <a:rPr lang="fr-FR" dirty="0" err="1" smtClean="0"/>
              <a:t>inside</a:t>
            </a:r>
            <a:r>
              <a:rPr lang="fr-FR" dirty="0" smtClean="0"/>
              <a:t> the tunnel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positioning</a:t>
            </a:r>
            <a:endParaRPr lang="fr-FR" dirty="0" smtClean="0"/>
          </a:p>
          <a:p>
            <a:r>
              <a:rPr lang="fr-FR" dirty="0" err="1" smtClean="0"/>
              <a:t>Removable</a:t>
            </a:r>
            <a:r>
              <a:rPr lang="fr-FR" dirty="0" smtClean="0"/>
              <a:t> and </a:t>
            </a:r>
            <a:r>
              <a:rPr lang="fr-FR" dirty="0" err="1" smtClean="0"/>
              <a:t>reusable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Picture 3" descr="D:\ESS\CDR-WP11\d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/>
          <a:stretch/>
        </p:blipFill>
        <p:spPr bwMode="auto">
          <a:xfrm>
            <a:off x="5057957" y="3424001"/>
            <a:ext cx="3432158" cy="22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388805" y="2261164"/>
            <a:ext cx="29245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Threaded</a:t>
            </a:r>
            <a:r>
              <a:rPr lang="fr-FR" dirty="0" smtClean="0"/>
              <a:t> </a:t>
            </a:r>
            <a:r>
              <a:rPr lang="fr-FR" dirty="0" err="1" smtClean="0"/>
              <a:t>shaft</a:t>
            </a:r>
            <a:r>
              <a:rPr lang="fr-FR" dirty="0" smtClean="0"/>
              <a:t> (fine thread)</a:t>
            </a:r>
          </a:p>
          <a:p>
            <a:r>
              <a:rPr lang="fr-FR" dirty="0" smtClean="0"/>
              <a:t>Concave and </a:t>
            </a:r>
            <a:r>
              <a:rPr lang="fr-FR" dirty="0" err="1" smtClean="0"/>
              <a:t>convex</a:t>
            </a:r>
            <a:r>
              <a:rPr lang="fr-FR" dirty="0" smtClean="0"/>
              <a:t> </a:t>
            </a:r>
            <a:r>
              <a:rPr lang="fr-FR" dirty="0" err="1" smtClean="0"/>
              <a:t>washers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13210" y="5992119"/>
            <a:ext cx="12186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Carrier </a:t>
            </a:r>
            <a:r>
              <a:rPr lang="fr-FR" dirty="0" err="1" smtClean="0"/>
              <a:t>ball</a:t>
            </a:r>
            <a:endParaRPr lang="fr-FR" dirty="0" smtClean="0"/>
          </a:p>
        </p:txBody>
      </p:sp>
      <p:cxnSp>
        <p:nvCxnSpPr>
          <p:cNvPr id="11" name="Connecteur droit avec flèche 10"/>
          <p:cNvCxnSpPr>
            <a:stCxn id="9" idx="2"/>
          </p:cNvCxnSpPr>
          <p:nvPr/>
        </p:nvCxnSpPr>
        <p:spPr>
          <a:xfrm flipH="1">
            <a:off x="6285443" y="2907495"/>
            <a:ext cx="565622" cy="865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0" idx="0"/>
          </p:cNvCxnSpPr>
          <p:nvPr/>
        </p:nvCxnSpPr>
        <p:spPr>
          <a:xfrm flipH="1" flipV="1">
            <a:off x="6248374" y="4988168"/>
            <a:ext cx="74138" cy="1003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728094" y="5951616"/>
            <a:ext cx="16607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Adjusting</a:t>
            </a:r>
            <a:r>
              <a:rPr lang="fr-FR" dirty="0" smtClean="0"/>
              <a:t> </a:t>
            </a:r>
            <a:r>
              <a:rPr lang="fr-FR" dirty="0" err="1" smtClean="0"/>
              <a:t>screw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3" idx="0"/>
          </p:cNvCxnSpPr>
          <p:nvPr/>
        </p:nvCxnSpPr>
        <p:spPr>
          <a:xfrm flipV="1">
            <a:off x="4558450" y="4781444"/>
            <a:ext cx="1154760" cy="1170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fr-FR" dirty="0" smtClean="0"/>
              <a:t>Headers unit : Handling trolley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1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Insertion of the header between two valve boxes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 descr="D:\ESS\CDR-WP11\co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t="15727" r="21055" b="12796"/>
          <a:stretch/>
        </p:blipFill>
        <p:spPr bwMode="auto">
          <a:xfrm>
            <a:off x="3726321" y="1983000"/>
            <a:ext cx="4590095" cy="35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779850" y="1184823"/>
            <a:ext cx="21126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Compression </a:t>
            </a:r>
            <a:r>
              <a:rPr lang="fr-FR" dirty="0" err="1" smtClean="0"/>
              <a:t>tooling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6" idx="2"/>
          </p:cNvCxnSpPr>
          <p:nvPr/>
        </p:nvCxnSpPr>
        <p:spPr>
          <a:xfrm>
            <a:off x="7836165" y="1554155"/>
            <a:ext cx="0" cy="5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03848" y="1484784"/>
            <a:ext cx="21126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Compression </a:t>
            </a:r>
            <a:r>
              <a:rPr lang="fr-FR" dirty="0" err="1" smtClean="0"/>
              <a:t>tooling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9" idx="2"/>
          </p:cNvCxnSpPr>
          <p:nvPr/>
        </p:nvCxnSpPr>
        <p:spPr>
          <a:xfrm>
            <a:off x="4260163" y="1854116"/>
            <a:ext cx="0" cy="578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0" t="4127" r="11436" b="16601"/>
          <a:stretch/>
        </p:blipFill>
        <p:spPr bwMode="auto">
          <a:xfrm>
            <a:off x="323528" y="2348880"/>
            <a:ext cx="2952328" cy="24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699792" y="5661992"/>
            <a:ext cx="607974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The compression of the </a:t>
            </a:r>
            <a:r>
              <a:rPr lang="fr-FR" dirty="0" err="1" smtClean="0"/>
              <a:t>cryolines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installation</a:t>
            </a:r>
          </a:p>
          <a:p>
            <a:r>
              <a:rPr lang="fr-FR" dirty="0" smtClean="0"/>
              <a:t>(→ goal: </a:t>
            </a:r>
            <a:r>
              <a:rPr lang="en-GB" dirty="0"/>
              <a:t>free position </a:t>
            </a:r>
            <a:r>
              <a:rPr lang="en-GB" dirty="0" smtClean="0"/>
              <a:t>of the bellows at </a:t>
            </a:r>
            <a:r>
              <a:rPr lang="en-GB" dirty="0"/>
              <a:t>cold T</a:t>
            </a:r>
            <a:r>
              <a:rPr lang="en-GB" dirty="0" smtClean="0"/>
              <a:t>°)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45946" y="5174919"/>
            <a:ext cx="21938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4 </a:t>
            </a:r>
            <a:r>
              <a:rPr lang="fr-FR" dirty="0" err="1" smtClean="0"/>
              <a:t>independant</a:t>
            </a:r>
            <a:r>
              <a:rPr lang="fr-FR" dirty="0"/>
              <a:t> </a:t>
            </a:r>
            <a:r>
              <a:rPr lang="fr-FR" dirty="0" smtClean="0"/>
              <a:t>blocks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971600" y="4479991"/>
            <a:ext cx="0" cy="6897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83568" y="4149080"/>
            <a:ext cx="0" cy="10258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134817" y="3804212"/>
            <a:ext cx="0" cy="1370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259632" y="4293096"/>
            <a:ext cx="0" cy="881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ESS\CDR-WP11\c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08504" cy="49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Insertion of the header between two valve boxes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1484784"/>
            <a:ext cx="15182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5 mm gap</a:t>
            </a:r>
          </a:p>
          <a:p>
            <a:r>
              <a:rPr lang="fr-FR" dirty="0" smtClean="0"/>
              <a:t>(compression)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99792" y="2132856"/>
            <a:ext cx="0" cy="470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580112" y="1340768"/>
            <a:ext cx="15182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5 mm gap</a:t>
            </a:r>
          </a:p>
          <a:p>
            <a:r>
              <a:rPr lang="fr-FR" dirty="0" smtClean="0"/>
              <a:t>(compression)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804248" y="1964063"/>
            <a:ext cx="144016" cy="312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091554" y="1641522"/>
            <a:ext cx="10182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insertion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00192" y="5332566"/>
            <a:ext cx="23162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Ajustment</a:t>
            </a:r>
            <a:r>
              <a:rPr lang="fr-FR" dirty="0" smtClean="0"/>
              <a:t> / </a:t>
            </a:r>
            <a:r>
              <a:rPr lang="fr-FR" dirty="0" err="1" smtClean="0"/>
              <a:t>Alignment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480350" y="5903594"/>
            <a:ext cx="34070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Fixation and </a:t>
            </a:r>
            <a:r>
              <a:rPr lang="fr-FR" dirty="0" err="1" smtClean="0"/>
              <a:t>removal</a:t>
            </a:r>
            <a:r>
              <a:rPr lang="fr-FR" dirty="0" smtClean="0"/>
              <a:t> of the trolley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716016" y="371703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587063" y="3590823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135214" y="4293095"/>
            <a:ext cx="356666" cy="319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791107" y="4064710"/>
            <a:ext cx="356666" cy="319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805305" y="3647128"/>
            <a:ext cx="356666" cy="319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300192" y="3540751"/>
            <a:ext cx="356666" cy="319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  <p:bldP spid="16" grpId="0" animBg="1"/>
      <p:bldP spid="9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ESS\CDR-WP11\zs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" y="1279067"/>
            <a:ext cx="8952382" cy="48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Welding of the </a:t>
            </a:r>
            <a:r>
              <a:rPr lang="en-US" dirty="0" err="1" smtClean="0"/>
              <a:t>cryolines</a:t>
            </a:r>
            <a:r>
              <a:rPr lang="en-US" dirty="0" smtClean="0"/>
              <a:t> sleeves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711041" y="1628800"/>
            <a:ext cx="8801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Sleeves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7" idx="2"/>
          </p:cNvCxnSpPr>
          <p:nvPr/>
        </p:nvCxnSpPr>
        <p:spPr>
          <a:xfrm flipH="1">
            <a:off x="3493494" y="1998132"/>
            <a:ext cx="657636" cy="974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491880" y="1998132"/>
            <a:ext cx="659249" cy="215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7" idx="2"/>
          </p:cNvCxnSpPr>
          <p:nvPr/>
        </p:nvCxnSpPr>
        <p:spPr>
          <a:xfrm flipH="1">
            <a:off x="3711041" y="1998132"/>
            <a:ext cx="440089" cy="2270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151130" y="1998132"/>
            <a:ext cx="140879" cy="1574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 rot="520676">
            <a:off x="3662586" y="4437112"/>
            <a:ext cx="76539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03848" y="1187460"/>
            <a:ext cx="53712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Relaxation of the </a:t>
            </a:r>
            <a:r>
              <a:rPr lang="fr-FR" dirty="0" err="1" smtClean="0"/>
              <a:t>bellows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contact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flanges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ESS\CDR-WP11\z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" y="1279067"/>
            <a:ext cx="8952382" cy="48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Welding of the </a:t>
            </a:r>
            <a:r>
              <a:rPr lang="en-US" dirty="0" err="1" smtClean="0"/>
              <a:t>cryolines</a:t>
            </a:r>
            <a:r>
              <a:rPr lang="en-US" dirty="0" smtClean="0"/>
              <a:t> sleeves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3660171" y="1393629"/>
            <a:ext cx="6715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843202" y="1772815"/>
            <a:ext cx="0" cy="8469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163410" y="1772816"/>
            <a:ext cx="0" cy="8469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460522" y="1686857"/>
            <a:ext cx="6715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560305" y="2056189"/>
            <a:ext cx="0" cy="1580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4778862" y="2056189"/>
            <a:ext cx="17425" cy="16135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324406" y="5651956"/>
            <a:ext cx="6715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843202" y="4713398"/>
            <a:ext cx="6715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3923928" y="4331027"/>
            <a:ext cx="0" cy="382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137473" y="4369356"/>
            <a:ext cx="0" cy="3267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1" idx="0"/>
          </p:cNvCxnSpPr>
          <p:nvPr/>
        </p:nvCxnSpPr>
        <p:spPr>
          <a:xfrm flipH="1" flipV="1">
            <a:off x="4163410" y="4149080"/>
            <a:ext cx="15557" cy="564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413622" y="4187407"/>
            <a:ext cx="0" cy="508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SS\CDR-WP11\ma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2600" r="-335" b="21253"/>
          <a:stretch/>
        </p:blipFill>
        <p:spPr bwMode="auto">
          <a:xfrm>
            <a:off x="1007577" y="1459555"/>
            <a:ext cx="7364287" cy="44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Welding of the </a:t>
            </a:r>
            <a:r>
              <a:rPr lang="en-US" dirty="0" err="1" smtClean="0"/>
              <a:t>cryolines</a:t>
            </a:r>
            <a:r>
              <a:rPr lang="en-US" dirty="0" smtClean="0"/>
              <a:t> sleeves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2937933" y="1556792"/>
            <a:ext cx="35561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Removal</a:t>
            </a:r>
            <a:r>
              <a:rPr lang="fr-FR" dirty="0" smtClean="0"/>
              <a:t> of the compression </a:t>
            </a:r>
            <a:r>
              <a:rPr lang="fr-FR" dirty="0" err="1" smtClean="0"/>
              <a:t>tooling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1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SS\CDR-WP11\S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2628" r="23684" b="3457"/>
          <a:stretch/>
        </p:blipFill>
        <p:spPr bwMode="auto">
          <a:xfrm>
            <a:off x="179512" y="1498657"/>
            <a:ext cx="5908861" cy="49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Welding of the </a:t>
            </a:r>
            <a:r>
              <a:rPr lang="en-US" dirty="0" err="1" smtClean="0"/>
              <a:t>cryolines</a:t>
            </a:r>
            <a:r>
              <a:rPr lang="en-US" dirty="0" smtClean="0"/>
              <a:t> sleeves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051253" y="5949280"/>
            <a:ext cx="9284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VPL line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310836" y="3933056"/>
            <a:ext cx="8872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</a:t>
            </a:r>
            <a:r>
              <a:rPr lang="fr-FR" dirty="0" err="1" smtClean="0"/>
              <a:t>lines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93667" y="1268760"/>
            <a:ext cx="15215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77952" y="2060848"/>
            <a:ext cx="28750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ensure</a:t>
            </a:r>
            <a:r>
              <a:rPr lang="fr-FR" dirty="0" smtClean="0"/>
              <a:t> the </a:t>
            </a:r>
            <a:r>
              <a:rPr lang="fr-FR" dirty="0" err="1" smtClean="0"/>
              <a:t>junction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62129" y="3471940"/>
            <a:ext cx="15369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4 times </a:t>
            </a:r>
            <a:r>
              <a:rPr lang="fr-FR" dirty="0" err="1" smtClean="0"/>
              <a:t>cut</a:t>
            </a:r>
            <a:r>
              <a:rPr lang="fr-FR" dirty="0" smtClean="0"/>
              <a:t> off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0232" y="5085184"/>
            <a:ext cx="19104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welds</a:t>
            </a:r>
            <a:r>
              <a:rPr lang="fr-FR" dirty="0" smtClean="0"/>
              <a:t> per </a:t>
            </a:r>
            <a:r>
              <a:rPr lang="fr-FR" dirty="0" err="1" smtClean="0"/>
              <a:t>sleeve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15616" y="1052736"/>
            <a:ext cx="7904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C00FF"/>
                </a:solidFill>
              </a:rPr>
              <a:t>Sleeve</a:t>
            </a:r>
            <a:endParaRPr lang="fr-FR" dirty="0">
              <a:solidFill>
                <a:srgbClr val="CC00FF"/>
              </a:solidFill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>
          <a:xfrm>
            <a:off x="1510821" y="1422068"/>
            <a:ext cx="36843" cy="422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Closing after global pressure test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11266" name="Picture 2" descr="D:\ESS\CDR-WP11\ct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52382" cy="48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75856" y="1293461"/>
            <a:ext cx="39382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/>
              <a:t> </a:t>
            </a:r>
            <a:r>
              <a:rPr lang="fr-FR" dirty="0" smtClean="0"/>
              <a:t>and MLI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292320" y="1657753"/>
            <a:ext cx="1" cy="1195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ESS\CDR-WP11\ct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52382" cy="48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Closing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275856" y="980728"/>
            <a:ext cx="38668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tooling</a:t>
            </a:r>
            <a:r>
              <a:rPr lang="fr-FR" dirty="0" smtClean="0"/>
              <a:t> for </a:t>
            </a:r>
            <a:r>
              <a:rPr lang="fr-FR" dirty="0" err="1" smtClean="0"/>
              <a:t>sleeve</a:t>
            </a:r>
            <a:r>
              <a:rPr lang="fr-FR" dirty="0" smtClean="0"/>
              <a:t> translation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828445" y="1351953"/>
            <a:ext cx="2" cy="4751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 rot="10443555">
            <a:off x="3822190" y="1981915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5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SS\CDR-WP11\wp11-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16200" b="15942"/>
          <a:stretch/>
        </p:blipFill>
        <p:spPr bwMode="auto">
          <a:xfrm>
            <a:off x="251520" y="1052736"/>
            <a:ext cx="882078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CDS-SL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5076056" y="4643844"/>
            <a:ext cx="13845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Headers unit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9" idx="0"/>
          </p:cNvCxnSpPr>
          <p:nvPr/>
        </p:nvCxnSpPr>
        <p:spPr>
          <a:xfrm flipV="1">
            <a:off x="5768329" y="3284984"/>
            <a:ext cx="0" cy="1358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707904" y="4643844"/>
            <a:ext cx="10756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cxnSp>
        <p:nvCxnSpPr>
          <p:cNvPr id="25" name="Connecteur droit avec flèche 24"/>
          <p:cNvCxnSpPr>
            <a:stCxn id="21" idx="0"/>
          </p:cNvCxnSpPr>
          <p:nvPr/>
        </p:nvCxnSpPr>
        <p:spPr>
          <a:xfrm flipH="1" flipV="1">
            <a:off x="4245711" y="3573016"/>
            <a:ext cx="1" cy="1070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 txBox="1">
            <a:spLocks/>
          </p:cNvSpPr>
          <p:nvPr/>
        </p:nvSpPr>
        <p:spPr>
          <a:xfrm>
            <a:off x="395536" y="5316340"/>
            <a:ext cx="8964488" cy="792088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 one : the valve box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395536" y="5733256"/>
            <a:ext cx="8964488" cy="792088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 two : the headers units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8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ESS\CDR-WP11\ct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52382" cy="48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Closing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84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SS\CDR-WP11\ct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0456"/>
            <a:ext cx="8952382" cy="48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Closing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596882" y="1993605"/>
            <a:ext cx="6378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915817" y="2362937"/>
            <a:ext cx="0" cy="338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860031" y="1806683"/>
            <a:ext cx="6378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178966" y="2208663"/>
            <a:ext cx="0" cy="3562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707904" y="1628800"/>
            <a:ext cx="7800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Adjust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026839" y="1998132"/>
            <a:ext cx="0" cy="338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076056" y="1124744"/>
            <a:ext cx="23107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Removal</a:t>
            </a:r>
            <a:r>
              <a:rPr lang="fr-FR" dirty="0" smtClean="0"/>
              <a:t> of the </a:t>
            </a:r>
            <a:r>
              <a:rPr lang="fr-FR" dirty="0" err="1" smtClean="0"/>
              <a:t>tooling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Closing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3445169" y="1130262"/>
            <a:ext cx="23107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Removal</a:t>
            </a:r>
            <a:r>
              <a:rPr lang="fr-FR" dirty="0" smtClean="0"/>
              <a:t> of the </a:t>
            </a:r>
            <a:r>
              <a:rPr lang="fr-FR" dirty="0" err="1" smtClean="0"/>
              <a:t>tooling</a:t>
            </a:r>
            <a:endParaRPr lang="fr-FR" dirty="0"/>
          </a:p>
        </p:txBody>
      </p:sp>
      <p:pic>
        <p:nvPicPr>
          <p:cNvPr id="1026" name="Picture 2" descr="D:\ESS\CDR-WP11\11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21601" r="8907" b="16986"/>
          <a:stretch/>
        </p:blipFill>
        <p:spPr bwMode="auto">
          <a:xfrm>
            <a:off x="92597" y="1700808"/>
            <a:ext cx="9015907" cy="37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uble flèche horizontale 3"/>
          <p:cNvSpPr/>
          <p:nvPr/>
        </p:nvSpPr>
        <p:spPr>
          <a:xfrm>
            <a:off x="3347864" y="5301208"/>
            <a:ext cx="240806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/>
          <p:cNvSpPr/>
          <p:nvPr/>
        </p:nvSpPr>
        <p:spPr>
          <a:xfrm rot="16200000">
            <a:off x="3916474" y="4401108"/>
            <a:ext cx="1368152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18781" y="5696406"/>
            <a:ext cx="7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2,2 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752950" y="4432465"/>
            <a:ext cx="7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8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7" grpId="0" animBg="1"/>
      <p:bldP spid="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Continue with the installation…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15362" name="Picture 2" descr="D:\ESS\CDR-WP11\1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933"/>
            <a:ext cx="9144000" cy="49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>
                <a:solidFill>
                  <a:schemeClr val="tx1"/>
                </a:solidFill>
              </a:rPr>
              <a:t>Special thanks to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err="1" smtClean="0">
                <a:solidFill>
                  <a:schemeClr val="tx1"/>
                </a:solidFill>
              </a:rPr>
              <a:t>Syvain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Brault</a:t>
            </a:r>
            <a:r>
              <a:rPr lang="en-GB" sz="1600" dirty="0" smtClean="0">
                <a:solidFill>
                  <a:schemeClr val="tx1"/>
                </a:solidFill>
              </a:rPr>
              <a:t> (chief designer)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CDS-SL</a:t>
            </a:r>
            <a:endParaRPr lang="fr-FR" dirty="0"/>
          </a:p>
        </p:txBody>
      </p:sp>
      <p:pic>
        <p:nvPicPr>
          <p:cNvPr id="12" name="Picture 2" descr="D:\ESS\CDR-WP11\cha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r="31764" b="2637"/>
          <a:stretch/>
        </p:blipFill>
        <p:spPr bwMode="auto">
          <a:xfrm>
            <a:off x="2291547" y="1628800"/>
            <a:ext cx="3520284" cy="4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813690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Part one : installation of the valve boxes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28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SS\CDR-WP11\G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9388" r="15283" b="14279"/>
          <a:stretch/>
        </p:blipFill>
        <p:spPr bwMode="auto">
          <a:xfrm>
            <a:off x="395536" y="2162296"/>
            <a:ext cx="42137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Integration of the Valve box : support feet installation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2052" name="Picture 4" descr="D:\ESS\CDR-WP11\G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14769" r="16872" b="23174"/>
          <a:stretch/>
        </p:blipFill>
        <p:spPr bwMode="auto">
          <a:xfrm>
            <a:off x="5076056" y="2310638"/>
            <a:ext cx="3700131" cy="208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31840" y="5291916"/>
            <a:ext cx="24577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Drilling</a:t>
            </a:r>
            <a:r>
              <a:rPr lang="fr-FR" dirty="0" smtClean="0"/>
              <a:t> </a:t>
            </a:r>
            <a:r>
              <a:rPr lang="fr-FR" dirty="0" err="1" smtClean="0"/>
              <a:t>jig</a:t>
            </a:r>
            <a:r>
              <a:rPr lang="fr-FR" dirty="0" smtClean="0"/>
              <a:t> (</a:t>
            </a:r>
            <a:r>
              <a:rPr lang="fr-FR" dirty="0" err="1" smtClean="0"/>
              <a:t>floor</a:t>
            </a:r>
            <a:r>
              <a:rPr lang="fr-FR" dirty="0" smtClean="0"/>
              <a:t> </a:t>
            </a:r>
            <a:r>
              <a:rPr lang="fr-FR" dirty="0" err="1" smtClean="0"/>
              <a:t>drilling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779913" y="4531186"/>
            <a:ext cx="0" cy="760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3568" y="1358463"/>
            <a:ext cx="31131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Intermediate</a:t>
            </a:r>
            <a:r>
              <a:rPr lang="fr-FR" dirty="0" smtClean="0"/>
              <a:t> plates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floor</a:t>
            </a:r>
            <a:r>
              <a:rPr lang="fr-FR" dirty="0" smtClean="0"/>
              <a:t> fixation by </a:t>
            </a:r>
            <a:r>
              <a:rPr lang="fr-FR" dirty="0" err="1" smtClean="0"/>
              <a:t>anchors</a:t>
            </a:r>
            <a:r>
              <a:rPr lang="fr-FR" dirty="0" smtClean="0"/>
              <a:t> </a:t>
            </a:r>
            <a:r>
              <a:rPr lang="fr-FR" dirty="0" err="1" smtClean="0"/>
              <a:t>bolts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245245" y="2004795"/>
            <a:ext cx="0" cy="345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127533" y="1510862"/>
            <a:ext cx="12982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Central foot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9" idx="2"/>
          </p:cNvCxnSpPr>
          <p:nvPr/>
        </p:nvCxnSpPr>
        <p:spPr>
          <a:xfrm>
            <a:off x="6776654" y="1880194"/>
            <a:ext cx="5095" cy="622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737508" y="4920843"/>
            <a:ext cx="13765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feet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6127533" y="4293096"/>
            <a:ext cx="790239" cy="627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956376" y="3789040"/>
            <a:ext cx="397386" cy="1109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D:\ESS\CDR-WP11\G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65005" r="59648" b="24218"/>
          <a:stretch/>
        </p:blipFill>
        <p:spPr bwMode="auto">
          <a:xfrm>
            <a:off x="232083" y="4725144"/>
            <a:ext cx="1963653" cy="10274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3995936" y="2852936"/>
            <a:ext cx="990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Fiducials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067944" y="3222268"/>
            <a:ext cx="287002" cy="2067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43072" y="5877272"/>
            <a:ext cx="58963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Multiplication of </a:t>
            </a:r>
            <a:r>
              <a:rPr lang="fr-FR" dirty="0" err="1" smtClean="0"/>
              <a:t>holes</a:t>
            </a:r>
            <a:r>
              <a:rPr lang="fr-FR" dirty="0" smtClean="0"/>
              <a:t> to </a:t>
            </a:r>
            <a:r>
              <a:rPr lang="fr-FR" dirty="0" err="1" smtClean="0"/>
              <a:t>prevent</a:t>
            </a:r>
            <a:r>
              <a:rPr lang="fr-FR" dirty="0" smtClean="0"/>
              <a:t> the </a:t>
            </a:r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reinforcement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25876" y="4214600"/>
            <a:ext cx="693795" cy="392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  <p:bldP spid="22" grpId="0" animBg="1"/>
      <p:bldP spid="29" grpId="0" animBg="1"/>
      <p:bldP spid="3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setting up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D:\ESS\CDR-WP11\cha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r="32451"/>
          <a:stretch/>
        </p:blipFill>
        <p:spPr bwMode="auto">
          <a:xfrm>
            <a:off x="1708030" y="764704"/>
            <a:ext cx="401991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8" r="24062"/>
          <a:stretch/>
        </p:blipFill>
        <p:spPr bwMode="auto">
          <a:xfrm>
            <a:off x="5796136" y="1196752"/>
            <a:ext cx="2592288" cy="39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2462" y="5229200"/>
            <a:ext cx="8924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Trolleys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7" idx="3"/>
          </p:cNvCxnSpPr>
          <p:nvPr/>
        </p:nvCxnSpPr>
        <p:spPr>
          <a:xfrm>
            <a:off x="1634887" y="5413866"/>
            <a:ext cx="63285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27940" y="5490230"/>
            <a:ext cx="32664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pulling</a:t>
            </a:r>
            <a:r>
              <a:rPr lang="fr-FR" dirty="0" smtClean="0"/>
              <a:t>/</a:t>
            </a:r>
            <a:r>
              <a:rPr lang="fr-FR" dirty="0" err="1" smtClean="0"/>
              <a:t>pushing</a:t>
            </a:r>
            <a:r>
              <a:rPr lang="fr-FR" dirty="0" smtClean="0"/>
              <a:t> </a:t>
            </a:r>
            <a:r>
              <a:rPr lang="fr-FR" dirty="0" err="1" smtClean="0"/>
              <a:t>vehicle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361176" y="513019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SS\CDR-WP11\cha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r="31764" b="2637"/>
          <a:stretch/>
        </p:blipFill>
        <p:spPr bwMode="auto">
          <a:xfrm>
            <a:off x="1671152" y="780209"/>
            <a:ext cx="4140679" cy="566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setting up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Flèche droite 2"/>
          <p:cNvSpPr/>
          <p:nvPr/>
        </p:nvSpPr>
        <p:spPr>
          <a:xfrm rot="5400000">
            <a:off x="5601990" y="4242966"/>
            <a:ext cx="648072" cy="46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3325120">
            <a:off x="5005601" y="5675068"/>
            <a:ext cx="648072" cy="46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788499" y="5904905"/>
            <a:ext cx="31213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Introduction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feet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11831" y="3702930"/>
            <a:ext cx="32248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Put down and </a:t>
            </a:r>
            <a:r>
              <a:rPr lang="fr-FR" dirty="0" err="1" smtClean="0"/>
              <a:t>attach</a:t>
            </a:r>
            <a:r>
              <a:rPr lang="fr-FR" dirty="0" smtClean="0"/>
              <a:t> to the </a:t>
            </a:r>
            <a:r>
              <a:rPr lang="fr-FR" dirty="0" err="1" smtClean="0"/>
              <a:t>feet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2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SS\CDR-WP11\cha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r="32372" b="2786"/>
          <a:stretch/>
        </p:blipFill>
        <p:spPr bwMode="auto">
          <a:xfrm>
            <a:off x="1742536" y="780209"/>
            <a:ext cx="4045963" cy="56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Tunnel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setting up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6228184" y="4653136"/>
            <a:ext cx="22202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Remove</a:t>
            </a:r>
            <a:r>
              <a:rPr lang="fr-FR" dirty="0" smtClean="0"/>
              <a:t> the 2 trolleys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28184" y="5229200"/>
            <a:ext cx="15072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align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0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8194" y="836712"/>
            <a:ext cx="4029750" cy="5688632"/>
            <a:chOff x="2499506" y="404664"/>
            <a:chExt cx="4750483" cy="6213528"/>
          </a:xfrm>
        </p:grpSpPr>
        <p:pic>
          <p:nvPicPr>
            <p:cNvPr id="15" name="Picture 2" descr="D:\ESS\CDR-WP11\ali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0" t="2498" r="22898"/>
            <a:stretch/>
          </p:blipFill>
          <p:spPr bwMode="auto">
            <a:xfrm>
              <a:off x="2499506" y="404664"/>
              <a:ext cx="4750483" cy="621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llipse 15"/>
            <p:cNvSpPr/>
            <p:nvPr/>
          </p:nvSpPr>
          <p:spPr>
            <a:xfrm>
              <a:off x="3707904" y="2930860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599548" y="2284849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012160" y="2864221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813019" y="222877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04048" y="177281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364088" y="1766207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427984" y="1782581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 </a:t>
            </a:r>
            <a:r>
              <a:rPr lang="fr-FR" dirty="0" err="1" smtClean="0"/>
              <a:t>alignment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72395" y="2281012"/>
            <a:ext cx="38675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Adjustable</a:t>
            </a:r>
            <a:r>
              <a:rPr lang="fr-FR" dirty="0" smtClean="0"/>
              <a:t> and </a:t>
            </a:r>
            <a:r>
              <a:rPr lang="fr-FR" dirty="0" err="1" smtClean="0"/>
              <a:t>lockable</a:t>
            </a:r>
            <a:r>
              <a:rPr lang="fr-FR" dirty="0" smtClean="0"/>
              <a:t> </a:t>
            </a:r>
            <a:r>
              <a:rPr lang="fr-FR" dirty="0" err="1" smtClean="0"/>
              <a:t>feet</a:t>
            </a:r>
            <a:r>
              <a:rPr lang="fr-FR" dirty="0" smtClean="0"/>
              <a:t> (</a:t>
            </a:r>
            <a:r>
              <a:rPr lang="fr-FR" dirty="0" err="1" smtClean="0"/>
              <a:t>at</a:t>
            </a:r>
            <a:r>
              <a:rPr lang="fr-FR" dirty="0" smtClean="0"/>
              <a:t> 120°)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Alignment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3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53718"/>
            <a:ext cx="648072" cy="666609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4409623" y="1273996"/>
            <a:ext cx="2754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1,5” corner cube </a:t>
            </a:r>
            <a:r>
              <a:rPr lang="en-US" i="1" dirty="0" smtClean="0"/>
              <a:t>reflector</a:t>
            </a:r>
          </a:p>
          <a:p>
            <a:r>
              <a:rPr lang="en-US" i="1" dirty="0" smtClean="0"/>
              <a:t>(Fabien REY ESS-Alignment)</a:t>
            </a:r>
            <a:endParaRPr lang="fr-FR" dirty="0"/>
          </a:p>
        </p:txBody>
      </p:sp>
      <p:sp>
        <p:nvSpPr>
          <p:cNvPr id="25" name="Étoile à 5 branches 24"/>
          <p:cNvSpPr/>
          <p:nvPr/>
        </p:nvSpPr>
        <p:spPr>
          <a:xfrm>
            <a:off x="2493096" y="1360619"/>
            <a:ext cx="217047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 descr="D:\ESS\CDR-WP11\Cap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21" y="796632"/>
            <a:ext cx="998630" cy="14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ESS\CDR-WP11\h4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r="22718" b="15652"/>
          <a:stretch/>
        </p:blipFill>
        <p:spPr bwMode="auto">
          <a:xfrm>
            <a:off x="4146181" y="2755841"/>
            <a:ext cx="2874092" cy="29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lipse 27"/>
          <p:cNvSpPr/>
          <p:nvPr/>
        </p:nvSpPr>
        <p:spPr>
          <a:xfrm>
            <a:off x="3347864" y="96104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707904" y="884386"/>
            <a:ext cx="170860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fiducial</a:t>
            </a:r>
            <a:r>
              <a:rPr lang="fr-FR" dirty="0" smtClean="0"/>
              <a:t> marks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84168" y="5341858"/>
            <a:ext cx="288912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Fine (sensitive) </a:t>
            </a:r>
            <a:r>
              <a:rPr lang="fr-FR" dirty="0" err="1" smtClean="0"/>
              <a:t>adjustement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along</a:t>
            </a:r>
            <a:r>
              <a:rPr lang="fr-FR" dirty="0" smtClean="0"/>
              <a:t> X and Y axis : ±40mm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along</a:t>
            </a:r>
            <a:r>
              <a:rPr lang="fr-FR" dirty="0" smtClean="0"/>
              <a:t> Z axis : ± 50mm 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084168" y="2885614"/>
            <a:ext cx="292451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Threaded</a:t>
            </a:r>
            <a:r>
              <a:rPr lang="fr-FR" dirty="0" smtClean="0"/>
              <a:t> </a:t>
            </a:r>
            <a:r>
              <a:rPr lang="fr-FR" dirty="0" err="1" smtClean="0"/>
              <a:t>shaft</a:t>
            </a:r>
            <a:r>
              <a:rPr lang="fr-FR" dirty="0" smtClean="0"/>
              <a:t> (fine thread)</a:t>
            </a:r>
          </a:p>
          <a:p>
            <a:r>
              <a:rPr lang="fr-FR" dirty="0" err="1" smtClean="0"/>
              <a:t>Thrust</a:t>
            </a:r>
            <a:r>
              <a:rPr lang="fr-FR" dirty="0" smtClean="0"/>
              <a:t> </a:t>
            </a:r>
            <a:r>
              <a:rPr lang="fr-FR" dirty="0" err="1" smtClean="0"/>
              <a:t>ball</a:t>
            </a:r>
            <a:r>
              <a:rPr lang="fr-FR" dirty="0" smtClean="0"/>
              <a:t> </a:t>
            </a:r>
            <a:r>
              <a:rPr lang="fr-FR" dirty="0" err="1" smtClean="0"/>
              <a:t>bearing</a:t>
            </a:r>
            <a:endParaRPr lang="fr-FR" dirty="0" smtClean="0"/>
          </a:p>
          <a:p>
            <a:r>
              <a:rPr lang="fr-FR" dirty="0" smtClean="0"/>
              <a:t>Concave and </a:t>
            </a:r>
            <a:r>
              <a:rPr lang="fr-FR" dirty="0" err="1" smtClean="0"/>
              <a:t>convex</a:t>
            </a:r>
            <a:r>
              <a:rPr lang="fr-FR" dirty="0" smtClean="0"/>
              <a:t> </a:t>
            </a:r>
            <a:r>
              <a:rPr lang="fr-FR" dirty="0" err="1" smtClean="0"/>
              <a:t>washers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34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 and </a:t>
            </a:r>
            <a:r>
              <a:rPr lang="fr-FR" dirty="0" err="1" smtClean="0"/>
              <a:t>wave</a:t>
            </a:r>
            <a:r>
              <a:rPr lang="fr-FR" dirty="0" smtClean="0"/>
              <a:t> guide interface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Space for RF distribution (wave guides)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4" name="Picture 2" descr="D:\ESS\CDR-WP11\RF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1301" r="26803" b="5975"/>
          <a:stretch/>
        </p:blipFill>
        <p:spPr bwMode="auto">
          <a:xfrm>
            <a:off x="323528" y="1124744"/>
            <a:ext cx="3816424" cy="48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ESS\CDR-WP11\RF2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3" r="25787"/>
          <a:stretch/>
        </p:blipFill>
        <p:spPr bwMode="auto">
          <a:xfrm>
            <a:off x="5148064" y="685056"/>
            <a:ext cx="3960440" cy="56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860032" y="350100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Wall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187624" y="5958259"/>
            <a:ext cx="41424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Large free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the support frame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7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458</Words>
  <Application>Microsoft Office PowerPoint</Application>
  <PresentationFormat>Affichage à l'écran (4:3)</PresentationFormat>
  <Paragraphs>159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Work Unit 11.11.5.3 - AIK 11.2    CDR of the CDS-SL     Installation integration</vt:lpstr>
      <vt:lpstr>CDS-SL</vt:lpstr>
      <vt:lpstr>CDS-SL</vt:lpstr>
      <vt:lpstr>Tunnel integration</vt:lpstr>
      <vt:lpstr>Tunnel integration</vt:lpstr>
      <vt:lpstr>Tunnel integration</vt:lpstr>
      <vt:lpstr>Tunnel integration</vt:lpstr>
      <vt:lpstr>Valve box alignment</vt:lpstr>
      <vt:lpstr>Valve box and wave guide interface</vt:lpstr>
      <vt:lpstr>Headers unit</vt:lpstr>
      <vt:lpstr>Headers unit : Handling trolley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Tunnel integration</vt:lpstr>
      <vt:lpstr>Thank you for your attention   Special thanks to   Syvain Brault (chief designer)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générale composants</dc:title>
  <dc:creator>Denis REYNET</dc:creator>
  <cp:lastModifiedBy>Denis REYNET</cp:lastModifiedBy>
  <cp:revision>120</cp:revision>
  <dcterms:created xsi:type="dcterms:W3CDTF">2017-04-12T10:29:59Z</dcterms:created>
  <dcterms:modified xsi:type="dcterms:W3CDTF">2017-04-20T07:03:22Z</dcterms:modified>
</cp:coreProperties>
</file>