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5" r:id="rId6"/>
    <p:sldId id="279" r:id="rId7"/>
    <p:sldId id="261" r:id="rId8"/>
    <p:sldId id="273" r:id="rId9"/>
    <p:sldId id="268" r:id="rId10"/>
    <p:sldId id="277" r:id="rId11"/>
    <p:sldId id="267" r:id="rId12"/>
    <p:sldId id="280" r:id="rId13"/>
    <p:sldId id="260" r:id="rId14"/>
    <p:sldId id="269" r:id="rId15"/>
    <p:sldId id="276" r:id="rId16"/>
    <p:sldId id="262" r:id="rId17"/>
    <p:sldId id="275" r:id="rId18"/>
    <p:sldId id="274" r:id="rId19"/>
    <p:sldId id="263" r:id="rId20"/>
    <p:sldId id="278" r:id="rId21"/>
    <p:sldId id="264" r:id="rId22"/>
    <p:sldId id="266" r:id="rId23"/>
    <p:sldId id="271" r:id="rId24"/>
    <p:sldId id="272" r:id="rId2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94663" autoAdjust="0"/>
  </p:normalViewPr>
  <p:slideViewPr>
    <p:cSldViewPr>
      <p:cViewPr varScale="1">
        <p:scale>
          <a:sx n="94" d="100"/>
          <a:sy n="94" d="100"/>
        </p:scale>
        <p:origin x="-9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A1962-B30C-4ECD-AF9A-76513C85E639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41B54-37C2-44EA-9ACF-DDC926E93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60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41B54-37C2-44EA-9ACF-DDC926E938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55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41B54-37C2-44EA-9ACF-DDC926E938E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4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FA6D-5B81-452F-9251-B855B9468C29}" type="datetimeFigureOut">
              <a:rPr lang="sv-SE" smtClean="0"/>
              <a:t>2017-04-28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111D-20BC-44E2-9B46-D0C8CBC7E3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817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FA6D-5B81-452F-9251-B855B9468C29}" type="datetimeFigureOut">
              <a:rPr lang="sv-SE" smtClean="0"/>
              <a:t>2017-04-28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111D-20BC-44E2-9B46-D0C8CBC7E3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8285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FA6D-5B81-452F-9251-B855B9468C29}" type="datetimeFigureOut">
              <a:rPr lang="sv-SE" smtClean="0"/>
              <a:t>2017-04-28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111D-20BC-44E2-9B46-D0C8CBC7E3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478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FA6D-5B81-452F-9251-B855B9468C29}" type="datetimeFigureOut">
              <a:rPr lang="sv-SE" smtClean="0"/>
              <a:t>2017-04-28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111D-20BC-44E2-9B46-D0C8CBC7E3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317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FA6D-5B81-452F-9251-B855B9468C29}" type="datetimeFigureOut">
              <a:rPr lang="sv-SE" smtClean="0"/>
              <a:t>2017-04-28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111D-20BC-44E2-9B46-D0C8CBC7E3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6926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FA6D-5B81-452F-9251-B855B9468C29}" type="datetimeFigureOut">
              <a:rPr lang="sv-SE" smtClean="0"/>
              <a:t>2017-04-28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111D-20BC-44E2-9B46-D0C8CBC7E3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428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FA6D-5B81-452F-9251-B855B9468C29}" type="datetimeFigureOut">
              <a:rPr lang="sv-SE" smtClean="0"/>
              <a:t>2017-04-28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111D-20BC-44E2-9B46-D0C8CBC7E3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417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FA6D-5B81-452F-9251-B855B9468C29}" type="datetimeFigureOut">
              <a:rPr lang="sv-SE" smtClean="0"/>
              <a:t>2017-04-28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111D-20BC-44E2-9B46-D0C8CBC7E3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4774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FA6D-5B81-452F-9251-B855B9468C29}" type="datetimeFigureOut">
              <a:rPr lang="sv-SE" smtClean="0"/>
              <a:t>2017-04-28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111D-20BC-44E2-9B46-D0C8CBC7E3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940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FA6D-5B81-452F-9251-B855B9468C29}" type="datetimeFigureOut">
              <a:rPr lang="sv-SE" smtClean="0"/>
              <a:t>2017-04-28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111D-20BC-44E2-9B46-D0C8CBC7E3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690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FA6D-5B81-452F-9251-B855B9468C29}" type="datetimeFigureOut">
              <a:rPr lang="sv-SE" smtClean="0"/>
              <a:t>2017-04-28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111D-20BC-44E2-9B46-D0C8CBC7E3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280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CFA6D-5B81-452F-9251-B855B9468C29}" type="datetimeFigureOut">
              <a:rPr lang="sv-SE" smtClean="0"/>
              <a:t>2017-04-28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D111D-20BC-44E2-9B46-D0C8CBC7E3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462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PDR of Master Oscillator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Anders Svensson 2017-04-28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119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PRL Amplifier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44" y="1340768"/>
            <a:ext cx="8229600" cy="1756792"/>
          </a:xfrm>
        </p:spPr>
        <p:txBody>
          <a:bodyPr>
            <a:normAutofit/>
          </a:bodyPr>
          <a:lstStyle/>
          <a:p>
            <a:r>
              <a:rPr lang="sv-SE" sz="2400" dirty="0" smtClean="0"/>
              <a:t>MO output: +10 dBm (10mW)</a:t>
            </a:r>
          </a:p>
          <a:p>
            <a:r>
              <a:rPr lang="sv-SE" sz="2400" dirty="0" smtClean="0"/>
              <a:t>PRL-line input power: ~+53 dBm (200W)</a:t>
            </a:r>
          </a:p>
          <a:p>
            <a:r>
              <a:rPr lang="sv-SE" sz="2400" dirty="0" smtClean="0"/>
              <a:t>Amplifier adds spurious and noise, R&amp;S BC500</a:t>
            </a:r>
            <a:endParaRPr lang="en-US" sz="2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4944"/>
            <a:ext cx="4339524" cy="389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12790"/>
            <a:ext cx="4339524" cy="389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8100392" y="5765282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34926" y="5589240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4128" y="5085184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284166" y="5445224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524328" y="5733256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746987" y="4725144"/>
            <a:ext cx="2399124" cy="90981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63688" y="4005064"/>
            <a:ext cx="936104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solidFill>
                  <a:schemeClr val="accent6">
                    <a:lumMod val="75000"/>
                  </a:schemeClr>
                </a:solidFill>
              </a:rPr>
              <a:t>Input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0152" y="4003996"/>
            <a:ext cx="1584175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solidFill>
                  <a:schemeClr val="accent6">
                    <a:lumMod val="75000"/>
                  </a:schemeClr>
                </a:solidFill>
              </a:rPr>
              <a:t>Output: </a:t>
            </a:r>
            <a:r>
              <a:rPr lang="sv-SE" sz="1600" b="1" dirty="0">
                <a:solidFill>
                  <a:schemeClr val="accent6">
                    <a:lumMod val="75000"/>
                  </a:schemeClr>
                </a:solidFill>
              </a:rPr>
              <a:t>56 dBm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0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ESS performance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0297" y="4581128"/>
            <a:ext cx="1368152" cy="446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 smtClean="0"/>
              <a:t>Jitter RMS: </a:t>
            </a:r>
            <a:endParaRPr lang="sv-SE" sz="1800" dirty="0"/>
          </a:p>
        </p:txBody>
      </p:sp>
      <p:pic>
        <p:nvPicPr>
          <p:cNvPr id="5" name="Bildobjekt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56792"/>
            <a:ext cx="4666667" cy="261904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452086"/>
              </p:ext>
            </p:extLst>
          </p:nvPr>
        </p:nvGraphicFramePr>
        <p:xfrm>
          <a:off x="611560" y="1768416"/>
          <a:ext cx="3456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00"/>
                <a:gridCol w="864000"/>
                <a:gridCol w="864000"/>
                <a:gridCol w="864000"/>
              </a:tblGrid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Offset [Hz]</a:t>
                      </a:r>
                      <a:endParaRPr lang="en-US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Phase</a:t>
                      </a:r>
                      <a:r>
                        <a:rPr lang="sv-SE" sz="1200" baseline="0" dirty="0" smtClean="0"/>
                        <a:t> Noise [dBc/Hz]</a:t>
                      </a:r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00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88 MHz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352 MHz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704 MHz</a:t>
                      </a:r>
                      <a:endParaRPr lang="en-US" sz="1200" dirty="0"/>
                    </a:p>
                  </a:txBody>
                  <a:tcPr/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-98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-92</a:t>
                      </a:r>
                      <a:endParaRPr lang="en-US" sz="1200" dirty="0"/>
                    </a:p>
                  </a:txBody>
                  <a:tcPr/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-105</a:t>
                      </a:r>
                      <a:endParaRPr lang="en-US" sz="1200" dirty="0"/>
                    </a:p>
                  </a:txBody>
                  <a:tcPr/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1k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-148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-137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-135</a:t>
                      </a:r>
                      <a:endParaRPr lang="en-US" sz="1200" dirty="0"/>
                    </a:p>
                  </a:txBody>
                  <a:tcPr/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10k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-156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-155</a:t>
                      </a:r>
                      <a:endParaRPr lang="en-US" sz="1200" dirty="0"/>
                    </a:p>
                  </a:txBody>
                  <a:tcPr/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100k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-162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-156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-160</a:t>
                      </a:r>
                      <a:endParaRPr lang="en-US" sz="1200" dirty="0"/>
                    </a:p>
                  </a:txBody>
                  <a:tcPr/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1M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-158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-165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50157" y="142116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Target values: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625310"/>
              </p:ext>
            </p:extLst>
          </p:nvPr>
        </p:nvGraphicFramePr>
        <p:xfrm>
          <a:off x="4355977" y="4365104"/>
          <a:ext cx="406152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3"/>
                <a:gridCol w="936104"/>
                <a:gridCol w="936104"/>
                <a:gridCol w="893173"/>
              </a:tblGrid>
              <a:tr h="192021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BW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88 MHz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352 MHz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704 MHz</a:t>
                      </a:r>
                      <a:endParaRPr lang="en-US" sz="1400" dirty="0"/>
                    </a:p>
                  </a:txBody>
                  <a:tcPr/>
                </a:tc>
              </a:tr>
              <a:tr h="1920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smtClean="0"/>
                        <a:t>10 Hz.. 1 MHz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42 fs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37 fs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35 fs</a:t>
                      </a:r>
                      <a:endParaRPr lang="en-US" sz="1400" dirty="0"/>
                    </a:p>
                  </a:txBody>
                  <a:tcPr/>
                </a:tc>
              </a:tr>
              <a:tr h="192021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100 Hz.. 1 MHz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26 fs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17 fs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13 fs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17201" y="1812990"/>
            <a:ext cx="1735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/>
              <a:t>DRO performance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530120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MO phase drift target:</a:t>
            </a:r>
          </a:p>
          <a:p>
            <a:r>
              <a:rPr lang="sv-SE" dirty="0" smtClean="0"/>
              <a:t>between 352 and 704 MHz: &lt; ± 0.05° (normalized to 704 MHz)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5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SNS performance (ESS)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123" y="1563370"/>
            <a:ext cx="32670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08" y="4361284"/>
            <a:ext cx="38004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4042792" cy="820687"/>
          </a:xfrm>
        </p:spPr>
        <p:txBody>
          <a:bodyPr>
            <a:normAutofit/>
          </a:bodyPr>
          <a:lstStyle/>
          <a:p>
            <a:r>
              <a:rPr lang="sv-SE" sz="2400" dirty="0" smtClean="0"/>
              <a:t>Phase noise performance: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5877272"/>
            <a:ext cx="6480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Source: </a:t>
            </a:r>
            <a:r>
              <a:rPr lang="en-US" sz="1400" dirty="0"/>
              <a:t>THE SPALLATION NEUTRON SOURCE RF REFERENCE </a:t>
            </a:r>
            <a:r>
              <a:rPr lang="en-US" sz="1400" dirty="0" smtClean="0"/>
              <a:t>SYSTEM, </a:t>
            </a:r>
            <a:r>
              <a:rPr lang="en-US" sz="1200" dirty="0"/>
              <a:t>M. </a:t>
            </a:r>
            <a:r>
              <a:rPr lang="en-US" sz="1200" dirty="0" err="1"/>
              <a:t>Piller</a:t>
            </a:r>
            <a:r>
              <a:rPr lang="en-US" sz="1200" dirty="0"/>
              <a:t>, M. Champion, M. </a:t>
            </a:r>
            <a:r>
              <a:rPr lang="en-US" sz="1200" dirty="0" err="1"/>
              <a:t>Crofford</a:t>
            </a:r>
            <a:r>
              <a:rPr lang="en-US" sz="1200" dirty="0"/>
              <a:t>, H. Ma, ORNL/SNS, Oak Ridge, TN 37831, USA</a:t>
            </a:r>
          </a:p>
          <a:p>
            <a:r>
              <a:rPr lang="nn-NO" sz="1200" dirty="0"/>
              <a:t>L. Doolittle, LBNL, Berkeley, CA 94720, USA</a:t>
            </a:r>
            <a:endParaRPr lang="en-US" sz="12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61334"/>
            <a:ext cx="32385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6742" y="3478942"/>
            <a:ext cx="3683210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Phase drift: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393305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Reference Line: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47599" y="3933056"/>
            <a:ext cx="251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Long term phase drift: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47599" y="329427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Part of MO phase drift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628393" y="4818534"/>
            <a:ext cx="3471533" cy="26856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407274" y="3663608"/>
            <a:ext cx="216489" cy="10670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780569"/>
              </p:ext>
            </p:extLst>
          </p:nvPr>
        </p:nvGraphicFramePr>
        <p:xfrm>
          <a:off x="899592" y="1284382"/>
          <a:ext cx="3456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00"/>
                <a:gridCol w="864000"/>
                <a:gridCol w="864000"/>
                <a:gridCol w="864000"/>
              </a:tblGrid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Offset [Hz]</a:t>
                      </a:r>
                      <a:endParaRPr lang="en-US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Phase</a:t>
                      </a:r>
                      <a:r>
                        <a:rPr lang="sv-SE" sz="1200" baseline="0" dirty="0" smtClean="0"/>
                        <a:t> Noise [dBc/Hz]</a:t>
                      </a:r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00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88 MHz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352 MHz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704 MHz</a:t>
                      </a:r>
                      <a:endParaRPr lang="en-US" sz="1200" dirty="0"/>
                    </a:p>
                  </a:txBody>
                  <a:tcPr/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-98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-92</a:t>
                      </a:r>
                      <a:endParaRPr lang="en-US" sz="1200" dirty="0"/>
                    </a:p>
                  </a:txBody>
                  <a:tcPr/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-105</a:t>
                      </a:r>
                      <a:endParaRPr lang="en-US" sz="1200" dirty="0"/>
                    </a:p>
                  </a:txBody>
                  <a:tcPr/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1k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-148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-137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-135</a:t>
                      </a:r>
                      <a:endParaRPr lang="en-US" sz="1200" dirty="0"/>
                    </a:p>
                  </a:txBody>
                  <a:tcPr/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10k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-156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-155</a:t>
                      </a:r>
                      <a:endParaRPr lang="en-US" sz="1200" dirty="0"/>
                    </a:p>
                  </a:txBody>
                  <a:tcPr/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100k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-162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-156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-160</a:t>
                      </a:r>
                      <a:endParaRPr lang="en-US" sz="1200" dirty="0"/>
                    </a:p>
                  </a:txBody>
                  <a:tcPr/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1M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-158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/>
                        <a:t>-165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84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Reliability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1872207"/>
          </a:xfrm>
        </p:spPr>
        <p:txBody>
          <a:bodyPr>
            <a:normAutofit fontScale="92500" lnSpcReduction="20000"/>
          </a:bodyPr>
          <a:lstStyle/>
          <a:p>
            <a:r>
              <a:rPr lang="sv-SE" dirty="0" smtClean="0"/>
              <a:t>Redundancy -&gt; high availability</a:t>
            </a:r>
          </a:p>
          <a:p>
            <a:r>
              <a:rPr lang="sv-SE" dirty="0" smtClean="0"/>
              <a:t>Preventive maintenance</a:t>
            </a:r>
          </a:p>
          <a:p>
            <a:r>
              <a:rPr lang="sv-SE" dirty="0" smtClean="0"/>
              <a:t>Design considerations </a:t>
            </a:r>
          </a:p>
          <a:p>
            <a:r>
              <a:rPr lang="sv-SE" dirty="0" smtClean="0"/>
              <a:t>Analysis including amplifiers (PRL)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190135"/>
              </p:ext>
            </p:extLst>
          </p:nvPr>
        </p:nvGraphicFramePr>
        <p:xfrm>
          <a:off x="1331640" y="3789040"/>
          <a:ext cx="6118487" cy="2831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2" r:id="rId3" imgW="5126289" imgH="2374900" progId="Visio.Drawing.11">
                  <p:embed/>
                </p:oleObj>
              </mc:Choice>
              <mc:Fallback>
                <p:oleObj r:id="rId3" imgW="5126289" imgH="237490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789040"/>
                        <a:ext cx="6118487" cy="28315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486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Rack location and layout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 dirty="0" smtClean="0"/>
              <a:t>3 racks located in </a:t>
            </a:r>
            <a:r>
              <a:rPr lang="sv-SE" sz="2000" b="1" dirty="0" smtClean="0"/>
              <a:t>MBL-070</a:t>
            </a:r>
            <a:r>
              <a:rPr lang="sv-SE" sz="2000" dirty="0" smtClean="0"/>
              <a:t> to get balanced power distribution of PRL</a:t>
            </a:r>
          </a:p>
          <a:p>
            <a:r>
              <a:rPr lang="sv-SE" sz="2000" dirty="0" smtClean="0"/>
              <a:t>Two identical racks for reliability reasons, and third for EVG and switch panel</a:t>
            </a:r>
            <a:endParaRPr lang="sv-SE" sz="2000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026" y="2610457"/>
            <a:ext cx="1572756" cy="420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638" y="2610458"/>
            <a:ext cx="1572756" cy="420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088" y="2610459"/>
            <a:ext cx="1572756" cy="420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08352" y="234888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Rack1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247964" y="234787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Rack2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43414" y="23337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Rack3</a:t>
            </a:r>
          </a:p>
        </p:txBody>
      </p:sp>
    </p:spTree>
    <p:extLst>
      <p:ext uri="{BB962C8B-B14F-4D97-AF65-F5344CB8AC3E}">
        <p14:creationId xmlns:p14="http://schemas.microsoft.com/office/powerpoint/2010/main" val="2315715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 smtClean="0"/>
              <a:t>GPS disciplined Rb source</a:t>
            </a:r>
          </a:p>
          <a:p>
            <a:r>
              <a:rPr lang="sv-SE" sz="2400" dirty="0" smtClean="0"/>
              <a:t>Ethernet and 1 PPS</a:t>
            </a:r>
          </a:p>
          <a:p>
            <a:r>
              <a:rPr lang="sv-SE" sz="2400" dirty="0" smtClean="0"/>
              <a:t>Antenna outside the Gallery building and RF coax to receiver input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63" y="3158943"/>
            <a:ext cx="1102328" cy="1129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72" y="4288322"/>
            <a:ext cx="5370667" cy="1986667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6457950" y="4191000"/>
            <a:ext cx="1382067" cy="1533525"/>
          </a:xfrm>
          <a:custGeom>
            <a:avLst/>
            <a:gdLst>
              <a:gd name="connsiteX0" fmla="*/ 962025 w 1382067"/>
              <a:gd name="connsiteY0" fmla="*/ 0 h 1533525"/>
              <a:gd name="connsiteX1" fmla="*/ 1333500 w 1382067"/>
              <a:gd name="connsiteY1" fmla="*/ 1123950 h 1533525"/>
              <a:gd name="connsiteX2" fmla="*/ 0 w 1382067"/>
              <a:gd name="connsiteY2" fmla="*/ 1533525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2067" h="1533525">
                <a:moveTo>
                  <a:pt x="962025" y="0"/>
                </a:moveTo>
                <a:cubicBezTo>
                  <a:pt x="1227931" y="434181"/>
                  <a:pt x="1493837" y="868363"/>
                  <a:pt x="1333500" y="1123950"/>
                </a:cubicBezTo>
                <a:cubicBezTo>
                  <a:pt x="1173163" y="1379537"/>
                  <a:pt x="222250" y="1468438"/>
                  <a:pt x="0" y="1533525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74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OCXO PLL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067128" cy="1531476"/>
          </a:xfrm>
        </p:spPr>
        <p:txBody>
          <a:bodyPr>
            <a:normAutofit/>
          </a:bodyPr>
          <a:lstStyle/>
          <a:p>
            <a:r>
              <a:rPr lang="sv-SE" dirty="0" smtClean="0"/>
              <a:t>Generates 100 MHz from 10 MHz reference provided by Rb source</a:t>
            </a:r>
          </a:p>
          <a:p>
            <a:endParaRPr lang="sv-SE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10224"/>
            <a:ext cx="4251325" cy="1702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27904" y="313167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OCXO PLL design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79" y="3429000"/>
            <a:ext cx="3758138" cy="226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61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DRO PLL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 smtClean="0"/>
              <a:t>Generates 704.42 MHz from 100 MHz reference provided by OCXO</a:t>
            </a:r>
          </a:p>
          <a:p>
            <a:endParaRPr lang="sv-SE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865211"/>
              </p:ext>
            </p:extLst>
          </p:nvPr>
        </p:nvGraphicFramePr>
        <p:xfrm>
          <a:off x="284168" y="3158630"/>
          <a:ext cx="4271199" cy="2491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4" r:id="rId3" imgW="4339340" imgH="2535061" progId="Visio.Drawing.11">
                  <p:embed/>
                </p:oleObj>
              </mc:Choice>
              <mc:Fallback>
                <p:oleObj r:id="rId3" imgW="4339340" imgH="2535061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8" y="3158630"/>
                        <a:ext cx="4271199" cy="24915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4285942" y="2660736"/>
            <a:ext cx="1870234" cy="220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9992" y="234072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DR in cavity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713673" cy="212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2627784" y="3140968"/>
            <a:ext cx="1584176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44226" y="382192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Stabilized 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986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Distribution Unit (DU)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57731" cy="1600863"/>
          </a:xfrm>
        </p:spPr>
        <p:txBody>
          <a:bodyPr>
            <a:normAutofit/>
          </a:bodyPr>
          <a:lstStyle/>
          <a:p>
            <a:r>
              <a:rPr lang="sv-SE" sz="2000" dirty="0" smtClean="0"/>
              <a:t>Provides 352 MHz and 88 MHz signals</a:t>
            </a:r>
          </a:p>
          <a:p>
            <a:r>
              <a:rPr lang="sv-SE" sz="2000" dirty="0" smtClean="0"/>
              <a:t>Ethernet interface to EPICS using XT-Pico module</a:t>
            </a:r>
          </a:p>
          <a:p>
            <a:r>
              <a:rPr lang="sv-SE" sz="2000" dirty="0" smtClean="0"/>
              <a:t>RF levels and temperature monitoring</a:t>
            </a:r>
            <a:endParaRPr lang="sv-SE" sz="2000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24519" y="3455400"/>
            <a:ext cx="5345430" cy="2231390"/>
          </a:xfrm>
          <a:prstGeom prst="rect">
            <a:avLst/>
          </a:prstGeom>
        </p:spPr>
      </p:pic>
      <p:pic>
        <p:nvPicPr>
          <p:cNvPr id="7" name="Picture 2" descr="C:\Users\eit-aso.UW\AppData\Local\Microsoft\Windows\Temporary Internet Files\Content.Outlook\L2KHTZO1\IMG_03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007" y="4894700"/>
            <a:ext cx="2623164" cy="196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5669949" y="2348880"/>
            <a:ext cx="3153995" cy="2116172"/>
            <a:chOff x="5669949" y="2446536"/>
            <a:chExt cx="3153995" cy="2116172"/>
          </a:xfrm>
        </p:grpSpPr>
        <p:sp>
          <p:nvSpPr>
            <p:cNvPr id="9" name="Rounded Rectangle 8"/>
            <p:cNvSpPr/>
            <p:nvPr/>
          </p:nvSpPr>
          <p:spPr>
            <a:xfrm>
              <a:off x="8028060" y="2833062"/>
              <a:ext cx="792412" cy="2358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15 IO’s TTL</a:t>
              </a:r>
              <a:endParaRPr lang="sv-SE" sz="10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015334" y="3733914"/>
              <a:ext cx="808610" cy="4151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LEDs</a:t>
              </a:r>
              <a:endParaRPr lang="sv-SE" sz="1400" dirty="0"/>
            </a:p>
          </p:txBody>
        </p:sp>
        <p:sp>
          <p:nvSpPr>
            <p:cNvPr id="11" name="Pentagon 10"/>
            <p:cNvSpPr/>
            <p:nvPr/>
          </p:nvSpPr>
          <p:spPr>
            <a:xfrm>
              <a:off x="8028058" y="3140968"/>
              <a:ext cx="795886" cy="35243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Voltage monitor</a:t>
              </a:r>
              <a:endParaRPr lang="sv-SE" sz="1100" dirty="0"/>
            </a:p>
          </p:txBody>
        </p:sp>
        <p:pic>
          <p:nvPicPr>
            <p:cNvPr id="12" name="Picture 7" descr="C:\Users\rafaelbaron\Pictures\download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9949" y="2953333"/>
              <a:ext cx="936117" cy="936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05" t="35102" r="36250" b="35374"/>
            <a:stretch/>
          </p:blipFill>
          <p:spPr bwMode="auto">
            <a:xfrm>
              <a:off x="6456161" y="3022039"/>
              <a:ext cx="1140175" cy="694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7380312" y="3380394"/>
              <a:ext cx="801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/>
                <a:t>I2C bus</a:t>
              </a:r>
              <a:endParaRPr lang="sv-SE" sz="1600" b="1" dirty="0"/>
            </a:p>
          </p:txBody>
        </p:sp>
        <p:sp>
          <p:nvSpPr>
            <p:cNvPr id="15" name="Left-Right Arrow 14"/>
            <p:cNvSpPr/>
            <p:nvPr/>
          </p:nvSpPr>
          <p:spPr>
            <a:xfrm>
              <a:off x="7596336" y="3212976"/>
              <a:ext cx="431724" cy="17148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835900" y="2446536"/>
              <a:ext cx="2988044" cy="1780110"/>
            </a:xfrm>
            <a:prstGeom prst="roundRect">
              <a:avLst>
                <a:gd name="adj" fmla="val 278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76445" y="4326621"/>
              <a:ext cx="423196" cy="201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5V, 1A</a:t>
              </a:r>
              <a:endParaRPr lang="sv-SE" dirty="0"/>
            </a:p>
          </p:txBody>
        </p:sp>
        <p:sp>
          <p:nvSpPr>
            <p:cNvPr id="18" name="Down Arrow 17"/>
            <p:cNvSpPr/>
            <p:nvPr/>
          </p:nvSpPr>
          <p:spPr>
            <a:xfrm flipV="1">
              <a:off x="6138008" y="4068717"/>
              <a:ext cx="353847" cy="4939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9" name="Straight Arrow Connector 18"/>
            <p:cNvCxnSpPr>
              <a:stCxn id="15" idx="2"/>
              <a:endCxn id="21" idx="2"/>
            </p:cNvCxnSpPr>
            <p:nvPr/>
          </p:nvCxnSpPr>
          <p:spPr>
            <a:xfrm flipV="1">
              <a:off x="7682079" y="2764304"/>
              <a:ext cx="2437" cy="44867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>
            <a:xfrm>
              <a:off x="5940152" y="2446537"/>
              <a:ext cx="1072587" cy="4357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Serial number on chip</a:t>
              </a:r>
              <a:endParaRPr lang="sv-SE" sz="1100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252468" y="2446537"/>
              <a:ext cx="864096" cy="3177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Connector</a:t>
              </a:r>
              <a:endParaRPr lang="sv-SE" sz="11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476445" y="4657816"/>
            <a:ext cx="1872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Divider AD9515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934529" y="1916832"/>
            <a:ext cx="8778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XT-Pico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123728" y="3139069"/>
            <a:ext cx="19776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Distribution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65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OCXO and DRO PCB</a:t>
            </a:r>
            <a:endParaRPr lang="sv-S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284984"/>
            <a:ext cx="5517650" cy="2442551"/>
          </a:xfrm>
        </p:spPr>
      </p:pic>
      <p:sp>
        <p:nvSpPr>
          <p:cNvPr id="6" name="TextBox 5"/>
          <p:cNvSpPr txBox="1"/>
          <p:nvPr/>
        </p:nvSpPr>
        <p:spPr>
          <a:xfrm>
            <a:off x="4031940" y="29342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OCXO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56176" y="410343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10 MHz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518609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704 MHz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55776" y="544522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DC input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4854358"/>
            <a:ext cx="129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Monitoring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99792" y="2566645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Cavity feeds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13238" y="3212976"/>
            <a:ext cx="140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µ-controller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364088" y="3501008"/>
            <a:ext cx="432048" cy="864096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2"/>
          </p:cNvCxnSpPr>
          <p:nvPr/>
        </p:nvCxnSpPr>
        <p:spPr>
          <a:xfrm>
            <a:off x="3203848" y="3212976"/>
            <a:ext cx="216024" cy="504056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203848" y="3212976"/>
            <a:ext cx="1224136" cy="151216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92619" y="2769698"/>
            <a:ext cx="140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DRO PLL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774841" y="3118902"/>
            <a:ext cx="589247" cy="1132639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123728" y="3212976"/>
            <a:ext cx="432048" cy="1259793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47664" y="261107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Voltage regulators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27" idx="2"/>
          </p:cNvCxnSpPr>
          <p:nvPr/>
        </p:nvCxnSpPr>
        <p:spPr>
          <a:xfrm>
            <a:off x="2123728" y="3257401"/>
            <a:ext cx="144016" cy="846036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403648" y="1412776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Same PCB for simplicity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smtClean="0"/>
              <a:t>size 155 x 155 mm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smtClean="0"/>
              <a:t>4-layers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34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Outline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Introduction</a:t>
            </a:r>
          </a:p>
          <a:p>
            <a:r>
              <a:rPr lang="sv-SE" dirty="0" smtClean="0"/>
              <a:t>Concept and interfaces</a:t>
            </a:r>
          </a:p>
          <a:p>
            <a:r>
              <a:rPr lang="sv-SE" dirty="0" smtClean="0"/>
              <a:t>Requirements</a:t>
            </a:r>
          </a:p>
          <a:p>
            <a:r>
              <a:rPr lang="sv-SE" dirty="0" smtClean="0"/>
              <a:t>Reliability </a:t>
            </a:r>
            <a:r>
              <a:rPr lang="sv-SE" dirty="0"/>
              <a:t>(Redundancy)</a:t>
            </a:r>
          </a:p>
          <a:p>
            <a:r>
              <a:rPr lang="sv-SE" dirty="0"/>
              <a:t>Rack layout and location</a:t>
            </a:r>
          </a:p>
          <a:p>
            <a:r>
              <a:rPr lang="sv-SE" dirty="0" smtClean="0"/>
              <a:t>Design and implementation</a:t>
            </a:r>
          </a:p>
          <a:p>
            <a:r>
              <a:rPr lang="sv-SE" dirty="0" smtClean="0"/>
              <a:t>Prototype Results</a:t>
            </a:r>
            <a:endParaRPr lang="sv-SE" dirty="0"/>
          </a:p>
          <a:p>
            <a:r>
              <a:rPr lang="sv-SE" dirty="0" smtClean="0"/>
              <a:t>Benchmark</a:t>
            </a:r>
          </a:p>
          <a:p>
            <a:r>
              <a:rPr lang="sv-SE" dirty="0" smtClean="0"/>
              <a:t>Project Plan</a:t>
            </a:r>
          </a:p>
        </p:txBody>
      </p:sp>
    </p:spTree>
    <p:extLst>
      <p:ext uri="{BB962C8B-B14F-4D97-AF65-F5344CB8AC3E}">
        <p14:creationId xmlns:p14="http://schemas.microsoft.com/office/powerpoint/2010/main" val="2401953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Prototype results</a:t>
            </a:r>
            <a:endParaRPr lang="en-US" dirty="0"/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4932040" y="3645024"/>
            <a:ext cx="3452285" cy="3097699"/>
            <a:chOff x="5004048" y="3217423"/>
            <a:chExt cx="4037760" cy="36230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3217423"/>
              <a:ext cx="4037760" cy="3623040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H="1" flipV="1">
              <a:off x="5868144" y="4941168"/>
              <a:ext cx="576064" cy="57606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5364088" y="4725144"/>
              <a:ext cx="504056" cy="2086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6444208" y="5525070"/>
              <a:ext cx="576064" cy="35220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6994700" y="5859251"/>
              <a:ext cx="576064" cy="9002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7570764" y="5949281"/>
              <a:ext cx="576064" cy="7200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8" y="3645024"/>
            <a:ext cx="3533040" cy="31701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05452" y="3140968"/>
            <a:ext cx="11103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OCXO PLL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8" y="1466704"/>
            <a:ext cx="3840000" cy="1632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90" y="1130750"/>
            <a:ext cx="3072384" cy="23042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84168" y="3140968"/>
            <a:ext cx="142398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DRO PLL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9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Benchmark - overview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3"/>
          </a:xfrm>
        </p:spPr>
        <p:txBody>
          <a:bodyPr>
            <a:normAutofit fontScale="92500" lnSpcReduction="20000"/>
          </a:bodyPr>
          <a:lstStyle/>
          <a:p>
            <a:r>
              <a:rPr lang="sv-SE" dirty="0" smtClean="0"/>
              <a:t>Frequency generation provided by Wenzel</a:t>
            </a:r>
          </a:p>
          <a:p>
            <a:pPr lvl="1"/>
            <a:r>
              <a:rPr lang="sv-SE" dirty="0" smtClean="0"/>
              <a:t>SNS MO provided by same vendor</a:t>
            </a:r>
          </a:p>
          <a:p>
            <a:pPr lvl="1"/>
            <a:r>
              <a:rPr lang="sv-SE" dirty="0" smtClean="0"/>
              <a:t>3U </a:t>
            </a:r>
            <a:r>
              <a:rPr lang="sv-SE" dirty="0"/>
              <a:t>s</a:t>
            </a:r>
            <a:r>
              <a:rPr lang="sv-SE" dirty="0" smtClean="0"/>
              <a:t>tandard 19” rack mount</a:t>
            </a:r>
          </a:p>
          <a:p>
            <a:pPr lvl="1"/>
            <a:r>
              <a:rPr lang="sv-SE" dirty="0" smtClean="0">
                <a:solidFill>
                  <a:srgbClr val="FF0000"/>
                </a:solidFill>
              </a:rPr>
              <a:t>Monitoring over EPICS not supported</a:t>
            </a:r>
          </a:p>
          <a:p>
            <a:endParaRPr lang="sv-SE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4984"/>
            <a:ext cx="7239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3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Benchmark – performance and cost</a:t>
            </a:r>
            <a:endParaRPr lang="sv-S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47297"/>
              </p:ext>
            </p:extLst>
          </p:nvPr>
        </p:nvGraphicFramePr>
        <p:xfrm>
          <a:off x="683568" y="2060848"/>
          <a:ext cx="5410944" cy="2330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80"/>
                <a:gridCol w="1296144"/>
                <a:gridCol w="1368152"/>
                <a:gridCol w="1512168"/>
              </a:tblGrid>
              <a:tr h="409918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Frequency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88 MHz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352 MHz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704 MHz</a:t>
                      </a:r>
                      <a:endParaRPr lang="en-US" sz="1600" dirty="0"/>
                    </a:p>
                  </a:txBody>
                  <a:tcPr/>
                </a:tc>
              </a:tr>
              <a:tr h="409918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Offset</a:t>
                      </a:r>
                      <a:r>
                        <a:rPr lang="sv-SE" sz="1600" baseline="0" dirty="0" smtClean="0"/>
                        <a:t> [Hz]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Phase noise [dBc/Hz]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smtClean="0"/>
                        <a:t>Phase noise [dBc/Hz]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smtClean="0"/>
                        <a:t>Phase noise [dBc/Hz]</a:t>
                      </a:r>
                      <a:endParaRPr lang="en-US" sz="1600" dirty="0" smtClean="0"/>
                    </a:p>
                  </a:txBody>
                  <a:tcPr/>
                </a:tc>
              </a:tr>
              <a:tr h="234239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100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-125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-121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-115</a:t>
                      </a:r>
                      <a:endParaRPr lang="en-US" sz="1600" dirty="0"/>
                    </a:p>
                  </a:txBody>
                  <a:tcPr/>
                </a:tc>
              </a:tr>
              <a:tr h="234239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1k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-153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-149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-143</a:t>
                      </a:r>
                      <a:endParaRPr lang="en-US" sz="1600" dirty="0"/>
                    </a:p>
                  </a:txBody>
                  <a:tcPr/>
                </a:tc>
              </a:tr>
              <a:tr h="234239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10k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-165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-166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-160</a:t>
                      </a:r>
                      <a:endParaRPr lang="en-US" sz="1600" dirty="0"/>
                    </a:p>
                  </a:txBody>
                  <a:tcPr/>
                </a:tc>
              </a:tr>
              <a:tr h="234239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100k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-165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-171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-165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429466"/>
              </p:ext>
            </p:extLst>
          </p:nvPr>
        </p:nvGraphicFramePr>
        <p:xfrm>
          <a:off x="683568" y="5445224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HW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Wenzel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ESS design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3 units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$134.000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€20.000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3960" y="152103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Performance sligthly better than ESS design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3960" y="4661520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HW cost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GPS and </a:t>
            </a:r>
            <a:r>
              <a:rPr lang="sv-SE" dirty="0"/>
              <a:t>switch panel </a:t>
            </a:r>
            <a:r>
              <a:rPr lang="sv-SE" dirty="0" smtClean="0"/>
              <a:t>monitoring not included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8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Project Plan -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15994"/>
            <a:ext cx="8229600" cy="3941284"/>
          </a:xfrm>
        </p:spPr>
      </p:pic>
      <p:sp>
        <p:nvSpPr>
          <p:cNvPr id="5" name="TextBox 4"/>
          <p:cNvSpPr txBox="1"/>
          <p:nvPr/>
        </p:nvSpPr>
        <p:spPr>
          <a:xfrm>
            <a:off x="683568" y="1412776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PDR: 28-April</a:t>
            </a:r>
          </a:p>
          <a:p>
            <a:r>
              <a:rPr lang="sv-SE" dirty="0" smtClean="0"/>
              <a:t>CDR: 27-Sep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18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Project Plan - Procurement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412776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Procurement: starts after CDR and ends 10-Jan</a:t>
            </a:r>
          </a:p>
          <a:p>
            <a:r>
              <a:rPr lang="sv-SE" dirty="0" smtClean="0"/>
              <a:t>SAT: end of January 2018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08998"/>
            <a:ext cx="8229600" cy="2908366"/>
          </a:xfrm>
        </p:spPr>
      </p:pic>
    </p:spTree>
    <p:extLst>
      <p:ext uri="{BB962C8B-B14F-4D97-AF65-F5344CB8AC3E}">
        <p14:creationId xmlns:p14="http://schemas.microsoft.com/office/powerpoint/2010/main" val="409673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MO - Introduction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 smtClean="0"/>
              <a:t>Primary timing and frequency source for ESS</a:t>
            </a:r>
          </a:p>
          <a:p>
            <a:r>
              <a:rPr lang="en-US" sz="2400" dirty="0" smtClean="0"/>
              <a:t>Accurate </a:t>
            </a:r>
            <a:r>
              <a:rPr lang="en-US" sz="2400" dirty="0"/>
              <a:t>timing information to the ESS timing system </a:t>
            </a:r>
            <a:r>
              <a:rPr lang="en-US" sz="2400" dirty="0" smtClean="0"/>
              <a:t>(EVG) based </a:t>
            </a:r>
            <a:r>
              <a:rPr lang="en-US" sz="2400" dirty="0"/>
              <a:t>on 88.0525 MHz clock, 1 PPS and UTC information from GPS</a:t>
            </a:r>
            <a:endParaRPr lang="sv-SE" sz="2400" dirty="0" smtClean="0"/>
          </a:p>
          <a:p>
            <a:r>
              <a:rPr lang="sv-SE" sz="2400" dirty="0" smtClean="0"/>
              <a:t>Highly stable RF signals to LLRF and BPM, Syncronized to GPS</a:t>
            </a:r>
          </a:p>
          <a:p>
            <a:r>
              <a:rPr lang="sv-SE" sz="2400" dirty="0" smtClean="0"/>
              <a:t>Located in the Gallery next to EVG and distributes reference to Phase Reference Line</a:t>
            </a:r>
          </a:p>
          <a:p>
            <a:r>
              <a:rPr lang="sv-SE" sz="2400" dirty="0" smtClean="0"/>
              <a:t>High availability</a:t>
            </a:r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302244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Concept</a:t>
            </a:r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250704" cy="4205064"/>
          </a:xfrm>
        </p:spPr>
        <p:txBody>
          <a:bodyPr>
            <a:normAutofit fontScale="92500"/>
          </a:bodyPr>
          <a:lstStyle/>
          <a:p>
            <a:r>
              <a:rPr lang="sv-SE" sz="1800" dirty="0" smtClean="0"/>
              <a:t>GPS disciplined Rubidium source</a:t>
            </a:r>
          </a:p>
          <a:p>
            <a:endParaRPr lang="sv-SE" sz="1800" dirty="0" smtClean="0"/>
          </a:p>
          <a:p>
            <a:r>
              <a:rPr lang="sv-SE" sz="1800" dirty="0" smtClean="0"/>
              <a:t>Crystal Oscillator (OCXO) with low close in phase noise</a:t>
            </a:r>
          </a:p>
          <a:p>
            <a:endParaRPr lang="sv-SE" sz="1800" dirty="0" smtClean="0"/>
          </a:p>
          <a:p>
            <a:r>
              <a:rPr lang="sv-SE" sz="1800" dirty="0" smtClean="0"/>
              <a:t>DRO running at 704 MHz for best phase noise performance</a:t>
            </a:r>
          </a:p>
          <a:p>
            <a:endParaRPr lang="sv-SE" sz="1800" dirty="0" smtClean="0"/>
          </a:p>
          <a:p>
            <a:r>
              <a:rPr lang="sv-SE" sz="1800" dirty="0" smtClean="0"/>
              <a:t>Distribution Unit (DU) delivers clock and RF signals</a:t>
            </a:r>
          </a:p>
          <a:p>
            <a:endParaRPr lang="sv-SE" sz="1800" dirty="0" smtClean="0"/>
          </a:p>
          <a:p>
            <a:r>
              <a:rPr lang="sv-SE" sz="1800" dirty="0" smtClean="0"/>
              <a:t>EPICS interface for monitoring and control</a:t>
            </a:r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654" y="2165583"/>
            <a:ext cx="5372850" cy="313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External interface</a:t>
            </a:r>
            <a:endParaRPr lang="sv-S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738206"/>
              </p:ext>
            </p:extLst>
          </p:nvPr>
        </p:nvGraphicFramePr>
        <p:xfrm>
          <a:off x="827584" y="2276872"/>
          <a:ext cx="7632848" cy="3040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6841"/>
                <a:gridCol w="1489553"/>
                <a:gridCol w="1603512"/>
                <a:gridCol w="2962942"/>
              </a:tblGrid>
              <a:tr h="304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Interface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Type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Level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Details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GPS antenna input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 Ω coaxial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See </a:t>
                      </a:r>
                      <a:r>
                        <a:rPr lang="en-US" sz="1100" dirty="0" err="1">
                          <a:effectLst/>
                        </a:rPr>
                        <a:t>x.xx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TNC jack, L1:1575.42 MHz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GPS </a:t>
                      </a:r>
                      <a:r>
                        <a:rPr lang="en-US" sz="1100" dirty="0" smtClean="0">
                          <a:effectLst/>
                        </a:rPr>
                        <a:t>Ref output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 Ω, BNC female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+13 </a:t>
                      </a:r>
                      <a:r>
                        <a:rPr lang="en-US" sz="1100" dirty="0" err="1">
                          <a:effectLst/>
                        </a:rPr>
                        <a:t>dBm</a:t>
                      </a:r>
                      <a:r>
                        <a:rPr lang="en-US" sz="1100" dirty="0">
                          <a:effectLst/>
                        </a:rPr>
                        <a:t> ± 2 dB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 MHz sinusoidal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 supply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AC, 50 Hz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230VAC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AC with UPS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4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RF signals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 704.42 MHz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 352.21 MHz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 Ω, N female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 Ω, N female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+10 dBm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+10 dBm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sinusoidal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sinusoidal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Timing Generator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1 PPS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88 MHz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UTC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 Ω, BNC female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 Ω, N female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IPv4/IPv6, RJ-45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Positive TTL pulse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+ 10 dBm TBD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 us, 1 ms, 100 ms or 500 ms widths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sinusoidal or square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Time and date information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Ethernet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IPv4/IPv6, RJ-45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For monitoring</a:t>
                      </a:r>
                      <a:r>
                        <a:rPr lang="en-US" sz="1100" baseline="0" dirty="0" smtClean="0">
                          <a:effectLst/>
                        </a:rPr>
                        <a:t> and control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499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MO – PRL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Interface requirements to PRL: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361020"/>
            <a:ext cx="6806184" cy="378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348879"/>
            <a:ext cx="247269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MO performance requirements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Trade off between cost, complexity and performance</a:t>
            </a:r>
          </a:p>
          <a:p>
            <a:r>
              <a:rPr lang="sv-SE" dirty="0" smtClean="0"/>
              <a:t>SNS performance comparison</a:t>
            </a:r>
          </a:p>
          <a:p>
            <a:r>
              <a:rPr lang="sv-SE" dirty="0" smtClean="0"/>
              <a:t>System impact: LLRF and BPM</a:t>
            </a:r>
          </a:p>
          <a:p>
            <a:r>
              <a:rPr lang="sv-SE" dirty="0" smtClean="0"/>
              <a:t>LO generation</a:t>
            </a:r>
          </a:p>
          <a:p>
            <a:r>
              <a:rPr lang="sv-SE" dirty="0" smtClean="0"/>
              <a:t>PA </a:t>
            </a:r>
            <a:r>
              <a:rPr lang="sv-SE" dirty="0"/>
              <a:t>noise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158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SNS performance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123" y="1563370"/>
            <a:ext cx="32670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08" y="4361284"/>
            <a:ext cx="38004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4042792" cy="820687"/>
          </a:xfrm>
        </p:spPr>
        <p:txBody>
          <a:bodyPr>
            <a:normAutofit/>
          </a:bodyPr>
          <a:lstStyle/>
          <a:p>
            <a:r>
              <a:rPr lang="sv-SE" sz="2400" dirty="0" smtClean="0"/>
              <a:t>Phase noise performance: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5877272"/>
            <a:ext cx="6480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Source: </a:t>
            </a:r>
            <a:r>
              <a:rPr lang="en-US" sz="1400" dirty="0"/>
              <a:t>THE SPALLATION NEUTRON SOURCE RF REFERENCE </a:t>
            </a:r>
            <a:r>
              <a:rPr lang="en-US" sz="1400" dirty="0" smtClean="0"/>
              <a:t>SYSTEM, </a:t>
            </a:r>
            <a:r>
              <a:rPr lang="en-US" sz="1200" dirty="0"/>
              <a:t>M. </a:t>
            </a:r>
            <a:r>
              <a:rPr lang="en-US" sz="1200" dirty="0" err="1"/>
              <a:t>Piller</a:t>
            </a:r>
            <a:r>
              <a:rPr lang="en-US" sz="1200" dirty="0"/>
              <a:t>, M. Champion, M. </a:t>
            </a:r>
            <a:r>
              <a:rPr lang="en-US" sz="1200" dirty="0" err="1"/>
              <a:t>Crofford</a:t>
            </a:r>
            <a:r>
              <a:rPr lang="en-US" sz="1200" dirty="0"/>
              <a:t>, H. Ma, ORNL/SNS, Oak Ridge, TN 37831, USA</a:t>
            </a:r>
          </a:p>
          <a:p>
            <a:r>
              <a:rPr lang="nn-NO" sz="1200" dirty="0"/>
              <a:t>L. Doolittle, LBNL, Berkeley, CA 94720, USA</a:t>
            </a:r>
            <a:endParaRPr lang="en-US" sz="12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61334"/>
            <a:ext cx="32385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6742" y="3209200"/>
            <a:ext cx="3683210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Phase drift: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393305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Reference Line: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47599" y="3933056"/>
            <a:ext cx="251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Long term phase drift: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47599" y="329427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Part of MO phase drift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628393" y="4818534"/>
            <a:ext cx="3471533" cy="26856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407274" y="3663608"/>
            <a:ext cx="216489" cy="10670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66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MO impact of LLRF performance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sv-SE" dirty="0" smtClean="0"/>
              <a:t>MO reference jitter degrades LLRF stability performance</a:t>
            </a:r>
          </a:p>
          <a:p>
            <a:pPr lvl="1"/>
            <a:r>
              <a:rPr lang="sv-SE" dirty="0" smtClean="0"/>
              <a:t>Reference also used by LO generation units</a:t>
            </a:r>
          </a:p>
        </p:txBody>
      </p:sp>
      <p:grpSp>
        <p:nvGrpSpPr>
          <p:cNvPr id="4" name="Grupp 13"/>
          <p:cNvGrpSpPr/>
          <p:nvPr/>
        </p:nvGrpSpPr>
        <p:grpSpPr>
          <a:xfrm>
            <a:off x="4220590" y="3799536"/>
            <a:ext cx="4848481" cy="2919897"/>
            <a:chOff x="5042329" y="3165902"/>
            <a:chExt cx="4848481" cy="2919897"/>
          </a:xfrm>
        </p:grpSpPr>
        <p:pic>
          <p:nvPicPr>
            <p:cNvPr id="5" name="Bildobjekt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42329" y="3165902"/>
              <a:ext cx="4848481" cy="2653560"/>
            </a:xfrm>
            <a:prstGeom prst="rect">
              <a:avLst/>
            </a:prstGeom>
          </p:spPr>
        </p:pic>
        <p:sp>
          <p:nvSpPr>
            <p:cNvPr id="6" name="textruta 8"/>
            <p:cNvSpPr txBox="1"/>
            <p:nvPr/>
          </p:nvSpPr>
          <p:spPr>
            <a:xfrm>
              <a:off x="5915365" y="3778690"/>
              <a:ext cx="1676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/>
                <a:t>LO to </a:t>
              </a:r>
              <a:r>
                <a:rPr lang="sv-SE" dirty="0" err="1" smtClean="0"/>
                <a:t>Cavity</a:t>
              </a:r>
              <a:endParaRPr lang="en-US" dirty="0"/>
            </a:p>
          </p:txBody>
        </p:sp>
        <p:sp>
          <p:nvSpPr>
            <p:cNvPr id="7" name="Vänster-höger 9"/>
            <p:cNvSpPr/>
            <p:nvPr/>
          </p:nvSpPr>
          <p:spPr>
            <a:xfrm>
              <a:off x="5771349" y="4348315"/>
              <a:ext cx="3019040" cy="28803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Rak 10"/>
            <p:cNvCxnSpPr/>
            <p:nvPr/>
          </p:nvCxnSpPr>
          <p:spPr>
            <a:xfrm>
              <a:off x="8790389" y="4636347"/>
              <a:ext cx="0" cy="864096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ruta 11"/>
            <p:cNvSpPr txBox="1"/>
            <p:nvPr/>
          </p:nvSpPr>
          <p:spPr>
            <a:xfrm>
              <a:off x="8430349" y="5716467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>
                  <a:solidFill>
                    <a:srgbClr val="0070C0"/>
                  </a:solidFill>
                </a:rPr>
                <a:t>1 MHz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270167" y="3769584"/>
            <a:ext cx="4842167" cy="2653560"/>
            <a:chOff x="-270167" y="3769584"/>
            <a:chExt cx="4842167" cy="2653560"/>
          </a:xfrm>
        </p:grpSpPr>
        <p:pic>
          <p:nvPicPr>
            <p:cNvPr id="11" name="Bildobjekt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70167" y="3769584"/>
              <a:ext cx="4842167" cy="2653560"/>
            </a:xfrm>
            <a:prstGeom prst="rect">
              <a:avLst/>
            </a:prstGeom>
          </p:spPr>
        </p:pic>
        <p:sp>
          <p:nvSpPr>
            <p:cNvPr id="12" name="textruta 16"/>
            <p:cNvSpPr txBox="1"/>
            <p:nvPr/>
          </p:nvSpPr>
          <p:spPr>
            <a:xfrm>
              <a:off x="796186" y="4371543"/>
              <a:ext cx="1676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/>
                <a:t>REF to </a:t>
              </a:r>
              <a:r>
                <a:rPr lang="sv-SE" dirty="0" err="1" smtClean="0"/>
                <a:t>Cavity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862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13727</TotalTime>
  <Words>933</Words>
  <Application>Microsoft Office PowerPoint</Application>
  <PresentationFormat>On-screen Show (4:3)</PresentationFormat>
  <Paragraphs>288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Visio.Drawing.11</vt:lpstr>
      <vt:lpstr>PDR of Master Oscillator</vt:lpstr>
      <vt:lpstr>Outline</vt:lpstr>
      <vt:lpstr>MO - Introduction</vt:lpstr>
      <vt:lpstr>Concept</vt:lpstr>
      <vt:lpstr>External interface</vt:lpstr>
      <vt:lpstr>MO – PRL interface</vt:lpstr>
      <vt:lpstr>MO performance requirements</vt:lpstr>
      <vt:lpstr>SNS performance</vt:lpstr>
      <vt:lpstr>MO impact of LLRF performance</vt:lpstr>
      <vt:lpstr>PRL Amplifier impact</vt:lpstr>
      <vt:lpstr>ESS performance</vt:lpstr>
      <vt:lpstr>SNS performance (ESS)</vt:lpstr>
      <vt:lpstr>Reliability</vt:lpstr>
      <vt:lpstr>Rack location and layout</vt:lpstr>
      <vt:lpstr>GPS</vt:lpstr>
      <vt:lpstr>OCXO PLL</vt:lpstr>
      <vt:lpstr>DRO PLL</vt:lpstr>
      <vt:lpstr>Distribution Unit (DU)</vt:lpstr>
      <vt:lpstr>OCXO and DRO PCB</vt:lpstr>
      <vt:lpstr>Prototype results</vt:lpstr>
      <vt:lpstr>Benchmark - overview</vt:lpstr>
      <vt:lpstr>Benchmark – performance and cost</vt:lpstr>
      <vt:lpstr>Project Plan - Design</vt:lpstr>
      <vt:lpstr>Project Plan - Procurement</vt:lpstr>
    </vt:vector>
  </TitlesOfParts>
  <Company>European Spallation Source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PDR of Master Oscillator</dc:title>
  <dc:creator>Anders Svensson</dc:creator>
  <cp:lastModifiedBy>Anders Svensson</cp:lastModifiedBy>
  <cp:revision>299</cp:revision>
  <dcterms:created xsi:type="dcterms:W3CDTF">2017-03-09T12:34:19Z</dcterms:created>
  <dcterms:modified xsi:type="dcterms:W3CDTF">2017-04-28T06:48:19Z</dcterms:modified>
</cp:coreProperties>
</file>