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5" r:id="rId6"/>
    <p:sldId id="279" r:id="rId7"/>
    <p:sldId id="261" r:id="rId8"/>
    <p:sldId id="273" r:id="rId9"/>
    <p:sldId id="268" r:id="rId10"/>
    <p:sldId id="277" r:id="rId11"/>
    <p:sldId id="267" r:id="rId12"/>
    <p:sldId id="280" r:id="rId13"/>
    <p:sldId id="260" r:id="rId14"/>
    <p:sldId id="269" r:id="rId15"/>
    <p:sldId id="276" r:id="rId16"/>
    <p:sldId id="262" r:id="rId17"/>
    <p:sldId id="275" r:id="rId18"/>
    <p:sldId id="274" r:id="rId19"/>
    <p:sldId id="263" r:id="rId20"/>
    <p:sldId id="278" r:id="rId21"/>
    <p:sldId id="264" r:id="rId22"/>
    <p:sldId id="266" r:id="rId23"/>
    <p:sldId id="271" r:id="rId24"/>
    <p:sldId id="272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63" autoAdjust="0"/>
  </p:normalViewPr>
  <p:slideViewPr>
    <p:cSldViewPr>
      <p:cViewPr varScale="1">
        <p:scale>
          <a:sx n="46" d="100"/>
          <a:sy n="46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1962-B30C-4ECD-AF9A-76513C85E639}" type="datetimeFigureOut">
              <a:rPr lang="en-US" smtClean="0"/>
              <a:t>28/04/17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1B54-37C2-44EA-9ACF-DDC926E9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1B54-37C2-44EA-9ACF-DDC926E938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1B54-37C2-44EA-9ACF-DDC926E93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1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7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1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9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2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17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7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0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9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8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FA6D-5B81-452F-9251-B855B9468C29}" type="datetimeFigureOut">
              <a:rPr lang="sv-SE" smtClean="0"/>
              <a:t>28/04/17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62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PDR of Master Oscillator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Anders Svensson 2017-04-28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1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PRL Amplifier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4" y="1340768"/>
            <a:ext cx="8229600" cy="175679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MO output: +10 dBm (10mW)</a:t>
            </a:r>
          </a:p>
          <a:p>
            <a:r>
              <a:rPr lang="sv-SE" sz="2400" dirty="0" smtClean="0"/>
              <a:t>PRL-line input power: ~+53 dBm (200W)</a:t>
            </a:r>
          </a:p>
          <a:p>
            <a:r>
              <a:rPr lang="sv-SE" sz="2400" dirty="0" smtClean="0"/>
              <a:t>Amplifier adds spurious and noise, R&amp;S BC500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339524" cy="38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2790"/>
            <a:ext cx="4339524" cy="38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00392" y="576528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926" y="558924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128" y="508518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84166" y="544522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24328" y="573325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46987" y="4725144"/>
            <a:ext cx="2399124" cy="9098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4005064"/>
            <a:ext cx="93610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</a:rPr>
              <a:t>Input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4003996"/>
            <a:ext cx="158417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</a:rPr>
              <a:t>Output: </a:t>
            </a:r>
            <a:r>
              <a:rPr lang="sv-SE" sz="1600" b="1" dirty="0">
                <a:solidFill>
                  <a:schemeClr val="accent6">
                    <a:lumMod val="75000"/>
                  </a:schemeClr>
                </a:solidFill>
              </a:rPr>
              <a:t>56 dBm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0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performance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297" y="4581128"/>
            <a:ext cx="1368152" cy="44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Jitter RMS: </a:t>
            </a:r>
            <a:endParaRPr lang="sv-SE" sz="1800" dirty="0"/>
          </a:p>
        </p:txBody>
      </p:sp>
      <p:pic>
        <p:nvPicPr>
          <p:cNvPr id="5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666667" cy="26190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52086"/>
              </p:ext>
            </p:extLst>
          </p:nvPr>
        </p:nvGraphicFramePr>
        <p:xfrm>
          <a:off x="611560" y="1768416"/>
          <a:ext cx="345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864000"/>
                <a:gridCol w="864000"/>
                <a:gridCol w="864000"/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Offset [Hz]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Phase</a:t>
                      </a:r>
                      <a:r>
                        <a:rPr lang="sv-SE" sz="1200" baseline="0" dirty="0" smtClean="0"/>
                        <a:t> Noise [dBc/Hz]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88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352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704 MHz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-92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-105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-160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0157" y="1421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Target values: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25310"/>
              </p:ext>
            </p:extLst>
          </p:nvPr>
        </p:nvGraphicFramePr>
        <p:xfrm>
          <a:off x="4355977" y="4365104"/>
          <a:ext cx="4061524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936104"/>
                <a:gridCol w="936104"/>
                <a:gridCol w="893173"/>
              </a:tblGrid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88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352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704 MHz</a:t>
                      </a:r>
                      <a:endParaRPr lang="en-US" sz="1400" dirty="0"/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10 Hz.. 1 MHz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42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37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35 fs</a:t>
                      </a:r>
                      <a:endParaRPr lang="en-US" sz="1400" dirty="0"/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100 Hz.. 1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26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17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13 fs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7201" y="1812990"/>
            <a:ext cx="1735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DRO performance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3012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 phase drift target:</a:t>
            </a:r>
          </a:p>
          <a:p>
            <a:r>
              <a:rPr lang="sv-SE" dirty="0" smtClean="0"/>
              <a:t>between 352 and 704 MHz: &lt; ± 0.05° (normalized to 704 MHz)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5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SNS performance (ESS)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3" y="1563370"/>
            <a:ext cx="3267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" y="4361284"/>
            <a:ext cx="380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820687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Phase noise performance: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</a:t>
            </a:r>
            <a:r>
              <a:rPr lang="en-US" sz="1400" dirty="0"/>
              <a:t>THE SPALLATION NEUTRON SOURCE RF REFERENCE </a:t>
            </a:r>
            <a:r>
              <a:rPr lang="en-US" sz="1400" dirty="0" smtClean="0"/>
              <a:t>SYSTEM, </a:t>
            </a:r>
            <a:r>
              <a:rPr lang="en-US" sz="1200" dirty="0"/>
              <a:t>M. </a:t>
            </a:r>
            <a:r>
              <a:rPr lang="en-US" sz="1200" dirty="0" err="1"/>
              <a:t>Piller</a:t>
            </a:r>
            <a:r>
              <a:rPr lang="en-US" sz="1200" dirty="0"/>
              <a:t>, M. Champion, M. </a:t>
            </a:r>
            <a:r>
              <a:rPr lang="en-US" sz="1200" dirty="0" err="1"/>
              <a:t>Crofford</a:t>
            </a:r>
            <a:r>
              <a:rPr lang="en-US" sz="1200" dirty="0"/>
              <a:t>, H. Ma, ORNL/SNS, Oak Ridge, TN 37831, USA</a:t>
            </a:r>
          </a:p>
          <a:p>
            <a:r>
              <a:rPr lang="nn-NO" sz="1200" dirty="0"/>
              <a:t>L. Doolittle, LBNL, Berkeley, CA 94720, USA</a:t>
            </a:r>
            <a:endParaRPr lang="en-US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334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742" y="3478942"/>
            <a:ext cx="368321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Phase drift: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Reference Line: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7599" y="3933056"/>
            <a:ext cx="25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Long term phase drift: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99" y="32942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Part of MO phase drift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28393" y="4818534"/>
            <a:ext cx="3471533" cy="2685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4" y="3663608"/>
            <a:ext cx="216489" cy="1067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80569"/>
              </p:ext>
            </p:extLst>
          </p:nvPr>
        </p:nvGraphicFramePr>
        <p:xfrm>
          <a:off x="899592" y="1284382"/>
          <a:ext cx="345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864000"/>
                <a:gridCol w="864000"/>
                <a:gridCol w="864000"/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Offset [Hz]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Phase</a:t>
                      </a:r>
                      <a:r>
                        <a:rPr lang="sv-SE" sz="1200" baseline="0" dirty="0" smtClean="0"/>
                        <a:t> Noise [dBc/Hz]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88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352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704 MHz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-92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-105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-160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Reliability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72207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Redundancy -&gt; high availability</a:t>
            </a:r>
          </a:p>
          <a:p>
            <a:r>
              <a:rPr lang="sv-SE" dirty="0" smtClean="0"/>
              <a:t>Preventive maintenance</a:t>
            </a:r>
          </a:p>
          <a:p>
            <a:r>
              <a:rPr lang="sv-SE" dirty="0" smtClean="0"/>
              <a:t>Design considerations </a:t>
            </a:r>
          </a:p>
          <a:p>
            <a:r>
              <a:rPr lang="sv-SE" dirty="0" smtClean="0"/>
              <a:t>Analysis including amplifiers (PRL)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90135"/>
              </p:ext>
            </p:extLst>
          </p:nvPr>
        </p:nvGraphicFramePr>
        <p:xfrm>
          <a:off x="1331640" y="3789040"/>
          <a:ext cx="6118487" cy="283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" r:id="rId3" imgW="5126289" imgH="2374900" progId="Visio.Drawing.11">
                  <p:embed/>
                </p:oleObj>
              </mc:Choice>
              <mc:Fallback>
                <p:oleObj r:id="rId3" imgW="5126289" imgH="23749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6118487" cy="2831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8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Rack location and layout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3 racks located in </a:t>
            </a:r>
            <a:r>
              <a:rPr lang="sv-SE" sz="2000" b="1" dirty="0" smtClean="0"/>
              <a:t>MBL-070</a:t>
            </a:r>
            <a:r>
              <a:rPr lang="sv-SE" sz="2000" dirty="0" smtClean="0"/>
              <a:t> to get balanced power distribution of PRL</a:t>
            </a:r>
          </a:p>
          <a:p>
            <a:r>
              <a:rPr lang="sv-SE" sz="2000" dirty="0" smtClean="0"/>
              <a:t>Two identical racks for reliability reasons, and third for EVG and switch panel</a:t>
            </a:r>
            <a:endParaRPr lang="sv-SE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26" y="2610457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38" y="2610458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88" y="2610459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8352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47964" y="23478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414" y="233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Rack3</a:t>
            </a:r>
          </a:p>
        </p:txBody>
      </p:sp>
    </p:spTree>
    <p:extLst>
      <p:ext uri="{BB962C8B-B14F-4D97-AF65-F5344CB8AC3E}">
        <p14:creationId xmlns:p14="http://schemas.microsoft.com/office/powerpoint/2010/main" val="231571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GPS disciplined Rb source</a:t>
            </a:r>
          </a:p>
          <a:p>
            <a:r>
              <a:rPr lang="sv-SE" sz="2400" dirty="0" smtClean="0"/>
              <a:t>Ethernet and 1 PPS</a:t>
            </a:r>
          </a:p>
          <a:p>
            <a:r>
              <a:rPr lang="sv-SE" sz="2400" dirty="0" smtClean="0"/>
              <a:t>Antenna outside the Gallery building and RF coax to receiver input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3" y="3158943"/>
            <a:ext cx="1102328" cy="112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2" y="4288322"/>
            <a:ext cx="5370667" cy="198666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457950" y="4191000"/>
            <a:ext cx="1382067" cy="1533525"/>
          </a:xfrm>
          <a:custGeom>
            <a:avLst/>
            <a:gdLst>
              <a:gd name="connsiteX0" fmla="*/ 962025 w 1382067"/>
              <a:gd name="connsiteY0" fmla="*/ 0 h 1533525"/>
              <a:gd name="connsiteX1" fmla="*/ 1333500 w 1382067"/>
              <a:gd name="connsiteY1" fmla="*/ 1123950 h 1533525"/>
              <a:gd name="connsiteX2" fmla="*/ 0 w 1382067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067" h="1533525">
                <a:moveTo>
                  <a:pt x="962025" y="0"/>
                </a:moveTo>
                <a:cubicBezTo>
                  <a:pt x="1227931" y="434181"/>
                  <a:pt x="1493837" y="868363"/>
                  <a:pt x="1333500" y="1123950"/>
                </a:cubicBezTo>
                <a:cubicBezTo>
                  <a:pt x="1173163" y="1379537"/>
                  <a:pt x="222250" y="1468438"/>
                  <a:pt x="0" y="153352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OCXO PLL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1531476"/>
          </a:xfrm>
        </p:spPr>
        <p:txBody>
          <a:bodyPr>
            <a:normAutofit/>
          </a:bodyPr>
          <a:lstStyle/>
          <a:p>
            <a:r>
              <a:rPr lang="sv-SE" dirty="0" smtClean="0"/>
              <a:t>Generates 100 MHz from 10 MHz reference provided by Rb source</a:t>
            </a:r>
          </a:p>
          <a:p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0224"/>
            <a:ext cx="4251325" cy="170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904" y="31316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OCXO PLL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9" y="3429000"/>
            <a:ext cx="3758138" cy="22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DRO PLL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Generates 704.42 MHz from 100 MHz reference provided by OCXO</a:t>
            </a:r>
          </a:p>
          <a:p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65211"/>
              </p:ext>
            </p:extLst>
          </p:nvPr>
        </p:nvGraphicFramePr>
        <p:xfrm>
          <a:off x="284168" y="3158630"/>
          <a:ext cx="4271199" cy="249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r:id="rId3" imgW="4339340" imgH="2535061" progId="Visio.Drawing.11">
                  <p:embed/>
                </p:oleObj>
              </mc:Choice>
              <mc:Fallback>
                <p:oleObj r:id="rId3" imgW="4339340" imgH="25350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8" y="3158630"/>
                        <a:ext cx="4271199" cy="2491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85942" y="2660736"/>
            <a:ext cx="1870234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23407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 in cavity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713673" cy="21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627784" y="3140968"/>
            <a:ext cx="158417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4226" y="38219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Stabilized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8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Distribution Unit (DU)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57731" cy="160086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Provides 352 MHz and 88 MHz signals</a:t>
            </a:r>
          </a:p>
          <a:p>
            <a:r>
              <a:rPr lang="sv-SE" sz="2000" dirty="0" smtClean="0"/>
              <a:t>Ethernet interface to EPICS using XT-Pico module</a:t>
            </a:r>
          </a:p>
          <a:p>
            <a:r>
              <a:rPr lang="sv-SE" sz="2000" dirty="0" smtClean="0"/>
              <a:t>RF levels and temperature monitoring</a:t>
            </a:r>
            <a:endParaRPr lang="sv-SE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4519" y="3455400"/>
            <a:ext cx="5345430" cy="2231390"/>
          </a:xfrm>
          <a:prstGeom prst="rect">
            <a:avLst/>
          </a:prstGeom>
        </p:spPr>
      </p:pic>
      <p:pic>
        <p:nvPicPr>
          <p:cNvPr id="7" name="Picture 2" descr="C:\Users\eit-aso.UW\AppData\Local\Microsoft\Windows\Temporary Internet Files\Content.Outlook\L2KHTZO1\IMG_0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07" y="4894700"/>
            <a:ext cx="2623164" cy="19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669949" y="2348880"/>
            <a:ext cx="3153995" cy="2116172"/>
            <a:chOff x="5669949" y="2446536"/>
            <a:chExt cx="3153995" cy="2116172"/>
          </a:xfrm>
        </p:grpSpPr>
        <p:sp>
          <p:nvSpPr>
            <p:cNvPr id="9" name="Rounded Rectangle 8"/>
            <p:cNvSpPr/>
            <p:nvPr/>
          </p:nvSpPr>
          <p:spPr>
            <a:xfrm>
              <a:off x="8028060" y="2833062"/>
              <a:ext cx="792412" cy="2358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15 IO’s TTL</a:t>
              </a:r>
              <a:endParaRPr lang="sv-SE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015334" y="3733914"/>
              <a:ext cx="808610" cy="4151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LEDs</a:t>
              </a:r>
              <a:endParaRPr lang="sv-SE" sz="1400" dirty="0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8028058" y="3140968"/>
              <a:ext cx="795886" cy="3524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Voltage monitor</a:t>
              </a:r>
              <a:endParaRPr lang="sv-SE" sz="1100" dirty="0"/>
            </a:p>
          </p:txBody>
        </p:sp>
        <p:pic>
          <p:nvPicPr>
            <p:cNvPr id="12" name="Picture 7" descr="C:\Users\rafaelbaron\Pictures\downlo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949" y="2953333"/>
              <a:ext cx="936117" cy="93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5" t="35102" r="36250" b="35374"/>
            <a:stretch/>
          </p:blipFill>
          <p:spPr bwMode="auto">
            <a:xfrm>
              <a:off x="6456161" y="3022039"/>
              <a:ext cx="1140175" cy="694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380312" y="3380394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I2C bus</a:t>
              </a:r>
              <a:endParaRPr lang="sv-SE" sz="1600" b="1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7596336" y="3212976"/>
              <a:ext cx="431724" cy="17148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35900" y="2446536"/>
              <a:ext cx="2988044" cy="1780110"/>
            </a:xfrm>
            <a:prstGeom prst="roundRect">
              <a:avLst>
                <a:gd name="adj" fmla="val 27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6445" y="4326621"/>
              <a:ext cx="423196" cy="201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5V, 1A</a:t>
              </a:r>
              <a:endParaRPr lang="sv-SE" dirty="0"/>
            </a:p>
          </p:txBody>
        </p:sp>
        <p:sp>
          <p:nvSpPr>
            <p:cNvPr id="18" name="Down Arrow 17"/>
            <p:cNvSpPr/>
            <p:nvPr/>
          </p:nvSpPr>
          <p:spPr>
            <a:xfrm flipV="1">
              <a:off x="6138008" y="4068717"/>
              <a:ext cx="353847" cy="4939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" name="Straight Arrow Connector 18"/>
            <p:cNvCxnSpPr>
              <a:stCxn id="15" idx="2"/>
              <a:endCxn id="21" idx="2"/>
            </p:cNvCxnSpPr>
            <p:nvPr/>
          </p:nvCxnSpPr>
          <p:spPr>
            <a:xfrm flipV="1">
              <a:off x="7682079" y="2764304"/>
              <a:ext cx="2437" cy="4486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940152" y="2446537"/>
              <a:ext cx="1072587" cy="4357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Serial number on chip</a:t>
              </a:r>
              <a:endParaRPr lang="sv-SE" sz="11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52468" y="2446537"/>
              <a:ext cx="864096" cy="3177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Connector</a:t>
              </a:r>
              <a:endParaRPr lang="sv-SE" sz="11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76445" y="465781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Divider AD9515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34529" y="1916832"/>
            <a:ext cx="8778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XT-Pico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23728" y="3139069"/>
            <a:ext cx="1977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Distribution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OCXO and DRO PCB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5517650" cy="2442551"/>
          </a:xfrm>
        </p:spPr>
      </p:pic>
      <p:sp>
        <p:nvSpPr>
          <p:cNvPr id="6" name="TextBox 5"/>
          <p:cNvSpPr txBox="1"/>
          <p:nvPr/>
        </p:nvSpPr>
        <p:spPr>
          <a:xfrm>
            <a:off x="4031940" y="29342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OCXO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41034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 MHz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51860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704 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DC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854358"/>
            <a:ext cx="129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256664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Cavity feeds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3238" y="3212976"/>
            <a:ext cx="1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µ-controller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64088" y="3501008"/>
            <a:ext cx="432048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3203848" y="3212976"/>
            <a:ext cx="216024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3848" y="3212976"/>
            <a:ext cx="1224136" cy="15121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2619" y="2769698"/>
            <a:ext cx="1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DRO PLL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74841" y="3118902"/>
            <a:ext cx="589247" cy="113263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23728" y="3212976"/>
            <a:ext cx="432048" cy="125979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7664" y="26110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Voltage regulators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>
            <a:off x="2123728" y="3257401"/>
            <a:ext cx="144016" cy="84603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03648" y="14127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Same PCB for simplicity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size 155 x 155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4-layers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4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Introduction</a:t>
            </a:r>
          </a:p>
          <a:p>
            <a:r>
              <a:rPr lang="sv-SE" dirty="0" smtClean="0"/>
              <a:t>Concept and interfaces</a:t>
            </a:r>
          </a:p>
          <a:p>
            <a:r>
              <a:rPr lang="sv-SE" dirty="0" smtClean="0"/>
              <a:t>Requirements</a:t>
            </a:r>
          </a:p>
          <a:p>
            <a:r>
              <a:rPr lang="sv-SE" dirty="0" smtClean="0"/>
              <a:t>Reliability </a:t>
            </a:r>
            <a:r>
              <a:rPr lang="sv-SE" dirty="0"/>
              <a:t>(Redundancy)</a:t>
            </a:r>
          </a:p>
          <a:p>
            <a:r>
              <a:rPr lang="sv-SE" dirty="0"/>
              <a:t>Rack layout and location</a:t>
            </a:r>
          </a:p>
          <a:p>
            <a:r>
              <a:rPr lang="sv-SE" dirty="0" smtClean="0"/>
              <a:t>Design and implementation</a:t>
            </a:r>
          </a:p>
          <a:p>
            <a:r>
              <a:rPr lang="sv-SE" dirty="0" smtClean="0"/>
              <a:t>Prototype Results</a:t>
            </a:r>
            <a:endParaRPr lang="sv-SE" dirty="0"/>
          </a:p>
          <a:p>
            <a:r>
              <a:rPr lang="sv-SE" dirty="0" smtClean="0"/>
              <a:t>Benchmark</a:t>
            </a:r>
          </a:p>
          <a:p>
            <a:r>
              <a:rPr lang="sv-SE" dirty="0" smtClean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240195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Prototype results</a:t>
            </a:r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932040" y="3645024"/>
            <a:ext cx="3452285" cy="3097699"/>
            <a:chOff x="5004048" y="3217423"/>
            <a:chExt cx="4037760" cy="36230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217423"/>
              <a:ext cx="4037760" cy="362304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 flipV="1">
              <a:off x="5868144" y="4941168"/>
              <a:ext cx="576064" cy="5760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364088" y="4725144"/>
              <a:ext cx="504056" cy="2086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444208" y="5525070"/>
              <a:ext cx="576064" cy="3522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994700" y="5859251"/>
              <a:ext cx="576064" cy="900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570764" y="5949281"/>
              <a:ext cx="576064" cy="720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8" y="3645024"/>
            <a:ext cx="3533040" cy="317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5452" y="3140968"/>
            <a:ext cx="1110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OCXO PLL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8" y="1466704"/>
            <a:ext cx="3840000" cy="163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90" y="1130750"/>
            <a:ext cx="3072384" cy="2304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3140968"/>
            <a:ext cx="14239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DRO PLL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Benchmark - 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Frequency generation provided by Wenzel</a:t>
            </a:r>
          </a:p>
          <a:p>
            <a:pPr lvl="1"/>
            <a:r>
              <a:rPr lang="sv-SE" dirty="0" smtClean="0"/>
              <a:t>SNS MO provided by same vendor</a:t>
            </a:r>
          </a:p>
          <a:p>
            <a:pPr lvl="1"/>
            <a:r>
              <a:rPr lang="sv-SE" dirty="0" smtClean="0"/>
              <a:t>3U </a:t>
            </a:r>
            <a:r>
              <a:rPr lang="sv-SE" dirty="0"/>
              <a:t>s</a:t>
            </a:r>
            <a:r>
              <a:rPr lang="sv-SE" dirty="0" smtClean="0"/>
              <a:t>tandard 19” rack mount</a:t>
            </a:r>
          </a:p>
          <a:p>
            <a:pPr lvl="1"/>
            <a:r>
              <a:rPr lang="sv-SE" dirty="0" smtClean="0">
                <a:solidFill>
                  <a:srgbClr val="FF0000"/>
                </a:solidFill>
              </a:rPr>
              <a:t>Monitoring over EPICS not supported</a:t>
            </a:r>
          </a:p>
          <a:p>
            <a:endParaRPr lang="sv-S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239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Benchmark – performance and cost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7297"/>
              </p:ext>
            </p:extLst>
          </p:nvPr>
        </p:nvGraphicFramePr>
        <p:xfrm>
          <a:off x="683568" y="2060848"/>
          <a:ext cx="5410944" cy="233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296144"/>
                <a:gridCol w="1368152"/>
                <a:gridCol w="1512168"/>
              </a:tblGrid>
              <a:tr h="4099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88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352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704 MHz</a:t>
                      </a:r>
                      <a:endParaRPr lang="en-US" sz="1600" dirty="0"/>
                    </a:p>
                  </a:txBody>
                  <a:tcPr/>
                </a:tc>
              </a:tr>
              <a:tr h="4099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Offset</a:t>
                      </a:r>
                      <a:r>
                        <a:rPr lang="sv-SE" sz="1600" baseline="0" dirty="0" smtClean="0"/>
                        <a:t> [Hz]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Phase noise [dBc/Hz]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Phase noise [dBc/Hz]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Phase noise [dBc/Hz]</a:t>
                      </a:r>
                      <a:endParaRPr lang="en-US" sz="1600" dirty="0" smtClean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-115</a:t>
                      </a:r>
                      <a:endParaRPr lang="en-US" sz="1600" dirty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-143</a:t>
                      </a:r>
                      <a:endParaRPr lang="en-US" sz="1600" dirty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-160</a:t>
                      </a:r>
                      <a:endParaRPr lang="en-US" sz="1600" dirty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29466"/>
              </p:ext>
            </p:extLst>
          </p:nvPr>
        </p:nvGraphicFramePr>
        <p:xfrm>
          <a:off x="683568" y="54452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Wenzel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ESS 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$134.000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€20.000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960" y="15210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Performance sligthly better than ESS design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60" y="466152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HW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GPS and </a:t>
            </a:r>
            <a:r>
              <a:rPr lang="sv-SE" dirty="0"/>
              <a:t>switch panel </a:t>
            </a:r>
            <a:r>
              <a:rPr lang="sv-SE" dirty="0" smtClean="0"/>
              <a:t>monitoring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8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 -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5994"/>
            <a:ext cx="8229600" cy="3941284"/>
          </a:xfrm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PDR: 28-April</a:t>
            </a:r>
          </a:p>
          <a:p>
            <a:r>
              <a:rPr lang="sv-SE" dirty="0" smtClean="0"/>
              <a:t>CDR: 27-Sep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8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 - Procurement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Procurement: starts after CDR and ends 10-Jan</a:t>
            </a:r>
          </a:p>
          <a:p>
            <a:r>
              <a:rPr lang="sv-SE" dirty="0" smtClean="0"/>
              <a:t>SAT: end of January 2018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998"/>
            <a:ext cx="8229600" cy="2908366"/>
          </a:xfrm>
        </p:spPr>
      </p:pic>
    </p:spTree>
    <p:extLst>
      <p:ext uri="{BB962C8B-B14F-4D97-AF65-F5344CB8AC3E}">
        <p14:creationId xmlns:p14="http://schemas.microsoft.com/office/powerpoint/2010/main" val="409673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- Introduction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Primary timing and frequency source for ESS</a:t>
            </a:r>
          </a:p>
          <a:p>
            <a:r>
              <a:rPr lang="en-US" sz="2400" dirty="0" smtClean="0"/>
              <a:t>Accurate </a:t>
            </a:r>
            <a:r>
              <a:rPr lang="en-US" sz="2400" dirty="0"/>
              <a:t>timing information to the ESS timing system </a:t>
            </a:r>
            <a:r>
              <a:rPr lang="en-US" sz="2400" dirty="0" smtClean="0"/>
              <a:t>(EVG) based </a:t>
            </a:r>
            <a:r>
              <a:rPr lang="en-US" sz="2400" dirty="0"/>
              <a:t>on 88.0525 MHz clock, 1 PPS and UTC information from GPS</a:t>
            </a:r>
            <a:endParaRPr lang="sv-SE" sz="2400" dirty="0" smtClean="0"/>
          </a:p>
          <a:p>
            <a:r>
              <a:rPr lang="sv-SE" sz="2400" dirty="0" smtClean="0"/>
              <a:t>Highly stable RF signals to LLRF and BPM, Syncronized to GPS</a:t>
            </a:r>
          </a:p>
          <a:p>
            <a:r>
              <a:rPr lang="sv-SE" sz="2400" dirty="0" smtClean="0"/>
              <a:t>Located in the Gallery next to EVG and distributes reference to Phase Reference Line</a:t>
            </a:r>
          </a:p>
          <a:p>
            <a:r>
              <a:rPr lang="sv-SE" sz="2400" dirty="0" smtClean="0"/>
              <a:t>High availability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0224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Concept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205064"/>
          </a:xfrm>
        </p:spPr>
        <p:txBody>
          <a:bodyPr>
            <a:normAutofit fontScale="92500"/>
          </a:bodyPr>
          <a:lstStyle/>
          <a:p>
            <a:r>
              <a:rPr lang="sv-SE" sz="1800" dirty="0" smtClean="0"/>
              <a:t>GPS disciplined Rubidium source</a:t>
            </a:r>
          </a:p>
          <a:p>
            <a:endParaRPr lang="sv-SE" sz="1800" dirty="0" smtClean="0"/>
          </a:p>
          <a:p>
            <a:r>
              <a:rPr lang="sv-SE" sz="1800" dirty="0" smtClean="0"/>
              <a:t>Crystal Oscillator (OCXO) with low close in phase noise</a:t>
            </a:r>
          </a:p>
          <a:p>
            <a:endParaRPr lang="sv-SE" sz="1800" dirty="0" smtClean="0"/>
          </a:p>
          <a:p>
            <a:r>
              <a:rPr lang="sv-SE" sz="1800" dirty="0" smtClean="0"/>
              <a:t>DRO running at 704 MHz for best phase noise performance</a:t>
            </a:r>
          </a:p>
          <a:p>
            <a:endParaRPr lang="sv-SE" sz="1800" dirty="0" smtClean="0"/>
          </a:p>
          <a:p>
            <a:r>
              <a:rPr lang="sv-SE" sz="1800" dirty="0" smtClean="0"/>
              <a:t>Distribution Unit (DU) delivers clock and RF signals</a:t>
            </a:r>
          </a:p>
          <a:p>
            <a:endParaRPr lang="sv-SE" sz="1800" dirty="0" smtClean="0"/>
          </a:p>
          <a:p>
            <a:r>
              <a:rPr lang="sv-SE" sz="1800" dirty="0" smtClean="0"/>
              <a:t>EPICS interface for monitoring and control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4" y="2165583"/>
            <a:ext cx="5372850" cy="31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External interface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38206"/>
              </p:ext>
            </p:extLst>
          </p:nvPr>
        </p:nvGraphicFramePr>
        <p:xfrm>
          <a:off x="827584" y="2276872"/>
          <a:ext cx="7632848" cy="304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841"/>
                <a:gridCol w="1489553"/>
                <a:gridCol w="1603512"/>
                <a:gridCol w="2962942"/>
              </a:tblGrid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Interface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Details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 antenna input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 coaxial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</a:t>
                      </a:r>
                      <a:r>
                        <a:rPr lang="en-US" sz="1100" dirty="0" err="1">
                          <a:effectLst/>
                        </a:rPr>
                        <a:t>x.xx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TNC jack, L1:1575.42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 </a:t>
                      </a:r>
                      <a:r>
                        <a:rPr lang="en-US" sz="1100" dirty="0" smtClean="0">
                          <a:effectLst/>
                        </a:rPr>
                        <a:t>Ref output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BNC 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+13 </a:t>
                      </a:r>
                      <a:r>
                        <a:rPr lang="en-US" sz="1100" dirty="0" err="1">
                          <a:effectLst/>
                        </a:rPr>
                        <a:t>dBm</a:t>
                      </a:r>
                      <a:r>
                        <a:rPr lang="en-US" sz="1100" dirty="0">
                          <a:effectLst/>
                        </a:rPr>
                        <a:t> ± 2 dB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MHz sinusoidal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 supply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AC, 50 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230VAC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 with UPS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 signals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704.42 MHz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352.21 MHz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 dBm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 dBm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Timing Generator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 PPS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88 MHz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UTC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BNC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IPv4/IPv6, RJ-45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Positive TTL pulse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+ 10 dBm TBD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us, 1 ms, 100 ms or 500 ms widths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 or square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and date information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Ethernet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IPv4/IPv6, RJ-45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For monitoring</a:t>
                      </a:r>
                      <a:r>
                        <a:rPr lang="en-US" sz="1100" baseline="0" dirty="0" smtClean="0">
                          <a:effectLst/>
                        </a:rPr>
                        <a:t> and control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9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– PRL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Interface requirements to PRL: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61020"/>
            <a:ext cx="6806184" cy="378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79"/>
            <a:ext cx="247269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performance requirements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Trade off between cost, complexity and performance</a:t>
            </a:r>
          </a:p>
          <a:p>
            <a:r>
              <a:rPr lang="sv-SE" dirty="0" smtClean="0"/>
              <a:t>SNS performance comparison</a:t>
            </a:r>
          </a:p>
          <a:p>
            <a:r>
              <a:rPr lang="sv-SE" dirty="0" smtClean="0"/>
              <a:t>System impact: LLRF and BPM</a:t>
            </a:r>
          </a:p>
          <a:p>
            <a:r>
              <a:rPr lang="sv-SE" dirty="0" smtClean="0"/>
              <a:t>LO generation</a:t>
            </a:r>
          </a:p>
          <a:p>
            <a:r>
              <a:rPr lang="sv-SE" dirty="0" smtClean="0"/>
              <a:t>PA </a:t>
            </a:r>
            <a:r>
              <a:rPr lang="sv-SE" dirty="0"/>
              <a:t>noise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58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SNS performance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3" y="1563370"/>
            <a:ext cx="3267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" y="4361284"/>
            <a:ext cx="380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820687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Phase noise performance: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</a:t>
            </a:r>
            <a:r>
              <a:rPr lang="en-US" sz="1400" dirty="0"/>
              <a:t>THE SPALLATION NEUTRON SOURCE RF REFERENCE </a:t>
            </a:r>
            <a:r>
              <a:rPr lang="en-US" sz="1400" dirty="0" smtClean="0"/>
              <a:t>SYSTEM, </a:t>
            </a:r>
            <a:r>
              <a:rPr lang="en-US" sz="1200" dirty="0"/>
              <a:t>M. </a:t>
            </a:r>
            <a:r>
              <a:rPr lang="en-US" sz="1200" dirty="0" err="1"/>
              <a:t>Piller</a:t>
            </a:r>
            <a:r>
              <a:rPr lang="en-US" sz="1200" dirty="0"/>
              <a:t>, M. Champion, M. </a:t>
            </a:r>
            <a:r>
              <a:rPr lang="en-US" sz="1200" dirty="0" err="1"/>
              <a:t>Crofford</a:t>
            </a:r>
            <a:r>
              <a:rPr lang="en-US" sz="1200" dirty="0"/>
              <a:t>, H. Ma, ORNL/SNS, Oak Ridge, TN 37831, USA</a:t>
            </a:r>
          </a:p>
          <a:p>
            <a:r>
              <a:rPr lang="nn-NO" sz="1200" dirty="0"/>
              <a:t>L. Doolittle, LBNL, Berkeley, CA 94720, USA</a:t>
            </a:r>
            <a:endParaRPr lang="en-US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334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742" y="3209200"/>
            <a:ext cx="368321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Phase drift: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Reference Line: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7599" y="3933056"/>
            <a:ext cx="25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Long term phase drift: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99" y="32942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Part of MO phase drift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28393" y="4818534"/>
            <a:ext cx="3471533" cy="2685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4" y="3663608"/>
            <a:ext cx="216489" cy="1067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6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impact of LLRF performance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/>
              <a:t>MO reference jitter degrades LLRF stability performance</a:t>
            </a:r>
          </a:p>
          <a:p>
            <a:pPr lvl="1"/>
            <a:r>
              <a:rPr lang="sv-SE" dirty="0" smtClean="0"/>
              <a:t>Reference also used by LO generation units</a:t>
            </a:r>
          </a:p>
        </p:txBody>
      </p:sp>
      <p:grpSp>
        <p:nvGrpSpPr>
          <p:cNvPr id="4" name="Grupp 13"/>
          <p:cNvGrpSpPr/>
          <p:nvPr/>
        </p:nvGrpSpPr>
        <p:grpSpPr>
          <a:xfrm>
            <a:off x="4220590" y="3799536"/>
            <a:ext cx="4848481" cy="2919897"/>
            <a:chOff x="5042329" y="3165902"/>
            <a:chExt cx="4848481" cy="2919897"/>
          </a:xfrm>
        </p:grpSpPr>
        <p:pic>
          <p:nvPicPr>
            <p:cNvPr id="5" name="Bildobjek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2329" y="3165902"/>
              <a:ext cx="4848481" cy="2653560"/>
            </a:xfrm>
            <a:prstGeom prst="rect">
              <a:avLst/>
            </a:prstGeom>
          </p:spPr>
        </p:pic>
        <p:sp>
          <p:nvSpPr>
            <p:cNvPr id="6" name="textruta 8"/>
            <p:cNvSpPr txBox="1"/>
            <p:nvPr/>
          </p:nvSpPr>
          <p:spPr>
            <a:xfrm>
              <a:off x="5915365" y="3778690"/>
              <a:ext cx="167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LO to </a:t>
              </a:r>
              <a:r>
                <a:rPr lang="sv-SE" dirty="0" err="1" smtClean="0"/>
                <a:t>Cavity</a:t>
              </a:r>
              <a:endParaRPr lang="en-US" dirty="0"/>
            </a:p>
          </p:txBody>
        </p:sp>
        <p:sp>
          <p:nvSpPr>
            <p:cNvPr id="7" name="Vänster-höger 9"/>
            <p:cNvSpPr/>
            <p:nvPr/>
          </p:nvSpPr>
          <p:spPr>
            <a:xfrm>
              <a:off x="5771349" y="4348315"/>
              <a:ext cx="3019040" cy="2880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Rak 10"/>
            <p:cNvCxnSpPr/>
            <p:nvPr/>
          </p:nvCxnSpPr>
          <p:spPr>
            <a:xfrm>
              <a:off x="8790389" y="4636347"/>
              <a:ext cx="0" cy="864096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11"/>
            <p:cNvSpPr txBox="1"/>
            <p:nvPr/>
          </p:nvSpPr>
          <p:spPr>
            <a:xfrm>
              <a:off x="8430349" y="571646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solidFill>
                    <a:srgbClr val="0070C0"/>
                  </a:solidFill>
                </a:rPr>
                <a:t>1 MHz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70167" y="3769584"/>
            <a:ext cx="4842167" cy="2653560"/>
            <a:chOff x="-270167" y="3769584"/>
            <a:chExt cx="4842167" cy="2653560"/>
          </a:xfrm>
        </p:grpSpPr>
        <p:pic>
          <p:nvPicPr>
            <p:cNvPr id="11" name="Bildobjek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0167" y="3769584"/>
              <a:ext cx="4842167" cy="2653560"/>
            </a:xfrm>
            <a:prstGeom prst="rect">
              <a:avLst/>
            </a:prstGeom>
          </p:spPr>
        </p:pic>
        <p:sp>
          <p:nvSpPr>
            <p:cNvPr id="12" name="textruta 16"/>
            <p:cNvSpPr txBox="1"/>
            <p:nvPr/>
          </p:nvSpPr>
          <p:spPr>
            <a:xfrm>
              <a:off x="796186" y="4371543"/>
              <a:ext cx="167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REF to </a:t>
              </a:r>
              <a:r>
                <a:rPr lang="sv-SE" dirty="0" err="1" smtClean="0"/>
                <a:t>Cavity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6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13729</TotalTime>
  <Words>981</Words>
  <Application>Microsoft Macintosh PowerPoint</Application>
  <PresentationFormat>On-screen Show (4:3)</PresentationFormat>
  <Paragraphs>288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Visio.Drawing.11</vt:lpstr>
      <vt:lpstr>PDR of Master Oscillator</vt:lpstr>
      <vt:lpstr>Outline</vt:lpstr>
      <vt:lpstr>MO - Introduction</vt:lpstr>
      <vt:lpstr>Concept</vt:lpstr>
      <vt:lpstr>External interface</vt:lpstr>
      <vt:lpstr>MO – PRL interface</vt:lpstr>
      <vt:lpstr>MO performance requirements</vt:lpstr>
      <vt:lpstr>SNS performance</vt:lpstr>
      <vt:lpstr>MO impact of LLRF performance</vt:lpstr>
      <vt:lpstr>PRL Amplifier impact</vt:lpstr>
      <vt:lpstr>ESS performance</vt:lpstr>
      <vt:lpstr>SNS performance (ESS)</vt:lpstr>
      <vt:lpstr>Reliability</vt:lpstr>
      <vt:lpstr>Rack location and layout</vt:lpstr>
      <vt:lpstr>GPS</vt:lpstr>
      <vt:lpstr>OCXO PLL</vt:lpstr>
      <vt:lpstr>DRO PLL</vt:lpstr>
      <vt:lpstr>Distribution Unit (DU)</vt:lpstr>
      <vt:lpstr>OCXO and DRO PCB</vt:lpstr>
      <vt:lpstr>Prototype results</vt:lpstr>
      <vt:lpstr>Benchmark - overview</vt:lpstr>
      <vt:lpstr>Benchmark – performance and cost</vt:lpstr>
      <vt:lpstr>Project Plan - Design</vt:lpstr>
      <vt:lpstr>Project Plan - Procurement</vt:lpstr>
    </vt:vector>
  </TitlesOfParts>
  <Company>European Spallation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PDR of Master Oscillator</dc:title>
  <dc:creator>Anders Svensson</dc:creator>
  <cp:lastModifiedBy>Anders Johansson</cp:lastModifiedBy>
  <cp:revision>299</cp:revision>
  <dcterms:created xsi:type="dcterms:W3CDTF">2017-03-09T12:34:19Z</dcterms:created>
  <dcterms:modified xsi:type="dcterms:W3CDTF">2017-04-28T06:57:31Z</dcterms:modified>
</cp:coreProperties>
</file>