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7" r:id="rId4"/>
    <p:sldId id="261" r:id="rId5"/>
    <p:sldId id="262" r:id="rId6"/>
    <p:sldId id="265" r:id="rId7"/>
    <p:sldId id="266" r:id="rId8"/>
    <p:sldId id="267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72994" autoAdjust="0"/>
  </p:normalViewPr>
  <p:slideViewPr>
    <p:cSldViewPr snapToGrid="0" snapToObjects="1">
      <p:cViewPr>
        <p:scale>
          <a:sx n="68" d="100"/>
          <a:sy n="68" d="100"/>
        </p:scale>
        <p:origin x="-152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70716-32F1-6342-9A53-678FA66270CC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DFF9C-082A-894F-B7BD-FCFFDC486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9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(2013-04-05 12:05) -----</a:t>
            </a:r>
          </a:p>
          <a:p>
            <a:r>
              <a:rPr lang="en-US"/>
              <a:t>move the word approval</a:t>
            </a:r>
          </a:p>
          <a:p>
            <a:endParaRPr lang="en-US"/>
          </a:p>
          <a:p>
            <a:r>
              <a:rPr lang="en-US"/>
              <a:t>3DCAD model and BLED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DFF9C-082A-894F-B7BD-FCFFDC4865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4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B30-06C9-AA4B-9198-6E5216341B8A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E335-1676-CD4D-ADC2-4D8741C0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8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B30-06C9-AA4B-9198-6E5216341B8A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E335-1676-CD4D-ADC2-4D8741C0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560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560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B30-06C9-AA4B-9198-6E5216341B8A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E335-1676-CD4D-ADC2-4D8741C0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3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to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3"/>
          </p:nvPr>
        </p:nvSpPr>
        <p:spPr>
          <a:xfrm>
            <a:off x="4907823" y="1615023"/>
            <a:ext cx="3784600" cy="3784600"/>
          </a:xfrm>
          <a:prstGeom prst="roundRect">
            <a:avLst>
              <a:gd name="adj" fmla="val 3636"/>
            </a:avLst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stA="55000" endPos="20000" dist="12700" dir="5400000" sy="-100000" algn="bl" rotWithShape="0"/>
          </a:effectLst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B30-06C9-AA4B-9198-6E5216341B8A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E335-1676-CD4D-ADC2-4D8741C093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1614488"/>
            <a:ext cx="4265613" cy="3784600"/>
          </a:xfrm>
        </p:spPr>
        <p:txBody>
          <a:bodyPr/>
          <a:lstStyle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4261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to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3"/>
          </p:nvPr>
        </p:nvSpPr>
        <p:spPr>
          <a:xfrm>
            <a:off x="457200" y="1615023"/>
            <a:ext cx="3784600" cy="3784600"/>
          </a:xfrm>
          <a:prstGeom prst="roundRect">
            <a:avLst>
              <a:gd name="adj" fmla="val 3636"/>
            </a:avLst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stA="55000" endPos="20000" dist="12700" dir="5400000" sy="-100000" algn="bl" rotWithShape="0"/>
          </a:effectLst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B30-06C9-AA4B-9198-6E5216341B8A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E335-1676-CD4D-ADC2-4D8741C093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421187" y="1615023"/>
            <a:ext cx="4265613" cy="3784600"/>
          </a:xfrm>
        </p:spPr>
        <p:txBody>
          <a:bodyPr/>
          <a:lstStyle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5642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B30-06C9-AA4B-9198-6E5216341B8A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E335-1676-CD4D-ADC2-4D8741C0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2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3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17B30-06C9-AA4B-9198-6E5216341B8A}" type="datetimeFigureOut">
              <a:rPr lang="en-US" smtClean="0"/>
              <a:t>2013-04-18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FE335-1676-CD4D-ADC2-4D8741C093F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6017244"/>
            <a:ext cx="9180000" cy="860625"/>
          </a:xfrm>
          <a:prstGeom prst="rect">
            <a:avLst/>
          </a:prstGeom>
          <a:noFill/>
          <a:ln>
            <a:noFill/>
          </a:ln>
          <a:effectLst>
            <a:outerShdw blurRad="76200" dist="76199" dir="16200000" algn="ctr" rotWithShape="0">
              <a:schemeClr val="bg2">
                <a:alpha val="21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AutoShape 7"/>
          <p:cNvSpPr>
            <a:spLocks/>
          </p:cNvSpPr>
          <p:nvPr/>
        </p:nvSpPr>
        <p:spPr bwMode="auto">
          <a:xfrm>
            <a:off x="4230499" y="6356350"/>
            <a:ext cx="5007157" cy="289488"/>
          </a:xfrm>
          <a:prstGeom prst="roundRect">
            <a:avLst>
              <a:gd name="adj" fmla="val 23704"/>
            </a:avLst>
          </a:prstGeom>
          <a:solidFill>
            <a:srgbClr val="00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>
                    <a:alpha val="50195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57799" bIns="0" anchor="ctr"/>
          <a:lstStyle/>
          <a:p>
            <a:pPr marL="57150"/>
            <a:r>
              <a:rPr lang="en-US" sz="1200" dirty="0">
                <a:solidFill>
                  <a:srgbClr val="FFFFFF"/>
                </a:solidFill>
                <a:latin typeface="Tahoma" charset="0"/>
                <a:ea typeface="ＭＳ Ｐゴシック" charset="0"/>
                <a:sym typeface="Tahoma" charset="0"/>
              </a:rPr>
              <a:t>ESS | </a:t>
            </a:r>
            <a:r>
              <a:rPr lang="en-US" sz="1200" dirty="0" smtClean="0">
                <a:solidFill>
                  <a:srgbClr val="FFFFFF"/>
                </a:solidFill>
                <a:latin typeface="Tahoma" charset="0"/>
                <a:ea typeface="ＭＳ Ｐゴシック" charset="0"/>
                <a:sym typeface="Tahoma" charset="0"/>
              </a:rPr>
              <a:t>title of</a:t>
            </a:r>
            <a:r>
              <a:rPr lang="en-US" sz="1200" baseline="0" dirty="0" smtClean="0">
                <a:solidFill>
                  <a:srgbClr val="FFFFFF"/>
                </a:solidFill>
                <a:latin typeface="Tahoma" charset="0"/>
                <a:ea typeface="ＭＳ Ｐゴシック" charset="0"/>
                <a:sym typeface="Tahoma" charset="0"/>
              </a:rPr>
              <a:t> presentation </a:t>
            </a:r>
            <a:r>
              <a:rPr lang="en-US" sz="1200" dirty="0" smtClean="0">
                <a:solidFill>
                  <a:srgbClr val="FFFFFF"/>
                </a:solidFill>
                <a:latin typeface="Tahoma" charset="0"/>
                <a:ea typeface="ＭＳ Ｐゴシック" charset="0"/>
                <a:sym typeface="Tahoma" charset="0"/>
              </a:rPr>
              <a:t>|  2012-xx-xx |   name of presenter</a:t>
            </a:r>
            <a:endParaRPr lang="en-US" sz="1200" dirty="0">
              <a:solidFill>
                <a:srgbClr val="FFFFFF"/>
              </a:solidFill>
              <a:latin typeface="Tahoma" charset="0"/>
              <a:ea typeface="ＭＳ Ｐゴシック" charset="0"/>
              <a:sym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3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5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200" b="1" i="0" u="none" kern="1200">
          <a:solidFill>
            <a:srgbClr val="006585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SS_template_front_v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2072"/>
          <a:stretch/>
        </p:blipFill>
        <p:spPr>
          <a:xfrm>
            <a:off x="0" y="0"/>
            <a:ext cx="9144000" cy="6030000"/>
          </a:xfrm>
          <a:prstGeom prst="rect">
            <a:avLst/>
          </a:prstGeom>
        </p:spPr>
      </p:pic>
      <p:pic>
        <p:nvPicPr>
          <p:cNvPr id="5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468" y="366601"/>
            <a:ext cx="2497628" cy="133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/>
          </p:cNvSpPr>
          <p:nvPr/>
        </p:nvSpPr>
        <p:spPr bwMode="auto">
          <a:xfrm>
            <a:off x="4549652" y="2686465"/>
            <a:ext cx="4594348" cy="231910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57799" bIns="0"/>
          <a:lstStyle/>
          <a:p>
            <a:pPr marL="57150" algn="ctr"/>
            <a:r>
              <a:rPr lang="en-US" sz="4800" dirty="0" smtClean="0">
                <a:solidFill>
                  <a:srgbClr val="005A7C"/>
                </a:solidFill>
                <a:latin typeface="Arial"/>
                <a:ea typeface="ＭＳ Ｐゴシック" charset="0"/>
                <a:cs typeface="Arial"/>
                <a:sym typeface="Helvetica" charset="0"/>
              </a:rPr>
              <a:t>Roles</a:t>
            </a:r>
          </a:p>
          <a:p>
            <a:pPr marL="57150" algn="ctr"/>
            <a:r>
              <a:rPr lang="en-US" sz="4800" dirty="0" smtClean="0">
                <a:solidFill>
                  <a:srgbClr val="005A7C"/>
                </a:solidFill>
                <a:latin typeface="Arial"/>
                <a:ea typeface="ＭＳ Ｐゴシック" charset="0"/>
                <a:cs typeface="Arial"/>
                <a:sym typeface="Helvetica" charset="0"/>
              </a:rPr>
              <a:t>and </a:t>
            </a:r>
          </a:p>
          <a:p>
            <a:pPr marL="57150" algn="ctr"/>
            <a:r>
              <a:rPr lang="en-US" sz="4800" dirty="0" smtClean="0">
                <a:solidFill>
                  <a:srgbClr val="005A7C"/>
                </a:solidFill>
                <a:latin typeface="Arial"/>
                <a:ea typeface="ＭＳ Ｐゴシック" charset="0"/>
                <a:cs typeface="Arial"/>
                <a:sym typeface="Helvetica" charset="0"/>
              </a:rPr>
              <a:t>Responsibilities</a:t>
            </a:r>
          </a:p>
          <a:p>
            <a:pPr marL="57150"/>
            <a:endParaRPr lang="en-US" sz="4800" dirty="0">
              <a:solidFill>
                <a:srgbClr val="005A7C"/>
              </a:solidFill>
              <a:latin typeface="Arial"/>
              <a:ea typeface="ＭＳ Ｐゴシック" charset="0"/>
              <a:cs typeface="Arial"/>
              <a:sym typeface="Helvetica" charset="0"/>
            </a:endParaRP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5745632" y="5201578"/>
            <a:ext cx="3398368" cy="63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57799" bIns="0"/>
          <a:lstStyle/>
          <a:p>
            <a:pPr marL="57150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ＭＳ Ｐゴシック" charset="0"/>
                <a:cs typeface="Arial"/>
                <a:sym typeface="Helvetica" charset="0"/>
              </a:rPr>
              <a:t>sub title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/>
              <a:ea typeface="ＭＳ Ｐゴシック" charset="0"/>
              <a:cs typeface="Arial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314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Construction </a:t>
            </a:r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4000" dirty="0"/>
              <a:t>Line Manager:  Chief Instrument Project Engineer</a:t>
            </a:r>
          </a:p>
          <a:p>
            <a:r>
              <a:rPr lang="en-US" sz="4000" dirty="0"/>
              <a:t>Sub-Project Manager:  Chief Instrument Project Engineer</a:t>
            </a:r>
          </a:p>
          <a:p>
            <a:r>
              <a:rPr lang="en-US" sz="4000" dirty="0"/>
              <a:t>Reference Document:  Process for Implementing the Instrument Construction </a:t>
            </a:r>
            <a:r>
              <a:rPr lang="en-US" sz="4000" dirty="0" smtClean="0"/>
              <a:t>Policy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b="1" dirty="0"/>
              <a:t>Roles and Responsibilities</a:t>
            </a:r>
          </a:p>
          <a:p>
            <a:pPr lvl="0"/>
            <a:r>
              <a:rPr lang="en-US" sz="4000" dirty="0"/>
              <a:t>Responsible for developing the installation plan for each instrument work package, in close coordination with the Lead Instrument Scientist and Lead Instrument Engineer.</a:t>
            </a:r>
          </a:p>
          <a:p>
            <a:pPr lvl="0"/>
            <a:r>
              <a:rPr lang="en-US" sz="4000" dirty="0"/>
              <a:t>Develops an integrated installation plan for all instrument work packages, with the Chief Instrument Project Engineer.</a:t>
            </a:r>
          </a:p>
          <a:p>
            <a:pPr lvl="0"/>
            <a:r>
              <a:rPr lang="en-US" sz="4000" dirty="0"/>
              <a:t>Be the interface between the instrument team and the construction work force.</a:t>
            </a:r>
          </a:p>
          <a:p>
            <a:pPr lvl="0"/>
            <a:r>
              <a:rPr lang="en-US" sz="4000" dirty="0"/>
              <a:t>Manage the effort of the construction work force to ensure work packages keep within budget and schedule.</a:t>
            </a:r>
          </a:p>
          <a:p>
            <a:pPr lvl="0"/>
            <a:r>
              <a:rPr lang="en-US" sz="4000" dirty="0"/>
              <a:t>Coordinate efforts of the instrument work packages within the Experiment Halls with the efforts of other projects and operations in the same areas.</a:t>
            </a:r>
          </a:p>
          <a:p>
            <a:pPr lvl="0"/>
            <a:r>
              <a:rPr lang="en-US" sz="4000" dirty="0"/>
              <a:t>Provides status and progress reports (EVM) to the Lead Instrument Scientist as required by the NSS Project.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Chief Instrument Project Engineer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600" b="1" dirty="0" smtClean="0"/>
              <a:t>Roles &amp; Responsibilities</a:t>
            </a:r>
          </a:p>
          <a:p>
            <a:pPr lvl="0"/>
            <a:r>
              <a:rPr lang="en-US" sz="1600" dirty="0" smtClean="0"/>
              <a:t>Project </a:t>
            </a:r>
            <a:r>
              <a:rPr lang="en-US" sz="1600" dirty="0"/>
              <a:t>leader for Instrument Construction and Technology</a:t>
            </a:r>
          </a:p>
          <a:p>
            <a:pPr lvl="1"/>
            <a:r>
              <a:rPr lang="en-US" sz="1600" dirty="0"/>
              <a:t>Manages all instrument sub-project teams</a:t>
            </a:r>
          </a:p>
          <a:p>
            <a:pPr lvl="1"/>
            <a:r>
              <a:rPr lang="en-US" sz="1600" dirty="0"/>
              <a:t>Develops processes for managing interactions with in-kind partners and suppliers for instrument design and construction</a:t>
            </a:r>
          </a:p>
          <a:p>
            <a:pPr lvl="1"/>
            <a:r>
              <a:rPr lang="en-US" sz="1600" dirty="0"/>
              <a:t>Assists in coordinating the efforts of in-kind partners </a:t>
            </a:r>
          </a:p>
          <a:p>
            <a:pPr lvl="1"/>
            <a:r>
              <a:rPr lang="en-US" sz="1600" dirty="0"/>
              <a:t>Develops and manages the integrated installation schedule for instrument construction </a:t>
            </a:r>
          </a:p>
          <a:p>
            <a:pPr lvl="1"/>
            <a:r>
              <a:rPr lang="en-US" sz="1600" dirty="0"/>
              <a:t>Authorized to make tactical decisions in regards to instrument construction</a:t>
            </a:r>
          </a:p>
          <a:p>
            <a:pPr lvl="1"/>
            <a:r>
              <a:rPr lang="en-US" sz="1600" dirty="0"/>
              <a:t>Develops the relevant processes related to instrument construction</a:t>
            </a:r>
          </a:p>
          <a:p>
            <a:pPr lvl="1"/>
            <a:r>
              <a:rPr lang="en-US" sz="1600" dirty="0"/>
              <a:t>Reports to the NSS Project leader in this role</a:t>
            </a:r>
          </a:p>
          <a:p>
            <a:pPr lvl="1"/>
            <a:r>
              <a:rPr lang="en-US" sz="1600" dirty="0"/>
              <a:t>Leads effort to create appropriate requirements for instruments and instrument components</a:t>
            </a:r>
          </a:p>
          <a:p>
            <a:pPr lvl="1"/>
            <a:r>
              <a:rPr lang="en-US" sz="1600" dirty="0"/>
              <a:t>Leads effort to create standards for use in instrument suite</a:t>
            </a:r>
          </a:p>
          <a:p>
            <a:pPr lvl="1"/>
            <a:r>
              <a:rPr lang="en-US" sz="1600" dirty="0"/>
              <a:t>Enforces adherence to the standards and </a:t>
            </a:r>
            <a:r>
              <a:rPr lang="en-US" sz="1600" dirty="0" smtClean="0"/>
              <a:t>requirements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36977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Chief Instrument Project Engineer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600" dirty="0" smtClean="0"/>
              <a:t>Represents </a:t>
            </a:r>
            <a:r>
              <a:rPr lang="en-US" sz="1600" dirty="0"/>
              <a:t>Instrument Construction interests in defining and managing interfaces with other ESS functional groups (CF, Target, Accelerator, Design office)</a:t>
            </a:r>
          </a:p>
          <a:p>
            <a:pPr lvl="0"/>
            <a:r>
              <a:rPr lang="en-US" sz="1600" dirty="0"/>
              <a:t>Manages common interest areas, as related to instruments</a:t>
            </a:r>
          </a:p>
          <a:p>
            <a:pPr lvl="0"/>
            <a:r>
              <a:rPr lang="en-US" sz="1600" dirty="0"/>
              <a:t>Assists Project Office and NSS leadership in making strategic decisions</a:t>
            </a:r>
          </a:p>
          <a:p>
            <a:pPr marL="0" lvl="0" indent="0">
              <a:buNone/>
            </a:pPr>
            <a:r>
              <a:rPr lang="en-US" sz="1600" b="1" dirty="0"/>
              <a:t>Direct Reports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Construction Managers for Instrument Construction</a:t>
            </a:r>
          </a:p>
          <a:p>
            <a:pPr lvl="1"/>
            <a:r>
              <a:rPr lang="en-US" sz="1600" dirty="0"/>
              <a:t>General Instrument Technicians</a:t>
            </a:r>
          </a:p>
          <a:p>
            <a:pPr lvl="1"/>
            <a:r>
              <a:rPr lang="en-US" sz="1600" dirty="0"/>
              <a:t>Systems Engineer for NSS</a:t>
            </a:r>
          </a:p>
          <a:p>
            <a:pPr marL="0" lvl="0" indent="0">
              <a:buNone/>
            </a:pPr>
            <a:r>
              <a:rPr lang="en-US" sz="1600" b="1" dirty="0"/>
              <a:t>Indirect Reports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Lead Instrument Scientists</a:t>
            </a:r>
          </a:p>
          <a:p>
            <a:pPr lvl="1"/>
            <a:r>
              <a:rPr lang="en-US" sz="1600" dirty="0"/>
              <a:t>Lead Instrument Engineers</a:t>
            </a:r>
          </a:p>
          <a:p>
            <a:pPr lvl="1"/>
            <a:r>
              <a:rPr lang="en-US" sz="1600" dirty="0"/>
              <a:t>Project planners</a:t>
            </a:r>
          </a:p>
          <a:p>
            <a:pPr lvl="1"/>
            <a:r>
              <a:rPr lang="en-US" sz="1600" dirty="0"/>
              <a:t>Purchasing agents</a:t>
            </a:r>
          </a:p>
          <a:p>
            <a:pPr lvl="1"/>
            <a:r>
              <a:rPr lang="en-US" sz="1600" dirty="0"/>
              <a:t>Contract </a:t>
            </a:r>
            <a:r>
              <a:rPr lang="en-US" sz="1600" dirty="0" smtClean="0"/>
              <a:t>Managers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8582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Lead Instrument </a:t>
            </a:r>
            <a:r>
              <a:rPr lang="en-US" dirty="0" smtClean="0"/>
              <a:t>Scientist/Instrument </a:t>
            </a:r>
            <a:r>
              <a:rPr lang="en-US" dirty="0"/>
              <a:t>Work Package </a:t>
            </a:r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Roles and Responsibilities</a:t>
            </a:r>
          </a:p>
          <a:p>
            <a:pPr lvl="0"/>
            <a:r>
              <a:rPr lang="en-US" dirty="0"/>
              <a:t>Leads and manages an instrument work package within the Instrument Construction and Technologies Sub-Project as part of the Neutron Scattering Systems (NSS) Project of ESS.</a:t>
            </a:r>
          </a:p>
          <a:p>
            <a:pPr lvl="1"/>
            <a:r>
              <a:rPr lang="en-US" dirty="0"/>
              <a:t>Responsible for the scientific descriptions of the instrument and the definition of its requirements.</a:t>
            </a:r>
          </a:p>
          <a:p>
            <a:pPr lvl="1"/>
            <a:r>
              <a:rPr lang="en-US" dirty="0"/>
              <a:t>Defines with help of the Lead Instruments Engineer the work units necessary composing the work package and manages them</a:t>
            </a:r>
          </a:p>
          <a:p>
            <a:pPr lvl="1"/>
            <a:r>
              <a:rPr lang="en-US" dirty="0"/>
              <a:t>Approves engineering designs as proposed by the Lead Instrument Engineer.</a:t>
            </a:r>
          </a:p>
          <a:p>
            <a:pPr lvl="1"/>
            <a:r>
              <a:rPr lang="en-US" smtClean="0"/>
              <a:t>Shall delegate </a:t>
            </a:r>
            <a:r>
              <a:rPr lang="en-US" dirty="0"/>
              <a:t>work units associated with appropriate technologies to Technical Groups and provides requirements and transfer budget authority</a:t>
            </a:r>
          </a:p>
          <a:p>
            <a:pPr lvl="1"/>
            <a:r>
              <a:rPr lang="en-US" dirty="0"/>
              <a:t>Generates and approves Systems Engineering Documents for the work package (with assistance from the instrument team and the Systems Engineer for NSS).</a:t>
            </a:r>
          </a:p>
          <a:p>
            <a:pPr lvl="1"/>
            <a:r>
              <a:rPr lang="en-US" dirty="0"/>
              <a:t>Manages and tracks in-kind contributions related to work package (in close collaboration with the Lead Instrument Engineer).</a:t>
            </a:r>
          </a:p>
          <a:p>
            <a:pPr lvl="1"/>
            <a:r>
              <a:rPr lang="en-US" dirty="0"/>
              <a:t>Responsible for all documentation needed throughout the work package.</a:t>
            </a:r>
          </a:p>
          <a:p>
            <a:pPr lvl="0"/>
            <a:r>
              <a:rPr lang="en-US" dirty="0"/>
              <a:t>Provides status and progress reports (EVM) to the Chief Instrument Project Engineer as required by the NSS Project.</a:t>
            </a:r>
          </a:p>
          <a:p>
            <a:pPr marL="0" indent="0">
              <a:buNone/>
            </a:pPr>
            <a:r>
              <a:rPr lang="en-US" b="1" dirty="0" smtClean="0"/>
              <a:t>Authority</a:t>
            </a:r>
            <a:endParaRPr lang="en-US" b="1" dirty="0"/>
          </a:p>
          <a:p>
            <a:pPr lvl="0"/>
            <a:r>
              <a:rPr lang="en-US" dirty="0"/>
              <a:t>Manage budget of instrument work package.</a:t>
            </a:r>
          </a:p>
          <a:p>
            <a:pPr lvl="0"/>
            <a:r>
              <a:rPr lang="en-US" dirty="0"/>
              <a:t>Allocate budget and schedule to the work units within the work </a:t>
            </a:r>
            <a:r>
              <a:rPr lang="en-US" dirty="0" smtClean="0"/>
              <a:t>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32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 Instrument Engineer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7318"/>
            <a:ext cx="8229600" cy="48478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/>
              <a:t> </a:t>
            </a:r>
            <a:r>
              <a:rPr lang="en-US" sz="5600" b="1" dirty="0" smtClean="0"/>
              <a:t>Roles </a:t>
            </a:r>
            <a:r>
              <a:rPr lang="en-US" sz="5600" b="1" dirty="0"/>
              <a:t>and Responsibilities</a:t>
            </a:r>
          </a:p>
          <a:p>
            <a:pPr lvl="0"/>
            <a:r>
              <a:rPr lang="en-US" sz="5600" dirty="0"/>
              <a:t>Leads the engineering effort for an instrument work package within the Instrument Construction and Technologies Sub-Project as part of the Neutron Scattering Systems (NSS) Project of ESS.</a:t>
            </a:r>
          </a:p>
          <a:p>
            <a:pPr lvl="1"/>
            <a:r>
              <a:rPr lang="en-US" sz="5600" dirty="0"/>
              <a:t>Responsible for developing technical design specifications for the instrument (in close collaboration with the lead instrument scientist)</a:t>
            </a:r>
          </a:p>
          <a:p>
            <a:pPr lvl="1"/>
            <a:r>
              <a:rPr lang="en-US" sz="5600" dirty="0"/>
              <a:t>Assists the lead instrument scientist in defining the work units necessary</a:t>
            </a:r>
          </a:p>
          <a:p>
            <a:pPr lvl="1"/>
            <a:r>
              <a:rPr lang="en-US" sz="5600" dirty="0"/>
              <a:t>Responsible for developing and maintaining the 3D CAD model </a:t>
            </a:r>
            <a:r>
              <a:rPr lang="en-US" sz="5600" dirty="0" smtClean="0"/>
              <a:t>and BLED of </a:t>
            </a:r>
            <a:r>
              <a:rPr lang="en-US" sz="5600" dirty="0"/>
              <a:t>the instrument and the instrument envelope</a:t>
            </a:r>
          </a:p>
          <a:p>
            <a:pPr lvl="1"/>
            <a:r>
              <a:rPr lang="en-US" sz="5600" dirty="0"/>
              <a:t>Performs or leads the engineering design work on the components</a:t>
            </a:r>
          </a:p>
          <a:p>
            <a:pPr lvl="1"/>
            <a:r>
              <a:rPr lang="en-US" sz="5600" dirty="0"/>
              <a:t>Tracks the engineering design work of in-kind contributions</a:t>
            </a:r>
          </a:p>
          <a:p>
            <a:pPr lvl="1"/>
            <a:r>
              <a:rPr lang="en-US" sz="5600" dirty="0"/>
              <a:t>Tracks fabrication and assembly of any manufactured components for the work package</a:t>
            </a:r>
          </a:p>
          <a:p>
            <a:pPr lvl="1"/>
            <a:r>
              <a:rPr lang="en-US" sz="5600" dirty="0"/>
              <a:t>Performs engineering design reviews of proposed components to assure approval from Lead Instrument Scientist.</a:t>
            </a:r>
          </a:p>
          <a:p>
            <a:pPr lvl="1"/>
            <a:r>
              <a:rPr lang="en-US" sz="5600" dirty="0"/>
              <a:t>Assures the compliance of the proposed components including in-kind contributions to the standards of Technical Groups</a:t>
            </a:r>
          </a:p>
          <a:p>
            <a:pPr lvl="1"/>
            <a:r>
              <a:rPr lang="en-US" sz="5600" dirty="0"/>
              <a:t>Coordinates </a:t>
            </a:r>
            <a:r>
              <a:rPr lang="en-US" sz="5600" dirty="0" smtClean="0"/>
              <a:t>design, procurement and approval </a:t>
            </a:r>
            <a:r>
              <a:rPr lang="en-US" sz="5600" dirty="0"/>
              <a:t>of technical components </a:t>
            </a:r>
            <a:r>
              <a:rPr lang="en-US" sz="5600" dirty="0" smtClean="0"/>
              <a:t>with </a:t>
            </a:r>
            <a:r>
              <a:rPr lang="en-US" sz="5600" dirty="0"/>
              <a:t>Technical Groups.</a:t>
            </a:r>
          </a:p>
          <a:p>
            <a:pPr lvl="1"/>
            <a:r>
              <a:rPr lang="en-US" sz="5600" dirty="0"/>
              <a:t>Assists the Lead Instrument Scientist in generating the Systems Engineering Documents for the work package.</a:t>
            </a:r>
          </a:p>
          <a:p>
            <a:pPr lvl="1"/>
            <a:r>
              <a:rPr lang="en-US" sz="5600" dirty="0"/>
              <a:t>Responsible for fabrication and assembly of any manufactured components for the work package not handled by the Technical Groups.</a:t>
            </a:r>
          </a:p>
          <a:p>
            <a:pPr lvl="1"/>
            <a:r>
              <a:rPr lang="en-US" sz="5600" dirty="0"/>
              <a:t>Responsible for all engineering documentation needed throughout the work package.</a:t>
            </a:r>
          </a:p>
          <a:p>
            <a:r>
              <a:rPr lang="en-US" sz="5600" dirty="0"/>
              <a:t>Provides status and progress reports (EVM) to the Lead Instrument Scientist as required by the NSS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8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Technology Work Package </a:t>
            </a:r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Accountability</a:t>
            </a:r>
          </a:p>
          <a:p>
            <a:r>
              <a:rPr lang="en-US" dirty="0"/>
              <a:t>Line Manager:  Head of Neutron Technologies Division, Science Directorate</a:t>
            </a:r>
          </a:p>
          <a:p>
            <a:r>
              <a:rPr lang="en-US" dirty="0"/>
              <a:t>Sub-Project Manager:  Chief Instrument Project Engineer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Roles </a:t>
            </a:r>
            <a:r>
              <a:rPr lang="en-US" b="1" dirty="0"/>
              <a:t>and Responsibilities:</a:t>
            </a:r>
          </a:p>
          <a:p>
            <a:pPr lvl="0"/>
            <a:r>
              <a:rPr lang="en-US" dirty="0"/>
              <a:t>Leads and manages a technology work package within the Instrument Construction and Technologies Sub-Project as part of the Neutron Scattering Systems (NSS) Project of ESS </a:t>
            </a:r>
          </a:p>
          <a:p>
            <a:pPr lvl="0"/>
            <a:r>
              <a:rPr lang="en-US" dirty="0"/>
              <a:t>Leads the R&amp;D effort for the technology area of expertise.</a:t>
            </a:r>
          </a:p>
          <a:p>
            <a:pPr lvl="0"/>
            <a:r>
              <a:rPr lang="en-US" dirty="0"/>
              <a:t>Generates and manages standards for this area, assists the Lead Instrument Engineers in applying the standards</a:t>
            </a:r>
          </a:p>
          <a:p>
            <a:pPr lvl="0"/>
            <a:r>
              <a:rPr lang="en-US" dirty="0"/>
              <a:t>Approves the procurement of instrument components within this area </a:t>
            </a:r>
          </a:p>
          <a:p>
            <a:pPr lvl="0"/>
            <a:r>
              <a:rPr lang="en-US" dirty="0"/>
              <a:t>Assists the Lead Instrument Scientist and Lead Instrument Engineer in finding non-standard solutions as necessary and approves them</a:t>
            </a:r>
          </a:p>
          <a:p>
            <a:pPr lvl="0"/>
            <a:r>
              <a:rPr lang="en-US" dirty="0"/>
              <a:t>Assists the Lead Instrument Engineer in tracking the engineering design work of instruments in-kind contributions for the technology area of expertise</a:t>
            </a:r>
          </a:p>
          <a:p>
            <a:pPr lvl="0"/>
            <a:r>
              <a:rPr lang="en-US" dirty="0"/>
              <a:t>Coordinates information and effort as necessary with the other work packages within NSS.</a:t>
            </a:r>
          </a:p>
          <a:p>
            <a:pPr lvl="0"/>
            <a:r>
              <a:rPr lang="en-US" dirty="0"/>
              <a:t>Manages and tracks the in-kind contributions within the work package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3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Technology Work Package </a:t>
            </a:r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Manages the Work Units transferred from Instrument Work Packages associated with appropriate technologies.</a:t>
            </a:r>
          </a:p>
          <a:p>
            <a:pPr lvl="1"/>
            <a:r>
              <a:rPr lang="en-US" dirty="0"/>
              <a:t>Manages the entire procurement process for of said solutions</a:t>
            </a:r>
          </a:p>
          <a:p>
            <a:pPr lvl="1"/>
            <a:r>
              <a:rPr lang="en-US" dirty="0"/>
              <a:t>Manages delivery and storage of procured solutions, including validation and quality control as part of factory acceptance testing.</a:t>
            </a:r>
          </a:p>
          <a:p>
            <a:pPr lvl="1"/>
            <a:r>
              <a:rPr lang="en-US" dirty="0"/>
              <a:t>Assists the Lead Instrument Scientists by managing the characterisation, preparation, installation, cold commissioning and training of instrument staff of/on said solutions, as components within the larger instrument system.</a:t>
            </a:r>
          </a:p>
          <a:p>
            <a:pPr lvl="1"/>
            <a:r>
              <a:rPr lang="en-US" dirty="0"/>
              <a:t>Provides all required documentation on and needed to support the installation and maintenance of said solutions.</a:t>
            </a:r>
          </a:p>
          <a:p>
            <a:pPr lvl="1"/>
            <a:r>
              <a:rPr lang="en-US" dirty="0"/>
              <a:t>Provides status and progress reports (EVM) to the Lead Instrument Scientist as required by the NSS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50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Technology Work Package </a:t>
            </a:r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900" dirty="0" smtClean="0"/>
              <a:t>Generates </a:t>
            </a:r>
            <a:r>
              <a:rPr lang="en-US" sz="1900" dirty="0"/>
              <a:t>and approves Systems Engineering Documents for the technology area (with assistance from the Systems Engineer for NSS).</a:t>
            </a:r>
          </a:p>
          <a:p>
            <a:pPr lvl="0"/>
            <a:r>
              <a:rPr lang="en-US" sz="1900" dirty="0"/>
              <a:t>Provides status and progress reports (EVM) to the Chief Instrument Project Engineer as required.</a:t>
            </a:r>
          </a:p>
          <a:p>
            <a:pPr marL="0" indent="0">
              <a:buNone/>
            </a:pPr>
            <a:endParaRPr lang="en-US" sz="1900" b="1" dirty="0"/>
          </a:p>
          <a:p>
            <a:pPr marL="0" indent="0">
              <a:buNone/>
            </a:pPr>
            <a:r>
              <a:rPr lang="en-US" sz="1900" b="1" dirty="0"/>
              <a:t>Authority</a:t>
            </a:r>
          </a:p>
          <a:p>
            <a:pPr lvl="0"/>
            <a:r>
              <a:rPr lang="en-US" sz="1900" dirty="0"/>
              <a:t>Manage and allocate the budget of the associated Technology Work Package</a:t>
            </a:r>
          </a:p>
          <a:p>
            <a:pPr lvl="0"/>
            <a:r>
              <a:rPr lang="en-US" sz="1900" dirty="0"/>
              <a:t>Manage the budget of the transferred instruments work units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4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Instrument Planner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Accountability:</a:t>
            </a:r>
          </a:p>
          <a:p>
            <a:r>
              <a:rPr lang="en-US" dirty="0"/>
              <a:t>Line Manager:  Head of Programme Division, Programme Directorate</a:t>
            </a:r>
          </a:p>
          <a:p>
            <a:r>
              <a:rPr lang="en-US" dirty="0"/>
              <a:t>Sub-Project Manager:  Chief Instrument Project Engineer</a:t>
            </a:r>
          </a:p>
          <a:p>
            <a:r>
              <a:rPr lang="en-US" dirty="0"/>
              <a:t>Work Package Leader:  Lead Instrument Scientist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Roles </a:t>
            </a:r>
            <a:r>
              <a:rPr lang="en-US" b="1" dirty="0"/>
              <a:t>and Responsibilities</a:t>
            </a:r>
          </a:p>
          <a:p>
            <a:pPr lvl="0"/>
            <a:r>
              <a:rPr lang="en-US" dirty="0"/>
              <a:t>Responsible for developing, maintaining and updating the schedule and budget for an instrument work package within the Instrument Construction and Technologies Sub-Project as part of the Neutron Scattering Systems (NSS) Project of ESS.</a:t>
            </a:r>
          </a:p>
          <a:p>
            <a:pPr lvl="0"/>
            <a:r>
              <a:rPr lang="en-US" dirty="0"/>
              <a:t>Tracks costs and progress of the work package in conjunction with the Lead Instrument Scientist.</a:t>
            </a:r>
          </a:p>
          <a:p>
            <a:pPr lvl="0"/>
            <a:r>
              <a:rPr lang="en-US" dirty="0"/>
              <a:t>Provides status and progress reports (EVM) to the Lead Instrument Scientist as required by the NSS Project. </a:t>
            </a:r>
          </a:p>
          <a:p>
            <a:pPr lvl="0"/>
            <a:r>
              <a:rPr lang="en-US" dirty="0"/>
              <a:t>Assists the Lead Instrument Scientist with preparation of necessary reports to the Chief Instrument Project Engineer.</a:t>
            </a:r>
          </a:p>
          <a:p>
            <a:r>
              <a:rPr lang="en-US" dirty="0"/>
              <a:t> Planners come from the Programme office via the Sub-Project Manager, who sets standards for reporting,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3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Presentation.potx</Template>
  <TotalTime>1139</TotalTime>
  <Words>939</Words>
  <Application>Microsoft Macintosh PowerPoint</Application>
  <PresentationFormat>On-screen Show (4:3)</PresentationFormat>
  <Paragraphs>120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 Presentation</vt:lpstr>
      <vt:lpstr>PowerPoint Presentation</vt:lpstr>
      <vt:lpstr>Chief Instrument Project Engineer</vt:lpstr>
      <vt:lpstr>Chief Instrument Project Engineer</vt:lpstr>
      <vt:lpstr>Lead Instrument Scientist/Instrument Work Package Manager</vt:lpstr>
      <vt:lpstr>Lead Instrument Engineer </vt:lpstr>
      <vt:lpstr>Technology Work Package Manager</vt:lpstr>
      <vt:lpstr>Technology Work Package Manager</vt:lpstr>
      <vt:lpstr>Technology Work Package Manager</vt:lpstr>
      <vt:lpstr>Instrument Planner </vt:lpstr>
      <vt:lpstr>Construction Manager</vt:lpstr>
    </vt:vector>
  </TitlesOfParts>
  <Company>European Spallation Source ESS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Rob Connatser</cp:lastModifiedBy>
  <cp:revision>17</cp:revision>
  <dcterms:created xsi:type="dcterms:W3CDTF">2011-12-13T12:41:27Z</dcterms:created>
  <dcterms:modified xsi:type="dcterms:W3CDTF">2013-04-18T07:59:17Z</dcterms:modified>
</cp:coreProperties>
</file>