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18"/>
  </p:notesMasterIdLst>
  <p:sldIdLst>
    <p:sldId id="287" r:id="rId2"/>
    <p:sldId id="289" r:id="rId3"/>
    <p:sldId id="331" r:id="rId4"/>
    <p:sldId id="332" r:id="rId5"/>
    <p:sldId id="333" r:id="rId6"/>
    <p:sldId id="335" r:id="rId7"/>
    <p:sldId id="334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7" autoAdjust="0"/>
    <p:restoredTop sz="94490" autoAdjust="0"/>
  </p:normalViewPr>
  <p:slideViewPr>
    <p:cSldViewPr>
      <p:cViewPr>
        <p:scale>
          <a:sx n="165" d="100"/>
          <a:sy n="165" d="100"/>
        </p:scale>
        <p:origin x="-1992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3F788-FDE4-4697-B31D-6267C37B32E7}" type="datetimeFigureOut">
              <a:rPr lang="en-US" smtClean="0"/>
              <a:t>7/23/2017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7BD7B-7CF3-42F2-9D6A-B838D8310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F80D-9FEF-9843-9217-39D9BEBB2FB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&lt;Slide summary&gt; &lt;name&gt; November 2016 ESS Operations Cost Review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400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D6AE-68E3-A74D-817E-ADD0CF6A0E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&lt;Slide summary&gt; &lt;name&gt; November 2016 ESS Operations Cost Review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96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889A7-86F7-3D4A-A7F0-3538BA468BF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&lt;Slide summary&gt; &lt;name&gt; November 2016 ESS Operations Cost Review</a:t>
            </a:r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00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0A6E0-41BE-6546-9A6A-AEDC770ACB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&lt;Slide summary&gt; &lt;name&gt; November 2016 ESS Operations Cost Review</a:t>
            </a:r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07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G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6"/>
          <p:cNvSpPr/>
          <p:nvPr userDrawn="1"/>
        </p:nvSpPr>
        <p:spPr>
          <a:xfrm>
            <a:off x="-18580" y="0"/>
            <a:ext cx="9162580" cy="476672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-18580" y="0"/>
            <a:ext cx="6084168" cy="476672"/>
          </a:xfrm>
        </p:spPr>
        <p:txBody>
          <a:bodyPr>
            <a:normAutofit/>
          </a:bodyPr>
          <a:lstStyle>
            <a:lvl1pPr>
              <a:defRPr sz="2000" b="0"/>
            </a:lvl1pPr>
          </a:lstStyle>
          <a:p>
            <a:r>
              <a:rPr lang="sv-SE" dirty="0" err="1" smtClean="0"/>
              <a:t>Click</a:t>
            </a:r>
            <a:r>
              <a:rPr lang="sv-SE" dirty="0" smtClean="0"/>
              <a:t> to </a:t>
            </a:r>
            <a:r>
              <a:rPr lang="sv-SE" dirty="0" err="1" smtClean="0"/>
              <a:t>edit</a:t>
            </a:r>
            <a:r>
              <a:rPr lang="sv-SE" dirty="0" smtClean="0"/>
              <a:t> Master </a:t>
            </a:r>
            <a:r>
              <a:rPr lang="sv-SE" dirty="0" err="1" smtClean="0"/>
              <a:t>title</a:t>
            </a:r>
            <a:r>
              <a:rPr lang="sv-SE" dirty="0" smtClean="0"/>
              <a:t> </a:t>
            </a:r>
            <a:r>
              <a:rPr lang="sv-SE" dirty="0" err="1" smtClean="0"/>
              <a:t>style</a:t>
            </a:r>
            <a:endParaRPr lang="sv-SE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19728"/>
            <a:ext cx="1460059" cy="278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6041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bil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93512" y="-1"/>
            <a:ext cx="5762624" cy="144145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cxnSp>
        <p:nvCxnSpPr>
          <p:cNvPr id="3" name="Rak 7"/>
          <p:cNvCxnSpPr/>
          <p:nvPr userDrawn="1"/>
        </p:nvCxnSpPr>
        <p:spPr>
          <a:xfrm>
            <a:off x="-326073" y="1452399"/>
            <a:ext cx="9696394" cy="0"/>
          </a:xfrm>
          <a:prstGeom prst="line">
            <a:avLst/>
          </a:prstGeom>
          <a:ln w="63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160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65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9464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BEA53-3ECD-0646-ABA9-C9531346CE8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1680" y="6309320"/>
            <a:ext cx="60486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rgbClr val="000000"/>
                </a:solidFill>
              </a:defRPr>
            </a:lvl1pPr>
          </a:lstStyle>
          <a:p>
            <a:r>
              <a:rPr lang="sv-SE" smtClean="0"/>
              <a:t>&lt;Slide summary&gt; &lt;name&gt; November 2016 ESS Operations Cost Review</a:t>
            </a:r>
            <a:endParaRPr lang="sv-SE" sz="1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360" y="6356350"/>
            <a:ext cx="87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33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2790799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SULF - user lab facilities - now and in </a:t>
            </a:r>
            <a:r>
              <a:rPr lang="en-US" sz="3600" dirty="0" smtClean="0"/>
              <a:t>operation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2700" dirty="0" smtClean="0"/>
              <a:t>Monika Hartl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GB" sz="2400" noProof="0" dirty="0"/>
          </a:p>
        </p:txBody>
      </p:sp>
      <p:sp>
        <p:nvSpPr>
          <p:cNvPr id="5" name="Rectangle 4"/>
          <p:cNvSpPr/>
          <p:nvPr/>
        </p:nvSpPr>
        <p:spPr>
          <a:xfrm>
            <a:off x="2438400" y="5867400"/>
            <a:ext cx="4572000" cy="8186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err="1" smtClean="0">
                <a:solidFill>
                  <a:srgbClr val="FFFFFF"/>
                </a:solidFill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r>
              <a:rPr lang="sv-SE" sz="1400" dirty="0" smtClean="0">
                <a:solidFill>
                  <a:srgbClr val="FFFFFF"/>
                </a:solidFill>
              </a:rPr>
              <a:t>STAP Users and Samples</a:t>
            </a:r>
          </a:p>
          <a:p>
            <a:pPr algn="ctr"/>
            <a:r>
              <a:rPr lang="sv-SE" sz="1400" dirty="0" smtClean="0">
                <a:solidFill>
                  <a:srgbClr val="FFFFFF"/>
                </a:solidFill>
              </a:rPr>
              <a:t>December 12-13, 2016</a:t>
            </a:r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0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Furnace room (D08, 110)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figure out how to remove the gases (point extraction, walkable hoods, …?)</a:t>
            </a:r>
          </a:p>
          <a:p>
            <a:r>
              <a:rPr lang="en-US" dirty="0" smtClean="0"/>
              <a:t>One side: walkable hood, only 50% benches, rest empty</a:t>
            </a:r>
          </a:p>
          <a:p>
            <a:r>
              <a:rPr lang="en-US" dirty="0" smtClean="0"/>
              <a:t>Gas monitoring system needed in this room; </a:t>
            </a:r>
          </a:p>
          <a:p>
            <a:r>
              <a:rPr lang="en-US" dirty="0" smtClean="0"/>
              <a:t>4 overhead extraction points available – how many “walkable hoods”?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D6AE-68E3-A74D-817E-ADD0CF6A0E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031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 Film Lab </a:t>
            </a:r>
            <a:r>
              <a:rPr lang="en-US" dirty="0"/>
              <a:t>(D08, 110)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Missing: lab sink at end of bench</a:t>
            </a:r>
          </a:p>
          <a:p>
            <a:r>
              <a:rPr lang="en-US" dirty="0" smtClean="0"/>
              <a:t>Discuss storage space at a later point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D6AE-68E3-A74D-817E-ADD0CF6A0E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&lt;Slide summary&gt; &lt;name&gt; November 2016 ESS Operations Cost Review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01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Glas</a:t>
            </a:r>
            <a:r>
              <a:rPr lang="en-US" dirty="0" smtClean="0"/>
              <a:t> Sealing(D08</a:t>
            </a:r>
            <a:r>
              <a:rPr lang="en-US" dirty="0"/>
              <a:t>, 110)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Missing: 1 fume hood (regular)</a:t>
            </a:r>
          </a:p>
          <a:p>
            <a:r>
              <a:rPr lang="en-US" dirty="0" smtClean="0"/>
              <a:t>Need flammable/extracted cabinets for gas cylinders (O2, CH4, H2)</a:t>
            </a:r>
          </a:p>
          <a:p>
            <a:r>
              <a:rPr lang="en-US" dirty="0" smtClean="0"/>
              <a:t>No benches on side of hood</a:t>
            </a:r>
          </a:p>
          <a:p>
            <a:r>
              <a:rPr lang="en-US" dirty="0" smtClean="0"/>
              <a:t>Potentially ATEX rated exhaust.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D6AE-68E3-A74D-817E-ADD0CF6A0E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787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E04, level 100, LS&amp;SCM + </a:t>
            </a:r>
            <a:r>
              <a:rPr lang="en-US" dirty="0" err="1" smtClean="0"/>
              <a:t>instr</a:t>
            </a:r>
            <a:r>
              <a:rPr lang="en-US" dirty="0" smtClean="0"/>
              <a:t>/appliance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Here instrument/appliance room are one room</a:t>
            </a:r>
          </a:p>
          <a:p>
            <a:r>
              <a:rPr lang="en-US" dirty="0" smtClean="0"/>
              <a:t>Window is dark for spectroscopy</a:t>
            </a:r>
          </a:p>
          <a:p>
            <a:r>
              <a:rPr lang="en-US" dirty="0" smtClean="0"/>
              <a:t>Light for room will be regular</a:t>
            </a:r>
          </a:p>
          <a:p>
            <a:r>
              <a:rPr lang="en-US" dirty="0" smtClean="0"/>
              <a:t>Cold room will come later, D04 cold room first.</a:t>
            </a:r>
          </a:p>
          <a:p>
            <a:r>
              <a:rPr lang="en-US" dirty="0" smtClean="0"/>
              <a:t>Under-bench ice maker next to under-bench dishwasher</a:t>
            </a:r>
          </a:p>
          <a:p>
            <a:r>
              <a:rPr lang="en-US" dirty="0" smtClean="0"/>
              <a:t>Get rid of biosafety cabinets – put glassware cabinets</a:t>
            </a:r>
          </a:p>
          <a:p>
            <a:r>
              <a:rPr lang="en-US" dirty="0" smtClean="0"/>
              <a:t>Need: furnace, MQ water, drying cabinet for glass, </a:t>
            </a:r>
          </a:p>
          <a:p>
            <a:r>
              <a:rPr lang="en-US" dirty="0" smtClean="0"/>
              <a:t>Middle bench should not have hanging cabinets at the end</a:t>
            </a:r>
          </a:p>
          <a:p>
            <a:r>
              <a:rPr lang="en-US" dirty="0" smtClean="0"/>
              <a:t>DSC/TGA goes into glass blowing lab</a:t>
            </a:r>
          </a:p>
          <a:p>
            <a:r>
              <a:rPr lang="en-US" dirty="0" smtClean="0"/>
              <a:t>O3 cleaner for substrates goes into </a:t>
            </a:r>
            <a:r>
              <a:rPr lang="en-US" dirty="0" err="1" smtClean="0"/>
              <a:t>ThinFilm</a:t>
            </a:r>
            <a:r>
              <a:rPr lang="en-US" dirty="0" smtClean="0"/>
              <a:t> lab</a:t>
            </a:r>
          </a:p>
          <a:p>
            <a:r>
              <a:rPr lang="en-US" dirty="0" err="1" smtClean="0"/>
              <a:t>Instr.room</a:t>
            </a:r>
            <a:r>
              <a:rPr lang="en-US" dirty="0" smtClean="0"/>
              <a:t>: put lab sink, move -80 freezer to wall to cold room, just have a straight bench along the wall, 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D6AE-68E3-A74D-817E-ADD0CF6A0E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067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Prep (D04, 100)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 biosafety cabinet.</a:t>
            </a:r>
          </a:p>
          <a:p>
            <a:r>
              <a:rPr lang="en-US" dirty="0" smtClean="0"/>
              <a:t>Rheometer/will come later </a:t>
            </a:r>
          </a:p>
          <a:p>
            <a:r>
              <a:rPr lang="en-US" dirty="0" smtClean="0"/>
              <a:t>Remove overhead exhaust at bench right</a:t>
            </a:r>
          </a:p>
          <a:p>
            <a:r>
              <a:rPr lang="en-US" dirty="0" smtClean="0"/>
              <a:t>Appliance room: move benches to right side, 24/25/26 to the left side. No benches opposite of the freezer.</a:t>
            </a:r>
          </a:p>
          <a:p>
            <a:r>
              <a:rPr lang="en-US" dirty="0" smtClean="0"/>
              <a:t>Spectroscopy room: benches with one sink in corner, shelves as in picture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D6AE-68E3-A74D-817E-ADD0CF6A0E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7875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Prep (D08</a:t>
            </a:r>
            <a:r>
              <a:rPr lang="en-US" dirty="0"/>
              <a:t>, 110)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Overhead fume hood extraction (-2?)</a:t>
            </a:r>
          </a:p>
          <a:p>
            <a:r>
              <a:rPr lang="en-US" dirty="0" smtClean="0"/>
              <a:t>NEED more fridge/freezer space – move SQUID to ?? Put in one fridge, one freezer</a:t>
            </a:r>
          </a:p>
          <a:p>
            <a:r>
              <a:rPr lang="en-US" dirty="0" smtClean="0"/>
              <a:t>Need ice machine</a:t>
            </a:r>
          </a:p>
          <a:p>
            <a:r>
              <a:rPr lang="en-US" dirty="0" smtClean="0"/>
              <a:t>Replace one of hand sinks with emergency shower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D6AE-68E3-A74D-817E-ADD0CF6A0E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787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 </a:t>
            </a:r>
            <a:r>
              <a:rPr lang="en-US" dirty="0" err="1" smtClean="0"/>
              <a:t>Charac</a:t>
            </a:r>
            <a:r>
              <a:rPr lang="en-US" dirty="0" smtClean="0"/>
              <a:t> (E04, 100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wall free for glove boxes</a:t>
            </a:r>
          </a:p>
          <a:p>
            <a:r>
              <a:rPr lang="en-US" dirty="0" smtClean="0"/>
              <a:t>Keep right half on wall empty for SQUID or other large equipment.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D6AE-68E3-A74D-817E-ADD0CF6A0E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787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2019/2020: NSS Proposed Access Dates </a:t>
            </a:r>
            <a:endParaRPr lang="en-GB" sz="13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95" y="742279"/>
            <a:ext cx="6686456" cy="6115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7"/>
          <p:cNvSpPr/>
          <p:nvPr/>
        </p:nvSpPr>
        <p:spPr>
          <a:xfrm>
            <a:off x="2599848" y="4321770"/>
            <a:ext cx="3732245" cy="920338"/>
          </a:xfrm>
          <a:custGeom>
            <a:avLst/>
            <a:gdLst>
              <a:gd name="connsiteX0" fmla="*/ 5219205 w 5225143"/>
              <a:gd name="connsiteY0" fmla="*/ 421574 h 1288473"/>
              <a:gd name="connsiteX1" fmla="*/ 2078182 w 5225143"/>
              <a:gd name="connsiteY1" fmla="*/ 427512 h 1288473"/>
              <a:gd name="connsiteX2" fmla="*/ 2066307 w 5225143"/>
              <a:gd name="connsiteY2" fmla="*/ 326571 h 1288473"/>
              <a:gd name="connsiteX3" fmla="*/ 1098468 w 5225143"/>
              <a:gd name="connsiteY3" fmla="*/ 326571 h 1288473"/>
              <a:gd name="connsiteX4" fmla="*/ 1092530 w 5225143"/>
              <a:gd name="connsiteY4" fmla="*/ 112816 h 1288473"/>
              <a:gd name="connsiteX5" fmla="*/ 754083 w 5225143"/>
              <a:gd name="connsiteY5" fmla="*/ 112816 h 1288473"/>
              <a:gd name="connsiteX6" fmla="*/ 694707 w 5225143"/>
              <a:gd name="connsiteY6" fmla="*/ 0 h 1288473"/>
              <a:gd name="connsiteX7" fmla="*/ 308758 w 5225143"/>
              <a:gd name="connsiteY7" fmla="*/ 190005 h 1288473"/>
              <a:gd name="connsiteX8" fmla="*/ 338447 w 5225143"/>
              <a:gd name="connsiteY8" fmla="*/ 255319 h 1288473"/>
              <a:gd name="connsiteX9" fmla="*/ 0 w 5225143"/>
              <a:gd name="connsiteY9" fmla="*/ 255319 h 1288473"/>
              <a:gd name="connsiteX10" fmla="*/ 0 w 5225143"/>
              <a:gd name="connsiteY10" fmla="*/ 427512 h 1288473"/>
              <a:gd name="connsiteX11" fmla="*/ 47501 w 5225143"/>
              <a:gd name="connsiteY11" fmla="*/ 427512 h 1288473"/>
              <a:gd name="connsiteX12" fmla="*/ 47501 w 5225143"/>
              <a:gd name="connsiteY12" fmla="*/ 1282535 h 1288473"/>
              <a:gd name="connsiteX13" fmla="*/ 1086592 w 5225143"/>
              <a:gd name="connsiteY13" fmla="*/ 1288473 h 1288473"/>
              <a:gd name="connsiteX14" fmla="*/ 1086592 w 5225143"/>
              <a:gd name="connsiteY14" fmla="*/ 1211283 h 1288473"/>
              <a:gd name="connsiteX15" fmla="*/ 2078182 w 5225143"/>
              <a:gd name="connsiteY15" fmla="*/ 1217221 h 1288473"/>
              <a:gd name="connsiteX16" fmla="*/ 2072244 w 5225143"/>
              <a:gd name="connsiteY16" fmla="*/ 1122218 h 1288473"/>
              <a:gd name="connsiteX17" fmla="*/ 5225143 w 5225143"/>
              <a:gd name="connsiteY17" fmla="*/ 1122218 h 1288473"/>
              <a:gd name="connsiteX18" fmla="*/ 5219205 w 5225143"/>
              <a:gd name="connsiteY18" fmla="*/ 421574 h 1288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225143" h="1288473">
                <a:moveTo>
                  <a:pt x="5219205" y="421574"/>
                </a:moveTo>
                <a:lnTo>
                  <a:pt x="2078182" y="427512"/>
                </a:lnTo>
                <a:lnTo>
                  <a:pt x="2066307" y="326571"/>
                </a:lnTo>
                <a:lnTo>
                  <a:pt x="1098468" y="326571"/>
                </a:lnTo>
                <a:lnTo>
                  <a:pt x="1092530" y="112816"/>
                </a:lnTo>
                <a:lnTo>
                  <a:pt x="754083" y="112816"/>
                </a:lnTo>
                <a:lnTo>
                  <a:pt x="694707" y="0"/>
                </a:lnTo>
                <a:lnTo>
                  <a:pt x="308758" y="190005"/>
                </a:lnTo>
                <a:lnTo>
                  <a:pt x="338447" y="255319"/>
                </a:lnTo>
                <a:lnTo>
                  <a:pt x="0" y="255319"/>
                </a:lnTo>
                <a:lnTo>
                  <a:pt x="0" y="427512"/>
                </a:lnTo>
                <a:lnTo>
                  <a:pt x="47501" y="427512"/>
                </a:lnTo>
                <a:lnTo>
                  <a:pt x="47501" y="1282535"/>
                </a:lnTo>
                <a:lnTo>
                  <a:pt x="1086592" y="1288473"/>
                </a:lnTo>
                <a:lnTo>
                  <a:pt x="1086592" y="1211283"/>
                </a:lnTo>
                <a:lnTo>
                  <a:pt x="2078182" y="1217221"/>
                </a:lnTo>
                <a:lnTo>
                  <a:pt x="2072244" y="1122218"/>
                </a:lnTo>
                <a:lnTo>
                  <a:pt x="5225143" y="1122218"/>
                </a:lnTo>
                <a:cubicBezTo>
                  <a:pt x="5223164" y="892628"/>
                  <a:pt x="5221184" y="663039"/>
                  <a:pt x="5219205" y="421574"/>
                </a:cubicBezTo>
                <a:close/>
              </a:path>
            </a:pathLst>
          </a:custGeom>
          <a:solidFill>
            <a:schemeClr val="bg1">
              <a:lumMod val="75000"/>
              <a:alpha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43" name="Freeform 42"/>
          <p:cNvSpPr/>
          <p:nvPr/>
        </p:nvSpPr>
        <p:spPr>
          <a:xfrm>
            <a:off x="3329079" y="1028457"/>
            <a:ext cx="906601" cy="760375"/>
          </a:xfrm>
          <a:custGeom>
            <a:avLst/>
            <a:gdLst>
              <a:gd name="connsiteX0" fmla="*/ 0 w 1269242"/>
              <a:gd name="connsiteY0" fmla="*/ 416257 h 1064525"/>
              <a:gd name="connsiteX1" fmla="*/ 320723 w 1269242"/>
              <a:gd name="connsiteY1" fmla="*/ 1064525 h 1064525"/>
              <a:gd name="connsiteX2" fmla="*/ 532263 w 1269242"/>
              <a:gd name="connsiteY2" fmla="*/ 962167 h 1064525"/>
              <a:gd name="connsiteX3" fmla="*/ 873457 w 1269242"/>
              <a:gd name="connsiteY3" fmla="*/ 832513 h 1064525"/>
              <a:gd name="connsiteX4" fmla="*/ 1269242 w 1269242"/>
              <a:gd name="connsiteY4" fmla="*/ 702860 h 1064525"/>
              <a:gd name="connsiteX5" fmla="*/ 1084997 w 1269242"/>
              <a:gd name="connsiteY5" fmla="*/ 0 h 1064525"/>
              <a:gd name="connsiteX6" fmla="*/ 784747 w 1269242"/>
              <a:gd name="connsiteY6" fmla="*/ 88710 h 1064525"/>
              <a:gd name="connsiteX7" fmla="*/ 477672 w 1269242"/>
              <a:gd name="connsiteY7" fmla="*/ 197892 h 1064525"/>
              <a:gd name="connsiteX8" fmla="*/ 129654 w 1269242"/>
              <a:gd name="connsiteY8" fmla="*/ 354842 h 1064525"/>
              <a:gd name="connsiteX9" fmla="*/ 0 w 1269242"/>
              <a:gd name="connsiteY9" fmla="*/ 416257 h 1064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69242" h="1064525">
                <a:moveTo>
                  <a:pt x="0" y="416257"/>
                </a:moveTo>
                <a:lnTo>
                  <a:pt x="320723" y="1064525"/>
                </a:lnTo>
                <a:lnTo>
                  <a:pt x="532263" y="962167"/>
                </a:lnTo>
                <a:lnTo>
                  <a:pt x="873457" y="832513"/>
                </a:lnTo>
                <a:lnTo>
                  <a:pt x="1269242" y="702860"/>
                </a:lnTo>
                <a:lnTo>
                  <a:pt x="1084997" y="0"/>
                </a:lnTo>
                <a:lnTo>
                  <a:pt x="784747" y="88710"/>
                </a:lnTo>
                <a:lnTo>
                  <a:pt x="477672" y="197892"/>
                </a:lnTo>
                <a:lnTo>
                  <a:pt x="129654" y="354842"/>
                </a:lnTo>
                <a:lnTo>
                  <a:pt x="0" y="416257"/>
                </a:lnTo>
                <a:close/>
              </a:path>
            </a:pathLst>
          </a:custGeom>
          <a:solidFill>
            <a:srgbClr val="FFFF00">
              <a:alpha val="6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44" name="Freeform 43"/>
          <p:cNvSpPr/>
          <p:nvPr/>
        </p:nvSpPr>
        <p:spPr>
          <a:xfrm>
            <a:off x="2320119" y="1320909"/>
            <a:ext cx="1233173" cy="1101569"/>
          </a:xfrm>
          <a:custGeom>
            <a:avLst/>
            <a:gdLst>
              <a:gd name="connsiteX0" fmla="*/ 1405720 w 1726442"/>
              <a:gd name="connsiteY0" fmla="*/ 0 h 1542197"/>
              <a:gd name="connsiteX1" fmla="*/ 934872 w 1726442"/>
              <a:gd name="connsiteY1" fmla="*/ 272955 h 1542197"/>
              <a:gd name="connsiteX2" fmla="*/ 627797 w 1726442"/>
              <a:gd name="connsiteY2" fmla="*/ 498143 h 1542197"/>
              <a:gd name="connsiteX3" fmla="*/ 286603 w 1726442"/>
              <a:gd name="connsiteY3" fmla="*/ 764274 h 1542197"/>
              <a:gd name="connsiteX4" fmla="*/ 0 w 1726442"/>
              <a:gd name="connsiteY4" fmla="*/ 1037229 h 1542197"/>
              <a:gd name="connsiteX5" fmla="*/ 504967 w 1726442"/>
              <a:gd name="connsiteY5" fmla="*/ 1542197 h 1542197"/>
              <a:gd name="connsiteX6" fmla="*/ 750627 w 1726442"/>
              <a:gd name="connsiteY6" fmla="*/ 1317009 h 1542197"/>
              <a:gd name="connsiteX7" fmla="*/ 1030406 w 1726442"/>
              <a:gd name="connsiteY7" fmla="*/ 1098644 h 1542197"/>
              <a:gd name="connsiteX8" fmla="*/ 1412543 w 1726442"/>
              <a:gd name="connsiteY8" fmla="*/ 839337 h 1542197"/>
              <a:gd name="connsiteX9" fmla="*/ 1726442 w 1726442"/>
              <a:gd name="connsiteY9" fmla="*/ 655092 h 1542197"/>
              <a:gd name="connsiteX10" fmla="*/ 1405720 w 1726442"/>
              <a:gd name="connsiteY10" fmla="*/ 0 h 1542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26442" h="1542197">
                <a:moveTo>
                  <a:pt x="1405720" y="0"/>
                </a:moveTo>
                <a:lnTo>
                  <a:pt x="934872" y="272955"/>
                </a:lnTo>
                <a:lnTo>
                  <a:pt x="627797" y="498143"/>
                </a:lnTo>
                <a:lnTo>
                  <a:pt x="286603" y="764274"/>
                </a:lnTo>
                <a:lnTo>
                  <a:pt x="0" y="1037229"/>
                </a:lnTo>
                <a:lnTo>
                  <a:pt x="504967" y="1542197"/>
                </a:lnTo>
                <a:lnTo>
                  <a:pt x="750627" y="1317009"/>
                </a:lnTo>
                <a:lnTo>
                  <a:pt x="1030406" y="1098644"/>
                </a:lnTo>
                <a:lnTo>
                  <a:pt x="1412543" y="839337"/>
                </a:lnTo>
                <a:lnTo>
                  <a:pt x="1726442" y="655092"/>
                </a:lnTo>
                <a:lnTo>
                  <a:pt x="1405720" y="0"/>
                </a:lnTo>
                <a:close/>
              </a:path>
            </a:pathLst>
          </a:custGeom>
          <a:solidFill>
            <a:srgbClr val="FFFF00">
              <a:alpha val="6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45" name="Freeform 44"/>
          <p:cNvSpPr/>
          <p:nvPr/>
        </p:nvSpPr>
        <p:spPr>
          <a:xfrm>
            <a:off x="1584116" y="2061786"/>
            <a:ext cx="1101569" cy="1262419"/>
          </a:xfrm>
          <a:custGeom>
            <a:avLst/>
            <a:gdLst>
              <a:gd name="connsiteX0" fmla="*/ 1030406 w 1542197"/>
              <a:gd name="connsiteY0" fmla="*/ 0 h 1767386"/>
              <a:gd name="connsiteX1" fmla="*/ 859809 w 1542197"/>
              <a:gd name="connsiteY1" fmla="*/ 191069 h 1767386"/>
              <a:gd name="connsiteX2" fmla="*/ 627797 w 1542197"/>
              <a:gd name="connsiteY2" fmla="*/ 464024 h 1767386"/>
              <a:gd name="connsiteX3" fmla="*/ 416257 w 1542197"/>
              <a:gd name="connsiteY3" fmla="*/ 730156 h 1767386"/>
              <a:gd name="connsiteX4" fmla="*/ 163773 w 1542197"/>
              <a:gd name="connsiteY4" fmla="*/ 1139589 h 1767386"/>
              <a:gd name="connsiteX5" fmla="*/ 0 w 1542197"/>
              <a:gd name="connsiteY5" fmla="*/ 1433015 h 1767386"/>
              <a:gd name="connsiteX6" fmla="*/ 661917 w 1542197"/>
              <a:gd name="connsiteY6" fmla="*/ 1767386 h 1767386"/>
              <a:gd name="connsiteX7" fmla="*/ 818866 w 1542197"/>
              <a:gd name="connsiteY7" fmla="*/ 1446663 h 1767386"/>
              <a:gd name="connsiteX8" fmla="*/ 1009935 w 1542197"/>
              <a:gd name="connsiteY8" fmla="*/ 1146412 h 1767386"/>
              <a:gd name="connsiteX9" fmla="*/ 1228299 w 1542197"/>
              <a:gd name="connsiteY9" fmla="*/ 873457 h 1767386"/>
              <a:gd name="connsiteX10" fmla="*/ 1371600 w 1542197"/>
              <a:gd name="connsiteY10" fmla="*/ 689212 h 1767386"/>
              <a:gd name="connsiteX11" fmla="*/ 1542197 w 1542197"/>
              <a:gd name="connsiteY11" fmla="*/ 511792 h 1767386"/>
              <a:gd name="connsiteX12" fmla="*/ 1030406 w 1542197"/>
              <a:gd name="connsiteY12" fmla="*/ 0 h 1767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42197" h="1767386">
                <a:moveTo>
                  <a:pt x="1030406" y="0"/>
                </a:moveTo>
                <a:lnTo>
                  <a:pt x="859809" y="191069"/>
                </a:lnTo>
                <a:lnTo>
                  <a:pt x="627797" y="464024"/>
                </a:lnTo>
                <a:lnTo>
                  <a:pt x="416257" y="730156"/>
                </a:lnTo>
                <a:lnTo>
                  <a:pt x="163773" y="1139589"/>
                </a:lnTo>
                <a:lnTo>
                  <a:pt x="0" y="1433015"/>
                </a:lnTo>
                <a:lnTo>
                  <a:pt x="661917" y="1767386"/>
                </a:lnTo>
                <a:lnTo>
                  <a:pt x="818866" y="1446663"/>
                </a:lnTo>
                <a:lnTo>
                  <a:pt x="1009935" y="1146412"/>
                </a:lnTo>
                <a:lnTo>
                  <a:pt x="1228299" y="873457"/>
                </a:lnTo>
                <a:lnTo>
                  <a:pt x="1371600" y="689212"/>
                </a:lnTo>
                <a:lnTo>
                  <a:pt x="1542197" y="511792"/>
                </a:lnTo>
                <a:lnTo>
                  <a:pt x="1030406" y="0"/>
                </a:lnTo>
                <a:close/>
              </a:path>
            </a:pathLst>
          </a:custGeom>
          <a:solidFill>
            <a:srgbClr val="FFFF00">
              <a:alpha val="6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47" name="Freeform 46"/>
          <p:cNvSpPr/>
          <p:nvPr/>
        </p:nvSpPr>
        <p:spPr>
          <a:xfrm>
            <a:off x="2070678" y="1596970"/>
            <a:ext cx="2153219" cy="1923541"/>
          </a:xfrm>
          <a:custGeom>
            <a:avLst/>
            <a:gdLst>
              <a:gd name="connsiteX0" fmla="*/ 0 w 3014506"/>
              <a:gd name="connsiteY0" fmla="*/ 2371411 h 2692958"/>
              <a:gd name="connsiteX1" fmla="*/ 145702 w 3014506"/>
              <a:gd name="connsiteY1" fmla="*/ 2080009 h 2692958"/>
              <a:gd name="connsiteX2" fmla="*/ 341644 w 3014506"/>
              <a:gd name="connsiteY2" fmla="*/ 1773534 h 2692958"/>
              <a:gd name="connsiteX3" fmla="*/ 527539 w 3014506"/>
              <a:gd name="connsiteY3" fmla="*/ 1547446 h 2692958"/>
              <a:gd name="connsiteX4" fmla="*/ 638071 w 3014506"/>
              <a:gd name="connsiteY4" fmla="*/ 1406769 h 2692958"/>
              <a:gd name="connsiteX5" fmla="*/ 869183 w 3014506"/>
              <a:gd name="connsiteY5" fmla="*/ 1160585 h 2692958"/>
              <a:gd name="connsiteX6" fmla="*/ 1100295 w 3014506"/>
              <a:gd name="connsiteY6" fmla="*/ 934497 h 2692958"/>
              <a:gd name="connsiteX7" fmla="*/ 1386673 w 3014506"/>
              <a:gd name="connsiteY7" fmla="*/ 703385 h 2692958"/>
              <a:gd name="connsiteX8" fmla="*/ 1783583 w 3014506"/>
              <a:gd name="connsiteY8" fmla="*/ 437104 h 2692958"/>
              <a:gd name="connsiteX9" fmla="*/ 2090058 w 3014506"/>
              <a:gd name="connsiteY9" fmla="*/ 266282 h 2692958"/>
              <a:gd name="connsiteX10" fmla="*/ 2286000 w 3014506"/>
              <a:gd name="connsiteY10" fmla="*/ 170822 h 2692958"/>
              <a:gd name="connsiteX11" fmla="*/ 2743200 w 3014506"/>
              <a:gd name="connsiteY11" fmla="*/ 0 h 2692958"/>
              <a:gd name="connsiteX12" fmla="*/ 3014506 w 3014506"/>
              <a:gd name="connsiteY12" fmla="*/ 743578 h 2692958"/>
              <a:gd name="connsiteX13" fmla="*/ 2441750 w 3014506"/>
              <a:gd name="connsiteY13" fmla="*/ 989763 h 2692958"/>
              <a:gd name="connsiteX14" fmla="*/ 1738365 w 3014506"/>
              <a:gd name="connsiteY14" fmla="*/ 1446963 h 2692958"/>
              <a:gd name="connsiteX15" fmla="*/ 1150537 w 3014506"/>
              <a:gd name="connsiteY15" fmla="*/ 2054888 h 2692958"/>
              <a:gd name="connsiteX16" fmla="*/ 718458 w 3014506"/>
              <a:gd name="connsiteY16" fmla="*/ 2692958 h 2692958"/>
              <a:gd name="connsiteX17" fmla="*/ 145702 w 3014506"/>
              <a:gd name="connsiteY17" fmla="*/ 2366387 h 2692958"/>
              <a:gd name="connsiteX18" fmla="*/ 100484 w 3014506"/>
              <a:gd name="connsiteY18" fmla="*/ 2431701 h 2692958"/>
              <a:gd name="connsiteX19" fmla="*/ 0 w 3014506"/>
              <a:gd name="connsiteY19" fmla="*/ 2371411 h 2692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014506" h="2692958">
                <a:moveTo>
                  <a:pt x="0" y="2371411"/>
                </a:moveTo>
                <a:lnTo>
                  <a:pt x="145702" y="2080009"/>
                </a:lnTo>
                <a:lnTo>
                  <a:pt x="341644" y="1773534"/>
                </a:lnTo>
                <a:lnTo>
                  <a:pt x="527539" y="1547446"/>
                </a:lnTo>
                <a:lnTo>
                  <a:pt x="638071" y="1406769"/>
                </a:lnTo>
                <a:lnTo>
                  <a:pt x="869183" y="1160585"/>
                </a:lnTo>
                <a:lnTo>
                  <a:pt x="1100295" y="934497"/>
                </a:lnTo>
                <a:lnTo>
                  <a:pt x="1386673" y="703385"/>
                </a:lnTo>
                <a:lnTo>
                  <a:pt x="1783583" y="437104"/>
                </a:lnTo>
                <a:lnTo>
                  <a:pt x="2090058" y="266282"/>
                </a:lnTo>
                <a:lnTo>
                  <a:pt x="2286000" y="170822"/>
                </a:lnTo>
                <a:lnTo>
                  <a:pt x="2743200" y="0"/>
                </a:lnTo>
                <a:lnTo>
                  <a:pt x="3014506" y="743578"/>
                </a:lnTo>
                <a:lnTo>
                  <a:pt x="2441750" y="989763"/>
                </a:lnTo>
                <a:lnTo>
                  <a:pt x="1738365" y="1446963"/>
                </a:lnTo>
                <a:lnTo>
                  <a:pt x="1150537" y="2054888"/>
                </a:lnTo>
                <a:lnTo>
                  <a:pt x="718458" y="2692958"/>
                </a:lnTo>
                <a:lnTo>
                  <a:pt x="145702" y="2366387"/>
                </a:lnTo>
                <a:lnTo>
                  <a:pt x="100484" y="2431701"/>
                </a:lnTo>
                <a:lnTo>
                  <a:pt x="0" y="2371411"/>
                </a:lnTo>
                <a:close/>
              </a:path>
            </a:pathLst>
          </a:custGeom>
          <a:solidFill>
            <a:srgbClr val="FFFF00">
              <a:alpha val="6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49" name="Freeform 48"/>
          <p:cNvSpPr/>
          <p:nvPr/>
        </p:nvSpPr>
        <p:spPr>
          <a:xfrm>
            <a:off x="2583863" y="2128097"/>
            <a:ext cx="1819469" cy="1661567"/>
          </a:xfrm>
          <a:custGeom>
            <a:avLst/>
            <a:gdLst>
              <a:gd name="connsiteX0" fmla="*/ 0 w 2547257"/>
              <a:gd name="connsiteY0" fmla="*/ 1944356 h 2326194"/>
              <a:gd name="connsiteX1" fmla="*/ 427055 w 2547257"/>
              <a:gd name="connsiteY1" fmla="*/ 1321359 h 2326194"/>
              <a:gd name="connsiteX2" fmla="*/ 1019907 w 2547257"/>
              <a:gd name="connsiteY2" fmla="*/ 703385 h 2326194"/>
              <a:gd name="connsiteX3" fmla="*/ 1738364 w 2547257"/>
              <a:gd name="connsiteY3" fmla="*/ 246185 h 2326194"/>
              <a:gd name="connsiteX4" fmla="*/ 2296048 w 2547257"/>
              <a:gd name="connsiteY4" fmla="*/ 0 h 2326194"/>
              <a:gd name="connsiteX5" fmla="*/ 2547257 w 2547257"/>
              <a:gd name="connsiteY5" fmla="*/ 713433 h 2326194"/>
              <a:gd name="connsiteX6" fmla="*/ 2090057 w 2547257"/>
              <a:gd name="connsiteY6" fmla="*/ 914400 h 2326194"/>
              <a:gd name="connsiteX7" fmla="*/ 1507252 w 2547257"/>
              <a:gd name="connsiteY7" fmla="*/ 1291213 h 2326194"/>
              <a:gd name="connsiteX8" fmla="*/ 1029956 w 2547257"/>
              <a:gd name="connsiteY8" fmla="*/ 1778559 h 2326194"/>
              <a:gd name="connsiteX9" fmla="*/ 648118 w 2547257"/>
              <a:gd name="connsiteY9" fmla="*/ 2326194 h 2326194"/>
              <a:gd name="connsiteX10" fmla="*/ 0 w 2547257"/>
              <a:gd name="connsiteY10" fmla="*/ 1944356 h 23261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47257" h="2326194">
                <a:moveTo>
                  <a:pt x="0" y="1944356"/>
                </a:moveTo>
                <a:lnTo>
                  <a:pt x="427055" y="1321359"/>
                </a:lnTo>
                <a:lnTo>
                  <a:pt x="1019907" y="703385"/>
                </a:lnTo>
                <a:lnTo>
                  <a:pt x="1738364" y="246185"/>
                </a:lnTo>
                <a:lnTo>
                  <a:pt x="2296048" y="0"/>
                </a:lnTo>
                <a:lnTo>
                  <a:pt x="2547257" y="713433"/>
                </a:lnTo>
                <a:lnTo>
                  <a:pt x="2090057" y="914400"/>
                </a:lnTo>
                <a:lnTo>
                  <a:pt x="1507252" y="1291213"/>
                </a:lnTo>
                <a:lnTo>
                  <a:pt x="1029956" y="1778559"/>
                </a:lnTo>
                <a:lnTo>
                  <a:pt x="648118" y="2326194"/>
                </a:lnTo>
                <a:lnTo>
                  <a:pt x="0" y="1944356"/>
                </a:lnTo>
                <a:close/>
              </a:path>
            </a:pathLst>
          </a:custGeom>
          <a:solidFill>
            <a:srgbClr val="FFFF00">
              <a:alpha val="6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57" name="Freeform 56"/>
          <p:cNvSpPr/>
          <p:nvPr/>
        </p:nvSpPr>
        <p:spPr>
          <a:xfrm>
            <a:off x="3556399" y="3150876"/>
            <a:ext cx="1324229" cy="800280"/>
          </a:xfrm>
          <a:custGeom>
            <a:avLst/>
            <a:gdLst>
              <a:gd name="connsiteX0" fmla="*/ 0 w 1853921"/>
              <a:gd name="connsiteY0" fmla="*/ 1115367 h 1120392"/>
              <a:gd name="connsiteX1" fmla="*/ 261257 w 1853921"/>
              <a:gd name="connsiteY1" fmla="*/ 813917 h 1120392"/>
              <a:gd name="connsiteX2" fmla="*/ 617974 w 1853921"/>
              <a:gd name="connsiteY2" fmla="*/ 452176 h 1120392"/>
              <a:gd name="connsiteX3" fmla="*/ 1065126 w 1853921"/>
              <a:gd name="connsiteY3" fmla="*/ 160774 h 1120392"/>
              <a:gd name="connsiteX4" fmla="*/ 1451987 w 1853921"/>
              <a:gd name="connsiteY4" fmla="*/ 0 h 1120392"/>
              <a:gd name="connsiteX5" fmla="*/ 1853921 w 1853921"/>
              <a:gd name="connsiteY5" fmla="*/ 1120392 h 1120392"/>
              <a:gd name="connsiteX6" fmla="*/ 0 w 1853921"/>
              <a:gd name="connsiteY6" fmla="*/ 1115367 h 112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53921" h="1120392">
                <a:moveTo>
                  <a:pt x="0" y="1115367"/>
                </a:moveTo>
                <a:lnTo>
                  <a:pt x="261257" y="813917"/>
                </a:lnTo>
                <a:lnTo>
                  <a:pt x="617974" y="452176"/>
                </a:lnTo>
                <a:lnTo>
                  <a:pt x="1065126" y="160774"/>
                </a:lnTo>
                <a:lnTo>
                  <a:pt x="1451987" y="0"/>
                </a:lnTo>
                <a:lnTo>
                  <a:pt x="1853921" y="1120392"/>
                </a:lnTo>
                <a:lnTo>
                  <a:pt x="0" y="1115367"/>
                </a:lnTo>
                <a:close/>
              </a:path>
            </a:pathLst>
          </a:custGeom>
          <a:solidFill>
            <a:schemeClr val="bg2">
              <a:lumMod val="50000"/>
              <a:alpha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62" name="Freeform 61"/>
          <p:cNvSpPr/>
          <p:nvPr/>
        </p:nvSpPr>
        <p:spPr>
          <a:xfrm>
            <a:off x="3050392" y="2637692"/>
            <a:ext cx="1539551" cy="1334996"/>
          </a:xfrm>
          <a:custGeom>
            <a:avLst/>
            <a:gdLst>
              <a:gd name="connsiteX0" fmla="*/ 0 w 2155372"/>
              <a:gd name="connsiteY0" fmla="*/ 1612761 h 1868994"/>
              <a:gd name="connsiteX1" fmla="*/ 376814 w 2155372"/>
              <a:gd name="connsiteY1" fmla="*/ 1075174 h 1868994"/>
              <a:gd name="connsiteX2" fmla="*/ 849086 w 2155372"/>
              <a:gd name="connsiteY2" fmla="*/ 582805 h 1868994"/>
              <a:gd name="connsiteX3" fmla="*/ 1441939 w 2155372"/>
              <a:gd name="connsiteY3" fmla="*/ 205991 h 1868994"/>
              <a:gd name="connsiteX4" fmla="*/ 1904163 w 2155372"/>
              <a:gd name="connsiteY4" fmla="*/ 0 h 1868994"/>
              <a:gd name="connsiteX5" fmla="*/ 2155372 w 2155372"/>
              <a:gd name="connsiteY5" fmla="*/ 718457 h 1868994"/>
              <a:gd name="connsiteX6" fmla="*/ 1778559 w 2155372"/>
              <a:gd name="connsiteY6" fmla="*/ 874207 h 1868994"/>
              <a:gd name="connsiteX7" fmla="*/ 1336431 w 2155372"/>
              <a:gd name="connsiteY7" fmla="*/ 1160585 h 1868994"/>
              <a:gd name="connsiteX8" fmla="*/ 954594 w 2155372"/>
              <a:gd name="connsiteY8" fmla="*/ 1552471 h 1868994"/>
              <a:gd name="connsiteX9" fmla="*/ 708409 w 2155372"/>
              <a:gd name="connsiteY9" fmla="*/ 1833824 h 1868994"/>
              <a:gd name="connsiteX10" fmla="*/ 467249 w 2155372"/>
              <a:gd name="connsiteY10" fmla="*/ 1843873 h 1868994"/>
              <a:gd name="connsiteX11" fmla="*/ 462225 w 2155372"/>
              <a:gd name="connsiteY11" fmla="*/ 1868994 h 1868994"/>
              <a:gd name="connsiteX12" fmla="*/ 0 w 2155372"/>
              <a:gd name="connsiteY12" fmla="*/ 1612761 h 1868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55372" h="1868994">
                <a:moveTo>
                  <a:pt x="0" y="1612761"/>
                </a:moveTo>
                <a:lnTo>
                  <a:pt x="376814" y="1075174"/>
                </a:lnTo>
                <a:lnTo>
                  <a:pt x="849086" y="582805"/>
                </a:lnTo>
                <a:lnTo>
                  <a:pt x="1441939" y="205991"/>
                </a:lnTo>
                <a:lnTo>
                  <a:pt x="1904163" y="0"/>
                </a:lnTo>
                <a:lnTo>
                  <a:pt x="2155372" y="718457"/>
                </a:lnTo>
                <a:lnTo>
                  <a:pt x="1778559" y="874207"/>
                </a:lnTo>
                <a:lnTo>
                  <a:pt x="1336431" y="1160585"/>
                </a:lnTo>
                <a:lnTo>
                  <a:pt x="954594" y="1552471"/>
                </a:lnTo>
                <a:lnTo>
                  <a:pt x="708409" y="1833824"/>
                </a:lnTo>
                <a:lnTo>
                  <a:pt x="467249" y="1843873"/>
                </a:lnTo>
                <a:lnTo>
                  <a:pt x="462225" y="1868994"/>
                </a:lnTo>
                <a:lnTo>
                  <a:pt x="0" y="1612761"/>
                </a:lnTo>
                <a:close/>
              </a:path>
            </a:pathLst>
          </a:custGeom>
          <a:solidFill>
            <a:schemeClr val="bg2">
              <a:lumMod val="50000"/>
              <a:alpha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63" name="Freeform 62"/>
          <p:cNvSpPr/>
          <p:nvPr/>
        </p:nvSpPr>
        <p:spPr>
          <a:xfrm>
            <a:off x="3044214" y="2629610"/>
            <a:ext cx="1363081" cy="1164298"/>
          </a:xfrm>
          <a:custGeom>
            <a:avLst/>
            <a:gdLst>
              <a:gd name="connsiteX0" fmla="*/ 0 w 1908313"/>
              <a:gd name="connsiteY0" fmla="*/ 1630017 h 1630017"/>
              <a:gd name="connsiteX1" fmla="*/ 373711 w 1908313"/>
              <a:gd name="connsiteY1" fmla="*/ 1097280 h 1630017"/>
              <a:gd name="connsiteX2" fmla="*/ 866692 w 1908313"/>
              <a:gd name="connsiteY2" fmla="*/ 588396 h 1630017"/>
              <a:gd name="connsiteX3" fmla="*/ 1423284 w 1908313"/>
              <a:gd name="connsiteY3" fmla="*/ 230588 h 1630017"/>
              <a:gd name="connsiteX4" fmla="*/ 1908313 w 1908313"/>
              <a:gd name="connsiteY4" fmla="*/ 0 h 1630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8313" h="1630017">
                <a:moveTo>
                  <a:pt x="0" y="1630017"/>
                </a:moveTo>
                <a:lnTo>
                  <a:pt x="373711" y="1097280"/>
                </a:lnTo>
                <a:lnTo>
                  <a:pt x="866692" y="588396"/>
                </a:lnTo>
                <a:lnTo>
                  <a:pt x="1423284" y="230588"/>
                </a:lnTo>
                <a:lnTo>
                  <a:pt x="1908313" y="0"/>
                </a:lnTo>
              </a:path>
            </a:pathLst>
          </a:cu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85" name="TextBox 84"/>
          <p:cNvSpPr txBox="1"/>
          <p:nvPr/>
        </p:nvSpPr>
        <p:spPr>
          <a:xfrm>
            <a:off x="3348761" y="2836907"/>
            <a:ext cx="308606" cy="17587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sv-SE" sz="700" dirty="0"/>
              <a:t>E02</a:t>
            </a:r>
            <a:endParaRPr lang="en-GB" sz="700" dirty="0"/>
          </a:p>
        </p:txBody>
      </p:sp>
      <p:sp>
        <p:nvSpPr>
          <p:cNvPr id="86" name="TextBox 85"/>
          <p:cNvSpPr txBox="1"/>
          <p:nvPr/>
        </p:nvSpPr>
        <p:spPr>
          <a:xfrm>
            <a:off x="1543072" y="2249757"/>
            <a:ext cx="308606" cy="18905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175">
            <a:solidFill>
              <a:schemeClr val="tx1"/>
            </a:solidFill>
          </a:ln>
        </p:spPr>
        <p:txBody>
          <a:bodyPr wrap="square" lIns="65306" tIns="32653" rIns="65306" bIns="32653" rtlCol="0">
            <a:spAutoFit/>
          </a:bodyPr>
          <a:lstStyle>
            <a:defPPr>
              <a:defRPr lang="sv-SE"/>
            </a:defPPr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E03</a:t>
            </a:r>
            <a:endParaRPr lang="en-GB" dirty="0"/>
          </a:p>
        </p:txBody>
      </p:sp>
      <p:sp>
        <p:nvSpPr>
          <p:cNvPr id="87" name="TextBox 86"/>
          <p:cNvSpPr txBox="1"/>
          <p:nvPr/>
        </p:nvSpPr>
        <p:spPr>
          <a:xfrm>
            <a:off x="2704301" y="1323940"/>
            <a:ext cx="308606" cy="189054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175">
            <a:solidFill>
              <a:schemeClr val="tx1"/>
            </a:solidFill>
          </a:ln>
        </p:spPr>
        <p:txBody>
          <a:bodyPr wrap="square" lIns="65306" tIns="32653" rIns="65306" bIns="32653" rtlCol="0">
            <a:spAutoFit/>
          </a:bodyPr>
          <a:lstStyle>
            <a:defPPr>
              <a:defRPr lang="sv-SE"/>
            </a:defPPr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E04</a:t>
            </a:r>
            <a:endParaRPr lang="en-GB" dirty="0"/>
          </a:p>
        </p:txBody>
      </p:sp>
      <p:sp>
        <p:nvSpPr>
          <p:cNvPr id="88" name="TextBox 87"/>
          <p:cNvSpPr txBox="1"/>
          <p:nvPr/>
        </p:nvSpPr>
        <p:spPr>
          <a:xfrm>
            <a:off x="3478674" y="975353"/>
            <a:ext cx="276336" cy="31216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175">
            <a:solidFill>
              <a:schemeClr val="tx1"/>
            </a:solidFill>
          </a:ln>
        </p:spPr>
        <p:txBody>
          <a:bodyPr wrap="square" lIns="65306" tIns="32653" rIns="65306" bIns="32653" rtlCol="0">
            <a:spAutoFit/>
          </a:bodyPr>
          <a:lstStyle>
            <a:defPPr>
              <a:defRPr lang="sv-SE"/>
            </a:defPPr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E05</a:t>
            </a:r>
            <a:endParaRPr lang="en-GB" dirty="0"/>
          </a:p>
        </p:txBody>
      </p:sp>
      <p:sp>
        <p:nvSpPr>
          <p:cNvPr id="89" name="TextBox 88"/>
          <p:cNvSpPr txBox="1"/>
          <p:nvPr/>
        </p:nvSpPr>
        <p:spPr>
          <a:xfrm>
            <a:off x="2803063" y="1836487"/>
            <a:ext cx="308606" cy="17587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sv-SE" sz="700" dirty="0"/>
              <a:t>E01</a:t>
            </a:r>
            <a:endParaRPr lang="en-GB" sz="700" dirty="0"/>
          </a:p>
        </p:txBody>
      </p:sp>
      <p:sp>
        <p:nvSpPr>
          <p:cNvPr id="90" name="TextBox 89"/>
          <p:cNvSpPr txBox="1"/>
          <p:nvPr/>
        </p:nvSpPr>
        <p:spPr>
          <a:xfrm>
            <a:off x="5789429" y="3775650"/>
            <a:ext cx="276336" cy="158277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175">
            <a:solidFill>
              <a:schemeClr val="tx1"/>
            </a:solidFill>
          </a:ln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sv-SE" sz="600" b="1" dirty="0">
                <a:solidFill>
                  <a:schemeClr val="bg1"/>
                </a:solidFill>
              </a:rPr>
              <a:t>D05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819332" y="3864314"/>
            <a:ext cx="276336" cy="158277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175">
            <a:solidFill>
              <a:schemeClr val="tx1"/>
            </a:solidFill>
          </a:ln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sv-SE" sz="600" b="1" dirty="0">
                <a:solidFill>
                  <a:schemeClr val="bg1"/>
                </a:solidFill>
              </a:rPr>
              <a:t>D04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654518" y="5383503"/>
            <a:ext cx="276336" cy="158277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175">
            <a:solidFill>
              <a:schemeClr val="tx1"/>
            </a:solidFill>
          </a:ln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sv-SE" sz="600" b="1" dirty="0">
                <a:solidFill>
                  <a:schemeClr val="bg1"/>
                </a:solidFill>
              </a:rPr>
              <a:t>D06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619296" y="6704111"/>
            <a:ext cx="276336" cy="158277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175">
            <a:solidFill>
              <a:schemeClr val="tx1"/>
            </a:solidFill>
          </a:ln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sv-SE" sz="600" b="1" dirty="0">
                <a:solidFill>
                  <a:schemeClr val="bg1"/>
                </a:solidFill>
              </a:rPr>
              <a:t>D07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599848" y="5537391"/>
            <a:ext cx="276336" cy="158277"/>
          </a:xfrm>
          <a:prstGeom prst="rect">
            <a:avLst/>
          </a:prstGeom>
          <a:solidFill>
            <a:schemeClr val="accent4">
              <a:lumMod val="75000"/>
            </a:schemeClr>
          </a:solidFill>
          <a:ln w="3175">
            <a:solidFill>
              <a:schemeClr val="tx1"/>
            </a:solidFill>
          </a:ln>
        </p:spPr>
        <p:txBody>
          <a:bodyPr wrap="square" lIns="65306" tIns="32653" rIns="65306" bIns="32653" rtlCol="0">
            <a:spAutoFit/>
          </a:bodyPr>
          <a:lstStyle/>
          <a:p>
            <a:pPr algn="ctr"/>
            <a:r>
              <a:rPr lang="sv-SE" sz="600" b="1" dirty="0">
                <a:solidFill>
                  <a:schemeClr val="bg1"/>
                </a:solidFill>
              </a:rPr>
              <a:t>D08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73" name="Freeform 72"/>
          <p:cNvSpPr/>
          <p:nvPr/>
        </p:nvSpPr>
        <p:spPr>
          <a:xfrm>
            <a:off x="3375985" y="3952787"/>
            <a:ext cx="2947626" cy="670108"/>
          </a:xfrm>
          <a:custGeom>
            <a:avLst/>
            <a:gdLst>
              <a:gd name="connsiteX0" fmla="*/ 0 w 4126676"/>
              <a:gd name="connsiteY0" fmla="*/ 5938 h 938151"/>
              <a:gd name="connsiteX1" fmla="*/ 4126676 w 4126676"/>
              <a:gd name="connsiteY1" fmla="*/ 0 h 938151"/>
              <a:gd name="connsiteX2" fmla="*/ 4126676 w 4126676"/>
              <a:gd name="connsiteY2" fmla="*/ 938151 h 938151"/>
              <a:gd name="connsiteX3" fmla="*/ 979715 w 4126676"/>
              <a:gd name="connsiteY3" fmla="*/ 938151 h 938151"/>
              <a:gd name="connsiteX4" fmla="*/ 979715 w 4126676"/>
              <a:gd name="connsiteY4" fmla="*/ 843148 h 938151"/>
              <a:gd name="connsiteX5" fmla="*/ 5938 w 4126676"/>
              <a:gd name="connsiteY5" fmla="*/ 837211 h 938151"/>
              <a:gd name="connsiteX6" fmla="*/ 0 w 4126676"/>
              <a:gd name="connsiteY6" fmla="*/ 5938 h 938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26676" h="938151">
                <a:moveTo>
                  <a:pt x="0" y="5938"/>
                </a:moveTo>
                <a:lnTo>
                  <a:pt x="4126676" y="0"/>
                </a:lnTo>
                <a:lnTo>
                  <a:pt x="4126676" y="938151"/>
                </a:lnTo>
                <a:lnTo>
                  <a:pt x="979715" y="938151"/>
                </a:lnTo>
                <a:lnTo>
                  <a:pt x="979715" y="843148"/>
                </a:lnTo>
                <a:lnTo>
                  <a:pt x="5938" y="837211"/>
                </a:lnTo>
                <a:cubicBezTo>
                  <a:pt x="3959" y="562099"/>
                  <a:pt x="1979" y="286988"/>
                  <a:pt x="0" y="5938"/>
                </a:cubicBezTo>
                <a:close/>
              </a:path>
            </a:pathLst>
          </a:custGeom>
          <a:solidFill>
            <a:srgbClr val="190AE0">
              <a:alpha val="6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96" name="Rectangle 95"/>
          <p:cNvSpPr/>
          <p:nvPr/>
        </p:nvSpPr>
        <p:spPr>
          <a:xfrm>
            <a:off x="4484773" y="5117143"/>
            <a:ext cx="1834596" cy="1182857"/>
          </a:xfrm>
          <a:prstGeom prst="rect">
            <a:avLst/>
          </a:prstGeom>
          <a:solidFill>
            <a:srgbClr val="0094CA">
              <a:alpha val="3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4484773" y="5117143"/>
            <a:ext cx="1013044" cy="497193"/>
          </a:xfrm>
          <a:prstGeom prst="rect">
            <a:avLst/>
          </a:prstGeom>
          <a:solidFill>
            <a:srgbClr val="D513AB">
              <a:alpha val="7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101" name="Rectangle 100"/>
          <p:cNvSpPr/>
          <p:nvPr/>
        </p:nvSpPr>
        <p:spPr>
          <a:xfrm>
            <a:off x="4464905" y="4144614"/>
            <a:ext cx="1013044" cy="485744"/>
          </a:xfrm>
          <a:prstGeom prst="rect">
            <a:avLst/>
          </a:prstGeom>
          <a:solidFill>
            <a:srgbClr val="D513AB">
              <a:alpha val="7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477950" y="4144614"/>
            <a:ext cx="397815" cy="478281"/>
          </a:xfrm>
          <a:prstGeom prst="rect">
            <a:avLst/>
          </a:prstGeom>
          <a:solidFill>
            <a:srgbClr val="FFC000">
              <a:alpha val="7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102" name="Rectangle 101"/>
          <p:cNvSpPr/>
          <p:nvPr/>
        </p:nvSpPr>
        <p:spPr>
          <a:xfrm>
            <a:off x="5497818" y="5117144"/>
            <a:ext cx="397815" cy="497193"/>
          </a:xfrm>
          <a:prstGeom prst="rect">
            <a:avLst/>
          </a:prstGeom>
          <a:solidFill>
            <a:srgbClr val="FFC000">
              <a:alpha val="7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grpSp>
        <p:nvGrpSpPr>
          <p:cNvPr id="104" name="Group 103"/>
          <p:cNvGrpSpPr/>
          <p:nvPr/>
        </p:nvGrpSpPr>
        <p:grpSpPr>
          <a:xfrm>
            <a:off x="2979360" y="2422479"/>
            <a:ext cx="310151" cy="492443"/>
            <a:chOff x="363172" y="7817246"/>
            <a:chExt cx="434212" cy="689419"/>
          </a:xfrm>
        </p:grpSpPr>
        <p:sp>
          <p:nvSpPr>
            <p:cNvPr id="105" name="Oval 104"/>
            <p:cNvSpPr/>
            <p:nvPr/>
          </p:nvSpPr>
          <p:spPr>
            <a:xfrm>
              <a:off x="400278" y="7817246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63172" y="7817246"/>
              <a:ext cx="434212" cy="6894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300" b="1" dirty="0"/>
                <a:t>2b</a:t>
              </a:r>
              <a:endParaRPr lang="en-GB" sz="1300" b="1" dirty="0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5143297" y="5847550"/>
            <a:ext cx="257143" cy="292388"/>
            <a:chOff x="400278" y="7817246"/>
            <a:chExt cx="360000" cy="409343"/>
          </a:xfrm>
        </p:grpSpPr>
        <p:sp>
          <p:nvSpPr>
            <p:cNvPr id="108" name="Oval 107"/>
            <p:cNvSpPr/>
            <p:nvPr/>
          </p:nvSpPr>
          <p:spPr>
            <a:xfrm>
              <a:off x="400278" y="7817246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36262" y="7817246"/>
              <a:ext cx="288032" cy="409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300" b="1" dirty="0"/>
                <a:t>7</a:t>
              </a:r>
              <a:endParaRPr lang="en-GB" sz="1300" b="1" dirty="0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3796447" y="4076467"/>
            <a:ext cx="257143" cy="292388"/>
            <a:chOff x="400278" y="7817246"/>
            <a:chExt cx="360000" cy="409343"/>
          </a:xfrm>
        </p:grpSpPr>
        <p:sp>
          <p:nvSpPr>
            <p:cNvPr id="111" name="Oval 110"/>
            <p:cNvSpPr/>
            <p:nvPr/>
          </p:nvSpPr>
          <p:spPr>
            <a:xfrm>
              <a:off x="400278" y="7817246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36262" y="7817246"/>
              <a:ext cx="288032" cy="409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300" b="1" dirty="0"/>
                <a:t>6</a:t>
              </a:r>
              <a:endParaRPr lang="en-GB" sz="1300" b="1" dirty="0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3925018" y="3340798"/>
            <a:ext cx="257143" cy="292388"/>
            <a:chOff x="400278" y="7817246"/>
            <a:chExt cx="360000" cy="409343"/>
          </a:xfrm>
        </p:grpSpPr>
        <p:sp>
          <p:nvSpPr>
            <p:cNvPr id="114" name="Oval 113"/>
            <p:cNvSpPr/>
            <p:nvPr/>
          </p:nvSpPr>
          <p:spPr>
            <a:xfrm>
              <a:off x="400278" y="7817246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436262" y="7817246"/>
              <a:ext cx="288032" cy="409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300" b="1" dirty="0"/>
                <a:t>5</a:t>
              </a:r>
              <a:endParaRPr lang="en-GB" sz="1300" b="1" dirty="0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4922047" y="5251592"/>
            <a:ext cx="257143" cy="292388"/>
            <a:chOff x="400278" y="7817246"/>
            <a:chExt cx="360000" cy="409343"/>
          </a:xfrm>
        </p:grpSpPr>
        <p:sp>
          <p:nvSpPr>
            <p:cNvPr id="117" name="Oval 116"/>
            <p:cNvSpPr/>
            <p:nvPr/>
          </p:nvSpPr>
          <p:spPr>
            <a:xfrm>
              <a:off x="400278" y="7817246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436262" y="7817246"/>
              <a:ext cx="288032" cy="409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300" b="1" dirty="0"/>
                <a:t>4</a:t>
              </a:r>
              <a:endParaRPr lang="en-GB" sz="1300" b="1" dirty="0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4886154" y="4287834"/>
            <a:ext cx="257143" cy="292388"/>
            <a:chOff x="400278" y="7817246"/>
            <a:chExt cx="360000" cy="409343"/>
          </a:xfrm>
        </p:grpSpPr>
        <p:sp>
          <p:nvSpPr>
            <p:cNvPr id="120" name="Oval 119"/>
            <p:cNvSpPr/>
            <p:nvPr/>
          </p:nvSpPr>
          <p:spPr>
            <a:xfrm>
              <a:off x="400278" y="7817246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436262" y="7817246"/>
              <a:ext cx="288032" cy="409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300" b="1" dirty="0"/>
                <a:t>3</a:t>
              </a:r>
              <a:endParaRPr lang="en-GB" sz="1300" b="1" dirty="0"/>
            </a:p>
          </p:txBody>
        </p:sp>
      </p:grpSp>
      <p:sp>
        <p:nvSpPr>
          <p:cNvPr id="18" name="Freeform 17"/>
          <p:cNvSpPr/>
          <p:nvPr/>
        </p:nvSpPr>
        <p:spPr>
          <a:xfrm>
            <a:off x="1579695" y="1025283"/>
            <a:ext cx="2658139" cy="2293595"/>
          </a:xfrm>
          <a:custGeom>
            <a:avLst/>
            <a:gdLst>
              <a:gd name="connsiteX0" fmla="*/ 669851 w 3721395"/>
              <a:gd name="connsiteY0" fmla="*/ 3211033 h 3211033"/>
              <a:gd name="connsiteX1" fmla="*/ 925033 w 3721395"/>
              <a:gd name="connsiteY1" fmla="*/ 2732568 h 3211033"/>
              <a:gd name="connsiteX2" fmla="*/ 1190847 w 3721395"/>
              <a:gd name="connsiteY2" fmla="*/ 2360428 h 3211033"/>
              <a:gd name="connsiteX3" fmla="*/ 1552354 w 3721395"/>
              <a:gd name="connsiteY3" fmla="*/ 1956391 h 3211033"/>
              <a:gd name="connsiteX4" fmla="*/ 1967023 w 3721395"/>
              <a:gd name="connsiteY4" fmla="*/ 1605517 h 3211033"/>
              <a:gd name="connsiteX5" fmla="*/ 2413591 w 3721395"/>
              <a:gd name="connsiteY5" fmla="*/ 1265275 h 3211033"/>
              <a:gd name="connsiteX6" fmla="*/ 2892056 w 3721395"/>
              <a:gd name="connsiteY6" fmla="*/ 1020726 h 3211033"/>
              <a:gd name="connsiteX7" fmla="*/ 3455581 w 3721395"/>
              <a:gd name="connsiteY7" fmla="*/ 786810 h 3211033"/>
              <a:gd name="connsiteX8" fmla="*/ 3721395 w 3721395"/>
              <a:gd name="connsiteY8" fmla="*/ 712382 h 3211033"/>
              <a:gd name="connsiteX9" fmla="*/ 3540642 w 3721395"/>
              <a:gd name="connsiteY9" fmla="*/ 0 h 3211033"/>
              <a:gd name="connsiteX10" fmla="*/ 2977116 w 3721395"/>
              <a:gd name="connsiteY10" fmla="*/ 170121 h 3211033"/>
              <a:gd name="connsiteX11" fmla="*/ 2339163 w 3721395"/>
              <a:gd name="connsiteY11" fmla="*/ 467833 h 3211033"/>
              <a:gd name="connsiteX12" fmla="*/ 1828800 w 3721395"/>
              <a:gd name="connsiteY12" fmla="*/ 776177 h 3211033"/>
              <a:gd name="connsiteX13" fmla="*/ 1318437 w 3721395"/>
              <a:gd name="connsiteY13" fmla="*/ 1169582 h 3211033"/>
              <a:gd name="connsiteX14" fmla="*/ 935665 w 3721395"/>
              <a:gd name="connsiteY14" fmla="*/ 1552354 h 3211033"/>
              <a:gd name="connsiteX15" fmla="*/ 584791 w 3721395"/>
              <a:gd name="connsiteY15" fmla="*/ 1977656 h 3211033"/>
              <a:gd name="connsiteX16" fmla="*/ 255181 w 3721395"/>
              <a:gd name="connsiteY16" fmla="*/ 2424224 h 3211033"/>
              <a:gd name="connsiteX17" fmla="*/ 0 w 3721395"/>
              <a:gd name="connsiteY17" fmla="*/ 2913321 h 3211033"/>
              <a:gd name="connsiteX18" fmla="*/ 669851 w 3721395"/>
              <a:gd name="connsiteY18" fmla="*/ 3211033 h 3211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721395" h="3211033">
                <a:moveTo>
                  <a:pt x="669851" y="3211033"/>
                </a:moveTo>
                <a:lnTo>
                  <a:pt x="925033" y="2732568"/>
                </a:lnTo>
                <a:lnTo>
                  <a:pt x="1190847" y="2360428"/>
                </a:lnTo>
                <a:lnTo>
                  <a:pt x="1552354" y="1956391"/>
                </a:lnTo>
                <a:lnTo>
                  <a:pt x="1967023" y="1605517"/>
                </a:lnTo>
                <a:lnTo>
                  <a:pt x="2413591" y="1265275"/>
                </a:lnTo>
                <a:lnTo>
                  <a:pt x="2892056" y="1020726"/>
                </a:lnTo>
                <a:lnTo>
                  <a:pt x="3455581" y="786810"/>
                </a:lnTo>
                <a:lnTo>
                  <a:pt x="3721395" y="712382"/>
                </a:lnTo>
                <a:lnTo>
                  <a:pt x="3540642" y="0"/>
                </a:lnTo>
                <a:lnTo>
                  <a:pt x="2977116" y="170121"/>
                </a:lnTo>
                <a:lnTo>
                  <a:pt x="2339163" y="467833"/>
                </a:lnTo>
                <a:lnTo>
                  <a:pt x="1828800" y="776177"/>
                </a:lnTo>
                <a:lnTo>
                  <a:pt x="1318437" y="1169582"/>
                </a:lnTo>
                <a:lnTo>
                  <a:pt x="935665" y="1552354"/>
                </a:lnTo>
                <a:lnTo>
                  <a:pt x="584791" y="1977656"/>
                </a:lnTo>
                <a:lnTo>
                  <a:pt x="255181" y="2424224"/>
                </a:lnTo>
                <a:lnTo>
                  <a:pt x="0" y="2913321"/>
                </a:lnTo>
                <a:lnTo>
                  <a:pt x="669851" y="3211033"/>
                </a:lnTo>
                <a:close/>
              </a:path>
            </a:pathLst>
          </a:custGeom>
          <a:noFill/>
          <a:ln w="38100">
            <a:solidFill>
              <a:srgbClr val="190AE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grpSp>
        <p:nvGrpSpPr>
          <p:cNvPr id="122" name="Group 121"/>
          <p:cNvGrpSpPr/>
          <p:nvPr/>
        </p:nvGrpSpPr>
        <p:grpSpPr>
          <a:xfrm>
            <a:off x="2394150" y="2040176"/>
            <a:ext cx="310151" cy="492443"/>
            <a:chOff x="363172" y="7817246"/>
            <a:chExt cx="434212" cy="689419"/>
          </a:xfrm>
        </p:grpSpPr>
        <p:sp>
          <p:nvSpPr>
            <p:cNvPr id="123" name="Oval 122"/>
            <p:cNvSpPr/>
            <p:nvPr/>
          </p:nvSpPr>
          <p:spPr>
            <a:xfrm>
              <a:off x="400278" y="7817246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63172" y="7817246"/>
              <a:ext cx="434212" cy="6894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300" b="1" dirty="0"/>
                <a:t>2a</a:t>
              </a:r>
              <a:endParaRPr lang="en-GB" sz="1300" b="1" dirty="0"/>
            </a:p>
          </p:txBody>
        </p:sp>
      </p:grpSp>
      <p:sp>
        <p:nvSpPr>
          <p:cNvPr id="19" name="Freeform 18"/>
          <p:cNvSpPr/>
          <p:nvPr/>
        </p:nvSpPr>
        <p:spPr>
          <a:xfrm>
            <a:off x="4063869" y="742279"/>
            <a:ext cx="3979614" cy="3004748"/>
          </a:xfrm>
          <a:custGeom>
            <a:avLst/>
            <a:gdLst>
              <a:gd name="connsiteX0" fmla="*/ 0 w 5571460"/>
              <a:gd name="connsiteY0" fmla="*/ 42530 h 4136065"/>
              <a:gd name="connsiteX1" fmla="*/ 1265274 w 5571460"/>
              <a:gd name="connsiteY1" fmla="*/ 4136065 h 4136065"/>
              <a:gd name="connsiteX2" fmla="*/ 5571460 w 5571460"/>
              <a:gd name="connsiteY2" fmla="*/ 4136065 h 4136065"/>
              <a:gd name="connsiteX3" fmla="*/ 5550195 w 5571460"/>
              <a:gd name="connsiteY3" fmla="*/ 0 h 4136065"/>
              <a:gd name="connsiteX4" fmla="*/ 0 w 5571460"/>
              <a:gd name="connsiteY4" fmla="*/ 42530 h 4136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71460" h="4136065">
                <a:moveTo>
                  <a:pt x="0" y="42530"/>
                </a:moveTo>
                <a:lnTo>
                  <a:pt x="1265274" y="4136065"/>
                </a:lnTo>
                <a:lnTo>
                  <a:pt x="5571460" y="4136065"/>
                </a:lnTo>
                <a:lnTo>
                  <a:pt x="5550195" y="0"/>
                </a:lnTo>
                <a:lnTo>
                  <a:pt x="0" y="42530"/>
                </a:lnTo>
                <a:close/>
              </a:path>
            </a:pathLst>
          </a:cu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203" name="Rectangle 202"/>
          <p:cNvSpPr/>
          <p:nvPr/>
        </p:nvSpPr>
        <p:spPr>
          <a:xfrm>
            <a:off x="5338494" y="973038"/>
            <a:ext cx="411474" cy="257171"/>
          </a:xfrm>
          <a:prstGeom prst="rect">
            <a:avLst/>
          </a:prstGeom>
          <a:solidFill>
            <a:srgbClr val="FFFF00"/>
          </a:solidFill>
          <a:ln w="31750">
            <a:solidFill>
              <a:srgbClr val="411BCD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204" name="Rectangle 203"/>
          <p:cNvSpPr/>
          <p:nvPr/>
        </p:nvSpPr>
        <p:spPr>
          <a:xfrm>
            <a:off x="5332779" y="1668602"/>
            <a:ext cx="411474" cy="257171"/>
          </a:xfrm>
          <a:prstGeom prst="rect">
            <a:avLst/>
          </a:prstGeom>
          <a:solidFill>
            <a:srgbClr val="D513AB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205" name="TextBox 204"/>
          <p:cNvSpPr txBox="1"/>
          <p:nvPr/>
        </p:nvSpPr>
        <p:spPr>
          <a:xfrm>
            <a:off x="5782032" y="980712"/>
            <a:ext cx="2651986" cy="219841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sv-SE" sz="1000" b="1" dirty="0">
                <a:solidFill>
                  <a:srgbClr val="FF0000"/>
                </a:solidFill>
              </a:rPr>
              <a:t>E01 – Full Access 27-Apr-19 (</a:t>
            </a:r>
            <a:r>
              <a:rPr lang="sv-SE" sz="1000" b="1" dirty="0" err="1">
                <a:solidFill>
                  <a:srgbClr val="FF0000"/>
                </a:solidFill>
              </a:rPr>
              <a:t>Level</a:t>
            </a:r>
            <a:r>
              <a:rPr lang="sv-SE" sz="1000" b="1" dirty="0">
                <a:solidFill>
                  <a:srgbClr val="FF0000"/>
                </a:solidFill>
              </a:rPr>
              <a:t> 1 MS)</a:t>
            </a:r>
            <a:endParaRPr lang="en-GB" sz="1000" b="1" dirty="0">
              <a:solidFill>
                <a:srgbClr val="FF0000"/>
              </a:solidFill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5338494" y="1308662"/>
            <a:ext cx="411474" cy="257171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grpSp>
        <p:nvGrpSpPr>
          <p:cNvPr id="207" name="Group 206"/>
          <p:cNvGrpSpPr/>
          <p:nvPr/>
        </p:nvGrpSpPr>
        <p:grpSpPr>
          <a:xfrm>
            <a:off x="5028343" y="958728"/>
            <a:ext cx="310151" cy="492443"/>
            <a:chOff x="363172" y="7817246"/>
            <a:chExt cx="434212" cy="689419"/>
          </a:xfrm>
        </p:grpSpPr>
        <p:sp>
          <p:nvSpPr>
            <p:cNvPr id="208" name="Oval 207"/>
            <p:cNvSpPr/>
            <p:nvPr/>
          </p:nvSpPr>
          <p:spPr>
            <a:xfrm>
              <a:off x="400278" y="7817246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363172" y="7817246"/>
              <a:ext cx="434212" cy="6894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300" b="1" dirty="0"/>
                <a:t>2a</a:t>
              </a:r>
              <a:endParaRPr lang="en-GB" sz="1300" b="1" dirty="0"/>
            </a:p>
          </p:txBody>
        </p:sp>
      </p:grpSp>
      <p:grpSp>
        <p:nvGrpSpPr>
          <p:cNvPr id="210" name="Group 209"/>
          <p:cNvGrpSpPr/>
          <p:nvPr/>
        </p:nvGrpSpPr>
        <p:grpSpPr>
          <a:xfrm>
            <a:off x="5039420" y="1308662"/>
            <a:ext cx="310151" cy="492443"/>
            <a:chOff x="363172" y="7817246"/>
            <a:chExt cx="434212" cy="689419"/>
          </a:xfrm>
        </p:grpSpPr>
        <p:sp>
          <p:nvSpPr>
            <p:cNvPr id="211" name="Oval 210"/>
            <p:cNvSpPr/>
            <p:nvPr/>
          </p:nvSpPr>
          <p:spPr>
            <a:xfrm>
              <a:off x="400278" y="7817246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363172" y="7817246"/>
              <a:ext cx="434212" cy="6894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300" b="1" dirty="0"/>
                <a:t>2b</a:t>
              </a:r>
              <a:endParaRPr lang="en-GB" sz="1300" b="1" dirty="0"/>
            </a:p>
          </p:txBody>
        </p:sp>
      </p:grpSp>
      <p:sp>
        <p:nvSpPr>
          <p:cNvPr id="213" name="TextBox 212"/>
          <p:cNvSpPr txBox="1"/>
          <p:nvPr/>
        </p:nvSpPr>
        <p:spPr>
          <a:xfrm>
            <a:off x="5789429" y="1327327"/>
            <a:ext cx="3266863" cy="219841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sv-SE" sz="1000" b="1" dirty="0">
                <a:solidFill>
                  <a:srgbClr val="FF0000"/>
                </a:solidFill>
              </a:rPr>
              <a:t>E02 Area 1 – Partial Access 27-Apr-19 (</a:t>
            </a:r>
            <a:r>
              <a:rPr lang="sv-SE" sz="1000" b="1" dirty="0" err="1">
                <a:solidFill>
                  <a:srgbClr val="FF0000"/>
                </a:solidFill>
              </a:rPr>
              <a:t>Level</a:t>
            </a:r>
            <a:r>
              <a:rPr lang="sv-SE" sz="1000" b="1" dirty="0">
                <a:solidFill>
                  <a:srgbClr val="FF0000"/>
                </a:solidFill>
              </a:rPr>
              <a:t> 1 MS)</a:t>
            </a:r>
            <a:endParaRPr lang="en-GB" sz="1000" b="1" dirty="0">
              <a:solidFill>
                <a:srgbClr val="FF0000"/>
              </a:solidFill>
            </a:endParaRPr>
          </a:p>
        </p:txBody>
      </p:sp>
      <p:grpSp>
        <p:nvGrpSpPr>
          <p:cNvPr id="214" name="Group 213"/>
          <p:cNvGrpSpPr/>
          <p:nvPr/>
        </p:nvGrpSpPr>
        <p:grpSpPr>
          <a:xfrm>
            <a:off x="5070876" y="1668596"/>
            <a:ext cx="257143" cy="292388"/>
            <a:chOff x="400278" y="7817246"/>
            <a:chExt cx="360000" cy="409343"/>
          </a:xfrm>
        </p:grpSpPr>
        <p:sp>
          <p:nvSpPr>
            <p:cNvPr id="215" name="Oval 214"/>
            <p:cNvSpPr/>
            <p:nvPr/>
          </p:nvSpPr>
          <p:spPr>
            <a:xfrm>
              <a:off x="400278" y="7817246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436262" y="7817246"/>
              <a:ext cx="288032" cy="409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300" b="1" dirty="0"/>
                <a:t>3</a:t>
              </a:r>
              <a:endParaRPr lang="en-GB" sz="1300" b="1" dirty="0"/>
            </a:p>
          </p:txBody>
        </p:sp>
      </p:grpSp>
      <p:sp>
        <p:nvSpPr>
          <p:cNvPr id="217" name="TextBox 216"/>
          <p:cNvSpPr txBox="1"/>
          <p:nvPr/>
        </p:nvSpPr>
        <p:spPr>
          <a:xfrm>
            <a:off x="5776026" y="1702586"/>
            <a:ext cx="3266863" cy="219841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sv-SE" sz="1000" b="1" dirty="0">
                <a:solidFill>
                  <a:srgbClr val="FF0000"/>
                </a:solidFill>
              </a:rPr>
              <a:t>D03 Bunker – * </a:t>
            </a:r>
            <a:r>
              <a:rPr lang="sv-SE" sz="1000" b="1" dirty="0" err="1">
                <a:solidFill>
                  <a:srgbClr val="FF0000"/>
                </a:solidFill>
              </a:rPr>
              <a:t>Early</a:t>
            </a:r>
            <a:r>
              <a:rPr lang="sv-SE" sz="1000" b="1" dirty="0">
                <a:solidFill>
                  <a:srgbClr val="FF0000"/>
                </a:solidFill>
              </a:rPr>
              <a:t> Access 03-Jun-19 (</a:t>
            </a:r>
            <a:r>
              <a:rPr lang="sv-SE" sz="1000" b="1" dirty="0" err="1">
                <a:solidFill>
                  <a:srgbClr val="FF0000"/>
                </a:solidFill>
              </a:rPr>
              <a:t>Level</a:t>
            </a:r>
            <a:r>
              <a:rPr lang="sv-SE" sz="1000" b="1" dirty="0">
                <a:solidFill>
                  <a:srgbClr val="FF0000"/>
                </a:solidFill>
              </a:rPr>
              <a:t> 1 MS)</a:t>
            </a:r>
            <a:endParaRPr lang="en-GB" sz="1000" b="1" dirty="0">
              <a:solidFill>
                <a:srgbClr val="FF0000"/>
              </a:solidFill>
            </a:endParaRPr>
          </a:p>
        </p:txBody>
      </p:sp>
      <p:sp>
        <p:nvSpPr>
          <p:cNvPr id="218" name="Rectangle 217"/>
          <p:cNvSpPr/>
          <p:nvPr/>
        </p:nvSpPr>
        <p:spPr>
          <a:xfrm>
            <a:off x="5337221" y="2003066"/>
            <a:ext cx="411474" cy="257171"/>
          </a:xfrm>
          <a:prstGeom prst="rect">
            <a:avLst/>
          </a:prstGeom>
          <a:solidFill>
            <a:srgbClr val="D513AB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219" name="TextBox 218"/>
          <p:cNvSpPr txBox="1"/>
          <p:nvPr/>
        </p:nvSpPr>
        <p:spPr>
          <a:xfrm>
            <a:off x="5782032" y="2031296"/>
            <a:ext cx="3266863" cy="219841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sv-SE" sz="1000" b="1" dirty="0">
                <a:solidFill>
                  <a:srgbClr val="FF0000"/>
                </a:solidFill>
              </a:rPr>
              <a:t>D01 Bunker – * </a:t>
            </a:r>
            <a:r>
              <a:rPr lang="sv-SE" sz="1000" b="1" dirty="0" err="1">
                <a:solidFill>
                  <a:srgbClr val="FF0000"/>
                </a:solidFill>
              </a:rPr>
              <a:t>Early</a:t>
            </a:r>
            <a:r>
              <a:rPr lang="sv-SE" sz="1000" b="1" dirty="0">
                <a:solidFill>
                  <a:srgbClr val="FF0000"/>
                </a:solidFill>
              </a:rPr>
              <a:t> Access 14-Aug-19 (</a:t>
            </a:r>
            <a:r>
              <a:rPr lang="sv-SE" sz="1000" b="1" dirty="0" err="1">
                <a:solidFill>
                  <a:srgbClr val="FF0000"/>
                </a:solidFill>
              </a:rPr>
              <a:t>Level</a:t>
            </a:r>
            <a:r>
              <a:rPr lang="sv-SE" sz="1000" b="1" dirty="0">
                <a:solidFill>
                  <a:srgbClr val="FF0000"/>
                </a:solidFill>
              </a:rPr>
              <a:t> 1 MS)</a:t>
            </a:r>
            <a:endParaRPr lang="en-GB" sz="1000" b="1" dirty="0">
              <a:solidFill>
                <a:srgbClr val="FF0000"/>
              </a:solidFill>
            </a:endParaRPr>
          </a:p>
        </p:txBody>
      </p:sp>
      <p:grpSp>
        <p:nvGrpSpPr>
          <p:cNvPr id="220" name="Group 219"/>
          <p:cNvGrpSpPr/>
          <p:nvPr/>
        </p:nvGrpSpPr>
        <p:grpSpPr>
          <a:xfrm>
            <a:off x="5075679" y="1999741"/>
            <a:ext cx="257143" cy="292388"/>
            <a:chOff x="400278" y="7817246"/>
            <a:chExt cx="360000" cy="409343"/>
          </a:xfrm>
        </p:grpSpPr>
        <p:sp>
          <p:nvSpPr>
            <p:cNvPr id="221" name="Oval 220"/>
            <p:cNvSpPr/>
            <p:nvPr/>
          </p:nvSpPr>
          <p:spPr>
            <a:xfrm>
              <a:off x="400278" y="7817246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TextBox 221"/>
            <p:cNvSpPr txBox="1"/>
            <p:nvPr/>
          </p:nvSpPr>
          <p:spPr>
            <a:xfrm>
              <a:off x="436262" y="7817246"/>
              <a:ext cx="288032" cy="409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300" b="1" dirty="0"/>
                <a:t>4</a:t>
              </a:r>
              <a:endParaRPr lang="en-GB" sz="1300" b="1" dirty="0"/>
            </a:p>
          </p:txBody>
        </p:sp>
      </p:grpSp>
      <p:sp>
        <p:nvSpPr>
          <p:cNvPr id="223" name="Rectangle 222"/>
          <p:cNvSpPr/>
          <p:nvPr/>
        </p:nvSpPr>
        <p:spPr>
          <a:xfrm>
            <a:off x="5339442" y="2329489"/>
            <a:ext cx="411474" cy="257171"/>
          </a:xfrm>
          <a:prstGeom prst="rect">
            <a:avLst/>
          </a:prstGeom>
          <a:solidFill>
            <a:schemeClr val="bg2">
              <a:lumMod val="5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224" name="TextBox 223"/>
          <p:cNvSpPr txBox="1"/>
          <p:nvPr/>
        </p:nvSpPr>
        <p:spPr>
          <a:xfrm>
            <a:off x="5782032" y="2348154"/>
            <a:ext cx="3266863" cy="219841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sv-SE" sz="1000" b="1" dirty="0"/>
              <a:t>E02 Area 2 – Partial Access 15-Oct-19 (</a:t>
            </a:r>
            <a:r>
              <a:rPr lang="sv-SE" sz="1000" b="1" dirty="0" err="1"/>
              <a:t>Level</a:t>
            </a:r>
            <a:r>
              <a:rPr lang="sv-SE" sz="1000" b="1" dirty="0"/>
              <a:t> 1b MS)</a:t>
            </a:r>
            <a:endParaRPr lang="en-GB" sz="1000" b="1" dirty="0"/>
          </a:p>
        </p:txBody>
      </p:sp>
      <p:grpSp>
        <p:nvGrpSpPr>
          <p:cNvPr id="225" name="Group 224"/>
          <p:cNvGrpSpPr/>
          <p:nvPr/>
        </p:nvGrpSpPr>
        <p:grpSpPr>
          <a:xfrm>
            <a:off x="5072854" y="2322845"/>
            <a:ext cx="257143" cy="292388"/>
            <a:chOff x="400278" y="7817246"/>
            <a:chExt cx="360000" cy="409343"/>
          </a:xfrm>
        </p:grpSpPr>
        <p:sp>
          <p:nvSpPr>
            <p:cNvPr id="226" name="Oval 225"/>
            <p:cNvSpPr/>
            <p:nvPr/>
          </p:nvSpPr>
          <p:spPr>
            <a:xfrm>
              <a:off x="400278" y="7817246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7" name="TextBox 226"/>
            <p:cNvSpPr txBox="1"/>
            <p:nvPr/>
          </p:nvSpPr>
          <p:spPr>
            <a:xfrm>
              <a:off x="436262" y="7817246"/>
              <a:ext cx="288032" cy="409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300" b="1" dirty="0"/>
                <a:t>5</a:t>
              </a:r>
              <a:endParaRPr lang="en-GB" sz="1300" b="1" dirty="0"/>
            </a:p>
          </p:txBody>
        </p:sp>
      </p:grpSp>
      <p:sp>
        <p:nvSpPr>
          <p:cNvPr id="228" name="Rectangle 227"/>
          <p:cNvSpPr/>
          <p:nvPr/>
        </p:nvSpPr>
        <p:spPr>
          <a:xfrm>
            <a:off x="5330024" y="2688847"/>
            <a:ext cx="411474" cy="257171"/>
          </a:xfrm>
          <a:prstGeom prst="rect">
            <a:avLst/>
          </a:prstGeom>
          <a:solidFill>
            <a:srgbClr val="190AE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229" name="TextBox 228"/>
          <p:cNvSpPr txBox="1"/>
          <p:nvPr/>
        </p:nvSpPr>
        <p:spPr>
          <a:xfrm>
            <a:off x="5789700" y="2701087"/>
            <a:ext cx="3551497" cy="219841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sv-SE" sz="1000" b="1" dirty="0"/>
              <a:t>D03 Main Hall – Partial Access 01-Nov-19 (</a:t>
            </a:r>
            <a:r>
              <a:rPr lang="sv-SE" sz="1000" b="1" dirty="0" err="1"/>
              <a:t>Level</a:t>
            </a:r>
            <a:r>
              <a:rPr lang="sv-SE" sz="1000" b="1" dirty="0"/>
              <a:t> 1b MS)</a:t>
            </a:r>
            <a:endParaRPr lang="en-GB" sz="1000" b="1" dirty="0"/>
          </a:p>
        </p:txBody>
      </p:sp>
      <p:grpSp>
        <p:nvGrpSpPr>
          <p:cNvPr id="230" name="Group 229"/>
          <p:cNvGrpSpPr/>
          <p:nvPr/>
        </p:nvGrpSpPr>
        <p:grpSpPr>
          <a:xfrm>
            <a:off x="5061711" y="2689140"/>
            <a:ext cx="257143" cy="292388"/>
            <a:chOff x="400278" y="7817246"/>
            <a:chExt cx="360000" cy="409343"/>
          </a:xfrm>
        </p:grpSpPr>
        <p:sp>
          <p:nvSpPr>
            <p:cNvPr id="231" name="Oval 230"/>
            <p:cNvSpPr/>
            <p:nvPr/>
          </p:nvSpPr>
          <p:spPr>
            <a:xfrm>
              <a:off x="400278" y="7817246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436262" y="7817246"/>
              <a:ext cx="288032" cy="409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300" b="1" dirty="0"/>
                <a:t>6</a:t>
              </a:r>
              <a:endParaRPr lang="en-GB" sz="1300" b="1" dirty="0"/>
            </a:p>
          </p:txBody>
        </p:sp>
      </p:grpSp>
      <p:sp>
        <p:nvSpPr>
          <p:cNvPr id="233" name="Rectangle 232"/>
          <p:cNvSpPr/>
          <p:nvPr/>
        </p:nvSpPr>
        <p:spPr>
          <a:xfrm>
            <a:off x="5339442" y="3047202"/>
            <a:ext cx="411474" cy="257171"/>
          </a:xfrm>
          <a:prstGeom prst="rect">
            <a:avLst/>
          </a:prstGeom>
          <a:solidFill>
            <a:srgbClr val="0094CA">
              <a:alpha val="4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234" name="TextBox 233"/>
          <p:cNvSpPr txBox="1"/>
          <p:nvPr/>
        </p:nvSpPr>
        <p:spPr>
          <a:xfrm>
            <a:off x="5791634" y="3069485"/>
            <a:ext cx="3266863" cy="219841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sv-SE" sz="1000" b="1" dirty="0"/>
              <a:t>D01 Main Hall </a:t>
            </a:r>
            <a:r>
              <a:rPr lang="sv-SE" sz="1000" b="1" dirty="0" err="1"/>
              <a:t>Ph</a:t>
            </a:r>
            <a:r>
              <a:rPr lang="sv-SE" sz="1000" b="1" dirty="0"/>
              <a:t> 1 – Partial Access 06-Jan-20 (</a:t>
            </a:r>
            <a:r>
              <a:rPr lang="sv-SE" sz="1000" b="1" dirty="0" err="1"/>
              <a:t>Level</a:t>
            </a:r>
            <a:r>
              <a:rPr lang="sv-SE" sz="1000" b="1" dirty="0"/>
              <a:t> 1b MS)</a:t>
            </a:r>
            <a:endParaRPr lang="en-GB" sz="1000" b="1" dirty="0"/>
          </a:p>
        </p:txBody>
      </p:sp>
      <p:grpSp>
        <p:nvGrpSpPr>
          <p:cNvPr id="235" name="Group 234"/>
          <p:cNvGrpSpPr/>
          <p:nvPr/>
        </p:nvGrpSpPr>
        <p:grpSpPr>
          <a:xfrm>
            <a:off x="5071128" y="3047495"/>
            <a:ext cx="257143" cy="292388"/>
            <a:chOff x="400278" y="7817246"/>
            <a:chExt cx="360000" cy="409343"/>
          </a:xfrm>
        </p:grpSpPr>
        <p:sp>
          <p:nvSpPr>
            <p:cNvPr id="236" name="Oval 235"/>
            <p:cNvSpPr/>
            <p:nvPr/>
          </p:nvSpPr>
          <p:spPr>
            <a:xfrm>
              <a:off x="400278" y="7817246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7" name="TextBox 236"/>
            <p:cNvSpPr txBox="1"/>
            <p:nvPr/>
          </p:nvSpPr>
          <p:spPr>
            <a:xfrm>
              <a:off x="436262" y="7817246"/>
              <a:ext cx="288032" cy="409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300" b="1" dirty="0"/>
                <a:t>7</a:t>
              </a:r>
              <a:endParaRPr lang="en-GB" sz="1300" b="1" dirty="0"/>
            </a:p>
          </p:txBody>
        </p:sp>
      </p:grpSp>
      <p:sp>
        <p:nvSpPr>
          <p:cNvPr id="238" name="Rectangle 237"/>
          <p:cNvSpPr/>
          <p:nvPr/>
        </p:nvSpPr>
        <p:spPr>
          <a:xfrm>
            <a:off x="5337221" y="3429820"/>
            <a:ext cx="411474" cy="257171"/>
          </a:xfrm>
          <a:prstGeom prst="rect">
            <a:avLst/>
          </a:prstGeom>
          <a:solidFill>
            <a:srgbClr val="22E622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239" name="TextBox 238"/>
          <p:cNvSpPr txBox="1"/>
          <p:nvPr/>
        </p:nvSpPr>
        <p:spPr>
          <a:xfrm>
            <a:off x="5794280" y="3441095"/>
            <a:ext cx="3336342" cy="219841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sv-SE" sz="1000" b="1" dirty="0"/>
              <a:t>D01 Main Hall </a:t>
            </a:r>
            <a:r>
              <a:rPr lang="sv-SE" sz="1000" b="1" dirty="0" err="1"/>
              <a:t>Ph</a:t>
            </a:r>
            <a:r>
              <a:rPr lang="sv-SE" sz="1000" b="1" dirty="0"/>
              <a:t> 2 – Partial Access 02-Mar-20 (</a:t>
            </a:r>
            <a:r>
              <a:rPr lang="sv-SE" sz="1000" b="1" dirty="0" err="1"/>
              <a:t>Level</a:t>
            </a:r>
            <a:r>
              <a:rPr lang="sv-SE" sz="1000" b="1" dirty="0"/>
              <a:t> 1b MS)</a:t>
            </a:r>
            <a:endParaRPr lang="en-GB" sz="1000" b="1" dirty="0"/>
          </a:p>
        </p:txBody>
      </p:sp>
      <p:grpSp>
        <p:nvGrpSpPr>
          <p:cNvPr id="240" name="Group 239"/>
          <p:cNvGrpSpPr/>
          <p:nvPr/>
        </p:nvGrpSpPr>
        <p:grpSpPr>
          <a:xfrm>
            <a:off x="5065623" y="3426495"/>
            <a:ext cx="257143" cy="292388"/>
            <a:chOff x="400278" y="7817246"/>
            <a:chExt cx="360000" cy="409343"/>
          </a:xfrm>
        </p:grpSpPr>
        <p:sp>
          <p:nvSpPr>
            <p:cNvPr id="241" name="Oval 240"/>
            <p:cNvSpPr/>
            <p:nvPr/>
          </p:nvSpPr>
          <p:spPr>
            <a:xfrm>
              <a:off x="400278" y="7817246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436262" y="7817246"/>
              <a:ext cx="288032" cy="409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300" b="1" dirty="0"/>
                <a:t>8</a:t>
              </a:r>
              <a:endParaRPr lang="en-GB" sz="1300" b="1" dirty="0"/>
            </a:p>
          </p:txBody>
        </p:sp>
      </p:grpSp>
      <p:sp>
        <p:nvSpPr>
          <p:cNvPr id="22" name="AutoShape 2" descr="Image result for draft"/>
          <p:cNvSpPr>
            <a:spLocks noChangeAspect="1" noChangeArrowheads="1"/>
          </p:cNvSpPr>
          <p:nvPr/>
        </p:nvSpPr>
        <p:spPr bwMode="auto">
          <a:xfrm>
            <a:off x="0" y="-103188"/>
            <a:ext cx="217714" cy="217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5306" tIns="32653" rIns="65306" bIns="32653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3373904" y="5124968"/>
            <a:ext cx="1113949" cy="1182068"/>
          </a:xfrm>
          <a:custGeom>
            <a:avLst/>
            <a:gdLst>
              <a:gd name="connsiteX0" fmla="*/ 1548309 w 1559529"/>
              <a:gd name="connsiteY0" fmla="*/ 0 h 1654895"/>
              <a:gd name="connsiteX1" fmla="*/ 987328 w 1559529"/>
              <a:gd name="connsiteY1" fmla="*/ 0 h 1654895"/>
              <a:gd name="connsiteX2" fmla="*/ 992937 w 1559529"/>
              <a:gd name="connsiteY2" fmla="*/ 95366 h 1654895"/>
              <a:gd name="connsiteX3" fmla="*/ 11220 w 1559529"/>
              <a:gd name="connsiteY3" fmla="*/ 89757 h 1654895"/>
              <a:gd name="connsiteX4" fmla="*/ 0 w 1559529"/>
              <a:gd name="connsiteY4" fmla="*/ 1649285 h 1654895"/>
              <a:gd name="connsiteX5" fmla="*/ 1559529 w 1559529"/>
              <a:gd name="connsiteY5" fmla="*/ 1654895 h 1654895"/>
              <a:gd name="connsiteX6" fmla="*/ 1548309 w 1559529"/>
              <a:gd name="connsiteY6" fmla="*/ 0 h 165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59529" h="1654895">
                <a:moveTo>
                  <a:pt x="1548309" y="0"/>
                </a:moveTo>
                <a:lnTo>
                  <a:pt x="987328" y="0"/>
                </a:lnTo>
                <a:lnTo>
                  <a:pt x="992937" y="95366"/>
                </a:lnTo>
                <a:lnTo>
                  <a:pt x="11220" y="89757"/>
                </a:lnTo>
                <a:lnTo>
                  <a:pt x="0" y="1649285"/>
                </a:lnTo>
                <a:lnTo>
                  <a:pt x="1559529" y="1654895"/>
                </a:lnTo>
                <a:lnTo>
                  <a:pt x="1548309" y="0"/>
                </a:lnTo>
                <a:close/>
              </a:path>
            </a:pathLst>
          </a:custGeom>
          <a:solidFill>
            <a:srgbClr val="22E622">
              <a:alpha val="6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126" name="Freeform 125"/>
          <p:cNvSpPr/>
          <p:nvPr/>
        </p:nvSpPr>
        <p:spPr>
          <a:xfrm>
            <a:off x="4479094" y="5128591"/>
            <a:ext cx="5679" cy="1187016"/>
          </a:xfrm>
          <a:custGeom>
            <a:avLst/>
            <a:gdLst>
              <a:gd name="connsiteX0" fmla="*/ 0 w 7951"/>
              <a:gd name="connsiteY0" fmla="*/ 0 h 1661822"/>
              <a:gd name="connsiteX1" fmla="*/ 7951 w 7951"/>
              <a:gd name="connsiteY1" fmla="*/ 1661822 h 1661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951" h="1661822">
                <a:moveTo>
                  <a:pt x="0" y="0"/>
                </a:moveTo>
                <a:cubicBezTo>
                  <a:pt x="2650" y="553941"/>
                  <a:pt x="5301" y="1107881"/>
                  <a:pt x="7951" y="1661822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9" name="Freeform 8"/>
          <p:cNvSpPr/>
          <p:nvPr/>
        </p:nvSpPr>
        <p:spPr>
          <a:xfrm>
            <a:off x="2909090" y="5501627"/>
            <a:ext cx="464814" cy="773354"/>
          </a:xfrm>
          <a:custGeom>
            <a:avLst/>
            <a:gdLst>
              <a:gd name="connsiteX0" fmla="*/ 650739 w 650739"/>
              <a:gd name="connsiteY0" fmla="*/ 0 h 1082695"/>
              <a:gd name="connsiteX1" fmla="*/ 650739 w 650739"/>
              <a:gd name="connsiteY1" fmla="*/ 1004157 h 1082695"/>
              <a:gd name="connsiteX2" fmla="*/ 190734 w 650739"/>
              <a:gd name="connsiteY2" fmla="*/ 1082695 h 1082695"/>
              <a:gd name="connsiteX3" fmla="*/ 0 w 650739"/>
              <a:gd name="connsiteY3" fmla="*/ 151465 h 1082695"/>
              <a:gd name="connsiteX4" fmla="*/ 650739 w 650739"/>
              <a:gd name="connsiteY4" fmla="*/ 0 h 1082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0739" h="1082695">
                <a:moveTo>
                  <a:pt x="650739" y="0"/>
                </a:moveTo>
                <a:lnTo>
                  <a:pt x="650739" y="1004157"/>
                </a:lnTo>
                <a:lnTo>
                  <a:pt x="190734" y="1082695"/>
                </a:lnTo>
                <a:lnTo>
                  <a:pt x="0" y="151465"/>
                </a:lnTo>
                <a:lnTo>
                  <a:pt x="650739" y="0"/>
                </a:lnTo>
                <a:close/>
              </a:path>
            </a:pathLst>
          </a:custGeom>
          <a:solidFill>
            <a:srgbClr val="C00000">
              <a:alpha val="6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grpSp>
        <p:nvGrpSpPr>
          <p:cNvPr id="127" name="Group 126"/>
          <p:cNvGrpSpPr/>
          <p:nvPr/>
        </p:nvGrpSpPr>
        <p:grpSpPr>
          <a:xfrm>
            <a:off x="3822150" y="5614330"/>
            <a:ext cx="257143" cy="292388"/>
            <a:chOff x="400278" y="7817246"/>
            <a:chExt cx="360000" cy="409343"/>
          </a:xfrm>
        </p:grpSpPr>
        <p:sp>
          <p:nvSpPr>
            <p:cNvPr id="128" name="Oval 127"/>
            <p:cNvSpPr/>
            <p:nvPr/>
          </p:nvSpPr>
          <p:spPr>
            <a:xfrm>
              <a:off x="400278" y="7817246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436262" y="7817246"/>
              <a:ext cx="288032" cy="409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300" b="1" dirty="0"/>
                <a:t>8</a:t>
              </a:r>
              <a:endParaRPr lang="en-GB" sz="1300" b="1" dirty="0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3053657" y="5739568"/>
            <a:ext cx="257143" cy="292388"/>
            <a:chOff x="400278" y="7817246"/>
            <a:chExt cx="360000" cy="409343"/>
          </a:xfrm>
        </p:grpSpPr>
        <p:sp>
          <p:nvSpPr>
            <p:cNvPr id="131" name="Oval 130"/>
            <p:cNvSpPr/>
            <p:nvPr/>
          </p:nvSpPr>
          <p:spPr>
            <a:xfrm>
              <a:off x="400278" y="7817246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436262" y="7817246"/>
              <a:ext cx="288032" cy="409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300" b="1" dirty="0"/>
                <a:t>1</a:t>
              </a:r>
              <a:endParaRPr lang="en-GB" sz="1300" b="1" dirty="0"/>
            </a:p>
          </p:txBody>
        </p:sp>
      </p:grpSp>
      <p:sp>
        <p:nvSpPr>
          <p:cNvPr id="138" name="Rectangle 137"/>
          <p:cNvSpPr/>
          <p:nvPr/>
        </p:nvSpPr>
        <p:spPr>
          <a:xfrm>
            <a:off x="5337975" y="613693"/>
            <a:ext cx="411474" cy="257171"/>
          </a:xfrm>
          <a:prstGeom prst="rect">
            <a:avLst/>
          </a:prstGeom>
          <a:solidFill>
            <a:srgbClr val="C00000">
              <a:alpha val="60000"/>
            </a:srgb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5306" tIns="32653" rIns="65306" bIns="3265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grpSp>
        <p:nvGrpSpPr>
          <p:cNvPr id="139" name="Group 138"/>
          <p:cNvGrpSpPr/>
          <p:nvPr/>
        </p:nvGrpSpPr>
        <p:grpSpPr>
          <a:xfrm>
            <a:off x="5038900" y="613687"/>
            <a:ext cx="310151" cy="292388"/>
            <a:chOff x="363172" y="7817246"/>
            <a:chExt cx="434212" cy="409343"/>
          </a:xfrm>
        </p:grpSpPr>
        <p:sp>
          <p:nvSpPr>
            <p:cNvPr id="140" name="Oval 139"/>
            <p:cNvSpPr/>
            <p:nvPr/>
          </p:nvSpPr>
          <p:spPr>
            <a:xfrm>
              <a:off x="400278" y="7817246"/>
              <a:ext cx="360000" cy="36000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363172" y="7817246"/>
              <a:ext cx="434212" cy="409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300" b="1" dirty="0"/>
                <a:t>1</a:t>
              </a:r>
              <a:endParaRPr lang="en-GB" sz="1300" b="1" dirty="0"/>
            </a:p>
          </p:txBody>
        </p:sp>
      </p:grpSp>
      <p:sp>
        <p:nvSpPr>
          <p:cNvPr id="142" name="TextBox 141"/>
          <p:cNvSpPr txBox="1"/>
          <p:nvPr/>
        </p:nvSpPr>
        <p:spPr>
          <a:xfrm>
            <a:off x="5788909" y="632358"/>
            <a:ext cx="3266863" cy="219841"/>
          </a:xfrm>
          <a:prstGeom prst="rect">
            <a:avLst/>
          </a:prstGeom>
          <a:noFill/>
        </p:spPr>
        <p:txBody>
          <a:bodyPr wrap="square" lIns="65306" tIns="32653" rIns="65306" bIns="32653" rtlCol="0">
            <a:spAutoFit/>
          </a:bodyPr>
          <a:lstStyle/>
          <a:p>
            <a:r>
              <a:rPr lang="sv-SE" sz="1000" b="1" dirty="0"/>
              <a:t>D08 RML Lab – </a:t>
            </a:r>
            <a:r>
              <a:rPr lang="sv-SE" sz="1000" b="1" dirty="0" err="1"/>
              <a:t>Early</a:t>
            </a:r>
            <a:r>
              <a:rPr lang="sv-SE" sz="1000" b="1" dirty="0"/>
              <a:t> Access 10-Jan-19 (</a:t>
            </a:r>
            <a:r>
              <a:rPr lang="sv-SE" sz="1000" b="1" dirty="0" err="1"/>
              <a:t>Level</a:t>
            </a:r>
            <a:r>
              <a:rPr lang="sv-SE" sz="1000" b="1" dirty="0"/>
              <a:t> 1b MS)</a:t>
            </a:r>
            <a:endParaRPr lang="en-GB" sz="1000" b="1" dirty="0"/>
          </a:p>
        </p:txBody>
      </p:sp>
      <p:sp>
        <p:nvSpPr>
          <p:cNvPr id="4" name="Rectangle 3"/>
          <p:cNvSpPr/>
          <p:nvPr/>
        </p:nvSpPr>
        <p:spPr>
          <a:xfrm>
            <a:off x="5794281" y="5902516"/>
            <a:ext cx="525089" cy="395713"/>
          </a:xfrm>
          <a:prstGeom prst="rect">
            <a:avLst/>
          </a:prstGeom>
          <a:pattFill prst="wdDnDiag">
            <a:fgClr>
              <a:srgbClr val="FFC000"/>
            </a:fgClr>
            <a:bgClr>
              <a:schemeClr val="bg1"/>
            </a:bgClr>
          </a:pattFill>
          <a:ln w="190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306" tIns="32653" rIns="65306" bIns="32653" rtlCol="0" anchor="ctr"/>
          <a:lstStyle/>
          <a:p>
            <a:pPr algn="ctr"/>
            <a:endParaRPr lang="en-GB"/>
          </a:p>
        </p:txBody>
      </p:sp>
      <p:sp>
        <p:nvSpPr>
          <p:cNvPr id="125" name="TextBox 124"/>
          <p:cNvSpPr txBox="1"/>
          <p:nvPr/>
        </p:nvSpPr>
        <p:spPr>
          <a:xfrm>
            <a:off x="1201949" y="985038"/>
            <a:ext cx="1601114" cy="461665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May 2019</a:t>
            </a:r>
            <a:endParaRPr lang="en-GB" sz="2400" b="1" dirty="0"/>
          </a:p>
        </p:txBody>
      </p:sp>
      <p:sp>
        <p:nvSpPr>
          <p:cNvPr id="133" name="TextBox 132"/>
          <p:cNvSpPr txBox="1"/>
          <p:nvPr/>
        </p:nvSpPr>
        <p:spPr>
          <a:xfrm>
            <a:off x="6400800" y="3886200"/>
            <a:ext cx="1601114" cy="461665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Aug. 2019</a:t>
            </a:r>
            <a:endParaRPr lang="en-GB" sz="2400" b="1" dirty="0"/>
          </a:p>
        </p:txBody>
      </p:sp>
      <p:sp>
        <p:nvSpPr>
          <p:cNvPr id="135" name="TextBox 134"/>
          <p:cNvSpPr txBox="1"/>
          <p:nvPr/>
        </p:nvSpPr>
        <p:spPr>
          <a:xfrm>
            <a:off x="5334000" y="6324600"/>
            <a:ext cx="1601114" cy="461665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Dec. 2019</a:t>
            </a:r>
            <a:endParaRPr lang="en-GB" sz="2400" b="1" dirty="0"/>
          </a:p>
        </p:txBody>
      </p:sp>
      <p:sp>
        <p:nvSpPr>
          <p:cNvPr id="136" name="TextBox 135"/>
          <p:cNvSpPr txBox="1"/>
          <p:nvPr/>
        </p:nvSpPr>
        <p:spPr>
          <a:xfrm>
            <a:off x="-13163" y="5562600"/>
            <a:ext cx="3061163" cy="830997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Early acess: Jan 2019 </a:t>
            </a:r>
          </a:p>
          <a:p>
            <a:r>
              <a:rPr lang="sv-SE" sz="2400" b="1" dirty="0" smtClean="0"/>
              <a:t>Complete: Dec. 2019</a:t>
            </a:r>
            <a:endParaRPr lang="en-GB" sz="2400" b="1" dirty="0"/>
          </a:p>
        </p:txBody>
      </p:sp>
      <p:sp>
        <p:nvSpPr>
          <p:cNvPr id="137" name="TextBox 136"/>
          <p:cNvSpPr txBox="1"/>
          <p:nvPr/>
        </p:nvSpPr>
        <p:spPr>
          <a:xfrm>
            <a:off x="250564" y="1932757"/>
            <a:ext cx="1601114" cy="461665"/>
          </a:xfrm>
          <a:prstGeom prst="rect">
            <a:avLst/>
          </a:prstGeom>
          <a:solidFill>
            <a:srgbClr val="92D050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v-SE" sz="2400" b="1" dirty="0" smtClean="0"/>
              <a:t>May 2019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30667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D07 delayed by 18 months</a:t>
            </a:r>
          </a:p>
          <a:p>
            <a:r>
              <a:rPr lang="en-US" dirty="0" smtClean="0"/>
              <a:t>Remaining lab buildings will be completed as planned</a:t>
            </a:r>
          </a:p>
          <a:p>
            <a:endParaRPr lang="en-US" dirty="0"/>
          </a:p>
          <a:p>
            <a:r>
              <a:rPr lang="en-US" dirty="0" smtClean="0"/>
              <a:t>Priority issue:</a:t>
            </a:r>
          </a:p>
          <a:p>
            <a:pPr lvl="1"/>
            <a:r>
              <a:rPr lang="en-US" dirty="0" smtClean="0"/>
              <a:t>Level 100: LS&amp;SCM prep lab + appliance/instrument was no. 3 on list to serve instruments in D02</a:t>
            </a:r>
          </a:p>
          <a:p>
            <a:pPr lvl="1"/>
            <a:r>
              <a:rPr lang="en-US" dirty="0" smtClean="0"/>
              <a:t>Try to keep “cash” to fit it out as soon as it is ready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D6AE-68E3-A74D-817E-ADD0CF6A0E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20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list – this is what we should be able to afford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D08, level 100 – RML</a:t>
            </a:r>
          </a:p>
          <a:p>
            <a:r>
              <a:rPr lang="en-US" dirty="0" smtClean="0"/>
              <a:t>E04, level 100 – Basic chem. prep lab + (instrument + appliance room)</a:t>
            </a:r>
          </a:p>
          <a:p>
            <a:r>
              <a:rPr lang="en-US" strike="sngStrike" dirty="0" smtClean="0"/>
              <a:t>D07, level 100- LS&amp;SCM prep lab + instrument +_appl. + walk-in freezer</a:t>
            </a:r>
          </a:p>
          <a:p>
            <a:r>
              <a:rPr lang="en-US" dirty="0" smtClean="0"/>
              <a:t>D04, level 100 – LS&amp;SCM Basic Prep lab + appliances + cold room</a:t>
            </a:r>
          </a:p>
          <a:p>
            <a:r>
              <a:rPr lang="en-US" dirty="0" smtClean="0"/>
              <a:t>D08, level 110 -  Basic chem. prep lab</a:t>
            </a:r>
          </a:p>
          <a:p>
            <a:r>
              <a:rPr lang="en-US" dirty="0" smtClean="0"/>
              <a:t>E04, level 100 – Physical characterization lab (could be basic prep)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D6AE-68E3-A74D-817E-ADD0CF6A0E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94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list – this is what we are likely not to be able to afford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D08, level 110 – furnace room</a:t>
            </a:r>
          </a:p>
          <a:p>
            <a:r>
              <a:rPr lang="en-US" dirty="0" smtClean="0"/>
              <a:t>D08, level 110 – Glass sealing </a:t>
            </a:r>
          </a:p>
          <a:p>
            <a:pPr marL="0" indent="0">
              <a:buNone/>
            </a:pPr>
            <a:r>
              <a:rPr lang="en-US" dirty="0" smtClean="0"/>
              <a:t>------------------------------------------------</a:t>
            </a:r>
          </a:p>
          <a:p>
            <a:r>
              <a:rPr lang="en-US" dirty="0"/>
              <a:t>D04, level 100 </a:t>
            </a:r>
            <a:r>
              <a:rPr lang="en-US" dirty="0" smtClean="0"/>
              <a:t>– instr</a:t>
            </a:r>
            <a:r>
              <a:rPr lang="en-US" dirty="0"/>
              <a:t>. Room for LS &amp; SCM prep lab, </a:t>
            </a:r>
          </a:p>
          <a:p>
            <a:r>
              <a:rPr lang="en-US" dirty="0" smtClean="0"/>
              <a:t>D08, level 110 –  Thin film, appliances, instruments</a:t>
            </a:r>
          </a:p>
          <a:p>
            <a:r>
              <a:rPr lang="en-US" dirty="0" smtClean="0"/>
              <a:t>D04, level 110 – Chem. Basic prep</a:t>
            </a:r>
          </a:p>
          <a:p>
            <a:r>
              <a:rPr lang="en-US" dirty="0" smtClean="0"/>
              <a:t>E04</a:t>
            </a:r>
            <a:r>
              <a:rPr lang="en-US" dirty="0"/>
              <a:t>, level 100 – Cold room for the LS&amp;SCM</a:t>
            </a:r>
          </a:p>
          <a:p>
            <a:r>
              <a:rPr lang="en-US" dirty="0"/>
              <a:t>E04, level 110 – Basic Chem. Lab</a:t>
            </a:r>
          </a:p>
          <a:p>
            <a:r>
              <a:rPr lang="en-US" dirty="0"/>
              <a:t>E04, level 100 – X-ray Lab (+2 rooms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---------------------------------------------</a:t>
            </a:r>
            <a:endParaRPr lang="en-US" dirty="0"/>
          </a:p>
          <a:p>
            <a:r>
              <a:rPr lang="en-US" dirty="0" smtClean="0"/>
              <a:t>D07</a:t>
            </a:r>
            <a:r>
              <a:rPr lang="en-US" dirty="0"/>
              <a:t>, level 100- LS&amp;SCM prep lab + instrument +_appl. + walk-in </a:t>
            </a:r>
            <a:r>
              <a:rPr lang="en-US" dirty="0" smtClean="0"/>
              <a:t>freezer</a:t>
            </a:r>
          </a:p>
          <a:p>
            <a:r>
              <a:rPr lang="en-US" dirty="0"/>
              <a:t>D07, level 100 – </a:t>
            </a:r>
            <a:r>
              <a:rPr lang="en-US" dirty="0" smtClean="0"/>
              <a:t>SAXS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D6AE-68E3-A74D-817E-ADD0CF6A0E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92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to general lab drawing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More shelves, less cabinets up top</a:t>
            </a:r>
          </a:p>
          <a:p>
            <a:r>
              <a:rPr lang="en-US" dirty="0" smtClean="0"/>
              <a:t>Some long (double) cupboards</a:t>
            </a:r>
          </a:p>
          <a:p>
            <a:r>
              <a:rPr lang="en-US" dirty="0" smtClean="0"/>
              <a:t>More cabinets than drawers, 1 set of drawers per bench at least</a:t>
            </a:r>
          </a:p>
          <a:p>
            <a:r>
              <a:rPr lang="en-US" dirty="0" smtClean="0"/>
              <a:t>Drawers of several heights, deep drawers very useful</a:t>
            </a:r>
          </a:p>
          <a:p>
            <a:r>
              <a:rPr lang="en-US" dirty="0" smtClean="0"/>
              <a:t>Some chairs not too many</a:t>
            </a:r>
          </a:p>
          <a:p>
            <a:r>
              <a:rPr lang="en-US" dirty="0" smtClean="0"/>
              <a:t>Wheels with locks would be preferred</a:t>
            </a:r>
          </a:p>
          <a:p>
            <a:r>
              <a:rPr lang="en-US" dirty="0" smtClean="0"/>
              <a:t>Scratch chemical cupboards, glass cabinets instead for glassware</a:t>
            </a:r>
          </a:p>
          <a:p>
            <a:r>
              <a:rPr lang="en-US" dirty="0" smtClean="0"/>
              <a:t>Eye-wash on sinks are missing, safety shower missing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D6AE-68E3-A74D-817E-ADD0CF6A0E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74231" y="3244334"/>
            <a:ext cx="2195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D07, level 100 – SAXS</a:t>
            </a:r>
          </a:p>
        </p:txBody>
      </p:sp>
    </p:spTree>
    <p:extLst>
      <p:ext uri="{BB962C8B-B14F-4D97-AF65-F5344CB8AC3E}">
        <p14:creationId xmlns:p14="http://schemas.microsoft.com/office/powerpoint/2010/main" val="336560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Gas lines, vacuum, power points are missing outside of hoods</a:t>
            </a:r>
          </a:p>
          <a:p>
            <a:r>
              <a:rPr lang="en-US" dirty="0" smtClean="0"/>
              <a:t>Overhead exhaust: possibly reduce to 2 instead of 3</a:t>
            </a:r>
          </a:p>
          <a:p>
            <a:r>
              <a:rPr lang="en-US" dirty="0" smtClean="0"/>
              <a:t> one acid fume hood/general lab</a:t>
            </a:r>
          </a:p>
          <a:p>
            <a:r>
              <a:rPr lang="en-US" dirty="0" err="1" smtClean="0"/>
              <a:t>Mili</a:t>
            </a:r>
            <a:r>
              <a:rPr lang="en-US" dirty="0" smtClean="0"/>
              <a:t>-Q in main labs at the sink, DI water in appliance room for dish washers (see house DI system for all buildings)</a:t>
            </a:r>
          </a:p>
          <a:p>
            <a:r>
              <a:rPr lang="en-US" dirty="0" smtClean="0"/>
              <a:t>Make sure there is room for user equipment</a:t>
            </a:r>
          </a:p>
          <a:p>
            <a:r>
              <a:rPr lang="en-US" dirty="0" smtClean="0"/>
              <a:t>Leave one double bench open for equipment (center, close to door)</a:t>
            </a:r>
          </a:p>
          <a:p>
            <a:r>
              <a:rPr lang="en-US" dirty="0" smtClean="0"/>
              <a:t>Figure out how to clean lab coats (survey? autoclave?)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D6AE-68E3-A74D-817E-ADD0CF6A0E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to general lab drawing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20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Lockers for users in the coat area</a:t>
            </a:r>
          </a:p>
          <a:p>
            <a:r>
              <a:rPr lang="en-US" dirty="0" smtClean="0"/>
              <a:t>Do the windows open?</a:t>
            </a:r>
          </a:p>
          <a:p>
            <a:r>
              <a:rPr lang="en-US" dirty="0" smtClean="0"/>
              <a:t>One balance bench/prep lab enough</a:t>
            </a:r>
          </a:p>
          <a:p>
            <a:r>
              <a:rPr lang="en-US" dirty="0" smtClean="0"/>
              <a:t>Fire extinguisher/blanket will be decided by ESH</a:t>
            </a:r>
          </a:p>
          <a:p>
            <a:r>
              <a:rPr lang="en-US" dirty="0" smtClean="0"/>
              <a:t>Dishwashers are in the main lab =&gt; need to be on separate fuse</a:t>
            </a:r>
          </a:p>
          <a:p>
            <a:r>
              <a:rPr lang="en-US" dirty="0" smtClean="0"/>
              <a:t>Appliance room: fridge/freezer/</a:t>
            </a:r>
            <a:r>
              <a:rPr lang="en-US" dirty="0" err="1" smtClean="0"/>
              <a:t>sonicator</a:t>
            </a:r>
            <a:r>
              <a:rPr lang="en-US" dirty="0" smtClean="0"/>
              <a:t>/centrifuge; Lab: dishwasher/ice maker;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D6AE-68E3-A74D-817E-ADD0CF6A0E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to general lab drawing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094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RML (D08, 100)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Change-over area:  Possibly removable barrier in form of seat</a:t>
            </a:r>
          </a:p>
          <a:p>
            <a:r>
              <a:rPr lang="en-US" dirty="0" smtClean="0"/>
              <a:t>Glove boxes: sizes unknown, but should provide for largest possible</a:t>
            </a:r>
          </a:p>
          <a:p>
            <a:r>
              <a:rPr lang="en-US" dirty="0" smtClean="0"/>
              <a:t>Switch glove box position, </a:t>
            </a:r>
          </a:p>
          <a:p>
            <a:r>
              <a:rPr lang="en-US" dirty="0" smtClean="0"/>
              <a:t>Half-height wall between GB and door, use for hooks/ containers for PPE</a:t>
            </a:r>
          </a:p>
          <a:p>
            <a:r>
              <a:rPr lang="en-US" dirty="0" smtClean="0"/>
              <a:t>Mobile island, </a:t>
            </a:r>
          </a:p>
          <a:p>
            <a:r>
              <a:rPr lang="en-US" dirty="0" smtClean="0"/>
              <a:t>Think about nuclear storage</a:t>
            </a:r>
          </a:p>
          <a:p>
            <a:r>
              <a:rPr lang="en-US" dirty="0" smtClean="0"/>
              <a:t>One acid –</a:t>
            </a:r>
            <a:r>
              <a:rPr lang="en-US" dirty="0" err="1" smtClean="0"/>
              <a:t>fumehood</a:t>
            </a:r>
            <a:endParaRPr lang="en-US" dirty="0" smtClean="0"/>
          </a:p>
          <a:p>
            <a:r>
              <a:rPr lang="en-US" dirty="0" smtClean="0"/>
              <a:t>Additional shelving  on top of benches</a:t>
            </a:r>
          </a:p>
          <a:p>
            <a:r>
              <a:rPr lang="en-US" dirty="0" smtClean="0"/>
              <a:t>Fire escape route needs to be discussed with ESH</a:t>
            </a:r>
          </a:p>
          <a:p>
            <a:r>
              <a:rPr lang="en-US" dirty="0" smtClean="0"/>
              <a:t>Need sink in RML, but on bench</a:t>
            </a:r>
          </a:p>
          <a:p>
            <a:r>
              <a:rPr lang="en-US" dirty="0" smtClean="0"/>
              <a:t>Gases in </a:t>
            </a:r>
            <a:r>
              <a:rPr lang="en-US" dirty="0" err="1" smtClean="0"/>
              <a:t>fumehood</a:t>
            </a:r>
            <a:endParaRPr lang="en-US" dirty="0" smtClean="0"/>
          </a:p>
          <a:p>
            <a:r>
              <a:rPr lang="en-US" dirty="0" smtClean="0"/>
              <a:t>Space for </a:t>
            </a:r>
            <a:r>
              <a:rPr lang="en-US" dirty="0" err="1" smtClean="0"/>
              <a:t>Ar</a:t>
            </a:r>
            <a:r>
              <a:rPr lang="en-US" dirty="0" smtClean="0"/>
              <a:t> gas cylinder for glove boxes</a:t>
            </a:r>
          </a:p>
          <a:p>
            <a:r>
              <a:rPr lang="en-US" dirty="0" smtClean="0"/>
              <a:t>Ceiling power panel in middle of room</a:t>
            </a:r>
          </a:p>
          <a:p>
            <a:r>
              <a:rPr lang="en-US" dirty="0" smtClean="0"/>
              <a:t>Oxygen-alarm (gamma spec – detector cooling), move gamma spec to bench</a:t>
            </a:r>
          </a:p>
          <a:p>
            <a:r>
              <a:rPr lang="en-US" dirty="0" smtClean="0"/>
              <a:t>HVAC system and negative air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D6AE-68E3-A74D-817E-ADD0CF6A0E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7/23/2017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sv-S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888514"/>
      </p:ext>
    </p:extLst>
  </p:cSld>
  <p:clrMapOvr>
    <a:masterClrMapping/>
  </p:clrMapOvr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2885</TotalTime>
  <Words>1172</Words>
  <Application>Microsoft Office PowerPoint</Application>
  <PresentationFormat>On-screen Show (4:3)</PresentationFormat>
  <Paragraphs>184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ESS Core Powerpoint</vt:lpstr>
      <vt:lpstr>SULF - user lab facilities - now and in operation  Monika Hartl </vt:lpstr>
      <vt:lpstr>2019/2020: NSS Proposed Access Dates </vt:lpstr>
      <vt:lpstr>VALUE ENGINEERING</vt:lpstr>
      <vt:lpstr>Priority list – this is what we should be able to afford</vt:lpstr>
      <vt:lpstr>Priority list – this is what we are likely not to be able to afford</vt:lpstr>
      <vt:lpstr>Comments to general lab drawing</vt:lpstr>
      <vt:lpstr>Comments to general lab drawing</vt:lpstr>
      <vt:lpstr>Comments to general lab drawing</vt:lpstr>
      <vt:lpstr>RML (D08, 100)</vt:lpstr>
      <vt:lpstr>Furnace room (D08, 110)</vt:lpstr>
      <vt:lpstr>Thin Film Lab (D08, 110)</vt:lpstr>
      <vt:lpstr>Glas Sealing(D08, 110)</vt:lpstr>
      <vt:lpstr>E04, level 100, LS&amp;SCM + instr/appliance</vt:lpstr>
      <vt:lpstr>Basic Prep (D04, 100)</vt:lpstr>
      <vt:lpstr>Basic Prep (D08, 110)</vt:lpstr>
      <vt:lpstr>Phys Charac (E04, 100)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Monika Hartl</dc:creator>
  <cp:lastModifiedBy>Monika Hartl</cp:lastModifiedBy>
  <cp:revision>211</cp:revision>
  <dcterms:created xsi:type="dcterms:W3CDTF">2016-05-23T21:35:31Z</dcterms:created>
  <dcterms:modified xsi:type="dcterms:W3CDTF">2017-07-23T14:51:42Z</dcterms:modified>
</cp:coreProperties>
</file>