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dp" ContentType="image/vnd.ms-photo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454" r:id="rId2"/>
    <p:sldId id="805" r:id="rId3"/>
    <p:sldId id="458" r:id="rId4"/>
    <p:sldId id="981" r:id="rId5"/>
    <p:sldId id="1303" r:id="rId6"/>
    <p:sldId id="1256" r:id="rId7"/>
    <p:sldId id="1310" r:id="rId8"/>
    <p:sldId id="1246" r:id="rId9"/>
    <p:sldId id="1247" r:id="rId10"/>
    <p:sldId id="1227" r:id="rId11"/>
    <p:sldId id="1228" r:id="rId12"/>
    <p:sldId id="1248" r:id="rId13"/>
    <p:sldId id="1231" r:id="rId14"/>
    <p:sldId id="1233" r:id="rId15"/>
    <p:sldId id="1311" r:id="rId16"/>
    <p:sldId id="1293" r:id="rId17"/>
    <p:sldId id="1301" r:id="rId18"/>
    <p:sldId id="1195" r:id="rId19"/>
    <p:sldId id="1196" r:id="rId20"/>
    <p:sldId id="1197" r:id="rId21"/>
    <p:sldId id="1264" r:id="rId22"/>
    <p:sldId id="1313" r:id="rId23"/>
    <p:sldId id="1260" r:id="rId24"/>
    <p:sldId id="1261" r:id="rId25"/>
    <p:sldId id="1262" r:id="rId26"/>
    <p:sldId id="1257" r:id="rId27"/>
    <p:sldId id="1111" r:id="rId28"/>
    <p:sldId id="1155" r:id="rId29"/>
    <p:sldId id="1112" r:id="rId30"/>
    <p:sldId id="1152" r:id="rId31"/>
    <p:sldId id="1153" r:id="rId32"/>
    <p:sldId id="1154" r:id="rId33"/>
    <p:sldId id="1113" r:id="rId34"/>
    <p:sldId id="1114" r:id="rId35"/>
    <p:sldId id="1183" r:id="rId36"/>
    <p:sldId id="1184" r:id="rId37"/>
    <p:sldId id="1115" r:id="rId38"/>
    <p:sldId id="1317" r:id="rId39"/>
    <p:sldId id="1318" r:id="rId40"/>
    <p:sldId id="1319" r:id="rId41"/>
    <p:sldId id="1320" r:id="rId42"/>
    <p:sldId id="1321" r:id="rId43"/>
    <p:sldId id="1322" r:id="rId44"/>
    <p:sldId id="1323" r:id="rId45"/>
    <p:sldId id="1324" r:id="rId46"/>
    <p:sldId id="1325" r:id="rId47"/>
    <p:sldId id="1326" r:id="rId48"/>
    <p:sldId id="1314" r:id="rId49"/>
    <p:sldId id="1207" r:id="rId50"/>
    <p:sldId id="1002" r:id="rId51"/>
    <p:sldId id="1003" r:id="rId52"/>
    <p:sldId id="1004" r:id="rId53"/>
    <p:sldId id="1008" r:id="rId5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v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  <a:srgbClr val="66B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0" autoAdjust="0"/>
    <p:restoredTop sz="90529" autoAdjust="0"/>
  </p:normalViewPr>
  <p:slideViewPr>
    <p:cSldViewPr>
      <p:cViewPr varScale="1">
        <p:scale>
          <a:sx n="108" d="100"/>
          <a:sy n="108" d="100"/>
        </p:scale>
        <p:origin x="632" y="192"/>
      </p:cViewPr>
      <p:guideLst>
        <p:guide orient="horz" pos="2205"/>
        <p:guide pos="4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inedarve:Documents:#ESS_TechDoc:ESS_LeadEngineers:0_LE_Requirements:DmG_OPTIMUS_PowerPro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416849349"/>
          <c:y val="0.0679028466962653"/>
          <c:w val="0.759244512368759"/>
          <c:h val="0.6399574904163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Accelerating gradient MV/m</c:v>
                </c:pt>
              </c:strCache>
            </c:strRef>
          </c:tx>
          <c:spPr>
            <a:ln w="47625">
              <a:noFill/>
            </a:ln>
          </c:spPr>
          <c:marker>
            <c:symbol val="dot"/>
            <c:size val="9"/>
          </c:marker>
          <c:xVal>
            <c:numRef>
              <c:f>Sheet1!$A$3:$A$148</c:f>
              <c:numCache>
                <c:formatCode>General</c:formatCode>
                <c:ptCount val="146"/>
                <c:pt idx="0">
                  <c:v>0.416</c:v>
                </c:pt>
                <c:pt idx="1">
                  <c:v>0.425</c:v>
                </c:pt>
                <c:pt idx="2">
                  <c:v>0.433</c:v>
                </c:pt>
                <c:pt idx="3">
                  <c:v>0.442</c:v>
                </c:pt>
                <c:pt idx="4">
                  <c:v>0.45</c:v>
                </c:pt>
                <c:pt idx="5">
                  <c:v>0.459</c:v>
                </c:pt>
                <c:pt idx="6">
                  <c:v>0.467</c:v>
                </c:pt>
                <c:pt idx="7">
                  <c:v>0.475</c:v>
                </c:pt>
                <c:pt idx="8">
                  <c:v>0.483</c:v>
                </c:pt>
                <c:pt idx="9">
                  <c:v>0.491</c:v>
                </c:pt>
                <c:pt idx="10">
                  <c:v>0.498</c:v>
                </c:pt>
                <c:pt idx="11">
                  <c:v>0.505</c:v>
                </c:pt>
                <c:pt idx="12">
                  <c:v>0.512</c:v>
                </c:pt>
                <c:pt idx="13">
                  <c:v>0.519</c:v>
                </c:pt>
                <c:pt idx="14">
                  <c:v>0.526</c:v>
                </c:pt>
                <c:pt idx="15">
                  <c:v>0.532</c:v>
                </c:pt>
                <c:pt idx="16">
                  <c:v>0.538</c:v>
                </c:pt>
                <c:pt idx="17">
                  <c:v>0.544</c:v>
                </c:pt>
                <c:pt idx="18">
                  <c:v>0.55</c:v>
                </c:pt>
                <c:pt idx="19">
                  <c:v>0.555</c:v>
                </c:pt>
                <c:pt idx="20">
                  <c:v>0.561</c:v>
                </c:pt>
                <c:pt idx="21">
                  <c:v>0.566</c:v>
                </c:pt>
                <c:pt idx="22">
                  <c:v>0.571</c:v>
                </c:pt>
                <c:pt idx="23">
                  <c:v>0.575</c:v>
                </c:pt>
                <c:pt idx="24">
                  <c:v>0.58</c:v>
                </c:pt>
                <c:pt idx="25">
                  <c:v>0.584</c:v>
                </c:pt>
                <c:pt idx="26">
                  <c:v>0.587</c:v>
                </c:pt>
                <c:pt idx="27">
                  <c:v>0.591</c:v>
                </c:pt>
                <c:pt idx="28">
                  <c:v>0.594</c:v>
                </c:pt>
                <c:pt idx="29">
                  <c:v>0.597</c:v>
                </c:pt>
                <c:pt idx="30">
                  <c:v>0.601</c:v>
                </c:pt>
                <c:pt idx="31">
                  <c:v>0.605</c:v>
                </c:pt>
                <c:pt idx="32">
                  <c:v>0.609</c:v>
                </c:pt>
                <c:pt idx="33">
                  <c:v>0.614</c:v>
                </c:pt>
                <c:pt idx="34">
                  <c:v>0.619</c:v>
                </c:pt>
                <c:pt idx="35">
                  <c:v>0.624</c:v>
                </c:pt>
                <c:pt idx="36">
                  <c:v>0.629</c:v>
                </c:pt>
                <c:pt idx="37">
                  <c:v>0.635</c:v>
                </c:pt>
                <c:pt idx="38">
                  <c:v>0.641</c:v>
                </c:pt>
                <c:pt idx="39">
                  <c:v>0.648</c:v>
                </c:pt>
                <c:pt idx="40">
                  <c:v>0.654</c:v>
                </c:pt>
                <c:pt idx="41">
                  <c:v>0.661</c:v>
                </c:pt>
                <c:pt idx="42">
                  <c:v>0.668</c:v>
                </c:pt>
                <c:pt idx="43">
                  <c:v>0.676</c:v>
                </c:pt>
                <c:pt idx="44">
                  <c:v>0.683</c:v>
                </c:pt>
                <c:pt idx="45">
                  <c:v>0.69</c:v>
                </c:pt>
                <c:pt idx="46">
                  <c:v>0.698</c:v>
                </c:pt>
                <c:pt idx="47">
                  <c:v>0.705</c:v>
                </c:pt>
                <c:pt idx="48">
                  <c:v>0.712</c:v>
                </c:pt>
                <c:pt idx="49">
                  <c:v>0.719</c:v>
                </c:pt>
                <c:pt idx="50">
                  <c:v>0.726</c:v>
                </c:pt>
                <c:pt idx="51">
                  <c:v>0.732</c:v>
                </c:pt>
                <c:pt idx="52">
                  <c:v>0.738</c:v>
                </c:pt>
                <c:pt idx="53">
                  <c:v>0.744</c:v>
                </c:pt>
                <c:pt idx="54">
                  <c:v>0.75</c:v>
                </c:pt>
                <c:pt idx="55">
                  <c:v>0.755</c:v>
                </c:pt>
                <c:pt idx="56">
                  <c:v>0.76</c:v>
                </c:pt>
                <c:pt idx="57">
                  <c:v>0.765</c:v>
                </c:pt>
                <c:pt idx="58">
                  <c:v>0.77</c:v>
                </c:pt>
                <c:pt idx="59">
                  <c:v>0.774</c:v>
                </c:pt>
                <c:pt idx="60">
                  <c:v>0.778</c:v>
                </c:pt>
                <c:pt idx="61">
                  <c:v>0.782</c:v>
                </c:pt>
                <c:pt idx="62">
                  <c:v>0.787</c:v>
                </c:pt>
                <c:pt idx="63">
                  <c:v>0.791</c:v>
                </c:pt>
                <c:pt idx="64">
                  <c:v>0.795</c:v>
                </c:pt>
                <c:pt idx="65">
                  <c:v>0.8</c:v>
                </c:pt>
                <c:pt idx="66">
                  <c:v>0.804</c:v>
                </c:pt>
                <c:pt idx="67">
                  <c:v>0.808</c:v>
                </c:pt>
                <c:pt idx="68">
                  <c:v>0.812</c:v>
                </c:pt>
                <c:pt idx="69">
                  <c:v>0.816</c:v>
                </c:pt>
                <c:pt idx="70">
                  <c:v>0.82</c:v>
                </c:pt>
                <c:pt idx="71">
                  <c:v>0.824</c:v>
                </c:pt>
                <c:pt idx="72">
                  <c:v>0.827</c:v>
                </c:pt>
                <c:pt idx="73">
                  <c:v>0.831</c:v>
                </c:pt>
                <c:pt idx="74">
                  <c:v>0.834</c:v>
                </c:pt>
                <c:pt idx="75">
                  <c:v>0.838</c:v>
                </c:pt>
                <c:pt idx="76">
                  <c:v>0.841</c:v>
                </c:pt>
                <c:pt idx="77">
                  <c:v>0.844</c:v>
                </c:pt>
                <c:pt idx="78">
                  <c:v>0.848</c:v>
                </c:pt>
                <c:pt idx="79">
                  <c:v>0.851</c:v>
                </c:pt>
                <c:pt idx="80">
                  <c:v>0.854</c:v>
                </c:pt>
                <c:pt idx="81">
                  <c:v>0.857</c:v>
                </c:pt>
                <c:pt idx="82">
                  <c:v>0.86</c:v>
                </c:pt>
                <c:pt idx="83">
                  <c:v>0.862</c:v>
                </c:pt>
                <c:pt idx="84">
                  <c:v>0.865</c:v>
                </c:pt>
                <c:pt idx="85">
                  <c:v>0.868</c:v>
                </c:pt>
                <c:pt idx="86">
                  <c:v>0.87</c:v>
                </c:pt>
                <c:pt idx="87">
                  <c:v>0.873</c:v>
                </c:pt>
                <c:pt idx="88">
                  <c:v>0.875</c:v>
                </c:pt>
                <c:pt idx="89">
                  <c:v>0.878</c:v>
                </c:pt>
                <c:pt idx="90">
                  <c:v>0.88</c:v>
                </c:pt>
                <c:pt idx="91">
                  <c:v>0.882</c:v>
                </c:pt>
                <c:pt idx="92">
                  <c:v>0.884</c:v>
                </c:pt>
                <c:pt idx="93">
                  <c:v>0.886</c:v>
                </c:pt>
                <c:pt idx="94">
                  <c:v>0.888</c:v>
                </c:pt>
                <c:pt idx="95">
                  <c:v>0.89</c:v>
                </c:pt>
                <c:pt idx="96">
                  <c:v>0.892</c:v>
                </c:pt>
                <c:pt idx="97">
                  <c:v>0.894</c:v>
                </c:pt>
                <c:pt idx="98">
                  <c:v>0.896</c:v>
                </c:pt>
                <c:pt idx="99">
                  <c:v>0.898</c:v>
                </c:pt>
                <c:pt idx="100">
                  <c:v>0.9</c:v>
                </c:pt>
                <c:pt idx="101">
                  <c:v>0.901</c:v>
                </c:pt>
                <c:pt idx="102">
                  <c:v>0.903</c:v>
                </c:pt>
                <c:pt idx="103">
                  <c:v>0.905</c:v>
                </c:pt>
                <c:pt idx="104">
                  <c:v>0.906</c:v>
                </c:pt>
                <c:pt idx="105">
                  <c:v>0.908</c:v>
                </c:pt>
                <c:pt idx="106">
                  <c:v>0.909</c:v>
                </c:pt>
                <c:pt idx="107">
                  <c:v>0.911</c:v>
                </c:pt>
                <c:pt idx="108">
                  <c:v>0.912</c:v>
                </c:pt>
                <c:pt idx="109">
                  <c:v>0.914</c:v>
                </c:pt>
                <c:pt idx="110">
                  <c:v>0.915</c:v>
                </c:pt>
                <c:pt idx="111">
                  <c:v>0.916</c:v>
                </c:pt>
                <c:pt idx="112">
                  <c:v>0.918</c:v>
                </c:pt>
                <c:pt idx="113">
                  <c:v>0.919</c:v>
                </c:pt>
                <c:pt idx="114">
                  <c:v>0.92</c:v>
                </c:pt>
                <c:pt idx="115">
                  <c:v>0.921</c:v>
                </c:pt>
                <c:pt idx="116">
                  <c:v>0.923</c:v>
                </c:pt>
                <c:pt idx="117">
                  <c:v>0.924</c:v>
                </c:pt>
                <c:pt idx="118">
                  <c:v>0.925</c:v>
                </c:pt>
                <c:pt idx="119">
                  <c:v>0.926</c:v>
                </c:pt>
                <c:pt idx="120">
                  <c:v>0.927</c:v>
                </c:pt>
                <c:pt idx="121">
                  <c:v>0.928</c:v>
                </c:pt>
                <c:pt idx="122">
                  <c:v>0.929</c:v>
                </c:pt>
                <c:pt idx="123">
                  <c:v>0.93</c:v>
                </c:pt>
                <c:pt idx="124">
                  <c:v>0.931</c:v>
                </c:pt>
                <c:pt idx="125">
                  <c:v>0.932</c:v>
                </c:pt>
                <c:pt idx="126">
                  <c:v>0.933</c:v>
                </c:pt>
                <c:pt idx="127">
                  <c:v>0.934</c:v>
                </c:pt>
                <c:pt idx="128">
                  <c:v>0.935</c:v>
                </c:pt>
                <c:pt idx="129">
                  <c:v>0.936</c:v>
                </c:pt>
                <c:pt idx="130">
                  <c:v>0.937</c:v>
                </c:pt>
                <c:pt idx="131">
                  <c:v>0.937</c:v>
                </c:pt>
                <c:pt idx="132">
                  <c:v>0.938</c:v>
                </c:pt>
                <c:pt idx="133">
                  <c:v>0.939</c:v>
                </c:pt>
                <c:pt idx="134">
                  <c:v>0.94</c:v>
                </c:pt>
                <c:pt idx="135">
                  <c:v>0.941</c:v>
                </c:pt>
                <c:pt idx="136">
                  <c:v>0.941</c:v>
                </c:pt>
                <c:pt idx="137">
                  <c:v>0.942</c:v>
                </c:pt>
                <c:pt idx="138">
                  <c:v>0.943</c:v>
                </c:pt>
                <c:pt idx="139">
                  <c:v>0.944</c:v>
                </c:pt>
                <c:pt idx="140">
                  <c:v>0.944</c:v>
                </c:pt>
                <c:pt idx="141">
                  <c:v>0.945</c:v>
                </c:pt>
                <c:pt idx="142">
                  <c:v>0.946</c:v>
                </c:pt>
                <c:pt idx="143">
                  <c:v>0.946</c:v>
                </c:pt>
                <c:pt idx="144">
                  <c:v>0.947</c:v>
                </c:pt>
                <c:pt idx="145">
                  <c:v>0.948</c:v>
                </c:pt>
              </c:numCache>
            </c:numRef>
          </c:xVal>
          <c:yVal>
            <c:numRef>
              <c:f>Sheet1!$B$3:$B$148</c:f>
              <c:numCache>
                <c:formatCode>General</c:formatCode>
                <c:ptCount val="146"/>
                <c:pt idx="0">
                  <c:v>7.535346414444052</c:v>
                </c:pt>
                <c:pt idx="1">
                  <c:v>7.817334429953394</c:v>
                </c:pt>
                <c:pt idx="2">
                  <c:v>8.083656444601103</c:v>
                </c:pt>
                <c:pt idx="3">
                  <c:v>8.30298045666393</c:v>
                </c:pt>
                <c:pt idx="4">
                  <c:v>8.475306466141855</c:v>
                </c:pt>
                <c:pt idx="5">
                  <c:v>8.631966474758148</c:v>
                </c:pt>
                <c:pt idx="6">
                  <c:v>8.757294481651098</c:v>
                </c:pt>
                <c:pt idx="7">
                  <c:v>8.851290486820977</c:v>
                </c:pt>
                <c:pt idx="8">
                  <c:v>8.913954490267496</c:v>
                </c:pt>
                <c:pt idx="9">
                  <c:v>8.960952492852387</c:v>
                </c:pt>
                <c:pt idx="10">
                  <c:v>8.99228449457565</c:v>
                </c:pt>
                <c:pt idx="11">
                  <c:v>8.99228449457565</c:v>
                </c:pt>
                <c:pt idx="12">
                  <c:v>8.99228449457565</c:v>
                </c:pt>
                <c:pt idx="13">
                  <c:v>8.976618493714017</c:v>
                </c:pt>
                <c:pt idx="14">
                  <c:v>8.945286491990757</c:v>
                </c:pt>
                <c:pt idx="15">
                  <c:v>8.913954490267496</c:v>
                </c:pt>
                <c:pt idx="16">
                  <c:v>8.86695648768261</c:v>
                </c:pt>
                <c:pt idx="17">
                  <c:v>8.819958485097715</c:v>
                </c:pt>
                <c:pt idx="18">
                  <c:v>8.772960482512698</c:v>
                </c:pt>
                <c:pt idx="19">
                  <c:v>8.710296479066304</c:v>
                </c:pt>
                <c:pt idx="20">
                  <c:v>8.663298476481415</c:v>
                </c:pt>
                <c:pt idx="21">
                  <c:v>8.600634473034895</c:v>
                </c:pt>
                <c:pt idx="22">
                  <c:v>8.537970469588368</c:v>
                </c:pt>
                <c:pt idx="23">
                  <c:v>8.475306466141855</c:v>
                </c:pt>
                <c:pt idx="24">
                  <c:v>8.114988446324363</c:v>
                </c:pt>
                <c:pt idx="25">
                  <c:v>8.036658442016213</c:v>
                </c:pt>
                <c:pt idx="26">
                  <c:v>4.103556942113538</c:v>
                </c:pt>
                <c:pt idx="27">
                  <c:v>4.267231577981244</c:v>
                </c:pt>
                <c:pt idx="28">
                  <c:v>4.465979350106465</c:v>
                </c:pt>
                <c:pt idx="29">
                  <c:v>4.629653985974252</c:v>
                </c:pt>
                <c:pt idx="30">
                  <c:v>5.424645074474882</c:v>
                </c:pt>
                <c:pt idx="31">
                  <c:v>5.623392846600025</c:v>
                </c:pt>
                <c:pt idx="32">
                  <c:v>5.833831664144327</c:v>
                </c:pt>
                <c:pt idx="33">
                  <c:v>6.032579436269478</c:v>
                </c:pt>
                <c:pt idx="34">
                  <c:v>7.43550488656471</c:v>
                </c:pt>
                <c:pt idx="35">
                  <c:v>7.70439893120463</c:v>
                </c:pt>
                <c:pt idx="36">
                  <c:v>7.97329297584455</c:v>
                </c:pt>
                <c:pt idx="37">
                  <c:v>8.218804929646212</c:v>
                </c:pt>
                <c:pt idx="38">
                  <c:v>10.4751766955377</c:v>
                </c:pt>
                <c:pt idx="39">
                  <c:v>10.80252596727326</c:v>
                </c:pt>
                <c:pt idx="40">
                  <c:v>11.09480210275143</c:v>
                </c:pt>
                <c:pt idx="41">
                  <c:v>11.35200510197222</c:v>
                </c:pt>
                <c:pt idx="42">
                  <c:v>13.56161268618721</c:v>
                </c:pt>
                <c:pt idx="43">
                  <c:v>13.79543359456975</c:v>
                </c:pt>
                <c:pt idx="44">
                  <c:v>14.02925450295228</c:v>
                </c:pt>
                <c:pt idx="45">
                  <c:v>14.14616495714355</c:v>
                </c:pt>
                <c:pt idx="46">
                  <c:v>16.36746358677766</c:v>
                </c:pt>
                <c:pt idx="47">
                  <c:v>16.48437404096892</c:v>
                </c:pt>
                <c:pt idx="48">
                  <c:v>16.48437404096892</c:v>
                </c:pt>
                <c:pt idx="49">
                  <c:v>16.48437404096892</c:v>
                </c:pt>
                <c:pt idx="50">
                  <c:v>16.71819494935147</c:v>
                </c:pt>
                <c:pt idx="51">
                  <c:v>16.6012844951602</c:v>
                </c:pt>
                <c:pt idx="52">
                  <c:v>16.48437404096892</c:v>
                </c:pt>
                <c:pt idx="53">
                  <c:v>16.25055313258639</c:v>
                </c:pt>
                <c:pt idx="54">
                  <c:v>16.13364267839512</c:v>
                </c:pt>
                <c:pt idx="55">
                  <c:v>15.89982177001259</c:v>
                </c:pt>
                <c:pt idx="56">
                  <c:v>15.78291131582132</c:v>
                </c:pt>
                <c:pt idx="57">
                  <c:v>15.54909040743878</c:v>
                </c:pt>
                <c:pt idx="58">
                  <c:v>15.43217995324751</c:v>
                </c:pt>
                <c:pt idx="59">
                  <c:v>15.19835904486497</c:v>
                </c:pt>
                <c:pt idx="60">
                  <c:v>14.96453813648244</c:v>
                </c:pt>
                <c:pt idx="61">
                  <c:v>14.7307172280999</c:v>
                </c:pt>
                <c:pt idx="62">
                  <c:v>15.19237757976681</c:v>
                </c:pt>
                <c:pt idx="63">
                  <c:v>15.52027062105675</c:v>
                </c:pt>
                <c:pt idx="64">
                  <c:v>15.84816366234668</c:v>
                </c:pt>
                <c:pt idx="65">
                  <c:v>16.06675902320663</c:v>
                </c:pt>
                <c:pt idx="66">
                  <c:v>16.72254510578649</c:v>
                </c:pt>
                <c:pt idx="67">
                  <c:v>16.94114046664645</c:v>
                </c:pt>
                <c:pt idx="68">
                  <c:v>17.26903350793618</c:v>
                </c:pt>
                <c:pt idx="69">
                  <c:v>17.48762886879632</c:v>
                </c:pt>
                <c:pt idx="70">
                  <c:v>17.59692654922631</c:v>
                </c:pt>
                <c:pt idx="71">
                  <c:v>17.81552191008626</c:v>
                </c:pt>
                <c:pt idx="72">
                  <c:v>18.03411727094622</c:v>
                </c:pt>
                <c:pt idx="73">
                  <c:v>18.1434149513762</c:v>
                </c:pt>
                <c:pt idx="74">
                  <c:v>18.36201031223615</c:v>
                </c:pt>
                <c:pt idx="75">
                  <c:v>18.47130799266613</c:v>
                </c:pt>
                <c:pt idx="76">
                  <c:v>18.58060567309611</c:v>
                </c:pt>
                <c:pt idx="77">
                  <c:v>18.68990335352608</c:v>
                </c:pt>
                <c:pt idx="78">
                  <c:v>18.90849871438603</c:v>
                </c:pt>
                <c:pt idx="79">
                  <c:v>18.90849871438603</c:v>
                </c:pt>
                <c:pt idx="80">
                  <c:v>19.01779639481601</c:v>
                </c:pt>
                <c:pt idx="81">
                  <c:v>19.12709407524599</c:v>
                </c:pt>
                <c:pt idx="82">
                  <c:v>19.23639175567597</c:v>
                </c:pt>
                <c:pt idx="83">
                  <c:v>19.34568943610588</c:v>
                </c:pt>
                <c:pt idx="84">
                  <c:v>19.34568943610588</c:v>
                </c:pt>
                <c:pt idx="85">
                  <c:v>19.45498711653592</c:v>
                </c:pt>
                <c:pt idx="86">
                  <c:v>19.45498711653592</c:v>
                </c:pt>
                <c:pt idx="87">
                  <c:v>19.5642847969659</c:v>
                </c:pt>
                <c:pt idx="88">
                  <c:v>19.5642847969659</c:v>
                </c:pt>
                <c:pt idx="89">
                  <c:v>19.67358247739588</c:v>
                </c:pt>
                <c:pt idx="90">
                  <c:v>19.67358247739588</c:v>
                </c:pt>
                <c:pt idx="91">
                  <c:v>19.67358247739588</c:v>
                </c:pt>
                <c:pt idx="92">
                  <c:v>19.78288015782585</c:v>
                </c:pt>
                <c:pt idx="93">
                  <c:v>19.78288015782585</c:v>
                </c:pt>
                <c:pt idx="94">
                  <c:v>19.78288015782585</c:v>
                </c:pt>
                <c:pt idx="95">
                  <c:v>19.78288015782585</c:v>
                </c:pt>
                <c:pt idx="96">
                  <c:v>19.89217783825583</c:v>
                </c:pt>
                <c:pt idx="97">
                  <c:v>19.89217783825583</c:v>
                </c:pt>
                <c:pt idx="98">
                  <c:v>19.89217783825583</c:v>
                </c:pt>
                <c:pt idx="99">
                  <c:v>19.89217783825583</c:v>
                </c:pt>
                <c:pt idx="100">
                  <c:v>19.89217783825583</c:v>
                </c:pt>
                <c:pt idx="101">
                  <c:v>19.89217783825583</c:v>
                </c:pt>
                <c:pt idx="102">
                  <c:v>19.89217783825583</c:v>
                </c:pt>
                <c:pt idx="103">
                  <c:v>19.89217783825583</c:v>
                </c:pt>
                <c:pt idx="104">
                  <c:v>19.89217783825583</c:v>
                </c:pt>
                <c:pt idx="105">
                  <c:v>19.89217783825583</c:v>
                </c:pt>
                <c:pt idx="106">
                  <c:v>19.89217783825583</c:v>
                </c:pt>
                <c:pt idx="107">
                  <c:v>19.89217783825583</c:v>
                </c:pt>
                <c:pt idx="108">
                  <c:v>19.89217783825583</c:v>
                </c:pt>
                <c:pt idx="109">
                  <c:v>19.89217783825583</c:v>
                </c:pt>
                <c:pt idx="110">
                  <c:v>19.89217783825583</c:v>
                </c:pt>
                <c:pt idx="111">
                  <c:v>19.89217783825583</c:v>
                </c:pt>
                <c:pt idx="112">
                  <c:v>19.89217783825583</c:v>
                </c:pt>
                <c:pt idx="113">
                  <c:v>19.89217783825583</c:v>
                </c:pt>
                <c:pt idx="114">
                  <c:v>19.89217783825583</c:v>
                </c:pt>
                <c:pt idx="115">
                  <c:v>19.89217783825583</c:v>
                </c:pt>
                <c:pt idx="116">
                  <c:v>19.89217783825583</c:v>
                </c:pt>
                <c:pt idx="117">
                  <c:v>19.89217783825583</c:v>
                </c:pt>
                <c:pt idx="118">
                  <c:v>19.89217783825583</c:v>
                </c:pt>
                <c:pt idx="119">
                  <c:v>19.89217783825583</c:v>
                </c:pt>
                <c:pt idx="120">
                  <c:v>19.89217783825583</c:v>
                </c:pt>
                <c:pt idx="121">
                  <c:v>19.89217783825583</c:v>
                </c:pt>
                <c:pt idx="122">
                  <c:v>19.89217783825583</c:v>
                </c:pt>
                <c:pt idx="123">
                  <c:v>19.89217783825583</c:v>
                </c:pt>
                <c:pt idx="124">
                  <c:v>19.89217783825583</c:v>
                </c:pt>
                <c:pt idx="125">
                  <c:v>19.89217783825583</c:v>
                </c:pt>
                <c:pt idx="126">
                  <c:v>19.89217783825583</c:v>
                </c:pt>
                <c:pt idx="127">
                  <c:v>19.89217783825583</c:v>
                </c:pt>
                <c:pt idx="128">
                  <c:v>19.78288015782585</c:v>
                </c:pt>
                <c:pt idx="129">
                  <c:v>19.78288015782585</c:v>
                </c:pt>
                <c:pt idx="130">
                  <c:v>19.78288015782585</c:v>
                </c:pt>
                <c:pt idx="131">
                  <c:v>19.78288015782585</c:v>
                </c:pt>
                <c:pt idx="132">
                  <c:v>19.78288015782585</c:v>
                </c:pt>
                <c:pt idx="133">
                  <c:v>19.78288015782585</c:v>
                </c:pt>
                <c:pt idx="134">
                  <c:v>19.78288015782585</c:v>
                </c:pt>
                <c:pt idx="135">
                  <c:v>19.78288015782585</c:v>
                </c:pt>
                <c:pt idx="136">
                  <c:v>19.78288015782585</c:v>
                </c:pt>
                <c:pt idx="137">
                  <c:v>19.78288015782585</c:v>
                </c:pt>
                <c:pt idx="138">
                  <c:v>19.78288015782585</c:v>
                </c:pt>
                <c:pt idx="139">
                  <c:v>19.67358247739588</c:v>
                </c:pt>
                <c:pt idx="140">
                  <c:v>19.67358247739588</c:v>
                </c:pt>
                <c:pt idx="141">
                  <c:v>19.67358247739588</c:v>
                </c:pt>
                <c:pt idx="142">
                  <c:v>19.67358247739588</c:v>
                </c:pt>
                <c:pt idx="143">
                  <c:v>19.67358247739588</c:v>
                </c:pt>
                <c:pt idx="144">
                  <c:v>19.67358247739588</c:v>
                </c:pt>
                <c:pt idx="145">
                  <c:v>19.67358247739588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367968"/>
        <c:axId val="402756384"/>
      </c:scatterChart>
      <c:valAx>
        <c:axId val="377367968"/>
        <c:scaling>
          <c:orientation val="minMax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Beta</a:t>
                </a:r>
              </a:p>
            </c:rich>
          </c:tx>
          <c:layout>
            <c:manualLayout>
              <c:xMode val="edge"/>
              <c:yMode val="edge"/>
              <c:x val="0.5321940416565"/>
              <c:y val="0.5468933844460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2756384"/>
        <c:crosses val="autoZero"/>
        <c:crossBetween val="midCat"/>
      </c:valAx>
      <c:valAx>
        <c:axId val="402756384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Accelerating gradient MV/m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3679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2017-08-16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64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4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5475" eaLnBrk="0" hangingPunct="0"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05475" eaLnBrk="0" hangingPunct="0"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05475" eaLnBrk="0" hangingPunct="0"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05475" eaLnBrk="0" hangingPunct="0"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05475" eaLnBrk="0" hangingPunct="0"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054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9BAED97-5EB8-FC4A-947E-6C02426D15B3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Shunt impedance – R/Q = Vˆ2 / </a:t>
            </a:r>
            <a:r>
              <a:rPr lang="en-US" dirty="0" err="1" smtClean="0"/>
              <a:t>wW</a:t>
            </a:r>
            <a:endParaRPr lang="en-US" dirty="0" smtClean="0"/>
          </a:p>
          <a:p>
            <a:r>
              <a:rPr lang="en-US" dirty="0" smtClean="0"/>
              <a:t>W is the maximum energy stored.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08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7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04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2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09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76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7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13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312</a:t>
            </a:r>
            <a:r>
              <a:rPr lang="en-US" baseline="0" dirty="0" smtClean="0"/>
              <a:t> m SC+ </a:t>
            </a:r>
            <a:r>
              <a:rPr lang="en-US" dirty="0" smtClean="0"/>
              <a:t>50 m NC</a:t>
            </a:r>
          </a:p>
          <a:p>
            <a:r>
              <a:rPr lang="en-US" dirty="0" smtClean="0"/>
              <a:t>400</a:t>
            </a:r>
            <a:r>
              <a:rPr lang="en-US" baseline="0" dirty="0" smtClean="0"/>
              <a:t> </a:t>
            </a:r>
            <a:r>
              <a:rPr lang="en-US" baseline="0" dirty="0" smtClean="0"/>
              <a:t>m/ 600 m tunnel = </a:t>
            </a:r>
            <a:r>
              <a:rPr lang="en-US" baseline="0" dirty="0" smtClean="0"/>
              <a:t>SRF</a:t>
            </a:r>
          </a:p>
          <a:p>
            <a:r>
              <a:rPr lang="en-US" baseline="0" dirty="0" smtClean="0"/>
              <a:t>CO2 neutral..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67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3kW at 2 K, 10.8 kW at 40 K and 9 g/s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liquefaction capacity for power coupler cooling.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Energy storage – magnet </a:t>
            </a:r>
            <a:r>
              <a:rPr lang="is-IS" dirty="0" smtClean="0"/>
              <a:t>…. G</a:t>
            </a:r>
            <a:r>
              <a:rPr lang="en-US" dirty="0" smtClean="0"/>
              <a:t>j</a:t>
            </a:r>
            <a:r>
              <a:rPr lang="is-IS" dirty="0" smtClean="0"/>
              <a:t>oule, LHC example,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95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66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CDC0D-F906-415F-B459-BC5B629448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D1~ 10 micron for 10-4K/m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05050B"/>
                </a:solidFill>
                <a:latin typeface="Comic Sans MS" pitchFamily="66" charset="0"/>
              </a:rPr>
              <a:t>Cu (@3.6 K) = 1.2 W/cm</a:t>
            </a:r>
            <a:r>
              <a:rPr lang="en-US" b="1" baseline="30000" dirty="0">
                <a:solidFill>
                  <a:srgbClr val="05050B"/>
                </a:solidFill>
                <a:latin typeface="Comic Sans MS" pitchFamily="66" charset="0"/>
              </a:rPr>
              <a:t>2 ; </a:t>
            </a:r>
            <a:r>
              <a:rPr lang="en-US" b="1" dirty="0">
                <a:solidFill>
                  <a:srgbClr val="05050B"/>
                </a:solidFill>
                <a:latin typeface="Comic Sans MS" pitchFamily="66" charset="0"/>
              </a:rPr>
              <a:t>He I (@3.6 K) = 3.6 e-6 W/cm</a:t>
            </a:r>
            <a:r>
              <a:rPr lang="en-US" b="1" baseline="30000" dirty="0">
                <a:solidFill>
                  <a:srgbClr val="05050B"/>
                </a:solidFill>
                <a:latin typeface="Comic Sans MS" pitchFamily="66" charset="0"/>
              </a:rPr>
              <a:t>2</a:t>
            </a:r>
          </a:p>
          <a:p>
            <a:r>
              <a:rPr lang="en-US" b="1" dirty="0">
                <a:solidFill>
                  <a:srgbClr val="05050B"/>
                </a:solidFill>
                <a:latin typeface="Comic Sans MS" pitchFamily="66" charset="0"/>
              </a:rPr>
              <a:t>Cu (@1.9 K) = 1.6 W/cm</a:t>
            </a:r>
            <a:r>
              <a:rPr lang="en-US" b="1" baseline="30000" dirty="0">
                <a:solidFill>
                  <a:srgbClr val="05050B"/>
                </a:solidFill>
                <a:latin typeface="Comic Sans MS" pitchFamily="66" charset="0"/>
              </a:rPr>
              <a:t>2 ; </a:t>
            </a:r>
            <a:r>
              <a:rPr lang="en-US" b="1" dirty="0">
                <a:solidFill>
                  <a:srgbClr val="05050B"/>
                </a:solidFill>
                <a:latin typeface="Comic Sans MS" pitchFamily="66" charset="0"/>
              </a:rPr>
              <a:t>He II (@ 1.9 K) = 24 W/cm</a:t>
            </a:r>
            <a:r>
              <a:rPr lang="en-US" b="1" baseline="30000" dirty="0">
                <a:solidFill>
                  <a:srgbClr val="05050B"/>
                </a:solidFill>
                <a:latin typeface="Comic Sans MS" pitchFamily="66" charset="0"/>
              </a:rPr>
              <a:t>2</a:t>
            </a:r>
          </a:p>
          <a:p>
            <a:endParaRPr lang="en-US" b="1" baseline="30000" dirty="0">
              <a:solidFill>
                <a:srgbClr val="05050B"/>
              </a:solidFill>
              <a:latin typeface="Comic Sans MS" pitchFamily="66" charset="0"/>
            </a:endParaRPr>
          </a:p>
          <a:p>
            <a:pPr algn="l"/>
            <a:r>
              <a:rPr lang="en-US" dirty="0" smtClean="0"/>
              <a:t>Heater changes super fluid</a:t>
            </a:r>
          </a:p>
          <a:p>
            <a:pPr algn="l"/>
            <a:r>
              <a:rPr lang="en-US" dirty="0" smtClean="0"/>
              <a:t>into normal.  More super</a:t>
            </a:r>
          </a:p>
          <a:p>
            <a:pPr algn="l"/>
            <a:r>
              <a:rPr lang="en-US" dirty="0" smtClean="0"/>
              <a:t>flows through plug</a:t>
            </a:r>
          </a:p>
          <a:p>
            <a:pPr algn="l"/>
            <a:r>
              <a:rPr lang="en-US" dirty="0" smtClean="0"/>
              <a:t>increasing pressure in </a:t>
            </a:r>
          </a:p>
          <a:p>
            <a:pPr algn="l"/>
            <a:r>
              <a:rPr lang="en-US" dirty="0" smtClean="0"/>
              <a:t>container, and fluid squirts</a:t>
            </a:r>
          </a:p>
          <a:p>
            <a:pPr algn="l"/>
            <a:r>
              <a:rPr lang="en-US" dirty="0" smtClean="0"/>
              <a:t>out top in a fountain </a:t>
            </a:r>
          </a:p>
          <a:p>
            <a:endParaRPr lang="en-US" b="1" baseline="30000" dirty="0">
              <a:solidFill>
                <a:srgbClr val="05050B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CDC0D-F906-415F-B459-BC5B629448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Zoom in ( </a:t>
            </a:r>
            <a:r>
              <a:rPr lang="fr-CA" dirty="0" err="1" smtClean="0"/>
              <a:t>previous</a:t>
            </a:r>
            <a:r>
              <a:rPr lang="fr-CA" baseline="0" dirty="0" smtClean="0"/>
              <a:t> talk on </a:t>
            </a:r>
            <a:r>
              <a:rPr lang="fr-CA" baseline="0" dirty="0" err="1" smtClean="0"/>
              <a:t>magnets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cavity</a:t>
            </a:r>
            <a:r>
              <a:rPr lang="fr-CA" baseline="0" dirty="0" smtClean="0"/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3</a:t>
            </a:r>
            <a:r>
              <a:rPr lang="en-US" baseline="0" smtClean="0"/>
              <a:t> FINGERS..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58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ED7AC81-318B-4D49-A602-9E30227C87EC}" type="datetime1">
              <a:rPr lang="sv-SE" smtClean="0"/>
              <a:pPr/>
              <a:t>2017-08-16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 smtClean="0"/>
              <a:t>CD - 24/03/14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2017-08-16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 smtClean="0"/>
              <a:t>CD - 24/03/14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563888" y="6650245"/>
            <a:ext cx="5040000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5496" y="6467683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French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inkind</a:t>
            </a:r>
            <a:r>
              <a:rPr lang="fr-FR" baseline="0" dirty="0" smtClean="0"/>
              <a:t> contribution</a:t>
            </a:r>
            <a:r>
              <a:rPr lang="fr-FR" dirty="0" smtClean="0"/>
              <a:t> to ESS - 2016 </a:t>
            </a:r>
            <a:r>
              <a:rPr lang="fr-FR" dirty="0" err="1" smtClean="0"/>
              <a:t>february</a:t>
            </a:r>
            <a:r>
              <a:rPr lang="fr-FR" dirty="0" smtClean="0"/>
              <a:t> 2</a:t>
            </a:r>
            <a:r>
              <a:rPr lang="fr-FR" baseline="30000" dirty="0" smtClean="0"/>
              <a:t>nd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80688"/>
            <a:ext cx="937642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80688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63688" y="91177"/>
            <a:ext cx="1728193" cy="45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9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CD - </a:t>
            </a:r>
            <a:fld id="{7103233B-D569-4A6E-878F-CDE152514C47}" type="datetime1">
              <a:rPr lang="sv-SE" smtClean="0"/>
              <a:pPr/>
              <a:t>2017-08-16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npap.eu/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wmf"/><Relationship Id="rId9" Type="http://schemas.openxmlformats.org/officeDocument/2006/relationships/image" Target="../media/image19.jpeg"/><Relationship Id="rId10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27.png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8.w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jpeg"/><Relationship Id="rId5" Type="http://schemas.openxmlformats.org/officeDocument/2006/relationships/image" Target="../media/image30.jpe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51.emf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58.wmf"/><Relationship Id="rId11" Type="http://schemas.openxmlformats.org/officeDocument/2006/relationships/image" Target="../media/image5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s.web.cern.ch/cas" TargetMode="External"/><Relationship Id="rId4" Type="http://schemas.openxmlformats.org/officeDocument/2006/relationships/hyperlink" Target="https://espace.cern.ch/juas/SitePages/Home.aspx" TargetMode="External"/><Relationship Id="rId5" Type="http://schemas.openxmlformats.org/officeDocument/2006/relationships/hyperlink" Target="https://confluence.esss.lu.se/display/CRYOM" TargetMode="External"/><Relationship Id="rId6" Type="http://schemas.openxmlformats.org/officeDocument/2006/relationships/hyperlink" Target="https://ess-ics.atlassian.net/wiki/display/CRYOM/Cryomodules+Collaboration+space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pas.fnal.gov/materials/materials-table.s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6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jpeg"/><Relationship Id="rId5" Type="http://schemas.openxmlformats.org/officeDocument/2006/relationships/image" Target="../media/image91.png"/><Relationship Id="rId6" Type="http://schemas.openxmlformats.org/officeDocument/2006/relationships/image" Target="../media/image92.jpe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jpeg"/><Relationship Id="rId6" Type="http://schemas.openxmlformats.org/officeDocument/2006/relationships/image" Target="../media/image100.jpe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microsoft.com/office/2007/relationships/hdphoto" Target="../media/hdphoto1.wdp"/><Relationship Id="rId11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5.png"/><Relationship Id="rId5" Type="http://schemas.openxmlformats.org/officeDocument/2006/relationships/image" Target="../media/image97.png"/><Relationship Id="rId6" Type="http://schemas.openxmlformats.org/officeDocument/2006/relationships/image" Target="../media/image106.jpeg"/><Relationship Id="rId7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eg"/><Relationship Id="rId3" Type="http://schemas.openxmlformats.org/officeDocument/2006/relationships/image" Target="../media/image109.jpeg"/><Relationship Id="rId4" Type="http://schemas.openxmlformats.org/officeDocument/2006/relationships/image" Target="../media/image110.jpeg"/><Relationship Id="rId5" Type="http://schemas.openxmlformats.org/officeDocument/2006/relationships/image" Target="../media/image111.jpe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jpe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6.jpeg"/><Relationship Id="rId12" Type="http://schemas.openxmlformats.org/officeDocument/2006/relationships/image" Target="../media/image127.jpeg"/><Relationship Id="rId13" Type="http://schemas.openxmlformats.org/officeDocument/2006/relationships/image" Target="../media/image128.jpeg"/><Relationship Id="rId14" Type="http://schemas.openxmlformats.org/officeDocument/2006/relationships/image" Target="../media/image129.jpeg"/><Relationship Id="rId15" Type="http://schemas.openxmlformats.org/officeDocument/2006/relationships/image" Target="../media/image13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119.jpeg"/><Relationship Id="rId5" Type="http://schemas.openxmlformats.org/officeDocument/2006/relationships/image" Target="../media/image120.jpeg"/><Relationship Id="rId6" Type="http://schemas.openxmlformats.org/officeDocument/2006/relationships/image" Target="../media/image121.png"/><Relationship Id="rId7" Type="http://schemas.openxmlformats.org/officeDocument/2006/relationships/image" Target="../media/image122.jpeg"/><Relationship Id="rId8" Type="http://schemas.openxmlformats.org/officeDocument/2006/relationships/image" Target="../media/image123.jpe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jpeg"/><Relationship Id="rId12" Type="http://schemas.openxmlformats.org/officeDocument/2006/relationships/image" Target="../media/image139.jpeg"/><Relationship Id="rId13" Type="http://schemas.openxmlformats.org/officeDocument/2006/relationships/image" Target="../media/image14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4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gif"/><Relationship Id="rId4" Type="http://schemas.openxmlformats.org/officeDocument/2006/relationships/image" Target="../media/image154.jpe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jpeg"/><Relationship Id="rId3" Type="http://schemas.openxmlformats.org/officeDocument/2006/relationships/image" Target="../media/image15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/>
              <a:t>Accelerator </a:t>
            </a:r>
            <a:r>
              <a:rPr lang="en-US" sz="4000" dirty="0" smtClean="0"/>
              <a:t>Technologies</a:t>
            </a:r>
            <a:br>
              <a:rPr lang="en-US" sz="4000" dirty="0" smtClean="0"/>
            </a:br>
            <a:r>
              <a:rPr lang="en-US" sz="4000" dirty="0" smtClean="0"/>
              <a:t>SRF Proton Accelerator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416824" cy="220709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Helvetica"/>
              </a:rPr>
              <a:t>Christine </a:t>
            </a:r>
            <a:r>
              <a:rPr lang="en-US" sz="2000" dirty="0" smtClean="0">
                <a:solidFill>
                  <a:schemeClr val="bg1"/>
                </a:solidFill>
                <a:cs typeface="Helvetica"/>
              </a:rPr>
              <a:t>Darve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err="1" smtClean="0">
                <a:solidFill>
                  <a:schemeClr val="bg1"/>
                </a:solidFill>
              </a:rPr>
              <a:t>Nordic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Particle</a:t>
            </a:r>
            <a:r>
              <a:rPr lang="fr-FR" sz="2000" dirty="0" smtClean="0">
                <a:solidFill>
                  <a:schemeClr val="bg1"/>
                </a:solidFill>
              </a:rPr>
              <a:t> Accelerator </a:t>
            </a:r>
            <a:r>
              <a:rPr lang="fr-FR" sz="2000" dirty="0" err="1" smtClean="0">
                <a:solidFill>
                  <a:schemeClr val="bg1"/>
                </a:solidFill>
              </a:rPr>
              <a:t>School</a:t>
            </a:r>
            <a:r>
              <a:rPr lang="fr-FR" sz="2000" dirty="0" smtClean="0">
                <a:solidFill>
                  <a:schemeClr val="bg1"/>
                </a:solidFill>
              </a:rPr>
              <a:t>, NPAS2017</a:t>
            </a:r>
          </a:p>
          <a:p>
            <a:r>
              <a:rPr lang="fr-FR" sz="2000" dirty="0">
                <a:solidFill>
                  <a:schemeClr val="bg1"/>
                </a:solidFill>
                <a:hlinkClick r:id="rId3"/>
              </a:rPr>
              <a:t>https://npap.eu</a:t>
            </a:r>
            <a:r>
              <a:rPr lang="fr-FR" sz="2000" dirty="0" smtClean="0">
                <a:solidFill>
                  <a:schemeClr val="bg1"/>
                </a:solidFill>
                <a:hlinkClick r:id="rId3"/>
              </a:rPr>
              <a:t>/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Lund </a:t>
            </a:r>
            <a:r>
              <a:rPr lang="fr-FR" sz="2000" dirty="0" err="1" smtClean="0">
                <a:solidFill>
                  <a:schemeClr val="bg1"/>
                </a:solidFill>
              </a:rPr>
              <a:t>University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</a:rPr>
              <a:t>August </a:t>
            </a:r>
            <a:r>
              <a:rPr lang="en-GB" sz="2000" dirty="0" smtClean="0">
                <a:solidFill>
                  <a:srgbClr val="FFFFFF"/>
                </a:solidFill>
              </a:rPr>
              <a:t>18, 2017</a:t>
            </a:r>
            <a:endParaRPr lang="en-GB" sz="2000" dirty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5438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Superfluidity</a:t>
            </a:r>
            <a:r>
              <a:rPr lang="en-US" sz="2800" dirty="0" smtClean="0"/>
              <a:t> Helium-</a:t>
            </a:r>
            <a:r>
              <a:rPr lang="en-US" sz="2800" dirty="0"/>
              <a:t> </a:t>
            </a:r>
            <a:r>
              <a:rPr lang="en-US" sz="2800" b="0" dirty="0" smtClean="0"/>
              <a:t>The </a:t>
            </a:r>
            <a:r>
              <a:rPr lang="en-US" sz="2800" b="0" dirty="0" smtClean="0"/>
              <a:t>two-fluid </a:t>
            </a:r>
            <a:r>
              <a:rPr lang="en-US" sz="2800" b="0" dirty="0" smtClean="0"/>
              <a:t>model</a:t>
            </a:r>
            <a:endParaRPr lang="en-US" sz="2800" b="0" dirty="0"/>
          </a:p>
        </p:txBody>
      </p:sp>
      <p:sp>
        <p:nvSpPr>
          <p:cNvPr id="1680391" name="Rectangle 7"/>
          <p:cNvSpPr>
            <a:spLocks noChangeArrowheads="1"/>
          </p:cNvSpPr>
          <p:nvPr/>
        </p:nvSpPr>
        <p:spPr bwMode="auto">
          <a:xfrm>
            <a:off x="4224338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6850" y="2967831"/>
            <a:ext cx="3668713" cy="2370138"/>
            <a:chOff x="124" y="1688"/>
            <a:chExt cx="2311" cy="1493"/>
          </a:xfrm>
        </p:grpSpPr>
        <p:pic>
          <p:nvPicPr>
            <p:cNvPr id="1680396" name="Picture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" y="1688"/>
              <a:ext cx="2311" cy="1493"/>
            </a:xfrm>
            <a:prstGeom prst="rect">
              <a:avLst/>
            </a:prstGeom>
            <a:noFill/>
          </p:spPr>
        </p:pic>
        <p:graphicFrame>
          <p:nvGraphicFramePr>
            <p:cNvPr id="1680397" name="Object 13"/>
            <p:cNvGraphicFramePr>
              <a:graphicFrameLocks noChangeAspect="1"/>
            </p:cNvGraphicFramePr>
            <p:nvPr/>
          </p:nvGraphicFramePr>
          <p:xfrm>
            <a:off x="623" y="2086"/>
            <a:ext cx="561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55" r:id="rId5" imgW="698500" imgH="177800" progId="Equation.3">
                    <p:embed/>
                  </p:oleObj>
                </mc:Choice>
                <mc:Fallback>
                  <p:oleObj r:id="rId5" imgW="6985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" y="2086"/>
                          <a:ext cx="561" cy="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0401" name="Rectangle 17"/>
          <p:cNvSpPr>
            <a:spLocks noChangeArrowheads="1"/>
          </p:cNvSpPr>
          <p:nvPr/>
        </p:nvSpPr>
        <p:spPr bwMode="auto">
          <a:xfrm>
            <a:off x="38052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0406" name="Rectangle 22"/>
          <p:cNvSpPr>
            <a:spLocks noChangeArrowheads="1"/>
          </p:cNvSpPr>
          <p:nvPr/>
        </p:nvSpPr>
        <p:spPr bwMode="auto">
          <a:xfrm>
            <a:off x="80963" y="1412776"/>
            <a:ext cx="4948237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050B"/>
                </a:solidFill>
                <a:latin typeface="Arial"/>
                <a:cs typeface="Arial"/>
              </a:rPr>
              <a:t>Normal-fluid fraction: 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 excited states atom (phonons &amp; </a:t>
            </a:r>
            <a:r>
              <a:rPr lang="en-US" dirty="0" err="1">
                <a:solidFill>
                  <a:srgbClr val="05050B"/>
                </a:solidFill>
                <a:latin typeface="Arial"/>
                <a:cs typeface="Arial"/>
              </a:rPr>
              <a:t>rotons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) </a:t>
            </a:r>
          </a:p>
          <a:p>
            <a:pPr>
              <a:buFontTx/>
              <a:buChar char="-"/>
            </a:pPr>
            <a:endParaRPr lang="en-US" sz="500" dirty="0">
              <a:solidFill>
                <a:srgbClr val="05050B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5050B"/>
                </a:solidFill>
                <a:latin typeface="Arial"/>
                <a:cs typeface="Arial"/>
                <a:sym typeface="Wingdings" pitchFamily="2" charset="2"/>
              </a:rPr>
              <a:t>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  <a:sym typeface="Symbol" pitchFamily="18" charset="2"/>
              </a:rPr>
              <a:t> like a conventional viscous fluid </a:t>
            </a:r>
            <a:endParaRPr lang="en-US" dirty="0">
              <a:solidFill>
                <a:srgbClr val="05050B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 finite density , </a:t>
            </a:r>
            <a:r>
              <a:rPr lang="en-US" dirty="0" err="1">
                <a:solidFill>
                  <a:srgbClr val="05050B"/>
                </a:solidFill>
                <a:latin typeface="Arial"/>
                <a:cs typeface="Arial"/>
                <a:sym typeface="Symbol" pitchFamily="18" charset="2"/>
              </a:rPr>
              <a:t>r</a:t>
            </a:r>
            <a:r>
              <a:rPr lang="en-US" baseline="-25000" dirty="0" err="1">
                <a:solidFill>
                  <a:srgbClr val="05050B"/>
                </a:solidFill>
                <a:latin typeface="Arial"/>
                <a:cs typeface="Arial"/>
                <a:sym typeface="Symbol" pitchFamily="18" charset="2"/>
              </a:rPr>
              <a:t>n</a:t>
            </a:r>
            <a:endParaRPr lang="en-US" baseline="-25000" dirty="0">
              <a:solidFill>
                <a:srgbClr val="05050B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 finite viscosity, 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  <a:sym typeface="Symbol" pitchFamily="18" charset="2"/>
              </a:rPr>
              <a:t></a:t>
            </a:r>
            <a:endParaRPr lang="en-US" dirty="0">
              <a:solidFill>
                <a:srgbClr val="05050B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 entropy, </a:t>
            </a:r>
            <a:r>
              <a:rPr lang="en-US" i="1" dirty="0">
                <a:solidFill>
                  <a:srgbClr val="05050B"/>
                </a:solidFill>
                <a:latin typeface="Arial"/>
                <a:cs typeface="Arial"/>
                <a:sym typeface="Symbol" pitchFamily="18" charset="2"/>
              </a:rPr>
              <a:t>s</a:t>
            </a:r>
            <a:endParaRPr lang="en-US" dirty="0">
              <a:solidFill>
                <a:srgbClr val="05050B"/>
              </a:solidFill>
              <a:latin typeface="Arial"/>
              <a:cs typeface="Arial"/>
            </a:endParaRPr>
          </a:p>
        </p:txBody>
      </p:sp>
      <p:sp>
        <p:nvSpPr>
          <p:cNvPr id="1680416" name="Rectangle 32"/>
          <p:cNvSpPr>
            <a:spLocks noChangeArrowheads="1"/>
          </p:cNvSpPr>
          <p:nvPr/>
        </p:nvSpPr>
        <p:spPr bwMode="auto">
          <a:xfrm>
            <a:off x="231775" y="5406231"/>
            <a:ext cx="3730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Macroscopic quantum physic system simplification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The two-fluid model is only a phenomenological model !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284664" y="1535909"/>
            <a:ext cx="4859338" cy="3694113"/>
            <a:chOff x="2579" y="826"/>
            <a:chExt cx="3061" cy="2327"/>
          </a:xfrm>
        </p:grpSpPr>
        <p:sp>
          <p:nvSpPr>
            <p:cNvPr id="1680405" name="Rectangle 21"/>
            <p:cNvSpPr>
              <a:spLocks noChangeArrowheads="1"/>
            </p:cNvSpPr>
            <p:nvPr/>
          </p:nvSpPr>
          <p:spPr bwMode="auto">
            <a:xfrm>
              <a:off x="2579" y="826"/>
              <a:ext cx="3061" cy="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u="sng" dirty="0" err="1">
                  <a:solidFill>
                    <a:srgbClr val="05050B"/>
                  </a:solidFill>
                  <a:latin typeface="Arial"/>
                  <a:cs typeface="Arial"/>
                </a:rPr>
                <a:t>Superfluid</a:t>
              </a:r>
              <a:r>
                <a:rPr lang="en-US" u="sng" dirty="0">
                  <a:solidFill>
                    <a:srgbClr val="05050B"/>
                  </a:solidFill>
                  <a:latin typeface="Arial"/>
                  <a:cs typeface="Arial"/>
                </a:rPr>
                <a:t> fraction: </a:t>
              </a:r>
            </a:p>
            <a:p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- atoms that have undergone </a:t>
              </a:r>
              <a:r>
                <a:rPr lang="en-US" dirty="0" smtClean="0">
                  <a:solidFill>
                    <a:srgbClr val="05050B"/>
                  </a:solidFill>
                  <a:latin typeface="Arial"/>
                  <a:cs typeface="Arial"/>
                </a:rPr>
                <a:t>BEC</a:t>
              </a:r>
              <a:endParaRPr lang="en-US" dirty="0">
                <a:solidFill>
                  <a:srgbClr val="05050B"/>
                </a:solidFill>
                <a:latin typeface="Arial"/>
                <a:cs typeface="Arial"/>
              </a:endParaRPr>
            </a:p>
            <a:p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  <a:sym typeface="Wingdings" pitchFamily="2" charset="2"/>
                </a:rPr>
                <a:t> 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like an ideal </a:t>
              </a:r>
              <a:r>
                <a:rPr lang="en-US" dirty="0" err="1">
                  <a:solidFill>
                    <a:srgbClr val="05050B"/>
                  </a:solidFill>
                  <a:latin typeface="Arial"/>
                  <a:cs typeface="Arial"/>
                </a:rPr>
                <a:t>inviscid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liquid resulting in the absence of classical turbulence. </a:t>
              </a:r>
            </a:p>
            <a:p>
              <a:pPr>
                <a:buFontTx/>
                <a:buChar char="-"/>
              </a:pP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finite density, </a:t>
              </a:r>
              <a:r>
                <a:rPr lang="en-US" dirty="0" err="1">
                  <a:solidFill>
                    <a:srgbClr val="05050B"/>
                  </a:solidFill>
                  <a:latin typeface="Arial"/>
                  <a:cs typeface="Arial"/>
                  <a:sym typeface="Symbol" pitchFamily="18" charset="2"/>
                </a:rPr>
                <a:t>r</a:t>
              </a:r>
              <a:r>
                <a:rPr lang="en-US" baseline="-25000" dirty="0" err="1">
                  <a:solidFill>
                    <a:srgbClr val="05050B"/>
                  </a:solidFill>
                  <a:latin typeface="Arial"/>
                  <a:cs typeface="Arial"/>
                  <a:sym typeface="Symbol" pitchFamily="18" charset="2"/>
                </a:rPr>
                <a:t>s</a:t>
              </a:r>
              <a:endParaRPr lang="en-US" dirty="0">
                <a:solidFill>
                  <a:srgbClr val="05050B"/>
                </a:solidFill>
                <a:latin typeface="Arial"/>
                <a:cs typeface="Arial"/>
              </a:endParaRPr>
            </a:p>
            <a:p>
              <a:pPr>
                <a:buFontTx/>
                <a:buChar char="-"/>
              </a:pP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NO viscosity </a:t>
              </a:r>
            </a:p>
            <a:p>
              <a:pPr>
                <a:buFontTx/>
                <a:buChar char="-"/>
              </a:pP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carry NO entropy </a:t>
              </a:r>
            </a:p>
            <a:p>
              <a:pPr>
                <a:buFontTx/>
                <a:buChar char="-"/>
              </a:pPr>
              <a:endParaRPr lang="en-US" dirty="0">
                <a:solidFill>
                  <a:srgbClr val="05050B"/>
                </a:solidFill>
                <a:latin typeface="Arial"/>
                <a:cs typeface="Arial"/>
              </a:endParaRPr>
            </a:p>
            <a:p>
              <a:pPr>
                <a:buFont typeface="Wingdings" pitchFamily="2" charset="2"/>
                <a:buChar char="à"/>
              </a:pP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</a:t>
              </a:r>
              <a:r>
                <a:rPr lang="en-US" dirty="0" err="1">
                  <a:solidFill>
                    <a:srgbClr val="05050B"/>
                  </a:solidFill>
                  <a:latin typeface="Arial"/>
                  <a:cs typeface="Arial"/>
                </a:rPr>
                <a:t>irrotational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behavior for an </a:t>
              </a:r>
              <a:r>
                <a:rPr lang="en-US" dirty="0" err="1">
                  <a:solidFill>
                    <a:srgbClr val="05050B"/>
                  </a:solidFill>
                  <a:latin typeface="Arial"/>
                  <a:cs typeface="Arial"/>
                </a:rPr>
                <a:t>inviscid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fluid</a:t>
              </a:r>
            </a:p>
            <a:p>
              <a:pPr>
                <a:buFont typeface="Wingdings" pitchFamily="2" charset="2"/>
                <a:buChar char="à"/>
              </a:pPr>
              <a:endParaRPr lang="en-US" dirty="0" smtClean="0">
                <a:solidFill>
                  <a:srgbClr val="05050B"/>
                </a:solidFill>
                <a:latin typeface="Arial"/>
                <a:cs typeface="Arial"/>
              </a:endParaRPr>
            </a:p>
            <a:p>
              <a:pPr>
                <a:buFont typeface="Wingdings" pitchFamily="2" charset="2"/>
                <a:buChar char="à"/>
              </a:pPr>
              <a:endParaRPr lang="en-US" dirty="0">
                <a:solidFill>
                  <a:srgbClr val="05050B"/>
                </a:solidFill>
                <a:latin typeface="Arial"/>
                <a:cs typeface="Arial"/>
              </a:endParaRPr>
            </a:p>
            <a:p>
              <a:pPr>
                <a:buFont typeface="Wingdings" pitchFamily="2" charset="2"/>
                <a:buChar char="à"/>
              </a:pPr>
              <a:r>
                <a:rPr lang="en-US" dirty="0" smtClean="0">
                  <a:solidFill>
                    <a:srgbClr val="05050B"/>
                  </a:solidFill>
                  <a:latin typeface="Arial"/>
                  <a:cs typeface="Arial"/>
                </a:rPr>
                <a:t> but 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vortices can be generated in the </a:t>
              </a:r>
              <a:r>
                <a:rPr lang="en-US" dirty="0" err="1">
                  <a:solidFill>
                    <a:srgbClr val="05050B"/>
                  </a:solidFill>
                  <a:latin typeface="Arial"/>
                  <a:cs typeface="Arial"/>
                </a:rPr>
                <a:t>superfluid</a:t>
              </a:r>
              <a:r>
                <a:rPr lang="en-US" dirty="0">
                  <a:solidFill>
                    <a:srgbClr val="05050B"/>
                  </a:solidFill>
                  <a:latin typeface="Arial"/>
                  <a:cs typeface="Arial"/>
                </a:rPr>
                <a:t> component</a:t>
              </a:r>
            </a:p>
          </p:txBody>
        </p:sp>
        <p:graphicFrame>
          <p:nvGraphicFramePr>
            <p:cNvPr id="1680393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756" y="2472"/>
            <a:ext cx="60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56" name="Equation" r:id="rId7" imgW="660240" imgH="228600" progId="Equation.3">
                    <p:embed/>
                  </p:oleObj>
                </mc:Choice>
                <mc:Fallback>
                  <p:oleObj name="Equation" r:id="rId7" imgW="660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6" y="2472"/>
                          <a:ext cx="604" cy="208"/>
                        </a:xfrm>
                        <a:prstGeom prst="rect">
                          <a:avLst/>
                        </a:prstGeom>
                        <a:blipFill dpi="0" rotWithShape="0">
                          <a:blip r:embed="rId9"/>
                          <a:srcRect/>
                          <a:tile tx="0" ty="0" sx="100000" sy="100000" flip="none" algn="tl"/>
                        </a:blip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179581" y="5229200"/>
            <a:ext cx="4953000" cy="1516063"/>
            <a:chOff x="2254" y="2994"/>
            <a:chExt cx="3362" cy="955"/>
          </a:xfrm>
        </p:grpSpPr>
        <p:sp>
          <p:nvSpPr>
            <p:cNvPr id="1680415" name="Rectangle 31"/>
            <p:cNvSpPr>
              <a:spLocks noChangeArrowheads="1"/>
            </p:cNvSpPr>
            <p:nvPr/>
          </p:nvSpPr>
          <p:spPr bwMode="auto">
            <a:xfrm>
              <a:off x="3549" y="2994"/>
              <a:ext cx="17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rgbClr val="05050B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680402" name="Object 18"/>
            <p:cNvGraphicFramePr>
              <a:graphicFrameLocks noChangeAspect="1"/>
            </p:cNvGraphicFramePr>
            <p:nvPr/>
          </p:nvGraphicFramePr>
          <p:xfrm>
            <a:off x="3903" y="3381"/>
            <a:ext cx="1186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57" name="Equation" r:id="rId10" imgW="1536430" imgH="393926" progId="Equation.3">
                    <p:embed/>
                  </p:oleObj>
                </mc:Choice>
                <mc:Fallback>
                  <p:oleObj name="Equation" r:id="rId10" imgW="1536430" imgH="3939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381"/>
                          <a:ext cx="1186" cy="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80410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54" y="3047"/>
              <a:ext cx="1273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80417" name="Rectangle 33"/>
            <p:cNvSpPr>
              <a:spLocks noChangeArrowheads="1"/>
            </p:cNvSpPr>
            <p:nvPr/>
          </p:nvSpPr>
          <p:spPr bwMode="auto">
            <a:xfrm>
              <a:off x="3814" y="3188"/>
              <a:ext cx="1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5050B"/>
                  </a:solidFill>
                  <a:latin typeface="Arial"/>
                  <a:cs typeface="Arial"/>
                </a:rPr>
                <a:t>Quantized vortices</a:t>
              </a:r>
            </a:p>
          </p:txBody>
        </p:sp>
        <p:sp>
          <p:nvSpPr>
            <p:cNvPr id="1680422" name="Rectangle 38"/>
            <p:cNvSpPr>
              <a:spLocks noChangeArrowheads="1"/>
            </p:cNvSpPr>
            <p:nvPr/>
          </p:nvSpPr>
          <p:spPr bwMode="auto">
            <a:xfrm>
              <a:off x="3838" y="3660"/>
              <a:ext cx="1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5050B"/>
                  </a:solidFill>
                  <a:latin typeface="Arial"/>
                  <a:cs typeface="Arial"/>
                </a:rPr>
                <a:t>Counter-flow turbulence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9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467544" y="5715000"/>
            <a:ext cx="3276600" cy="9144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657600" y="1493167"/>
            <a:ext cx="2590800" cy="1143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114800" y="3093367"/>
            <a:ext cx="1828800" cy="1143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7543800" cy="533400"/>
          </a:xfrm>
        </p:spPr>
        <p:txBody>
          <a:bodyPr>
            <a:noAutofit/>
          </a:bodyPr>
          <a:lstStyle/>
          <a:p>
            <a:r>
              <a:rPr lang="en-US" b="0" dirty="0"/>
              <a:t>Thermal conductivity of </a:t>
            </a:r>
            <a:r>
              <a:rPr lang="en-US" b="0" dirty="0" smtClean="0"/>
              <a:t>helium </a:t>
            </a:r>
            <a:r>
              <a:rPr lang="en-US" b="0" dirty="0"/>
              <a:t>II</a:t>
            </a:r>
            <a:endParaRPr lang="en-US" sz="16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065213"/>
            <a:ext cx="8048625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/>
              <a:t> </a:t>
            </a:r>
          </a:p>
        </p:txBody>
      </p:sp>
      <p:pic>
        <p:nvPicPr>
          <p:cNvPr id="1676294" name="Picture 6" descr="He II C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36786"/>
            <a:ext cx="3427412" cy="4008438"/>
          </a:xfrm>
          <a:prstGeom prst="rect">
            <a:avLst/>
          </a:prstGeom>
          <a:noFill/>
        </p:spPr>
      </p:pic>
      <p:sp>
        <p:nvSpPr>
          <p:cNvPr id="1676295" name="Rectangle 7"/>
          <p:cNvSpPr>
            <a:spLocks noChangeArrowheads="1"/>
          </p:cNvSpPr>
          <p:nvPr/>
        </p:nvSpPr>
        <p:spPr bwMode="auto">
          <a:xfrm>
            <a:off x="2114550" y="3708499"/>
            <a:ext cx="1428750" cy="5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6699"/>
              </a:buClr>
              <a:buSzPct val="75000"/>
              <a:buFont typeface="Monotype Sorts" pitchFamily="2" charset="2"/>
              <a:buNone/>
            </a:pPr>
            <a:r>
              <a:rPr lang="en-US" sz="1200" dirty="0">
                <a:latin typeface="Arial"/>
                <a:cs typeface="Arial"/>
              </a:rPr>
              <a:t>High flux regime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6699"/>
              </a:buClr>
              <a:buSzPct val="75000"/>
              <a:buFont typeface="Monotype Sorts" pitchFamily="2" charset="2"/>
              <a:buNone/>
            </a:pPr>
            <a:r>
              <a:rPr lang="en-US" sz="1400" dirty="0" err="1">
                <a:latin typeface="Arial"/>
                <a:cs typeface="Arial"/>
              </a:rPr>
              <a:t>dT</a:t>
            </a:r>
            <a:r>
              <a:rPr lang="en-US" sz="1400" dirty="0">
                <a:latin typeface="Arial"/>
                <a:cs typeface="Arial"/>
              </a:rPr>
              <a:t>/dx ~ q</a:t>
            </a:r>
            <a:r>
              <a:rPr lang="en-US" sz="1400" baseline="30000" dirty="0">
                <a:latin typeface="Arial"/>
                <a:cs typeface="Arial"/>
              </a:rPr>
              <a:t>3</a:t>
            </a:r>
          </a:p>
        </p:txBody>
      </p:sp>
      <p:sp>
        <p:nvSpPr>
          <p:cNvPr id="1676301" name="Rectangle 13"/>
          <p:cNvSpPr>
            <a:spLocks noChangeArrowheads="1"/>
          </p:cNvSpPr>
          <p:nvPr/>
        </p:nvSpPr>
        <p:spPr bwMode="auto">
          <a:xfrm>
            <a:off x="752475" y="2886174"/>
            <a:ext cx="1504950" cy="4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6699"/>
              </a:buClr>
              <a:buSzPct val="75000"/>
              <a:buFont typeface="Monotype Sorts" pitchFamily="2" charset="2"/>
              <a:buNone/>
            </a:pPr>
            <a:r>
              <a:rPr lang="en-US" sz="1200">
                <a:latin typeface="Arial"/>
                <a:cs typeface="Arial"/>
              </a:rPr>
              <a:t>Low flux regime</a:t>
            </a:r>
            <a:r>
              <a:rPr lang="en-US" sz="1400">
                <a:latin typeface="Arial"/>
                <a:cs typeface="Arial"/>
              </a:rPr>
              <a:t> dT/dx ~ q</a:t>
            </a:r>
          </a:p>
        </p:txBody>
      </p:sp>
      <p:sp>
        <p:nvSpPr>
          <p:cNvPr id="1676302" name="Rectangle 14"/>
          <p:cNvSpPr>
            <a:spLocks noChangeArrowheads="1"/>
          </p:cNvSpPr>
          <p:nvPr/>
        </p:nvSpPr>
        <p:spPr bwMode="auto">
          <a:xfrm>
            <a:off x="405288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6304" name="Rectangle 16"/>
          <p:cNvSpPr>
            <a:spLocks noChangeArrowheads="1"/>
          </p:cNvSpPr>
          <p:nvPr/>
        </p:nvSpPr>
        <p:spPr bwMode="auto">
          <a:xfrm>
            <a:off x="405288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6306" name="Text Box 18"/>
          <p:cNvSpPr txBox="1">
            <a:spLocks noChangeArrowheads="1"/>
          </p:cNvSpPr>
          <p:nvPr/>
        </p:nvSpPr>
        <p:spPr bwMode="auto">
          <a:xfrm>
            <a:off x="395536" y="1412776"/>
            <a:ext cx="350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dirty="0">
                <a:latin typeface="Arial"/>
                <a:cs typeface="Arial"/>
              </a:rPr>
              <a:t>Heat transport regimes at 1.9 K</a:t>
            </a:r>
          </a:p>
        </p:txBody>
      </p:sp>
      <p:sp>
        <p:nvSpPr>
          <p:cNvPr id="1676308" name="Rectangle 20"/>
          <p:cNvSpPr>
            <a:spLocks noChangeArrowheads="1"/>
          </p:cNvSpPr>
          <p:nvPr/>
        </p:nvSpPr>
        <p:spPr bwMode="auto">
          <a:xfrm>
            <a:off x="809625" y="3367186"/>
            <a:ext cx="740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9933"/>
                </a:solidFill>
                <a:latin typeface="Arial"/>
                <a:cs typeface="Arial"/>
              </a:rPr>
              <a:t>Laminar </a:t>
            </a:r>
          </a:p>
        </p:txBody>
      </p:sp>
      <p:sp>
        <p:nvSpPr>
          <p:cNvPr id="1676309" name="Rectangle 21"/>
          <p:cNvSpPr>
            <a:spLocks noChangeArrowheads="1"/>
          </p:cNvSpPr>
          <p:nvPr/>
        </p:nvSpPr>
        <p:spPr bwMode="auto">
          <a:xfrm>
            <a:off x="2362200" y="4264124"/>
            <a:ext cx="829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9933"/>
                </a:solidFill>
                <a:latin typeface="Arial"/>
                <a:cs typeface="Arial"/>
              </a:rPr>
              <a:t>Turbulent </a:t>
            </a:r>
          </a:p>
        </p:txBody>
      </p:sp>
      <p:sp>
        <p:nvSpPr>
          <p:cNvPr id="1676310" name="Rectangle 22"/>
          <p:cNvSpPr>
            <a:spLocks noChangeArrowheads="1"/>
          </p:cNvSpPr>
          <p:nvPr/>
        </p:nvSpPr>
        <p:spPr bwMode="auto">
          <a:xfrm rot="18445153">
            <a:off x="1799652" y="3031811"/>
            <a:ext cx="1706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9933"/>
                </a:solidFill>
                <a:latin typeface="Arial"/>
                <a:cs typeface="Arial"/>
              </a:rPr>
              <a:t>Mutual- friction regime</a:t>
            </a:r>
          </a:p>
        </p:txBody>
      </p:sp>
      <p:graphicFrame>
        <p:nvGraphicFramePr>
          <p:cNvPr id="1676338" name="Object 50"/>
          <p:cNvGraphicFramePr>
            <a:graphicFrameLocks noChangeAspect="1"/>
          </p:cNvGraphicFramePr>
          <p:nvPr>
            <p:extLst/>
          </p:nvPr>
        </p:nvGraphicFramePr>
        <p:xfrm>
          <a:off x="3700462" y="1726530"/>
          <a:ext cx="25479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61" name="Equation" r:id="rId6" imgW="2044440" imgH="533160" progId="Equation.3">
                  <p:embed/>
                </p:oleObj>
              </mc:Choice>
              <mc:Fallback>
                <p:oleObj name="Equation" r:id="rId6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2" y="1726530"/>
                        <a:ext cx="2547938" cy="665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211960" y="5074493"/>
            <a:ext cx="4788093" cy="1666875"/>
            <a:chOff x="2625" y="2466"/>
            <a:chExt cx="2833" cy="1050"/>
          </a:xfrm>
        </p:grpSpPr>
        <p:sp>
          <p:nvSpPr>
            <p:cNvPr id="1676317" name="Rectangle 29"/>
            <p:cNvSpPr>
              <a:spLocks noChangeArrowheads="1"/>
            </p:cNvSpPr>
            <p:nvPr/>
          </p:nvSpPr>
          <p:spPr bwMode="auto">
            <a:xfrm>
              <a:off x="2625" y="2718"/>
              <a:ext cx="12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Arial"/>
                  <a:cs typeface="Arial"/>
                </a:rPr>
                <a:t>No bulk flow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Arial"/>
                  <a:cs typeface="Arial"/>
                </a:rPr>
                <a:t>Heat flux</a:t>
              </a:r>
            </a:p>
            <a:p>
              <a:endParaRPr lang="en-US" sz="1600" dirty="0">
                <a:solidFill>
                  <a:srgbClr val="05050B"/>
                </a:solidFill>
                <a:latin typeface="Arial"/>
                <a:cs typeface="Arial"/>
              </a:endParaRPr>
            </a:p>
          </p:txBody>
        </p:sp>
        <p:sp>
          <p:nvSpPr>
            <p:cNvPr id="1676336" name="Rectangle 48"/>
            <p:cNvSpPr>
              <a:spLocks noChangeArrowheads="1"/>
            </p:cNvSpPr>
            <p:nvPr/>
          </p:nvSpPr>
          <p:spPr bwMode="auto">
            <a:xfrm>
              <a:off x="3837" y="2466"/>
              <a:ext cx="1170" cy="1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5050B"/>
                  </a:solidFill>
                  <a:latin typeface="Arial"/>
                  <a:cs typeface="Arial"/>
                </a:rPr>
                <a:t>Counter-flow mechanics</a:t>
              </a:r>
            </a:p>
          </p:txBody>
        </p:sp>
        <p:graphicFrame>
          <p:nvGraphicFramePr>
            <p:cNvPr id="1676327" name="Object 39"/>
            <p:cNvGraphicFramePr>
              <a:graphicFrameLocks noChangeAspect="1"/>
            </p:cNvGraphicFramePr>
            <p:nvPr/>
          </p:nvGraphicFramePr>
          <p:xfrm>
            <a:off x="3310" y="2544"/>
            <a:ext cx="2148" cy="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62" name="Picture" r:id="rId8" imgW="4772160" imgH="2152800" progId="Word.Picture.8">
                    <p:embed/>
                  </p:oleObj>
                </mc:Choice>
                <mc:Fallback>
                  <p:oleObj name="Picture" r:id="rId8" imgW="4772160" imgH="2152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0" y="2544"/>
                          <a:ext cx="2148" cy="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6344" name="AutoShape 56"/>
            <p:cNvSpPr>
              <a:spLocks/>
            </p:cNvSpPr>
            <p:nvPr/>
          </p:nvSpPr>
          <p:spPr bwMode="auto">
            <a:xfrm flipH="1">
              <a:off x="3278" y="2742"/>
              <a:ext cx="114" cy="282"/>
            </a:xfrm>
            <a:prstGeom prst="leftBrace">
              <a:avLst>
                <a:gd name="adj1" fmla="val 301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5050B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76339" name="Object 51"/>
          <p:cNvGraphicFramePr>
            <a:graphicFrameLocks noChangeAspect="1"/>
          </p:cNvGraphicFramePr>
          <p:nvPr>
            <p:extLst/>
          </p:nvPr>
        </p:nvGraphicFramePr>
        <p:xfrm>
          <a:off x="611560" y="5589240"/>
          <a:ext cx="303236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63" name="Equation" r:id="rId10" imgW="2158920" imgH="622080" progId="Equation.3">
                  <p:embed/>
                </p:oleObj>
              </mc:Choice>
              <mc:Fallback>
                <p:oleObj name="Equation" r:id="rId10" imgW="21589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589240"/>
                        <a:ext cx="303236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6337" name="Rectangle 49"/>
          <p:cNvSpPr>
            <a:spLocks noChangeArrowheads="1"/>
          </p:cNvSpPr>
          <p:nvPr/>
        </p:nvSpPr>
        <p:spPr bwMode="auto">
          <a:xfrm>
            <a:off x="809624" y="1814809"/>
            <a:ext cx="2390775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e.g.  d &gt; </a:t>
            </a:r>
            <a:r>
              <a:rPr lang="en-US" sz="1200" dirty="0" smtClean="0">
                <a:latin typeface="Arial"/>
                <a:cs typeface="Arial"/>
              </a:rPr>
              <a:t>1 mm</a:t>
            </a:r>
            <a:r>
              <a:rPr lang="en-US" sz="1200" dirty="0">
                <a:latin typeface="Arial"/>
                <a:cs typeface="Arial"/>
              </a:rPr>
              <a:t>, q &gt; </a:t>
            </a:r>
            <a:r>
              <a:rPr lang="en-US" sz="1200" dirty="0" smtClean="0">
                <a:latin typeface="Arial"/>
                <a:cs typeface="Arial"/>
              </a:rPr>
              <a:t>10 </a:t>
            </a:r>
            <a:r>
              <a:rPr lang="en-US" sz="1200" dirty="0" err="1" smtClean="0">
                <a:latin typeface="Arial"/>
                <a:cs typeface="Arial"/>
              </a:rPr>
              <a:t>mW</a:t>
            </a:r>
            <a:r>
              <a:rPr lang="en-US" sz="1200" dirty="0" smtClean="0">
                <a:latin typeface="Arial"/>
                <a:cs typeface="Arial"/>
              </a:rPr>
              <a:t>/cm</a:t>
            </a:r>
            <a:r>
              <a:rPr lang="en-US" sz="1200" baseline="30000" dirty="0" smtClean="0">
                <a:latin typeface="Arial"/>
                <a:cs typeface="Arial"/>
              </a:rPr>
              <a:t>2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819400" y="1464593"/>
            <a:ext cx="6248400" cy="3081338"/>
            <a:chOff x="1776" y="558"/>
            <a:chExt cx="3936" cy="1941"/>
          </a:xfrm>
        </p:grpSpPr>
        <p:graphicFrame>
          <p:nvGraphicFramePr>
            <p:cNvPr id="167629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84085"/>
                </p:ext>
              </p:extLst>
            </p:nvPr>
          </p:nvGraphicFramePr>
          <p:xfrm>
            <a:off x="3961" y="753"/>
            <a:ext cx="1751" cy="1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64" name="Image" r:id="rId12" imgW="3523197" imgH="3175753" progId="">
                    <p:embed/>
                  </p:oleObj>
                </mc:Choice>
                <mc:Fallback>
                  <p:oleObj name="Image" r:id="rId12" imgW="3523197" imgH="31757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753"/>
                          <a:ext cx="1751" cy="1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776" y="1392"/>
              <a:ext cx="3002" cy="1107"/>
              <a:chOff x="1776" y="1392"/>
              <a:chExt cx="3002" cy="1107"/>
            </a:xfrm>
          </p:grpSpPr>
          <p:sp>
            <p:nvSpPr>
              <p:cNvPr id="1676333" name="Line 45"/>
              <p:cNvSpPr>
                <a:spLocks noChangeShapeType="1"/>
              </p:cNvSpPr>
              <p:nvPr/>
            </p:nvSpPr>
            <p:spPr bwMode="auto">
              <a:xfrm flipH="1">
                <a:off x="1776" y="1584"/>
                <a:ext cx="708" cy="48"/>
              </a:xfrm>
              <a:prstGeom prst="line">
                <a:avLst/>
              </a:prstGeom>
              <a:noFill/>
              <a:ln w="9525">
                <a:solidFill>
                  <a:srgbClr val="05050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chemeClr val="bg2"/>
                    </a:solidFill>
                  </a:ln>
                  <a:solidFill>
                    <a:srgbClr val="05050B"/>
                  </a:solidFill>
                  <a:latin typeface="Arial"/>
                  <a:cs typeface="Arial"/>
                </a:endParaRPr>
              </a:p>
            </p:txBody>
          </p:sp>
          <p:graphicFrame>
            <p:nvGraphicFramePr>
              <p:cNvPr id="1676297" name="Object 9"/>
              <p:cNvGraphicFramePr>
                <a:graphicFrameLocks noChangeAspect="1"/>
              </p:cNvGraphicFramePr>
              <p:nvPr/>
            </p:nvGraphicFramePr>
            <p:xfrm>
              <a:off x="2732" y="1609"/>
              <a:ext cx="964" cy="3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565" name="Equation" r:id="rId14" imgW="1295280" imgH="495000" progId="Equation.3">
                      <p:embed/>
                    </p:oleObj>
                  </mc:Choice>
                  <mc:Fallback>
                    <p:oleObj name="Equation" r:id="rId14" imgW="1295280" imgH="495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2" y="1609"/>
                            <a:ext cx="964" cy="3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76305" name="Rectangle 17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16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solidFill>
                      <a:srgbClr val="05050B"/>
                    </a:solidFill>
                    <a:latin typeface="Arial"/>
                    <a:cs typeface="Arial"/>
                  </a:rPr>
                  <a:t>In mutual friction regime:</a:t>
                </a:r>
              </a:p>
            </p:txBody>
          </p:sp>
          <p:graphicFrame>
            <p:nvGraphicFramePr>
              <p:cNvPr id="1676313" name="Object 25"/>
              <p:cNvGraphicFramePr>
                <a:graphicFrameLocks noChangeAspect="1"/>
              </p:cNvGraphicFramePr>
              <p:nvPr/>
            </p:nvGraphicFramePr>
            <p:xfrm>
              <a:off x="2850" y="1995"/>
              <a:ext cx="654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566" name="Equation" r:id="rId16" imgW="1041120" imgH="444240" progId="Equation.3">
                      <p:embed/>
                    </p:oleObj>
                  </mc:Choice>
                  <mc:Fallback>
                    <p:oleObj name="Equation" r:id="rId16" imgW="1041120" imgH="444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0" y="1995"/>
                            <a:ext cx="654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76324" name="Rectangle 36"/>
              <p:cNvSpPr>
                <a:spLocks noChangeArrowheads="1"/>
              </p:cNvSpPr>
              <p:nvPr/>
            </p:nvSpPr>
            <p:spPr bwMode="auto">
              <a:xfrm>
                <a:off x="2482" y="2326"/>
                <a:ext cx="22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i="1" dirty="0">
                    <a:solidFill>
                      <a:srgbClr val="05050B"/>
                    </a:solidFill>
                    <a:latin typeface="Arial"/>
                    <a:cs typeface="Arial"/>
                  </a:rPr>
                  <a:t>A</a:t>
                </a:r>
                <a:r>
                  <a:rPr lang="en-US" sz="1200" i="1" baseline="-25000" dirty="0">
                    <a:solidFill>
                      <a:srgbClr val="05050B"/>
                    </a:solidFill>
                    <a:latin typeface="Arial"/>
                    <a:cs typeface="Arial"/>
                  </a:rPr>
                  <a:t>GM</a:t>
                </a:r>
                <a:r>
                  <a:rPr lang="en-US" sz="1200" dirty="0">
                    <a:solidFill>
                      <a:srgbClr val="05050B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dirty="0" err="1">
                    <a:solidFill>
                      <a:srgbClr val="05050B"/>
                    </a:solidFill>
                    <a:latin typeface="Arial"/>
                    <a:cs typeface="Arial"/>
                  </a:rPr>
                  <a:t>Gorter-Mellink</a:t>
                </a:r>
                <a:r>
                  <a:rPr lang="en-US" sz="1200" dirty="0">
                    <a:solidFill>
                      <a:srgbClr val="05050B"/>
                    </a:solidFill>
                    <a:latin typeface="Arial"/>
                    <a:cs typeface="Arial"/>
                  </a:rPr>
                  <a:t> mutual friction parameter</a:t>
                </a:r>
              </a:p>
            </p:txBody>
          </p:sp>
        </p:grpSp>
        <p:sp>
          <p:nvSpPr>
            <p:cNvPr id="1676298" name="Text Box 10"/>
            <p:cNvSpPr txBox="1">
              <a:spLocks noChangeArrowheads="1"/>
            </p:cNvSpPr>
            <p:nvPr/>
          </p:nvSpPr>
          <p:spPr bwMode="auto">
            <a:xfrm>
              <a:off x="3966" y="558"/>
              <a:ext cx="1746" cy="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5050B"/>
                  </a:solidFill>
                  <a:latin typeface="Arial"/>
                  <a:cs typeface="Arial"/>
                </a:rPr>
                <a:t>Thermal resistivity function</a:t>
              </a:r>
            </a:p>
          </p:txBody>
        </p:sp>
      </p:grpSp>
      <p:sp>
        <p:nvSpPr>
          <p:cNvPr id="1676328" name="Freeform 40"/>
          <p:cNvSpPr>
            <a:spLocks/>
          </p:cNvSpPr>
          <p:nvPr/>
        </p:nvSpPr>
        <p:spPr bwMode="auto">
          <a:xfrm>
            <a:off x="6121915" y="5563443"/>
            <a:ext cx="2497138" cy="541338"/>
          </a:xfrm>
          <a:custGeom>
            <a:avLst/>
            <a:gdLst/>
            <a:ahLst/>
            <a:cxnLst>
              <a:cxn ang="0">
                <a:pos x="171" y="106"/>
              </a:cxn>
              <a:cxn ang="0">
                <a:pos x="789" y="136"/>
              </a:cxn>
              <a:cxn ang="0">
                <a:pos x="759" y="280"/>
              </a:cxn>
              <a:cxn ang="0">
                <a:pos x="573" y="196"/>
              </a:cxn>
              <a:cxn ang="0">
                <a:pos x="609" y="118"/>
              </a:cxn>
              <a:cxn ang="0">
                <a:pos x="813" y="202"/>
              </a:cxn>
              <a:cxn ang="0">
                <a:pos x="957" y="310"/>
              </a:cxn>
              <a:cxn ang="0">
                <a:pos x="1197" y="328"/>
              </a:cxn>
              <a:cxn ang="0">
                <a:pos x="1203" y="118"/>
              </a:cxn>
              <a:cxn ang="0">
                <a:pos x="1155" y="238"/>
              </a:cxn>
              <a:cxn ang="0">
                <a:pos x="1359" y="232"/>
              </a:cxn>
              <a:cxn ang="0">
                <a:pos x="1347" y="124"/>
              </a:cxn>
              <a:cxn ang="0">
                <a:pos x="1101" y="46"/>
              </a:cxn>
              <a:cxn ang="0">
                <a:pos x="999" y="118"/>
              </a:cxn>
              <a:cxn ang="0">
                <a:pos x="981" y="196"/>
              </a:cxn>
              <a:cxn ang="0">
                <a:pos x="735" y="256"/>
              </a:cxn>
              <a:cxn ang="0">
                <a:pos x="597" y="166"/>
              </a:cxn>
              <a:cxn ang="0">
                <a:pos x="885" y="100"/>
              </a:cxn>
              <a:cxn ang="0">
                <a:pos x="939" y="226"/>
              </a:cxn>
              <a:cxn ang="0">
                <a:pos x="1017" y="208"/>
              </a:cxn>
              <a:cxn ang="0">
                <a:pos x="1023" y="88"/>
              </a:cxn>
              <a:cxn ang="0">
                <a:pos x="927" y="52"/>
              </a:cxn>
              <a:cxn ang="0">
                <a:pos x="537" y="40"/>
              </a:cxn>
              <a:cxn ang="0">
                <a:pos x="495" y="118"/>
              </a:cxn>
              <a:cxn ang="0">
                <a:pos x="441" y="226"/>
              </a:cxn>
              <a:cxn ang="0">
                <a:pos x="357" y="250"/>
              </a:cxn>
              <a:cxn ang="0">
                <a:pos x="237" y="148"/>
              </a:cxn>
              <a:cxn ang="0">
                <a:pos x="315" y="58"/>
              </a:cxn>
              <a:cxn ang="0">
                <a:pos x="387" y="94"/>
              </a:cxn>
              <a:cxn ang="0">
                <a:pos x="381" y="310"/>
              </a:cxn>
              <a:cxn ang="0">
                <a:pos x="117" y="226"/>
              </a:cxn>
              <a:cxn ang="0">
                <a:pos x="129" y="40"/>
              </a:cxn>
              <a:cxn ang="0">
                <a:pos x="21" y="178"/>
              </a:cxn>
              <a:cxn ang="0">
                <a:pos x="543" y="268"/>
              </a:cxn>
              <a:cxn ang="0">
                <a:pos x="657" y="238"/>
              </a:cxn>
              <a:cxn ang="0">
                <a:pos x="831" y="100"/>
              </a:cxn>
              <a:cxn ang="0">
                <a:pos x="879" y="148"/>
              </a:cxn>
              <a:cxn ang="0">
                <a:pos x="963" y="298"/>
              </a:cxn>
              <a:cxn ang="0">
                <a:pos x="1113" y="232"/>
              </a:cxn>
              <a:cxn ang="0">
                <a:pos x="1257" y="112"/>
              </a:cxn>
              <a:cxn ang="0">
                <a:pos x="1365" y="292"/>
              </a:cxn>
              <a:cxn ang="0">
                <a:pos x="1491" y="112"/>
              </a:cxn>
              <a:cxn ang="0">
                <a:pos x="1533" y="100"/>
              </a:cxn>
              <a:cxn ang="0">
                <a:pos x="1569" y="124"/>
              </a:cxn>
              <a:cxn ang="0">
                <a:pos x="1551" y="292"/>
              </a:cxn>
            </a:cxnLst>
            <a:rect l="0" t="0" r="r" b="b"/>
            <a:pathLst>
              <a:path w="1573" h="341">
                <a:moveTo>
                  <a:pt x="129" y="262"/>
                </a:moveTo>
                <a:cubicBezTo>
                  <a:pt x="160" y="215"/>
                  <a:pt x="146" y="156"/>
                  <a:pt x="171" y="106"/>
                </a:cubicBezTo>
                <a:cubicBezTo>
                  <a:pt x="185" y="36"/>
                  <a:pt x="312" y="77"/>
                  <a:pt x="357" y="82"/>
                </a:cubicBezTo>
                <a:cubicBezTo>
                  <a:pt x="683" y="116"/>
                  <a:pt x="585" y="102"/>
                  <a:pt x="789" y="136"/>
                </a:cubicBezTo>
                <a:cubicBezTo>
                  <a:pt x="795" y="140"/>
                  <a:pt x="806" y="141"/>
                  <a:pt x="807" y="148"/>
                </a:cubicBezTo>
                <a:cubicBezTo>
                  <a:pt x="814" y="193"/>
                  <a:pt x="797" y="255"/>
                  <a:pt x="759" y="280"/>
                </a:cubicBezTo>
                <a:cubicBezTo>
                  <a:pt x="705" y="271"/>
                  <a:pt x="661" y="245"/>
                  <a:pt x="609" y="232"/>
                </a:cubicBezTo>
                <a:cubicBezTo>
                  <a:pt x="593" y="221"/>
                  <a:pt x="582" y="217"/>
                  <a:pt x="573" y="196"/>
                </a:cubicBezTo>
                <a:cubicBezTo>
                  <a:pt x="567" y="181"/>
                  <a:pt x="561" y="148"/>
                  <a:pt x="561" y="148"/>
                </a:cubicBezTo>
                <a:cubicBezTo>
                  <a:pt x="570" y="122"/>
                  <a:pt x="583" y="125"/>
                  <a:pt x="609" y="118"/>
                </a:cubicBezTo>
                <a:cubicBezTo>
                  <a:pt x="673" y="122"/>
                  <a:pt x="690" y="123"/>
                  <a:pt x="741" y="136"/>
                </a:cubicBezTo>
                <a:cubicBezTo>
                  <a:pt x="767" y="155"/>
                  <a:pt x="798" y="172"/>
                  <a:pt x="813" y="202"/>
                </a:cubicBezTo>
                <a:cubicBezTo>
                  <a:pt x="828" y="233"/>
                  <a:pt x="818" y="270"/>
                  <a:pt x="849" y="292"/>
                </a:cubicBezTo>
                <a:cubicBezTo>
                  <a:pt x="882" y="316"/>
                  <a:pt x="914" y="306"/>
                  <a:pt x="957" y="310"/>
                </a:cubicBezTo>
                <a:cubicBezTo>
                  <a:pt x="1189" y="333"/>
                  <a:pt x="926" y="313"/>
                  <a:pt x="1137" y="328"/>
                </a:cubicBezTo>
                <a:cubicBezTo>
                  <a:pt x="1145" y="329"/>
                  <a:pt x="1185" y="341"/>
                  <a:pt x="1197" y="328"/>
                </a:cubicBezTo>
                <a:cubicBezTo>
                  <a:pt x="1231" y="289"/>
                  <a:pt x="1245" y="215"/>
                  <a:pt x="1257" y="166"/>
                </a:cubicBezTo>
                <a:cubicBezTo>
                  <a:pt x="1248" y="122"/>
                  <a:pt x="1244" y="128"/>
                  <a:pt x="1203" y="118"/>
                </a:cubicBezTo>
                <a:cubicBezTo>
                  <a:pt x="1146" y="126"/>
                  <a:pt x="1154" y="124"/>
                  <a:pt x="1143" y="178"/>
                </a:cubicBezTo>
                <a:cubicBezTo>
                  <a:pt x="1147" y="198"/>
                  <a:pt x="1148" y="219"/>
                  <a:pt x="1155" y="238"/>
                </a:cubicBezTo>
                <a:cubicBezTo>
                  <a:pt x="1166" y="267"/>
                  <a:pt x="1209" y="272"/>
                  <a:pt x="1233" y="280"/>
                </a:cubicBezTo>
                <a:cubicBezTo>
                  <a:pt x="1310" y="275"/>
                  <a:pt x="1319" y="285"/>
                  <a:pt x="1359" y="232"/>
                </a:cubicBezTo>
                <a:cubicBezTo>
                  <a:pt x="1366" y="199"/>
                  <a:pt x="1380" y="164"/>
                  <a:pt x="1365" y="130"/>
                </a:cubicBezTo>
                <a:cubicBezTo>
                  <a:pt x="1362" y="124"/>
                  <a:pt x="1353" y="127"/>
                  <a:pt x="1347" y="124"/>
                </a:cubicBezTo>
                <a:cubicBezTo>
                  <a:pt x="1287" y="94"/>
                  <a:pt x="1379" y="132"/>
                  <a:pt x="1305" y="100"/>
                </a:cubicBezTo>
                <a:cubicBezTo>
                  <a:pt x="1239" y="72"/>
                  <a:pt x="1170" y="63"/>
                  <a:pt x="1101" y="46"/>
                </a:cubicBezTo>
                <a:cubicBezTo>
                  <a:pt x="1064" y="50"/>
                  <a:pt x="1041" y="42"/>
                  <a:pt x="1017" y="70"/>
                </a:cubicBezTo>
                <a:cubicBezTo>
                  <a:pt x="1006" y="83"/>
                  <a:pt x="1005" y="102"/>
                  <a:pt x="999" y="118"/>
                </a:cubicBezTo>
                <a:cubicBezTo>
                  <a:pt x="995" y="130"/>
                  <a:pt x="987" y="154"/>
                  <a:pt x="987" y="154"/>
                </a:cubicBezTo>
                <a:cubicBezTo>
                  <a:pt x="985" y="168"/>
                  <a:pt x="985" y="182"/>
                  <a:pt x="981" y="196"/>
                </a:cubicBezTo>
                <a:cubicBezTo>
                  <a:pt x="968" y="240"/>
                  <a:pt x="870" y="256"/>
                  <a:pt x="831" y="262"/>
                </a:cubicBezTo>
                <a:cubicBezTo>
                  <a:pt x="799" y="260"/>
                  <a:pt x="767" y="261"/>
                  <a:pt x="735" y="256"/>
                </a:cubicBezTo>
                <a:cubicBezTo>
                  <a:pt x="718" y="253"/>
                  <a:pt x="707" y="236"/>
                  <a:pt x="693" y="226"/>
                </a:cubicBezTo>
                <a:cubicBezTo>
                  <a:pt x="661" y="205"/>
                  <a:pt x="628" y="187"/>
                  <a:pt x="597" y="166"/>
                </a:cubicBezTo>
                <a:cubicBezTo>
                  <a:pt x="608" y="90"/>
                  <a:pt x="628" y="69"/>
                  <a:pt x="705" y="58"/>
                </a:cubicBezTo>
                <a:cubicBezTo>
                  <a:pt x="794" y="69"/>
                  <a:pt x="812" y="76"/>
                  <a:pt x="885" y="100"/>
                </a:cubicBezTo>
                <a:cubicBezTo>
                  <a:pt x="894" y="128"/>
                  <a:pt x="908" y="152"/>
                  <a:pt x="921" y="178"/>
                </a:cubicBezTo>
                <a:cubicBezTo>
                  <a:pt x="928" y="192"/>
                  <a:pt x="928" y="214"/>
                  <a:pt x="939" y="226"/>
                </a:cubicBezTo>
                <a:cubicBezTo>
                  <a:pt x="945" y="233"/>
                  <a:pt x="955" y="234"/>
                  <a:pt x="963" y="238"/>
                </a:cubicBezTo>
                <a:cubicBezTo>
                  <a:pt x="1007" y="223"/>
                  <a:pt x="990" y="235"/>
                  <a:pt x="1017" y="208"/>
                </a:cubicBezTo>
                <a:cubicBezTo>
                  <a:pt x="1024" y="187"/>
                  <a:pt x="1034" y="169"/>
                  <a:pt x="1041" y="148"/>
                </a:cubicBezTo>
                <a:cubicBezTo>
                  <a:pt x="1035" y="128"/>
                  <a:pt x="1034" y="106"/>
                  <a:pt x="1023" y="88"/>
                </a:cubicBezTo>
                <a:cubicBezTo>
                  <a:pt x="1018" y="80"/>
                  <a:pt x="1007" y="79"/>
                  <a:pt x="999" y="76"/>
                </a:cubicBezTo>
                <a:cubicBezTo>
                  <a:pt x="975" y="67"/>
                  <a:pt x="952" y="56"/>
                  <a:pt x="927" y="52"/>
                </a:cubicBezTo>
                <a:cubicBezTo>
                  <a:pt x="821" y="34"/>
                  <a:pt x="711" y="35"/>
                  <a:pt x="603" y="28"/>
                </a:cubicBezTo>
                <a:cubicBezTo>
                  <a:pt x="581" y="32"/>
                  <a:pt x="557" y="31"/>
                  <a:pt x="537" y="40"/>
                </a:cubicBezTo>
                <a:cubicBezTo>
                  <a:pt x="529" y="44"/>
                  <a:pt x="530" y="56"/>
                  <a:pt x="525" y="64"/>
                </a:cubicBezTo>
                <a:cubicBezTo>
                  <a:pt x="498" y="107"/>
                  <a:pt x="513" y="67"/>
                  <a:pt x="495" y="118"/>
                </a:cubicBezTo>
                <a:cubicBezTo>
                  <a:pt x="486" y="143"/>
                  <a:pt x="478" y="167"/>
                  <a:pt x="465" y="190"/>
                </a:cubicBezTo>
                <a:cubicBezTo>
                  <a:pt x="458" y="203"/>
                  <a:pt x="455" y="223"/>
                  <a:pt x="441" y="226"/>
                </a:cubicBezTo>
                <a:cubicBezTo>
                  <a:pt x="425" y="230"/>
                  <a:pt x="409" y="234"/>
                  <a:pt x="393" y="238"/>
                </a:cubicBezTo>
                <a:cubicBezTo>
                  <a:pt x="381" y="241"/>
                  <a:pt x="357" y="250"/>
                  <a:pt x="357" y="250"/>
                </a:cubicBezTo>
                <a:cubicBezTo>
                  <a:pt x="279" y="241"/>
                  <a:pt x="293" y="240"/>
                  <a:pt x="249" y="184"/>
                </a:cubicBezTo>
                <a:cubicBezTo>
                  <a:pt x="245" y="172"/>
                  <a:pt x="241" y="160"/>
                  <a:pt x="237" y="148"/>
                </a:cubicBezTo>
                <a:cubicBezTo>
                  <a:pt x="235" y="142"/>
                  <a:pt x="231" y="130"/>
                  <a:pt x="231" y="130"/>
                </a:cubicBezTo>
                <a:cubicBezTo>
                  <a:pt x="239" y="39"/>
                  <a:pt x="220" y="42"/>
                  <a:pt x="315" y="58"/>
                </a:cubicBezTo>
                <a:cubicBezTo>
                  <a:pt x="331" y="66"/>
                  <a:pt x="347" y="74"/>
                  <a:pt x="363" y="82"/>
                </a:cubicBezTo>
                <a:cubicBezTo>
                  <a:pt x="371" y="86"/>
                  <a:pt x="387" y="94"/>
                  <a:pt x="387" y="94"/>
                </a:cubicBezTo>
                <a:cubicBezTo>
                  <a:pt x="413" y="158"/>
                  <a:pt x="409" y="219"/>
                  <a:pt x="387" y="286"/>
                </a:cubicBezTo>
                <a:cubicBezTo>
                  <a:pt x="384" y="294"/>
                  <a:pt x="386" y="303"/>
                  <a:pt x="381" y="310"/>
                </a:cubicBezTo>
                <a:cubicBezTo>
                  <a:pt x="374" y="320"/>
                  <a:pt x="355" y="325"/>
                  <a:pt x="345" y="328"/>
                </a:cubicBezTo>
                <a:cubicBezTo>
                  <a:pt x="220" y="315"/>
                  <a:pt x="187" y="319"/>
                  <a:pt x="117" y="226"/>
                </a:cubicBezTo>
                <a:cubicBezTo>
                  <a:pt x="109" y="202"/>
                  <a:pt x="101" y="181"/>
                  <a:pt x="87" y="160"/>
                </a:cubicBezTo>
                <a:cubicBezTo>
                  <a:pt x="95" y="51"/>
                  <a:pt x="84" y="107"/>
                  <a:pt x="129" y="40"/>
                </a:cubicBezTo>
                <a:cubicBezTo>
                  <a:pt x="90" y="27"/>
                  <a:pt x="20" y="0"/>
                  <a:pt x="3" y="52"/>
                </a:cubicBezTo>
                <a:cubicBezTo>
                  <a:pt x="8" y="94"/>
                  <a:pt x="0" y="141"/>
                  <a:pt x="21" y="178"/>
                </a:cubicBezTo>
                <a:cubicBezTo>
                  <a:pt x="76" y="274"/>
                  <a:pt x="210" y="291"/>
                  <a:pt x="309" y="298"/>
                </a:cubicBezTo>
                <a:cubicBezTo>
                  <a:pt x="394" y="312"/>
                  <a:pt x="465" y="294"/>
                  <a:pt x="543" y="268"/>
                </a:cubicBezTo>
                <a:cubicBezTo>
                  <a:pt x="568" y="260"/>
                  <a:pt x="595" y="258"/>
                  <a:pt x="621" y="250"/>
                </a:cubicBezTo>
                <a:cubicBezTo>
                  <a:pt x="633" y="246"/>
                  <a:pt x="657" y="238"/>
                  <a:pt x="657" y="238"/>
                </a:cubicBezTo>
                <a:cubicBezTo>
                  <a:pt x="698" y="197"/>
                  <a:pt x="742" y="165"/>
                  <a:pt x="783" y="124"/>
                </a:cubicBezTo>
                <a:cubicBezTo>
                  <a:pt x="796" y="111"/>
                  <a:pt x="831" y="100"/>
                  <a:pt x="831" y="100"/>
                </a:cubicBezTo>
                <a:cubicBezTo>
                  <a:pt x="845" y="108"/>
                  <a:pt x="862" y="113"/>
                  <a:pt x="873" y="124"/>
                </a:cubicBezTo>
                <a:cubicBezTo>
                  <a:pt x="879" y="130"/>
                  <a:pt x="878" y="140"/>
                  <a:pt x="879" y="148"/>
                </a:cubicBezTo>
                <a:cubicBezTo>
                  <a:pt x="883" y="175"/>
                  <a:pt x="884" y="244"/>
                  <a:pt x="909" y="274"/>
                </a:cubicBezTo>
                <a:cubicBezTo>
                  <a:pt x="920" y="287"/>
                  <a:pt x="952" y="295"/>
                  <a:pt x="963" y="298"/>
                </a:cubicBezTo>
                <a:cubicBezTo>
                  <a:pt x="979" y="303"/>
                  <a:pt x="1011" y="310"/>
                  <a:pt x="1011" y="310"/>
                </a:cubicBezTo>
                <a:cubicBezTo>
                  <a:pt x="1095" y="296"/>
                  <a:pt x="1098" y="306"/>
                  <a:pt x="1113" y="232"/>
                </a:cubicBezTo>
                <a:cubicBezTo>
                  <a:pt x="1118" y="138"/>
                  <a:pt x="1090" y="122"/>
                  <a:pt x="1155" y="100"/>
                </a:cubicBezTo>
                <a:cubicBezTo>
                  <a:pt x="1189" y="104"/>
                  <a:pt x="1224" y="103"/>
                  <a:pt x="1257" y="112"/>
                </a:cubicBezTo>
                <a:cubicBezTo>
                  <a:pt x="1272" y="116"/>
                  <a:pt x="1284" y="179"/>
                  <a:pt x="1287" y="196"/>
                </a:cubicBezTo>
                <a:cubicBezTo>
                  <a:pt x="1296" y="318"/>
                  <a:pt x="1272" y="269"/>
                  <a:pt x="1365" y="292"/>
                </a:cubicBezTo>
                <a:cubicBezTo>
                  <a:pt x="1481" y="285"/>
                  <a:pt x="1458" y="307"/>
                  <a:pt x="1485" y="226"/>
                </a:cubicBezTo>
                <a:cubicBezTo>
                  <a:pt x="1487" y="188"/>
                  <a:pt x="1488" y="150"/>
                  <a:pt x="1491" y="112"/>
                </a:cubicBezTo>
                <a:cubicBezTo>
                  <a:pt x="1492" y="106"/>
                  <a:pt x="1491" y="96"/>
                  <a:pt x="1497" y="94"/>
                </a:cubicBezTo>
                <a:cubicBezTo>
                  <a:pt x="1509" y="91"/>
                  <a:pt x="1521" y="98"/>
                  <a:pt x="1533" y="100"/>
                </a:cubicBezTo>
                <a:cubicBezTo>
                  <a:pt x="1539" y="106"/>
                  <a:pt x="1544" y="113"/>
                  <a:pt x="1551" y="118"/>
                </a:cubicBezTo>
                <a:cubicBezTo>
                  <a:pt x="1556" y="122"/>
                  <a:pt x="1568" y="118"/>
                  <a:pt x="1569" y="124"/>
                </a:cubicBezTo>
                <a:cubicBezTo>
                  <a:pt x="1573" y="147"/>
                  <a:pt x="1562" y="193"/>
                  <a:pt x="1557" y="220"/>
                </a:cubicBezTo>
                <a:cubicBezTo>
                  <a:pt x="1551" y="288"/>
                  <a:pt x="1551" y="264"/>
                  <a:pt x="1551" y="29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512" y="51054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</a:rPr>
              <a:t>Internal convection of the super-fluid and normal-fluid components</a:t>
            </a:r>
            <a:endParaRPr lang="en-US" dirty="0">
              <a:solidFill>
                <a:srgbClr val="05050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27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altLang="x-none" dirty="0" smtClean="0"/>
              <a:t>Perfect c</a:t>
            </a:r>
            <a:r>
              <a:rPr lang="en-US" altLang="x-none" dirty="0" smtClean="0"/>
              <a:t>ooling for Magnets </a:t>
            </a:r>
            <a:r>
              <a:rPr lang="en-US" altLang="x-none" dirty="0" smtClean="0"/>
              <a:t>&amp; SRF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1349"/>
            <a:ext cx="903649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x-none" sz="2000" b="1" dirty="0" smtClean="0"/>
              <a:t>Superconducting</a:t>
            </a:r>
            <a:r>
              <a:rPr lang="en-US" altLang="x-none" sz="2000" dirty="0" smtClean="0"/>
              <a:t> </a:t>
            </a:r>
            <a:r>
              <a:rPr lang="en-US" altLang="x-none" sz="2000" b="1" dirty="0" smtClean="0"/>
              <a:t>magnets</a:t>
            </a:r>
            <a:r>
              <a:rPr lang="en-US" altLang="x-none" sz="2000" dirty="0" smtClean="0"/>
              <a:t> </a:t>
            </a:r>
            <a:r>
              <a:rPr lang="en-US" altLang="x-none" sz="2000" dirty="0"/>
              <a:t>are often cooled with subcooled liquid 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Typically working near the limit of the superconductor with </a:t>
            </a:r>
            <a:r>
              <a:rPr lang="en-US" altLang="x-none" sz="1800" b="1" dirty="0"/>
              <a:t>large stored energy 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/>
              <a:t>Ensure complete liquid coverage and </a:t>
            </a:r>
            <a:r>
              <a:rPr lang="en-US" altLang="x-none" sz="1800" dirty="0" smtClean="0"/>
              <a:t>penetration</a:t>
            </a:r>
          </a:p>
          <a:p>
            <a:pPr lvl="1">
              <a:lnSpc>
                <a:spcPct val="90000"/>
              </a:lnSpc>
            </a:pPr>
            <a:endParaRPr lang="en-US" altLang="x-none" sz="1800" dirty="0"/>
          </a:p>
          <a:p>
            <a:pPr>
              <a:lnSpc>
                <a:spcPct val="90000"/>
              </a:lnSpc>
            </a:pPr>
            <a:r>
              <a:rPr lang="en-US" altLang="x-none" sz="2000" b="1" dirty="0"/>
              <a:t>Superconducting RF cavities </a:t>
            </a:r>
            <a:r>
              <a:rPr lang="en-US" altLang="x-none" sz="2000" dirty="0"/>
              <a:t>are generally cooled with a saturated bath </a:t>
            </a:r>
          </a:p>
          <a:p>
            <a:pPr lvl="1">
              <a:lnSpc>
                <a:spcPct val="90000"/>
              </a:lnSpc>
            </a:pPr>
            <a:r>
              <a:rPr lang="en-US" altLang="x-none" sz="1800" b="1" dirty="0"/>
              <a:t>Large surface heat transfer </a:t>
            </a:r>
            <a:r>
              <a:rPr lang="en-US" altLang="x-none" sz="1800" dirty="0"/>
              <a:t>in pool boiling for local “hot spots” </a:t>
            </a:r>
          </a:p>
          <a:p>
            <a:pPr lvl="1">
              <a:lnSpc>
                <a:spcPct val="90000"/>
              </a:lnSpc>
            </a:pPr>
            <a:r>
              <a:rPr lang="en-US" altLang="x-none" sz="1800" dirty="0" smtClean="0"/>
              <a:t>Stable </a:t>
            </a:r>
            <a:r>
              <a:rPr lang="en-US" altLang="x-none" sz="1800" dirty="0"/>
              <a:t>pressures, avoid impact of pressure variation on </a:t>
            </a:r>
            <a:r>
              <a:rPr lang="en-US" altLang="x-none" sz="1800" b="1" dirty="0"/>
              <a:t>cavity </a:t>
            </a:r>
            <a:r>
              <a:rPr lang="en-US" altLang="x-none" sz="1800" b="1" dirty="0" smtClean="0"/>
              <a:t>tune (vs. He I)</a:t>
            </a:r>
            <a:endParaRPr lang="en-US" altLang="x-none" sz="1800" b="1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4" y="4640860"/>
            <a:ext cx="4776192" cy="21106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566395" y="4273272"/>
            <a:ext cx="1229741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31840" y="4293096"/>
            <a:ext cx="1512168" cy="838600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magnets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280"/>
            <a:ext cx="4953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3" y="4295194"/>
            <a:ext cx="5074987" cy="256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41860"/>
            <a:ext cx="4059359" cy="21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42014"/>
            <a:ext cx="6288656" cy="53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Cryomodules function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en-US" dirty="0" smtClean="0"/>
              <a:t>Particle Accelerators need RF Cavity</a:t>
            </a:r>
            <a:br>
              <a:rPr lang="en-US" dirty="0" smtClean="0"/>
            </a:br>
            <a:r>
              <a:rPr lang="en-US" sz="2400" dirty="0"/>
              <a:t>(see </a:t>
            </a:r>
            <a:r>
              <a:rPr lang="en-US" sz="2400" dirty="0" smtClean="0"/>
              <a:t>Anders’s </a:t>
            </a:r>
            <a:r>
              <a:rPr lang="en-US" sz="2400" dirty="0"/>
              <a:t>talk)</a:t>
            </a:r>
            <a:r>
              <a:rPr lang="en-US" sz="2400" dirty="0" smtClean="0"/>
              <a:t>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6166" y="3435794"/>
            <a:ext cx="4211750" cy="3248359"/>
            <a:chOff x="4646166" y="3435794"/>
            <a:chExt cx="4211750" cy="3248359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7556" y="3435794"/>
              <a:ext cx="3240360" cy="25241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6166" y="5236353"/>
              <a:ext cx="1358900" cy="144780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484717"/>
            <a:ext cx="1765636" cy="17189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9512" y="1404602"/>
            <a:ext cx="4405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ElectroMagnetism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– Lorentz and Maxwell</a:t>
            </a:r>
            <a:endParaRPr lang="fr-CA" dirty="0" smtClean="0"/>
          </a:p>
          <a:p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475492"/>
            <a:ext cx="2611884" cy="7025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48064" y="291565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DC</a:t>
            </a:r>
            <a:endParaRPr lang="fr-CA" dirty="0"/>
          </a:p>
        </p:txBody>
      </p:sp>
      <p:sp>
        <p:nvSpPr>
          <p:cNvPr id="35" name="TextBox 34"/>
          <p:cNvSpPr txBox="1"/>
          <p:nvPr/>
        </p:nvSpPr>
        <p:spPr>
          <a:xfrm>
            <a:off x="6146915" y="2915652"/>
            <a:ext cx="44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</a:t>
            </a:r>
            <a:r>
              <a:rPr lang="fr-CA" dirty="0" smtClean="0"/>
              <a:t>C</a:t>
            </a:r>
            <a:endParaRPr lang="fr-CA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377" y="2178303"/>
            <a:ext cx="1949231" cy="79440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890112" y="1345691"/>
            <a:ext cx="1096226" cy="875307"/>
            <a:chOff x="7034128" y="1354983"/>
            <a:chExt cx="1096226" cy="875307"/>
          </a:xfrm>
        </p:grpSpPr>
        <p:sp>
          <p:nvSpPr>
            <p:cNvPr id="38" name="Oval 37"/>
            <p:cNvSpPr/>
            <p:nvPr/>
          </p:nvSpPr>
          <p:spPr>
            <a:xfrm>
              <a:off x="7034128" y="1527783"/>
              <a:ext cx="541040" cy="702507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61205" y="1354983"/>
              <a:ext cx="8691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Magnet</a:t>
              </a:r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68144" y="1345691"/>
            <a:ext cx="1019398" cy="832308"/>
            <a:chOff x="6012160" y="1354983"/>
            <a:chExt cx="1019398" cy="832308"/>
          </a:xfrm>
        </p:grpSpPr>
        <p:sp>
          <p:nvSpPr>
            <p:cNvPr id="41" name="Oval 40"/>
            <p:cNvSpPr/>
            <p:nvPr/>
          </p:nvSpPr>
          <p:spPr>
            <a:xfrm>
              <a:off x="6012160" y="1484784"/>
              <a:ext cx="541040" cy="702507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05691" y="1354983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94CA"/>
                  </a:solidFill>
                  <a:latin typeface="Arial"/>
                  <a:cs typeface="Arial"/>
                </a:rPr>
                <a:t>Cavity</a:t>
              </a:r>
              <a:endParaRPr lang="en-US" dirty="0">
                <a:solidFill>
                  <a:srgbClr val="0094CA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152" y="1772816"/>
            <a:ext cx="4984812" cy="5075703"/>
            <a:chOff x="143152" y="1772816"/>
            <a:chExt cx="4984812" cy="5075703"/>
          </a:xfrm>
        </p:grpSpPr>
        <p:grpSp>
          <p:nvGrpSpPr>
            <p:cNvPr id="6" name="Group 5"/>
            <p:cNvGrpSpPr/>
            <p:nvPr/>
          </p:nvGrpSpPr>
          <p:grpSpPr>
            <a:xfrm>
              <a:off x="169218" y="1772816"/>
              <a:ext cx="4546798" cy="4911337"/>
              <a:chOff x="169218" y="1772816"/>
              <a:chExt cx="4546798" cy="4911337"/>
            </a:xfrm>
          </p:grpSpPr>
          <p:pic>
            <p:nvPicPr>
              <p:cNvPr id="23" name="Picture 6" descr="Figure1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18" y="2226495"/>
                <a:ext cx="4323555" cy="139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Figure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293" y="4009702"/>
                <a:ext cx="4543723" cy="143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 descr="Figure1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936" y="5454535"/>
                <a:ext cx="6858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1211120" y="1772816"/>
                <a:ext cx="21336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Arial"/>
                    <a:cs typeface="Arial"/>
                  </a:rPr>
                  <a:t>Electric Field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1684461" y="3671148"/>
                <a:ext cx="21336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Arial"/>
                    <a:cs typeface="Arial"/>
                  </a:rPr>
                  <a:t>Magnetic Field</a:t>
                </a:r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1326536" y="5606935"/>
                <a:ext cx="2018184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8000"/>
                    </a:solidFill>
                    <a:latin typeface="Arial"/>
                    <a:cs typeface="Arial"/>
                  </a:rPr>
                  <a:t>Out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8000"/>
                    </a:solidFill>
                    <a:latin typeface="Arial"/>
                    <a:cs typeface="Arial"/>
                  </a:rPr>
                  <a:t>In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8000"/>
                    </a:solidFill>
                    <a:latin typeface="Arial"/>
                    <a:cs typeface="Arial"/>
                  </a:rPr>
                  <a:t>Wall Current</a:t>
                </a:r>
              </a:p>
            </p:txBody>
          </p:sp>
        </p:grp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43152" y="6509965"/>
              <a:ext cx="49848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latin typeface="Arial"/>
                  <a:cs typeface="Arial"/>
                </a:rPr>
                <a:t>(For </a:t>
              </a:r>
              <a:r>
                <a:rPr lang="en-US" dirty="0">
                  <a:latin typeface="Arial"/>
                  <a:cs typeface="Arial"/>
                </a:rPr>
                <a:t>the fundamental mode at one instant in </a:t>
              </a:r>
              <a:r>
                <a:rPr lang="en-US" dirty="0" smtClean="0">
                  <a:latin typeface="Arial"/>
                  <a:cs typeface="Arial"/>
                </a:rPr>
                <a:t>time)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6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en-US" dirty="0" smtClean="0"/>
              <a:t>Recall: RF Cavity shape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8343" y="2348880"/>
            <a:ext cx="3722060" cy="1894122"/>
            <a:chOff x="4476175" y="5224174"/>
            <a:chExt cx="4028071" cy="207441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7456" y="5224174"/>
              <a:ext cx="2756790" cy="207441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476175" y="5669012"/>
              <a:ext cx="2785909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latin typeface="Arial"/>
                  <a:cs typeface="Arial"/>
                  <a:sym typeface="Wingdings"/>
                </a:rPr>
                <a:t>Small </a:t>
              </a:r>
              <a:r>
                <a:rPr lang="en-US" dirty="0" smtClean="0">
                  <a:latin typeface="Symbol" charset="2"/>
                  <a:cs typeface="Symbol" charset="2"/>
                  <a:sym typeface="Wingdings"/>
                </a:rPr>
                <a:t>b</a:t>
              </a:r>
            </a:p>
            <a:p>
              <a:r>
                <a:rPr lang="en-US" dirty="0" smtClean="0">
                  <a:latin typeface="Arial"/>
                  <a:cs typeface="Arial"/>
                  <a:sym typeface="Wingdings"/>
                </a:rPr>
                <a:t>Spoke cavity</a:t>
              </a:r>
              <a:endParaRPr lang="en-US" dirty="0" smtClean="0">
                <a:latin typeface="Arial"/>
                <a:cs typeface="Arial"/>
                <a:sym typeface="Wingdings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105" y="3212976"/>
            <a:ext cx="2992817" cy="1217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89" y="4365104"/>
            <a:ext cx="3150336" cy="1075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1416" y="5273690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Wingdings"/>
              </a:rPr>
              <a:t>Electrical field line of a </a:t>
            </a: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Wingdings"/>
              </a:rPr>
              <a:t>pi mode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  <a:sym typeface="Wingding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180" y="5733256"/>
            <a:ext cx="4293096" cy="8268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48218" y="6512433"/>
            <a:ext cx="4176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Wingdings"/>
              </a:rPr>
              <a:t>Equivalent circuit for a 4 cell cavity with beam pipe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  <a:sym typeface="Wingdings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154195" y="1412776"/>
            <a:ext cx="8896350" cy="1094459"/>
            <a:chOff x="0" y="0"/>
            <a:chExt cx="12547601" cy="1768097"/>
          </a:xfrm>
        </p:grpSpPr>
        <p:sp>
          <p:nvSpPr>
            <p:cNvPr id="21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25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28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31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3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3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3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4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4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4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7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7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75 </a:t>
              </a:r>
              <a:r>
                <a:rPr lang="en-US" sz="1300" dirty="0" err="1">
                  <a:cs typeface="Gill Sans" charset="0"/>
                </a:rPr>
                <a:t>keV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0" name="AutoShape 58"/>
            <p:cNvSpPr>
              <a:spLocks/>
            </p:cNvSpPr>
            <p:nvPr/>
          </p:nvSpPr>
          <p:spPr bwMode="auto">
            <a:xfrm>
              <a:off x="2855040" y="1377195"/>
              <a:ext cx="1208890" cy="2719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3.6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2" name="AutoShape 60"/>
            <p:cNvSpPr>
              <a:spLocks/>
            </p:cNvSpPr>
            <p:nvPr/>
          </p:nvSpPr>
          <p:spPr bwMode="auto">
            <a:xfrm>
              <a:off x="6068033" y="1377193"/>
              <a:ext cx="1146729" cy="3909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3" name="AutoShape 61"/>
            <p:cNvSpPr>
              <a:spLocks/>
            </p:cNvSpPr>
            <p:nvPr/>
          </p:nvSpPr>
          <p:spPr bwMode="auto">
            <a:xfrm>
              <a:off x="7471974" y="1377195"/>
              <a:ext cx="1328923" cy="338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4" name="AutoShape 62"/>
            <p:cNvSpPr>
              <a:spLocks/>
            </p:cNvSpPr>
            <p:nvPr/>
          </p:nvSpPr>
          <p:spPr bwMode="auto">
            <a:xfrm>
              <a:off x="8933789" y="1377193"/>
              <a:ext cx="1680444" cy="2576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5" name="AutoShape 63"/>
            <p:cNvSpPr>
              <a:spLocks/>
            </p:cNvSpPr>
            <p:nvPr/>
          </p:nvSpPr>
          <p:spPr bwMode="auto">
            <a:xfrm>
              <a:off x="3802432" y="0"/>
              <a:ext cx="1532548" cy="3658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86" name="AutoShape 64"/>
            <p:cNvSpPr>
              <a:spLocks/>
            </p:cNvSpPr>
            <p:nvPr/>
          </p:nvSpPr>
          <p:spPr bwMode="auto">
            <a:xfrm>
              <a:off x="7480548" y="0"/>
              <a:ext cx="1320349" cy="277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8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8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8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5024014" y="2814849"/>
            <a:ext cx="319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>
                <a:latin typeface="Arial"/>
                <a:cs typeface="Arial"/>
                <a:sym typeface="Wingdings"/>
              </a:rPr>
              <a:t>High </a:t>
            </a:r>
            <a:r>
              <a:rPr lang="en-US" err="1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mtClean="0">
                <a:latin typeface="Symbol" charset="2"/>
                <a:cs typeface="Symbol" charset="2"/>
                <a:sym typeface="Wingdings"/>
              </a:rPr>
              <a:t>: </a:t>
            </a:r>
            <a:r>
              <a:rPr lang="en-US" smtClean="0">
                <a:latin typeface="Arial"/>
                <a:cs typeface="Arial"/>
                <a:sym typeface="Wingdings"/>
              </a:rPr>
              <a:t>Elliptical </a:t>
            </a:r>
            <a:r>
              <a:rPr lang="en-US" dirty="0" smtClean="0">
                <a:latin typeface="Arial"/>
                <a:cs typeface="Arial"/>
                <a:sym typeface="Wingdings"/>
              </a:rPr>
              <a:t>cavity</a:t>
            </a:r>
            <a:endParaRPr lang="en-US" dirty="0" smtClean="0">
              <a:latin typeface="Arial"/>
              <a:cs typeface="Arial"/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15" y="4213047"/>
            <a:ext cx="3613211" cy="2629587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72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RF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Cavity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-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RLC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Model for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Cavity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z="1050" smtClean="0"/>
              <a:pPr/>
              <a:t>18</a:t>
            </a:fld>
            <a:endParaRPr lang="sv-SE" sz="1050" dirty="0"/>
          </a:p>
        </p:txBody>
      </p:sp>
      <p:sp>
        <p:nvSpPr>
          <p:cNvPr id="5" name="Rectangle 4"/>
          <p:cNvSpPr/>
          <p:nvPr/>
        </p:nvSpPr>
        <p:spPr>
          <a:xfrm>
            <a:off x="899592" y="5157192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Position:</a:t>
            </a:r>
            <a:endParaRPr lang="en-US" sz="1400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27287"/>
              </p:ext>
            </p:extLst>
          </p:nvPr>
        </p:nvGraphicFramePr>
        <p:xfrm>
          <a:off x="899592" y="5517232"/>
          <a:ext cx="18113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2" name="Equation" r:id="rId3" imgW="990170" imgH="431613" progId="Equation.3">
                  <p:embed/>
                </p:oleObj>
              </mc:Choice>
              <mc:Fallback>
                <p:oleObj name="Equation" r:id="rId3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517232"/>
                        <a:ext cx="1811308" cy="792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707904" y="515719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Amplitude:</a:t>
            </a:r>
            <a:endParaRPr lang="en-US" sz="1400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79410"/>
              </p:ext>
            </p:extLst>
          </p:nvPr>
        </p:nvGraphicFramePr>
        <p:xfrm>
          <a:off x="3419872" y="5517232"/>
          <a:ext cx="198116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3" name="Equation" r:id="rId5" imgW="1168400" imgH="508000" progId="Equation.3">
                  <p:embed/>
                </p:oleObj>
              </mc:Choice>
              <mc:Fallback>
                <p:oleObj name="Equation" r:id="rId5" imgW="1168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17232"/>
                        <a:ext cx="1981164" cy="8640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516216" y="5157192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Width</a:t>
            </a:r>
            <a:endParaRPr lang="en-US" sz="1400" dirty="0"/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27182"/>
              </p:ext>
            </p:extLst>
          </p:nvPr>
        </p:nvGraphicFramePr>
        <p:xfrm>
          <a:off x="6200775" y="5537200"/>
          <a:ext cx="1971824" cy="55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4" name="Equation" r:id="rId7" imgW="812800" imgH="228600" progId="Equation.3">
                  <p:embed/>
                </p:oleObj>
              </mc:Choice>
              <mc:Fallback>
                <p:oleObj name="Equation" r:id="rId7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5537200"/>
                        <a:ext cx="1971824" cy="5560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436095" y="6093296"/>
            <a:ext cx="3654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Function of geometry and cavity material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6304383"/>
            <a:ext cx="1914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Function of geometry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2204864"/>
            <a:ext cx="3768204" cy="1757369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778" y="1546025"/>
            <a:ext cx="43989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Around each mode frequency, we can describe the cavity as a simple RLC circuit.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5496" y="3933056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Arial"/>
                <a:cs typeface="Arial"/>
              </a:rPr>
              <a:t>R</a:t>
            </a:r>
            <a:r>
              <a:rPr lang="en-US" baseline="-25000" dirty="0" err="1">
                <a:latin typeface="Arial"/>
                <a:cs typeface="Arial"/>
              </a:rPr>
              <a:t>eq</a:t>
            </a:r>
            <a:r>
              <a:rPr lang="en-US" dirty="0">
                <a:latin typeface="Arial"/>
                <a:cs typeface="Arial"/>
              </a:rPr>
              <a:t> is inversely proportional to the energy lost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Arial"/>
                <a:cs typeface="Arial"/>
              </a:rPr>
              <a:t>L</a:t>
            </a:r>
            <a:r>
              <a:rPr lang="en-US" baseline="-25000" dirty="0" err="1">
                <a:latin typeface="Arial"/>
                <a:cs typeface="Arial"/>
              </a:rPr>
              <a:t>eq</a:t>
            </a:r>
            <a:r>
              <a:rPr lang="en-US" dirty="0">
                <a:latin typeface="Arial"/>
                <a:cs typeface="Arial"/>
              </a:rPr>
              <a:t> is proportional to the magnetic stored energy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Arial"/>
                <a:cs typeface="Arial"/>
              </a:rPr>
              <a:t>C</a:t>
            </a:r>
            <a:r>
              <a:rPr lang="en-US" baseline="-25000" dirty="0" err="1">
                <a:latin typeface="Arial"/>
                <a:cs typeface="Arial"/>
              </a:rPr>
              <a:t>eq</a:t>
            </a:r>
            <a:r>
              <a:rPr lang="en-US" dirty="0">
                <a:latin typeface="Arial"/>
                <a:cs typeface="Arial"/>
              </a:rPr>
              <a:t> is proportional to the electric stored energy</a:t>
            </a: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998188" y="2221634"/>
            <a:ext cx="4092093" cy="3007566"/>
            <a:chOff x="2881" y="1104"/>
            <a:chExt cx="3198" cy="1819"/>
          </a:xfrm>
        </p:grpSpPr>
        <p:pic>
          <p:nvPicPr>
            <p:cNvPr id="19" name="Picture 5" descr="Figure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104"/>
              <a:ext cx="2879" cy="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4416" y="1536"/>
              <a:ext cx="5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040" y="1440"/>
              <a:ext cx="6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  <a:latin typeface="Arial"/>
                  <a:cs typeface="Arial"/>
                </a:rPr>
                <a:t>Beam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389" y="2565"/>
              <a:ext cx="102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Arial"/>
                  <a:cs typeface="Arial"/>
                </a:rPr>
                <a:t>RF Input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673" y="2495"/>
              <a:ext cx="140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"/>
                  <a:cs typeface="Arial"/>
                </a:rPr>
                <a:t>Power </a:t>
              </a:r>
              <a:r>
                <a:rPr lang="en-US" dirty="0" smtClean="0">
                  <a:solidFill>
                    <a:schemeClr val="accent2"/>
                  </a:solidFill>
                  <a:latin typeface="Arial"/>
                  <a:cs typeface="Arial"/>
                </a:rPr>
                <a:t>Amplifier </a:t>
              </a:r>
              <a:endParaRPr lang="en-US" dirty="0" smtClean="0">
                <a:solidFill>
                  <a:schemeClr val="accent2"/>
                </a:solidFill>
                <a:latin typeface="Arial"/>
                <a:cs typeface="Arial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solidFill>
                    <a:schemeClr val="accent2"/>
                  </a:solidFill>
                  <a:latin typeface="Arial"/>
                  <a:cs typeface="Arial"/>
                </a:rPr>
                <a:t>(Klystrons</a:t>
              </a:r>
              <a:r>
                <a:rPr lang="en-US" dirty="0" smtClean="0">
                  <a:solidFill>
                    <a:schemeClr val="accent2"/>
                  </a:solidFill>
                  <a:latin typeface="Arial"/>
                  <a:cs typeface="Arial"/>
                </a:rPr>
                <a:t>)</a:t>
              </a:r>
              <a:endParaRPr lang="en-US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544" y="2172"/>
              <a:ext cx="153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solidFill>
                    <a:srgbClr val="D60093"/>
                  </a:solidFill>
                  <a:latin typeface="Arial"/>
                  <a:cs typeface="Arial"/>
                </a:rPr>
                <a:t>Power Coupler</a:t>
              </a:r>
              <a:endParaRPr lang="en-US" dirty="0">
                <a:solidFill>
                  <a:srgbClr val="D60093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997" y="1104"/>
              <a:ext cx="6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Gap</a:t>
              </a:r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909066" y="3627237"/>
            <a:ext cx="25561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/>
                <a:cs typeface="Arial"/>
              </a:rPr>
              <a:t>Waveguide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8188" y="1548081"/>
            <a:ext cx="4145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EM fields enclosed in a cavity with resonant frequency matching that of RF generator 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9" name="Picture 6" descr="cav_mode_spec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339"/>
          <a:stretch>
            <a:fillRect/>
          </a:stretch>
        </p:blipFill>
        <p:spPr bwMode="auto">
          <a:xfrm>
            <a:off x="4552571" y="1632817"/>
            <a:ext cx="4570413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RF Cavity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RLC 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Parameters for a Transmission Line Cavity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1484784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For the </a:t>
            </a:r>
            <a:r>
              <a:rPr lang="en-US" sz="2000" u="sng" dirty="0">
                <a:latin typeface="Arial"/>
                <a:cs typeface="Arial"/>
              </a:rPr>
              <a:t>fundamental mode</a:t>
            </a:r>
            <a:r>
              <a:rPr lang="en-US" sz="2000" dirty="0">
                <a:latin typeface="Arial"/>
                <a:cs typeface="Arial"/>
              </a:rPr>
              <a:t> of the transmission line cavity: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539552" y="1941984"/>
          <a:ext cx="202565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3" name="Equation" r:id="rId3" imgW="1002865" imgH="1040948" progId="Equation.3">
                  <p:embed/>
                </p:oleObj>
              </mc:Choice>
              <mc:Fallback>
                <p:oleObj name="Equation" r:id="rId3" imgW="1002865" imgH="10409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41984"/>
                        <a:ext cx="2025650" cy="2106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6254552" y="1941984"/>
          <a:ext cx="217963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4" name="Equation" r:id="rId5" imgW="1079500" imgH="1016000" progId="Equation.3">
                  <p:embed/>
                </p:oleObj>
              </mc:Choice>
              <mc:Fallback>
                <p:oleObj name="Equation" r:id="rId5" imgW="10795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552" y="1941984"/>
                        <a:ext cx="2179638" cy="205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3282752" y="2170584"/>
          <a:ext cx="230663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5" name="Equation" r:id="rId7" imgW="1143000" imgH="838080" progId="Equation.3">
                  <p:embed/>
                </p:oleObj>
              </mc:Choice>
              <mc:Fallback>
                <p:oleObj name="Equation" r:id="rId7" imgW="1143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752" y="2170584"/>
                        <a:ext cx="2306638" cy="1695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9552" y="4221088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The transfer impedance of the cavity is: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57238"/>
              </p:ext>
            </p:extLst>
          </p:nvPr>
        </p:nvGraphicFramePr>
        <p:xfrm>
          <a:off x="683568" y="4617963"/>
          <a:ext cx="356393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6" name="Equation" r:id="rId9" imgW="1765300" imgH="965200" progId="Equation.3">
                  <p:embed/>
                </p:oleObj>
              </mc:Choice>
              <mc:Fallback>
                <p:oleObj name="Equation" r:id="rId9" imgW="1765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617963"/>
                        <a:ext cx="3563938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0072" y="4755105"/>
            <a:ext cx="336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2720254"/>
            <a:ext cx="9036496" cy="3887890"/>
          </a:xfrm>
        </p:spPr>
        <p:txBody>
          <a:bodyPr>
            <a:noAutofit/>
          </a:bodyPr>
          <a:lstStyle/>
          <a:p>
            <a:r>
              <a:rPr lang="en-US" sz="1800" dirty="0" smtClean="0"/>
              <a:t>US-Particle </a:t>
            </a:r>
            <a:r>
              <a:rPr lang="en-US" sz="1800" dirty="0"/>
              <a:t>Accelerator School,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://uspas.fnal.gov/materials/materials-</a:t>
            </a:r>
            <a:r>
              <a:rPr lang="en-US" sz="1800" dirty="0" smtClean="0">
                <a:hlinkClick r:id="rId2"/>
              </a:rPr>
              <a:t>table.shtml</a:t>
            </a:r>
            <a:endParaRPr lang="en-US" sz="1800" dirty="0"/>
          </a:p>
          <a:p>
            <a:r>
              <a:rPr lang="en-US" sz="1800" dirty="0"/>
              <a:t>CERN Accelerator </a:t>
            </a:r>
            <a:r>
              <a:rPr lang="en-US" sz="1800" dirty="0" smtClean="0"/>
              <a:t>School, </a:t>
            </a:r>
            <a:r>
              <a:rPr lang="en-US" sz="1800" dirty="0">
                <a:hlinkClick r:id="rId3"/>
              </a:rPr>
              <a:t>http://cas.web.cern.ch/</a:t>
            </a:r>
            <a:r>
              <a:rPr lang="en-US" sz="1800" dirty="0" smtClean="0">
                <a:hlinkClick r:id="rId3"/>
              </a:rPr>
              <a:t>cas</a:t>
            </a:r>
            <a:endParaRPr lang="en-US" sz="1800" dirty="0" smtClean="0"/>
          </a:p>
          <a:p>
            <a:r>
              <a:rPr lang="en-US" sz="1800" dirty="0" smtClean="0"/>
              <a:t>JUAS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https://espace.cern.ch/juas/SitePages/</a:t>
            </a:r>
            <a:r>
              <a:rPr lang="en-US" sz="1800" dirty="0" smtClean="0">
                <a:hlinkClick r:id="rId4"/>
              </a:rPr>
              <a:t>Home.aspx</a:t>
            </a:r>
            <a:r>
              <a:rPr lang="en-US" sz="1800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Few books 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RF Linear Accelerators, T.P. </a:t>
            </a:r>
            <a:r>
              <a:rPr lang="en-US" sz="1600" dirty="0" err="1" smtClean="0"/>
              <a:t>Wangler</a:t>
            </a:r>
            <a:r>
              <a:rPr lang="en-US" sz="1600" dirty="0" smtClean="0"/>
              <a:t>, Wiley, 2008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RF Superconductivity for Accelerator, H. </a:t>
            </a:r>
            <a:r>
              <a:rPr lang="en-US" sz="1600" dirty="0" err="1" smtClean="0"/>
              <a:t>Padamsee</a:t>
            </a:r>
            <a:r>
              <a:rPr lang="en-US" sz="1600" dirty="0" smtClean="0"/>
              <a:t>, J. </a:t>
            </a:r>
            <a:r>
              <a:rPr lang="en-US" sz="1600" dirty="0" err="1" smtClean="0"/>
              <a:t>Knobloch</a:t>
            </a:r>
            <a:r>
              <a:rPr lang="en-US" sz="1600" dirty="0" smtClean="0"/>
              <a:t>, T. Hays, Wiley, 2011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An </a:t>
            </a:r>
            <a:r>
              <a:rPr lang="en-US" sz="1600" dirty="0"/>
              <a:t>introduction to particle accelerators, E.J.N. Wilson, </a:t>
            </a:r>
            <a:r>
              <a:rPr lang="en-US" sz="1600" dirty="0" smtClean="0"/>
              <a:t>Oxford </a:t>
            </a:r>
            <a:r>
              <a:rPr lang="en-US" sz="1600" dirty="0"/>
              <a:t>Univ. Press, 2001 </a:t>
            </a:r>
          </a:p>
          <a:p>
            <a:pPr>
              <a:buFont typeface="Wingdings" charset="2"/>
              <a:buChar char="§"/>
            </a:pPr>
            <a:r>
              <a:rPr lang="en-US" sz="1600" dirty="0"/>
              <a:t>An introduction to the physics of high-energy </a:t>
            </a:r>
            <a:r>
              <a:rPr lang="en-US" sz="1600" dirty="0" smtClean="0"/>
              <a:t>accelerators, D.A</a:t>
            </a:r>
            <a:r>
              <a:rPr lang="en-US" sz="1600" dirty="0"/>
              <a:t>. Edwards &amp; M.J. </a:t>
            </a:r>
            <a:r>
              <a:rPr lang="en-US" sz="1600" dirty="0" err="1" smtClean="0"/>
              <a:t>Syphers</a:t>
            </a:r>
            <a:r>
              <a:rPr lang="en-US" sz="1600" dirty="0" smtClean="0"/>
              <a:t>, </a:t>
            </a:r>
            <a:r>
              <a:rPr lang="en-US" sz="1600" dirty="0"/>
              <a:t>Wiley, 1993 </a:t>
            </a:r>
            <a:endParaRPr lang="en-US" sz="1600" dirty="0" smtClean="0"/>
          </a:p>
          <a:p>
            <a:pPr>
              <a:buFont typeface="Wingdings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sz="1600" dirty="0" smtClean="0"/>
              <a:t>Project example: ESS </a:t>
            </a:r>
            <a:r>
              <a:rPr lang="en-US" sz="1600" dirty="0"/>
              <a:t>SRF Linac Collaborative Space: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confluence.esss.lu.se/display/CRYOM</a:t>
            </a:r>
            <a:r>
              <a:rPr lang="en-US" sz="1600" dirty="0" smtClean="0"/>
              <a:t> </a:t>
            </a:r>
            <a:endParaRPr lang="en-US" sz="1600" dirty="0">
              <a:hlinkClick r:id="rId6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111" y="1578192"/>
            <a:ext cx="1450602" cy="9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880" y="1589824"/>
            <a:ext cx="1056336" cy="6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82" y="1566977"/>
            <a:ext cx="1011702" cy="7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285" y="1588985"/>
            <a:ext cx="685874" cy="6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6792" y="1575789"/>
            <a:ext cx="804168" cy="878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193" y="1763015"/>
            <a:ext cx="240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ESS SRF Collaborations: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0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Cavity Quality factor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76456" cy="38397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If the cavity walls are lossless, then the boundary conditions for a given mode can only be satisfied at a single frequency. </a:t>
            </a:r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The Quality </a:t>
            </a:r>
            <a:r>
              <a:rPr lang="en-US" sz="2000" dirty="0"/>
              <a:t>factor is defined as: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142578"/>
              </p:ext>
            </p:extLst>
          </p:nvPr>
        </p:nvGraphicFramePr>
        <p:xfrm>
          <a:off x="4716016" y="2636912"/>
          <a:ext cx="2335213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47" name="Equation" r:id="rId4" imgW="1155700" imgH="914400" progId="Equation.3">
                  <p:embed/>
                </p:oleObj>
              </mc:Choice>
              <mc:Fallback>
                <p:oleObj name="Equation" r:id="rId4" imgW="1155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636912"/>
                        <a:ext cx="2335213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843808" y="5001915"/>
            <a:ext cx="4052466" cy="1077218"/>
          </a:xfrm>
          <a:prstGeom prst="rect">
            <a:avLst/>
          </a:prstGeom>
          <a:solidFill>
            <a:srgbClr val="0094CA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Normal </a:t>
            </a:r>
            <a:r>
              <a:rPr lang="en-US" sz="2400" smtClean="0"/>
              <a:t>conducting 	</a:t>
            </a:r>
            <a:r>
              <a:rPr lang="en-US" sz="2400" smtClean="0">
                <a:sym typeface="Wingdings"/>
              </a:rPr>
              <a:t>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4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Superconducting 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10 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8149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2" y="1556792"/>
            <a:ext cx="3128472" cy="2148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Cavities Performances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62274" y="3884628"/>
            <a:ext cx="8470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Few </a:t>
            </a:r>
            <a:r>
              <a:rPr lang="en-US" dirty="0" smtClean="0">
                <a:latin typeface="Arial"/>
                <a:cs typeface="Arial"/>
              </a:rPr>
              <a:t>limitations of performance: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Thermal Breakdown, alias quench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Field </a:t>
            </a:r>
            <a:r>
              <a:rPr lang="en-US" dirty="0">
                <a:latin typeface="Arial"/>
                <a:cs typeface="Arial"/>
              </a:rPr>
              <a:t>Emission: Electron induced by an </a:t>
            </a:r>
            <a:r>
              <a:rPr lang="en-US" dirty="0">
                <a:latin typeface="Arial"/>
                <a:cs typeface="Arial"/>
              </a:rPr>
              <a:t>electrostatic field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/>
                <a:cs typeface="Arial"/>
              </a:rPr>
              <a:t>Multipacting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secondary electron emission in resonance avalanche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619672" y="5180138"/>
            <a:ext cx="8653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How to limit power loss in the cavity wall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By using low-resistant material or superconductors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By rounding the shape to optimize the field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Limit shape edge to prevent field emission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Good vacuum to limit breakdown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43" y="1507928"/>
            <a:ext cx="4355976" cy="2620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20" y="4139409"/>
            <a:ext cx="2527300" cy="5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4359969" y="1417638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Courtesy </a:t>
            </a:r>
            <a:r>
              <a:rPr lang="en-US" sz="1400" dirty="0" err="1" smtClean="0">
                <a:latin typeface="Arial"/>
                <a:cs typeface="Arial"/>
              </a:rPr>
              <a:t>Ciovati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2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Cryomodules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function</a:t>
            </a:r>
            <a:endParaRPr lang="en-US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632848" cy="1143000"/>
          </a:xfrm>
        </p:spPr>
        <p:txBody>
          <a:bodyPr/>
          <a:lstStyle/>
          <a:p>
            <a:r>
              <a:rPr lang="fr-FR" dirty="0">
                <a:solidFill>
                  <a:srgbClr val="FFFFFF"/>
                </a:solidFill>
                <a:ea typeface="Lucida Grande" charset="0"/>
              </a:rPr>
              <a:t>ESS </a:t>
            </a:r>
            <a:r>
              <a:rPr lang="fr-FR" dirty="0" err="1" smtClean="0">
                <a:solidFill>
                  <a:srgbClr val="FFFFFF"/>
                </a:solidFill>
                <a:ea typeface="Lucida Grande" charset="0"/>
              </a:rPr>
              <a:t>Requirements</a:t>
            </a:r>
            <a:r>
              <a:rPr lang="fr-FR" dirty="0" smtClean="0">
                <a:solidFill>
                  <a:srgbClr val="FFFFFF"/>
                </a:solidFill>
                <a:ea typeface="Lucida Grande" charset="0"/>
              </a:rPr>
              <a:t> and RF </a:t>
            </a:r>
            <a:r>
              <a:rPr lang="fr-FR" dirty="0" err="1" smtClean="0">
                <a:solidFill>
                  <a:srgbClr val="FFFFFF"/>
                </a:solidFill>
                <a:ea typeface="Lucida Grande" charset="0"/>
              </a:rPr>
              <a:t>Parameters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39952" y="2348880"/>
          <a:ext cx="4896544" cy="40247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168352"/>
                <a:gridCol w="720080"/>
                <a:gridCol w="1008112"/>
              </a:tblGrid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Medium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Geometrical</a:t>
                      </a:r>
                      <a:r>
                        <a:rPr lang="en-GB" sz="1400" baseline="0" dirty="0" smtClean="0">
                          <a:effectLst/>
                          <a:latin typeface="Arial"/>
                          <a:cs typeface="Arial"/>
                        </a:rPr>
                        <a:t> beta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0.67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cs typeface="Arial"/>
                        </a:rPr>
                        <a:t>0.86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Frequency (MHz)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704.42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Number of cells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Operating temperature (K)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Epk max (MV/m</a:t>
                      </a: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80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Nominal Accelerating gradient (MV/m)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16.7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19.9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Q</a:t>
                      </a:r>
                      <a:r>
                        <a:rPr lang="en-GB" sz="1400" baseline="-25000" dirty="0">
                          <a:effectLst/>
                          <a:latin typeface="Arial"/>
                          <a:cs typeface="Arial"/>
                        </a:rPr>
                        <a:t>0</a:t>
                      </a: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 at nominal gradient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&gt; 5e9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/>
                          <a:cs typeface="Arial"/>
                        </a:rPr>
                        <a:t>Q</a:t>
                      </a:r>
                      <a:r>
                        <a:rPr lang="en-GB" sz="1400" baseline="-25000" dirty="0" err="1">
                          <a:effectLst/>
                          <a:latin typeface="Arial"/>
                          <a:cs typeface="Arial"/>
                        </a:rPr>
                        <a:t>ext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7.5 10</a:t>
                      </a:r>
                      <a:r>
                        <a:rPr lang="en-GB" sz="1400" baseline="30000" dirty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7.6 10</a:t>
                      </a:r>
                      <a:r>
                        <a:rPr lang="en-GB" sz="1400" baseline="30000" dirty="0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Iris diameter (mm)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Cell to cell coupling k (%)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1.22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p,5p/6 (or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4p/5)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mode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sep.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MHz)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0.54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Epk/Eacc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2.36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Bpk/Eacc (mT/(MV/m))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4.79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Maximum. r/Q (W)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394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Optimum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b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0.705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0.92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 (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196.63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241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32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RF peak power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(kW)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1100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66450" y="1809690"/>
            <a:ext cx="2051898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sz="2000" dirty="0" err="1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Elliptical</a:t>
            </a:r>
            <a:r>
              <a:rPr lang="fr-FR" sz="2000" dirty="0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 </a:t>
            </a:r>
            <a:r>
              <a:rPr lang="fr-FR" sz="2000" dirty="0" err="1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cavities</a:t>
            </a:r>
            <a:r>
              <a:rPr lang="fr-FR" sz="2000" dirty="0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 </a:t>
            </a:r>
            <a:endParaRPr lang="fr-FR" sz="20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809690"/>
            <a:ext cx="1838373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sz="2000" dirty="0" err="1" smtClean="0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Spoke</a:t>
            </a:r>
            <a:r>
              <a:rPr lang="fr-FR" sz="2000" dirty="0" smtClean="0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  <a:latin typeface="Arial"/>
                <a:ea typeface="Lucida Grande" charset="0"/>
                <a:cs typeface="Arial"/>
              </a:rPr>
              <a:t>cavities</a:t>
            </a:r>
            <a:endParaRPr lang="fr-FR" sz="20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/>
          </p:nvPr>
        </p:nvGraphicFramePr>
        <p:xfrm>
          <a:off x="107504" y="2348880"/>
          <a:ext cx="3960440" cy="33843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24336"/>
                <a:gridCol w="936104"/>
              </a:tblGrid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Frequency</a:t>
                      </a:r>
                      <a:r>
                        <a:rPr lang="en-GB" sz="1400" baseline="0" dirty="0" smtClean="0">
                          <a:effectLst/>
                          <a:latin typeface="Arial"/>
                          <a:cs typeface="Arial"/>
                        </a:rPr>
                        <a:t> (MHz)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352,2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Optimum beta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0,50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6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Operating temperature (K)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2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cs typeface="Arial"/>
                        </a:rPr>
                        <a:t>Nominal Accelerating gradient </a:t>
                      </a:r>
                      <a:r>
                        <a:rPr lang="en-GB" sz="1100" dirty="0">
                          <a:effectLst/>
                          <a:latin typeface="Arial"/>
                          <a:cs typeface="Arial"/>
                        </a:rPr>
                        <a:t>(MV/m)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4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Lacc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1400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4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opt.x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nb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gaps x </a:t>
                      </a:r>
                      <a:r>
                        <a:rPr lang="en-US" sz="1400" dirty="0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4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/2) (m)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0,639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Bpk (mT)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79 (max)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Epk (MV/m)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39 (max)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Bpk/Eacc (mT/MV/m)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&lt;8,75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Epk/Eacc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&lt;4,38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Beam tube diameter (mm)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cs typeface="Arial"/>
                        </a:rPr>
                        <a:t>RF peak power (kW)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335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G (</a:t>
                      </a:r>
                      <a:r>
                        <a:rPr lang="en-US" sz="1400" dirty="0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130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Max R/Q (W)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427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Qext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2,85 10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5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Q0 at nominal </a:t>
                      </a:r>
                      <a:r>
                        <a:rPr lang="en-US" sz="14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gardient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1,5 10</a:t>
                      </a:r>
                      <a:r>
                        <a:rPr lang="en-US" sz="1400" baseline="300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Design: ESS High-beta </a:t>
            </a:r>
            <a:r>
              <a:rPr lang="fr-CA" dirty="0" err="1" smtClean="0"/>
              <a:t>cavity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485"/>
            <a:ext cx="8388424" cy="54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22" descr="vue high et medium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3068960"/>
            <a:ext cx="4320480" cy="2340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341784"/>
            <a:ext cx="7139136" cy="1143000"/>
          </a:xfrm>
        </p:spPr>
        <p:txBody>
          <a:bodyPr/>
          <a:lstStyle/>
          <a:p>
            <a:r>
              <a:rPr lang="fr-CA" dirty="0"/>
              <a:t>Design: </a:t>
            </a:r>
            <a:r>
              <a:rPr lang="en-US" dirty="0" smtClean="0"/>
              <a:t>SRF Cavities Development</a:t>
            </a:r>
            <a:endParaRPr lang="en-US" dirty="0"/>
          </a:p>
        </p:txBody>
      </p:sp>
      <p:pic>
        <p:nvPicPr>
          <p:cNvPr id="5" name="Image 17" descr="vue4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48" y="2614559"/>
            <a:ext cx="3289012" cy="257512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483768" y="5589240"/>
            <a:ext cx="1280653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fr-FR" dirty="0" smtClean="0"/>
              <a:t>Ti He </a:t>
            </a:r>
            <a:r>
              <a:rPr lang="fr-FR" dirty="0" err="1" smtClean="0"/>
              <a:t>vessel</a:t>
            </a:r>
            <a:endParaRPr lang="en-US" dirty="0"/>
          </a:p>
        </p:txBody>
      </p:sp>
      <p:cxnSp>
        <p:nvCxnSpPr>
          <p:cNvPr id="9" name="Straight Arrow Connector 6"/>
          <p:cNvCxnSpPr/>
          <p:nvPr/>
        </p:nvCxnSpPr>
        <p:spPr>
          <a:xfrm>
            <a:off x="5796136" y="2852936"/>
            <a:ext cx="422279" cy="10801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"/>
          <p:cNvCxnSpPr/>
          <p:nvPr/>
        </p:nvCxnSpPr>
        <p:spPr>
          <a:xfrm>
            <a:off x="7956376" y="2852936"/>
            <a:ext cx="216024" cy="9361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1"/>
          <p:cNvCxnSpPr/>
          <p:nvPr/>
        </p:nvCxnSpPr>
        <p:spPr>
          <a:xfrm flipV="1">
            <a:off x="3419872" y="5013176"/>
            <a:ext cx="2016224" cy="6480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524328" y="2204864"/>
            <a:ext cx="1440159" cy="7386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1400" dirty="0" err="1" smtClean="0"/>
              <a:t>Hydroformed</a:t>
            </a:r>
            <a:r>
              <a:rPr lang="fr-FR" sz="1400" dirty="0" smtClean="0"/>
              <a:t>    Ti </a:t>
            </a:r>
            <a:r>
              <a:rPr lang="fr-FR" sz="1400" dirty="0" err="1" smtClean="0"/>
              <a:t>bellows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(+/- 3mm range)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2411760" y="5085184"/>
            <a:ext cx="2101671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fr-FR" dirty="0" smtClean="0"/>
              <a:t>Power coupler port</a:t>
            </a:r>
            <a:endParaRPr lang="en-US" dirty="0"/>
          </a:p>
        </p:txBody>
      </p:sp>
      <p:cxnSp>
        <p:nvCxnSpPr>
          <p:cNvPr id="14" name="Straight Arrow Connector 20"/>
          <p:cNvCxnSpPr/>
          <p:nvPr/>
        </p:nvCxnSpPr>
        <p:spPr>
          <a:xfrm flipV="1">
            <a:off x="5998721" y="3994030"/>
            <a:ext cx="685800" cy="12103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60"/>
          <p:cNvSpPr txBox="1"/>
          <p:nvPr/>
        </p:nvSpPr>
        <p:spPr>
          <a:xfrm>
            <a:off x="323528" y="1916832"/>
            <a:ext cx="3379489" cy="61554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sz="1600" dirty="0" smtClean="0">
                <a:latin typeface="Arial"/>
                <a:cs typeface="Arial"/>
              </a:rPr>
              <a:t>Stiffeners </a:t>
            </a:r>
            <a:r>
              <a:rPr lang="en-US" sz="1600" dirty="0">
                <a:latin typeface="Arial"/>
                <a:cs typeface="Arial"/>
              </a:rPr>
              <a:t>on the Spoke </a:t>
            </a:r>
            <a:r>
              <a:rPr lang="en-US" sz="1600" dirty="0" smtClean="0">
                <a:latin typeface="Arial"/>
                <a:cs typeface="Arial"/>
              </a:rPr>
              <a:t>bars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(vacuum pressure)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7" name="Straight Arrow Connector 17"/>
          <p:cNvCxnSpPr>
            <a:stCxn id="13" idx="0"/>
          </p:cNvCxnSpPr>
          <p:nvPr/>
        </p:nvCxnSpPr>
        <p:spPr>
          <a:xfrm flipH="1" flipV="1">
            <a:off x="1835696" y="5013176"/>
            <a:ext cx="1626900" cy="720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flipV="1">
            <a:off x="3462596" y="4797152"/>
            <a:ext cx="1541452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1"/>
          <p:cNvCxnSpPr>
            <a:stCxn id="15" idx="2"/>
          </p:cNvCxnSpPr>
          <p:nvPr/>
        </p:nvCxnSpPr>
        <p:spPr>
          <a:xfrm>
            <a:off x="2013273" y="2532377"/>
            <a:ext cx="398487" cy="6085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60"/>
          <p:cNvSpPr txBox="1"/>
          <p:nvPr/>
        </p:nvSpPr>
        <p:spPr>
          <a:xfrm>
            <a:off x="5076056" y="2420888"/>
            <a:ext cx="2088232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 </a:t>
            </a:r>
            <a:r>
              <a:rPr lang="en-US" sz="1200" dirty="0" smtClean="0"/>
              <a:t>Stiffeners (LFD compensation)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5652120" y="1484784"/>
            <a:ext cx="20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E</a:t>
            </a:r>
            <a:r>
              <a:rPr lang="fr-FR" dirty="0" err="1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lliptical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cavities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576" y="148478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dirty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dirty="0" err="1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cavity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3" name="ZoneTexte 23"/>
          <p:cNvSpPr txBox="1"/>
          <p:nvPr/>
        </p:nvSpPr>
        <p:spPr>
          <a:xfrm>
            <a:off x="6660232" y="5949280"/>
            <a:ext cx="2232248" cy="830997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High beta: </a:t>
            </a:r>
          </a:p>
          <a:p>
            <a:pPr marL="342900" indent="-342900">
              <a:buFontTx/>
              <a:buChar char="-"/>
            </a:pPr>
            <a:r>
              <a:rPr lang="en-GB" sz="1600" b="1" dirty="0" smtClean="0"/>
              <a:t>5 cells – </a:t>
            </a:r>
            <a:r>
              <a:rPr lang="en-GB" sz="1600" b="1" dirty="0"/>
              <a:t>beta=</a:t>
            </a:r>
            <a:r>
              <a:rPr lang="en-GB" sz="1600" b="1" dirty="0" smtClean="0"/>
              <a:t>0.86</a:t>
            </a:r>
          </a:p>
          <a:p>
            <a:pPr marL="342900" indent="-342900">
              <a:buFontTx/>
              <a:buChar char="-"/>
            </a:pPr>
            <a:r>
              <a:rPr lang="en-GB" sz="1600" b="1" dirty="0" smtClean="0"/>
              <a:t>Length 1316,91mm </a:t>
            </a:r>
            <a:endParaRPr lang="en-GB" sz="1600" b="1" dirty="0"/>
          </a:p>
        </p:txBody>
      </p:sp>
      <p:sp>
        <p:nvSpPr>
          <p:cNvPr id="34" name="ZoneTexte 24"/>
          <p:cNvSpPr txBox="1"/>
          <p:nvPr/>
        </p:nvSpPr>
        <p:spPr>
          <a:xfrm>
            <a:off x="4211960" y="5938237"/>
            <a:ext cx="230603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Medium beta: </a:t>
            </a:r>
          </a:p>
          <a:p>
            <a:pPr marL="342900" indent="-342900">
              <a:buFontTx/>
              <a:buChar char="-"/>
            </a:pPr>
            <a:r>
              <a:rPr lang="en-GB" sz="1600" b="1" dirty="0" smtClean="0"/>
              <a:t>6 cells – beta=0.67</a:t>
            </a:r>
          </a:p>
          <a:p>
            <a:pPr marL="342900" indent="-342900">
              <a:buFontTx/>
              <a:buChar char="-"/>
            </a:pPr>
            <a:r>
              <a:rPr lang="en-GB" sz="1600" b="1" dirty="0" smtClean="0"/>
              <a:t>Length 1259,40mm </a:t>
            </a:r>
            <a:endParaRPr lang="en-GB" sz="1600" b="1" dirty="0"/>
          </a:p>
        </p:txBody>
      </p:sp>
      <p:cxnSp>
        <p:nvCxnSpPr>
          <p:cNvPr id="52" name="Straight Arrow Connector 11"/>
          <p:cNvCxnSpPr/>
          <p:nvPr/>
        </p:nvCxnSpPr>
        <p:spPr>
          <a:xfrm flipH="1" flipV="1">
            <a:off x="1187624" y="4941168"/>
            <a:ext cx="2232248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707904" y="2852936"/>
            <a:ext cx="206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NbTi</a:t>
            </a:r>
            <a:r>
              <a:rPr lang="fr-FR" sz="1200" dirty="0"/>
              <a:t> </a:t>
            </a:r>
            <a:r>
              <a:rPr lang="fr-FR" sz="1200" dirty="0" err="1"/>
              <a:t>flange</a:t>
            </a:r>
            <a:endParaRPr lang="fr-FR" sz="1200" dirty="0"/>
          </a:p>
          <a:p>
            <a:r>
              <a:rPr lang="fr-FR" sz="1200" dirty="0"/>
              <a:t>(w/bore </a:t>
            </a:r>
            <a:r>
              <a:rPr lang="fr-FR" sz="1200" dirty="0" err="1"/>
              <a:t>holes</a:t>
            </a:r>
            <a:r>
              <a:rPr lang="fr-FR" sz="1200" dirty="0"/>
              <a:t> for </a:t>
            </a:r>
            <a:r>
              <a:rPr lang="fr-FR" sz="1200" dirty="0" err="1"/>
              <a:t>alignment</a:t>
            </a:r>
            <a:r>
              <a:rPr lang="fr-FR" sz="1200" dirty="0"/>
              <a:t> &amp; </a:t>
            </a:r>
            <a:r>
              <a:rPr lang="fr-FR" sz="1200" dirty="0" err="1"/>
              <a:t>assembly</a:t>
            </a:r>
            <a:r>
              <a:rPr lang="fr-FR" sz="1200" dirty="0"/>
              <a:t>  </a:t>
            </a:r>
            <a:r>
              <a:rPr lang="fr-FR" sz="1200" dirty="0" err="1"/>
              <a:t>tool</a:t>
            </a:r>
            <a:r>
              <a:rPr lang="fr-FR" sz="1200" dirty="0"/>
              <a:t>)</a:t>
            </a:r>
          </a:p>
          <a:p>
            <a:r>
              <a:rPr lang="fr-FR" sz="1200" dirty="0"/>
              <a:t>+Al </a:t>
            </a:r>
            <a:r>
              <a:rPr lang="fr-FR" sz="1200" dirty="0" err="1"/>
              <a:t>hex</a:t>
            </a:r>
            <a:r>
              <a:rPr lang="fr-FR" sz="1200" dirty="0"/>
              <a:t>. </a:t>
            </a:r>
            <a:r>
              <a:rPr lang="fr-FR" sz="1200" dirty="0" err="1"/>
              <a:t>gaskets</a:t>
            </a:r>
            <a:endParaRPr lang="en-US" sz="1200" dirty="0"/>
          </a:p>
        </p:txBody>
      </p:sp>
      <p:cxnSp>
        <p:nvCxnSpPr>
          <p:cNvPr id="61" name="Straight Arrow Connector 7"/>
          <p:cNvCxnSpPr/>
          <p:nvPr/>
        </p:nvCxnSpPr>
        <p:spPr>
          <a:xfrm>
            <a:off x="4139952" y="3717032"/>
            <a:ext cx="576064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7"/>
          <p:cNvCxnSpPr/>
          <p:nvPr/>
        </p:nvCxnSpPr>
        <p:spPr>
          <a:xfrm flipH="1">
            <a:off x="3491880" y="3356992"/>
            <a:ext cx="288032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7"/>
          <p:cNvCxnSpPr/>
          <p:nvPr/>
        </p:nvCxnSpPr>
        <p:spPr>
          <a:xfrm>
            <a:off x="8820472" y="3573016"/>
            <a:ext cx="17851" cy="1390223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16200000">
            <a:off x="8580840" y="4063427"/>
            <a:ext cx="773393" cy="265383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418 mm</a:t>
            </a:r>
            <a:endParaRPr lang="fr-FR" sz="1100" dirty="0"/>
          </a:p>
        </p:txBody>
      </p:sp>
      <p:cxnSp>
        <p:nvCxnSpPr>
          <p:cNvPr id="71" name="Straight Arrow Connector 7"/>
          <p:cNvCxnSpPr/>
          <p:nvPr/>
        </p:nvCxnSpPr>
        <p:spPr>
          <a:xfrm flipV="1">
            <a:off x="467544" y="2564904"/>
            <a:ext cx="2857242" cy="38391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"/>
          <p:cNvCxnSpPr/>
          <p:nvPr/>
        </p:nvCxnSpPr>
        <p:spPr>
          <a:xfrm>
            <a:off x="251520" y="3140968"/>
            <a:ext cx="144016" cy="194421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29133" y="3769387"/>
            <a:ext cx="773142" cy="26546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550 mm</a:t>
            </a:r>
            <a:endParaRPr lang="fr-FR" sz="1100" dirty="0"/>
          </a:p>
        </p:txBody>
      </p:sp>
      <p:sp>
        <p:nvSpPr>
          <p:cNvPr id="74" name="Rectangle 73"/>
          <p:cNvSpPr/>
          <p:nvPr/>
        </p:nvSpPr>
        <p:spPr>
          <a:xfrm rot="21196890">
            <a:off x="696442" y="2537210"/>
            <a:ext cx="773142" cy="26546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rPr>
              <a:t>994 mm</a:t>
            </a:r>
            <a:endParaRPr lang="fr-FR" sz="1100" dirty="0"/>
          </a:p>
        </p:txBody>
      </p:sp>
      <p:sp>
        <p:nvSpPr>
          <p:cNvPr id="3" name="Rectangle 2"/>
          <p:cNvSpPr/>
          <p:nvPr/>
        </p:nvSpPr>
        <p:spPr>
          <a:xfrm>
            <a:off x="4283968" y="1916832"/>
            <a:ext cx="289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Lucida Grande" charset="0"/>
                <a:ea typeface="Lucida Grande" charset="0"/>
                <a:cs typeface="Lucida Grande" charset="0"/>
                <a:sym typeface="Wingdings"/>
              </a:rPr>
              <a:t></a:t>
            </a:r>
            <a:r>
              <a:rPr lang="fr-FR" sz="1600" dirty="0" smtClean="0">
                <a:latin typeface="Lucida Grande" charset="0"/>
                <a:ea typeface="Lucida Grande" charset="0"/>
                <a:cs typeface="Lucida Grande" charset="0"/>
                <a:sym typeface="Wingdings"/>
              </a:rPr>
              <a:t> </a:t>
            </a:r>
            <a:r>
              <a:rPr lang="fr-FR" sz="1600" dirty="0" smtClean="0">
                <a:latin typeface="Lucida Grande" charset="0"/>
                <a:ea typeface="Lucida Grande" charset="0"/>
                <a:cs typeface="Lucida Grande" charset="0"/>
              </a:rPr>
              <a:t>No HOM power </a:t>
            </a:r>
            <a:r>
              <a:rPr lang="fr-FR" sz="1600" dirty="0" err="1" smtClean="0">
                <a:latin typeface="Lucida Grande" charset="0"/>
                <a:ea typeface="Lucida Grande" charset="0"/>
                <a:cs typeface="Lucida Grande" charset="0"/>
              </a:rPr>
              <a:t>couplers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26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fabricate a SRF cavity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494918"/>
            <a:ext cx="8388424" cy="5390466"/>
          </a:xfrm>
          <a:prstGeom prst="rect">
            <a:avLst/>
          </a:prstGeom>
        </p:spPr>
      </p:pic>
      <p:sp>
        <p:nvSpPr>
          <p:cNvPr id="7" name="ZoneTexte 9"/>
          <p:cNvSpPr txBox="1"/>
          <p:nvPr/>
        </p:nvSpPr>
        <p:spPr>
          <a:xfrm>
            <a:off x="7991872" y="6524078"/>
            <a:ext cx="11521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F. </a:t>
            </a:r>
            <a:r>
              <a:rPr lang="fr-FR" sz="1400" b="1" dirty="0" err="1" smtClean="0"/>
              <a:t>Peauger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55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7596336" cy="1143000"/>
          </a:xfrm>
        </p:spPr>
        <p:txBody>
          <a:bodyPr/>
          <a:lstStyle/>
          <a:p>
            <a:pPr algn="ctr"/>
            <a:r>
              <a:rPr lang="fr-FR" smtClean="0"/>
              <a:t>Fabrication</a:t>
            </a:r>
            <a:r>
              <a:rPr lang="fr-FR" dirty="0" smtClean="0"/>
              <a:t>: Field </a:t>
            </a:r>
            <a:r>
              <a:rPr lang="fr-FR" dirty="0" err="1" smtClean="0"/>
              <a:t>flatness</a:t>
            </a:r>
            <a:r>
              <a:rPr lang="fr-FR" dirty="0" smtClean="0"/>
              <a:t> </a:t>
            </a:r>
            <a:r>
              <a:rPr lang="fr-FR" dirty="0" err="1" smtClean="0"/>
              <a:t>tooling</a:t>
            </a:r>
            <a:r>
              <a:rPr lang="fr-FR" dirty="0" smtClean="0"/>
              <a:t> at CEA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211960" cy="3240360"/>
          </a:xfrm>
          <a:prstGeom prst="rect">
            <a:avLst/>
          </a:prstGeom>
        </p:spPr>
      </p:pic>
      <p:pic>
        <p:nvPicPr>
          <p:cNvPr id="4098" name="Picture 2" descr="D:\#01_ESS\µ02_CAVITE PROTO HB\04_Outillages\IMG_0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1" t="10338" r="26729" b="5386"/>
          <a:stretch/>
        </p:blipFill>
        <p:spPr>
          <a:xfrm>
            <a:off x="1277634" y="3905627"/>
            <a:ext cx="2952328" cy="298308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84368" y="5373216"/>
            <a:ext cx="11521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D. </a:t>
            </a:r>
            <a:r>
              <a:rPr lang="fr-FR" sz="1400" b="1" dirty="0" err="1" smtClean="0"/>
              <a:t>Roudier</a:t>
            </a:r>
            <a:endParaRPr lang="en-US" sz="1400" b="1" dirty="0"/>
          </a:p>
        </p:txBody>
      </p:sp>
      <p:sp>
        <p:nvSpPr>
          <p:cNvPr id="13" name="TextBox 5"/>
          <p:cNvSpPr txBox="1"/>
          <p:nvPr/>
        </p:nvSpPr>
        <p:spPr>
          <a:xfrm>
            <a:off x="5436096" y="1556792"/>
            <a:ext cx="324036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fr-FR" sz="1400" dirty="0" smtClean="0"/>
              <a:t>Exemple of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</a:t>
            </a:r>
            <a:r>
              <a:rPr lang="fr-FR" sz="1400" dirty="0" err="1" smtClean="0"/>
              <a:t>tuning</a:t>
            </a:r>
            <a:r>
              <a:rPr lang="fr-FR" sz="1400" dirty="0" smtClean="0"/>
              <a:t> (High beta Prototype n°2 </a:t>
            </a:r>
            <a:r>
              <a:rPr lang="fr-FR" sz="1400" dirty="0" err="1" smtClean="0"/>
              <a:t>from</a:t>
            </a:r>
            <a:r>
              <a:rPr lang="fr-FR" sz="1400" dirty="0" smtClean="0"/>
              <a:t> RI)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1764196" cy="235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39136" cy="1143000"/>
          </a:xfrm>
        </p:spPr>
        <p:txBody>
          <a:bodyPr/>
          <a:lstStyle/>
          <a:p>
            <a:r>
              <a:rPr lang="fr-FR" dirty="0" err="1" smtClean="0">
                <a:ea typeface="Lucida Grande" charset="0"/>
              </a:rPr>
              <a:t>Elliptical</a:t>
            </a:r>
            <a:r>
              <a:rPr lang="fr-FR" dirty="0" smtClean="0">
                <a:ea typeface="Lucida Grande" charset="0"/>
              </a:rPr>
              <a:t> </a:t>
            </a:r>
            <a:r>
              <a:rPr lang="fr-FR" dirty="0" err="1" smtClean="0">
                <a:ea typeface="Lucida Grande" charset="0"/>
              </a:rPr>
              <a:t>Cavity</a:t>
            </a:r>
            <a:r>
              <a:rPr lang="fr-FR" dirty="0" smtClean="0">
                <a:ea typeface="Lucida Grande" charset="0"/>
              </a:rPr>
              <a:t> </a:t>
            </a:r>
            <a:r>
              <a:rPr lang="fr-FR" dirty="0" err="1" smtClean="0">
                <a:ea typeface="Lucida Grande" charset="0"/>
              </a:rPr>
              <a:t>Preparation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960440" cy="523220"/>
          </a:xfrm>
          <a:prstGeom prst="rect">
            <a:avLst/>
          </a:prstGeom>
        </p:spPr>
        <p:txBody>
          <a:bodyPr lIns="91432" tIns="45716" rIns="91432" bIns="45716"/>
          <a:lstStyle>
            <a:defPPr>
              <a:defRPr lang="en-US"/>
            </a:defPPr>
            <a:lvl1pPr marL="39688" indent="-39688" algn="just" eaLnBrk="0" hangingPunct="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algn="l"/>
            <a:r>
              <a:rPr lang="fr-FR" sz="1600" dirty="0">
                <a:solidFill>
                  <a:schemeClr val="tx1"/>
                </a:solidFill>
                <a:latin typeface="Arial"/>
                <a:cs typeface="Arial"/>
              </a:rPr>
              <a:t>Vertical </a:t>
            </a:r>
            <a:r>
              <a:rPr lang="fr-FR" sz="1600" dirty="0" err="1">
                <a:solidFill>
                  <a:schemeClr val="tx1"/>
                </a:solidFill>
                <a:latin typeface="Arial"/>
                <a:cs typeface="Arial"/>
              </a:rPr>
              <a:t>Electropolishing</a:t>
            </a:r>
            <a:r>
              <a:rPr lang="fr-FR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system@ CEA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1615" y="2546487"/>
            <a:ext cx="4392488" cy="3277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988840"/>
            <a:ext cx="4325467" cy="2101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484784"/>
            <a:ext cx="4085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"/>
                <a:ea typeface="Lucida Grande" charset="0"/>
                <a:cs typeface="Arial"/>
              </a:rPr>
              <a:t>High-beta </a:t>
            </a:r>
            <a:r>
              <a:rPr lang="fr-FR" sz="1600" dirty="0" err="1" smtClean="0">
                <a:latin typeface="Arial"/>
                <a:ea typeface="Lucida Grande" charset="0"/>
                <a:cs typeface="Arial"/>
              </a:rPr>
              <a:t>cavity</a:t>
            </a:r>
            <a:r>
              <a:rPr lang="fr-FR" sz="1600" dirty="0" smtClean="0">
                <a:latin typeface="Arial"/>
                <a:ea typeface="Lucida Grande" charset="0"/>
                <a:cs typeface="Arial"/>
              </a:rPr>
              <a:t> fabrication (</a:t>
            </a:r>
            <a:r>
              <a:rPr lang="fr-FR" sz="1600" dirty="0" err="1" smtClean="0">
                <a:latin typeface="Arial"/>
                <a:ea typeface="Lucida Grande" charset="0"/>
                <a:cs typeface="Arial"/>
              </a:rPr>
              <a:t>Zanon</a:t>
            </a:r>
            <a:r>
              <a:rPr lang="fr-FR" sz="1600" dirty="0" smtClean="0">
                <a:latin typeface="Arial"/>
                <a:ea typeface="Lucida Grande" charset="0"/>
                <a:cs typeface="Arial"/>
              </a:rPr>
              <a:t> and RI)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" name="Image 9" descr="Asssemblage coupleur cavité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293096"/>
            <a:ext cx="3895417" cy="2191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9512" y="4581128"/>
            <a:ext cx="295232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2">
              <a:lnSpc>
                <a:spcPts val="2000"/>
              </a:lnSpc>
              <a:buSzPct val="90000"/>
            </a:pP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763" lvl="2">
              <a:lnSpc>
                <a:spcPts val="2000"/>
              </a:lnSpc>
              <a:buSzPct val="90000"/>
            </a:pP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of the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tooling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for the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assembling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of the coupler on the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in clean room</a:t>
            </a:r>
          </a:p>
        </p:txBody>
      </p:sp>
    </p:spTree>
    <p:extLst>
      <p:ext uri="{BB962C8B-B14F-4D97-AF65-F5344CB8AC3E}">
        <p14:creationId xmlns:p14="http://schemas.microsoft.com/office/powerpoint/2010/main" val="29204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3"/>
            <a:ext cx="3078342" cy="41044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143000"/>
          </a:xfrm>
        </p:spPr>
        <p:txBody>
          <a:bodyPr/>
          <a:lstStyle/>
          <a:p>
            <a:pPr algn="ctr"/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/>
          </a:p>
        </p:txBody>
      </p:sp>
      <p:pic>
        <p:nvPicPr>
          <p:cNvPr id="7" name="Image 6" descr="C:\Users\fpeauger\AppData\Local\Microsoft\Windows\Temporary Internet Files\Content.Word\P1010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6835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7884368" y="1916832"/>
            <a:ext cx="11521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F. </a:t>
            </a:r>
            <a:r>
              <a:rPr lang="fr-FR" sz="1400" b="1" dirty="0" err="1" smtClean="0"/>
              <a:t>Eozenou</a:t>
            </a:r>
            <a:r>
              <a:rPr lang="fr-FR" sz="1400" b="1" dirty="0" smtClean="0"/>
              <a:t>, C. </a:t>
            </a:r>
            <a:r>
              <a:rPr lang="fr-FR" sz="1400" b="1" dirty="0" err="1" smtClean="0"/>
              <a:t>Servouin</a:t>
            </a:r>
            <a:endParaRPr lang="en-US" sz="1400" b="1" dirty="0"/>
          </a:p>
        </p:txBody>
      </p:sp>
      <p:sp>
        <p:nvSpPr>
          <p:cNvPr id="9" name="TextBox 5"/>
          <p:cNvSpPr txBox="1"/>
          <p:nvPr/>
        </p:nvSpPr>
        <p:spPr>
          <a:xfrm>
            <a:off x="611560" y="6106898"/>
            <a:ext cx="316835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mtClean="0"/>
              <a:t>Electro-Polishing: EP</a:t>
            </a:r>
            <a:endParaRPr lang="en-US" dirty="0" smtClean="0"/>
          </a:p>
        </p:txBody>
      </p:sp>
      <p:sp>
        <p:nvSpPr>
          <p:cNvPr id="10" name="TextBox 5"/>
          <p:cNvSpPr txBox="1"/>
          <p:nvPr/>
        </p:nvSpPr>
        <p:spPr>
          <a:xfrm>
            <a:off x="4716017" y="6091509"/>
            <a:ext cx="338437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000"/>
              <a:t>Buffer Chemical Polishing: </a:t>
            </a:r>
            <a:r>
              <a:rPr lang="en-US" sz="2000" smtClean="0"/>
              <a:t>BCP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986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Cryomodules function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Why</a:t>
            </a:r>
            <a:r>
              <a:rPr lang="fr-CA" dirty="0" smtClean="0"/>
              <a:t> Surface </a:t>
            </a:r>
            <a:r>
              <a:rPr lang="fr-CA" dirty="0" err="1" smtClean="0"/>
              <a:t>Polishing</a:t>
            </a:r>
            <a:r>
              <a:rPr lang="fr-CA" dirty="0" smtClean="0"/>
              <a:t> 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230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3968" y="1039340"/>
            <a:ext cx="307019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>
              <a:lnSpc>
                <a:spcPct val="110000"/>
              </a:lnSpc>
              <a:defRPr/>
            </a:pPr>
            <a:r>
              <a:rPr lang="en-US" smtClean="0">
                <a:solidFill>
                  <a:srgbClr val="000099"/>
                </a:solidFill>
                <a:latin typeface="Arial"/>
                <a:cs typeface="Arial"/>
              </a:rPr>
              <a:t>Courtesy Claire Antoine</a:t>
            </a:r>
            <a:endParaRPr lang="en-US" dirty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Why</a:t>
            </a:r>
            <a:r>
              <a:rPr lang="fr-CA" dirty="0"/>
              <a:t> Surface </a:t>
            </a:r>
            <a:r>
              <a:rPr lang="fr-CA" dirty="0" err="1"/>
              <a:t>Polishing</a:t>
            </a:r>
            <a:r>
              <a:rPr lang="fr-CA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Why</a:t>
            </a:r>
            <a:r>
              <a:rPr lang="fr-CA" dirty="0" smtClean="0"/>
              <a:t>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need</a:t>
            </a:r>
            <a:r>
              <a:rPr lang="fr-CA" dirty="0" smtClean="0"/>
              <a:t> clean-room 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181"/>
            <a:ext cx="9144000" cy="4675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628800"/>
            <a:ext cx="647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>
                <a:latin typeface="Arial"/>
                <a:cs typeface="Arial"/>
              </a:rPr>
              <a:t>Dust</a:t>
            </a:r>
            <a:r>
              <a:rPr lang="fr-CA" dirty="0" smtClean="0">
                <a:latin typeface="Arial"/>
                <a:cs typeface="Arial"/>
              </a:rPr>
              <a:t> </a:t>
            </a:r>
            <a:r>
              <a:rPr lang="fr-CA" dirty="0" err="1">
                <a:latin typeface="Arial"/>
                <a:cs typeface="Arial"/>
              </a:rPr>
              <a:t>particles</a:t>
            </a:r>
            <a:r>
              <a:rPr lang="fr-CA" dirty="0">
                <a:latin typeface="Arial"/>
                <a:cs typeface="Arial"/>
              </a:rPr>
              <a:t> and scratches are </a:t>
            </a:r>
            <a:r>
              <a:rPr lang="fr-CA" dirty="0" err="1">
                <a:latin typeface="Arial"/>
                <a:cs typeface="Arial"/>
              </a:rPr>
              <a:t>at</a:t>
            </a:r>
            <a:r>
              <a:rPr lang="fr-CA" dirty="0">
                <a:latin typeface="Arial"/>
                <a:cs typeface="Arial"/>
              </a:rPr>
              <a:t> the </a:t>
            </a:r>
            <a:r>
              <a:rPr lang="fr-CA" dirty="0" err="1">
                <a:latin typeface="Arial"/>
                <a:cs typeface="Arial"/>
              </a:rPr>
              <a:t>origin</a:t>
            </a:r>
            <a:r>
              <a:rPr lang="fr-CA" dirty="0">
                <a:latin typeface="Arial"/>
                <a:cs typeface="Arial"/>
              </a:rPr>
              <a:t> of </a:t>
            </a:r>
            <a:r>
              <a:rPr lang="fr-CA" dirty="0" err="1">
                <a:latin typeface="Arial"/>
                <a:cs typeface="Arial"/>
              </a:rPr>
              <a:t>field</a:t>
            </a:r>
            <a:r>
              <a:rPr lang="fr-CA" dirty="0">
                <a:latin typeface="Arial"/>
                <a:cs typeface="Arial"/>
              </a:rPr>
              <a:t> </a:t>
            </a:r>
            <a:r>
              <a:rPr lang="fr-CA" dirty="0" err="1">
                <a:latin typeface="Arial"/>
                <a:cs typeface="Arial"/>
              </a:rPr>
              <a:t>emission</a:t>
            </a:r>
            <a:r>
              <a:rPr lang="fr-CA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3284984"/>
            <a:ext cx="2400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 err="1" smtClean="0"/>
              <a:t>Courtesy</a:t>
            </a:r>
            <a:r>
              <a:rPr lang="fr-CA" dirty="0" smtClean="0"/>
              <a:t> Claire Antoine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72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143000"/>
          </a:xfrm>
        </p:spPr>
        <p:txBody>
          <a:bodyPr/>
          <a:lstStyle/>
          <a:p>
            <a:pPr algn="ctr"/>
            <a:r>
              <a:rPr lang="fr-FR" dirty="0" err="1" smtClean="0"/>
              <a:t>Cavity</a:t>
            </a:r>
            <a:r>
              <a:rPr lang="fr-FR" dirty="0" smtClean="0"/>
              <a:t> clean room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Pressure </a:t>
            </a:r>
            <a:r>
              <a:rPr lang="fr-FR" dirty="0" err="1" smtClean="0"/>
              <a:t>Rinsing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/>
          </a:p>
        </p:txBody>
      </p:sp>
      <p:pic>
        <p:nvPicPr>
          <p:cNvPr id="2052" name="Image 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006333" cy="4008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3"/>
            <a:ext cx="3168352" cy="237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114009" cy="2337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1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841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88224" y="6093296"/>
            <a:ext cx="208823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F. </a:t>
            </a:r>
            <a:r>
              <a:rPr lang="fr-FR" sz="1400" b="1" dirty="0" err="1" smtClean="0"/>
              <a:t>Eozenou</a:t>
            </a:r>
            <a:r>
              <a:rPr lang="fr-FR" sz="1400" b="1" dirty="0" smtClean="0"/>
              <a:t>, C. </a:t>
            </a:r>
            <a:r>
              <a:rPr lang="fr-FR" sz="1400" b="1" dirty="0" err="1" smtClean="0"/>
              <a:t>Servouin</a:t>
            </a:r>
            <a:endParaRPr lang="en-US" sz="1400" b="1" dirty="0"/>
          </a:p>
        </p:txBody>
      </p:sp>
      <p:sp>
        <p:nvSpPr>
          <p:cNvPr id="19" name="TextBox 5"/>
          <p:cNvSpPr txBox="1"/>
          <p:nvPr/>
        </p:nvSpPr>
        <p:spPr>
          <a:xfrm>
            <a:off x="467544" y="5733256"/>
            <a:ext cx="345638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HPR 100 bars - </a:t>
            </a:r>
            <a:r>
              <a:rPr lang="fr-FR" dirty="0" smtClean="0"/>
              <a:t>Ultra pure water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5148064" y="3645024"/>
            <a:ext cx="3816424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Flanges and antenna pick-up assembly under class 100 laminar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143000"/>
          </a:xfrm>
        </p:spPr>
        <p:txBody>
          <a:bodyPr/>
          <a:lstStyle/>
          <a:p>
            <a:pPr algn="ctr"/>
            <a:r>
              <a:rPr lang="fr-FR" dirty="0" smtClean="0"/>
              <a:t>Vertical test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34</a:t>
            </a:fld>
            <a:endParaRPr lang="sv-SE"/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47864" y="1772816"/>
            <a:ext cx="5616624" cy="4104456"/>
          </a:xfrm>
          <a:prstGeom prst="rect">
            <a:avLst/>
          </a:prstGeom>
        </p:spPr>
      </p:pic>
      <p:pic>
        <p:nvPicPr>
          <p:cNvPr id="8" name="Image 7" descr="D:\#01_ESS\µ02_CAVITE PROTO HB\01_cav 086 proto RI\%04_Test CV\IMG_23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3257" r="19265" b="20635"/>
          <a:stretch/>
        </p:blipFill>
        <p:spPr bwMode="auto">
          <a:xfrm>
            <a:off x="323528" y="1628800"/>
            <a:ext cx="244827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355976" y="1700809"/>
            <a:ext cx="396044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/>
              <a:t>High beta prototype cavity n°1 from ZANON</a:t>
            </a:r>
            <a:endParaRPr lang="en-US" sz="1400" dirty="0"/>
          </a:p>
        </p:txBody>
      </p:sp>
      <p:sp>
        <p:nvSpPr>
          <p:cNvPr id="10" name="TextBox 5"/>
          <p:cNvSpPr txBox="1"/>
          <p:nvPr/>
        </p:nvSpPr>
        <p:spPr>
          <a:xfrm>
            <a:off x="107504" y="6021288"/>
            <a:ext cx="2880320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/>
              <a:t>Mounting on vertical insert , </a:t>
            </a:r>
            <a:r>
              <a:rPr lang="fr-FR" sz="1400" dirty="0" smtClean="0"/>
              <a:t>Connexion to RF system and vacuum </a:t>
            </a:r>
            <a:r>
              <a:rPr lang="fr-FR" sz="1400" dirty="0" err="1" smtClean="0"/>
              <a:t>pumping</a:t>
            </a:r>
            <a:r>
              <a:rPr lang="fr-FR" sz="1400" dirty="0" smtClean="0"/>
              <a:t> station</a:t>
            </a:r>
            <a:endParaRPr 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28" y="1700808"/>
            <a:ext cx="61594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cavity Performances </a:t>
            </a:r>
            <a:br>
              <a:rPr lang="en-US" dirty="0" smtClean="0"/>
            </a:br>
            <a:r>
              <a:rPr lang="en-US" sz="2800" dirty="0" smtClean="0"/>
              <a:t>(Jan-June 2015)</a:t>
            </a:r>
            <a:endParaRPr lang="en-US" sz="2800" dirty="0"/>
          </a:p>
        </p:txBody>
      </p:sp>
      <p:pic>
        <p:nvPicPr>
          <p:cNvPr id="4" name="Imag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6" y="1988840"/>
            <a:ext cx="7020272" cy="4869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20272" y="1988840"/>
            <a:ext cx="212372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err="1"/>
              <a:t>Eacc_max</a:t>
            </a:r>
            <a:r>
              <a:rPr lang="en-US" dirty="0"/>
              <a:t>=15.3 MV/m achieved with “</a:t>
            </a:r>
            <a:r>
              <a:rPr lang="en-US" dirty="0" err="1"/>
              <a:t>Romea</a:t>
            </a:r>
            <a:r>
              <a:rPr lang="en-US" dirty="0" smtClean="0"/>
              <a:t>”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Several MP barriers but easily processed.</a:t>
            </a:r>
          </a:p>
          <a:p>
            <a:pPr marL="285750" indent="-285750">
              <a:buFontTx/>
              <a:buChar char="•"/>
            </a:pPr>
            <a:r>
              <a:rPr lang="en-US" dirty="0" err="1" smtClean="0"/>
              <a:t>Qo</a:t>
            </a:r>
            <a:r>
              <a:rPr lang="en-US" dirty="0" smtClean="0"/>
              <a:t> &gt; </a:t>
            </a:r>
            <a:r>
              <a:rPr lang="en-US" dirty="0"/>
              <a:t>1.6 10</a:t>
            </a:r>
            <a:r>
              <a:rPr lang="en-US" baseline="30000" dirty="0"/>
              <a:t>10</a:t>
            </a: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Strong FE at max gradient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Limitation is the cooling capacity (unstable conditions, cavity in vertical position)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742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Spoke cavity exceeding ESS requirements in vertical test on both </a:t>
            </a:r>
            <a:r>
              <a:rPr lang="en-US" dirty="0" err="1" smtClean="0"/>
              <a:t>Eacc</a:t>
            </a:r>
            <a:r>
              <a:rPr lang="en-US" dirty="0" smtClean="0"/>
              <a:t> and </a:t>
            </a:r>
            <a:r>
              <a:rPr lang="en-US" dirty="0" err="1" smtClean="0"/>
              <a:t>Qo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15"/>
            <a:ext cx="9144000" cy="61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#01_ESS\µ02_CAVITE PROTO HB\02_cav 086 proto ZANON\15_Test CV Octobre 2014\IMG_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7383" r="15849" b="7422"/>
          <a:stretch/>
        </p:blipFill>
        <p:spPr bwMode="auto">
          <a:xfrm>
            <a:off x="3707904" y="3429000"/>
            <a:ext cx="4824536" cy="27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143000"/>
          </a:xfrm>
        </p:spPr>
        <p:txBody>
          <a:bodyPr/>
          <a:lstStyle/>
          <a:p>
            <a:pPr algn="ctr"/>
            <a:r>
              <a:rPr lang="en-US" dirty="0" smtClean="0"/>
              <a:t>Radioprotection improvement for CV tests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37</a:t>
            </a:fld>
            <a:endParaRPr lang="sv-SE"/>
          </a:p>
        </p:txBody>
      </p:sp>
      <p:pic>
        <p:nvPicPr>
          <p:cNvPr id="7170" name="Picture 2" descr="D:\#01_ESS\µ01_CRYOMODULE ECCTD\10_Supratech\IMG_2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2125" r="5128" b="12429"/>
          <a:stretch/>
        </p:blipFill>
        <p:spPr bwMode="auto">
          <a:xfrm>
            <a:off x="3292213" y="2852936"/>
            <a:ext cx="58882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\\Dapdc5\fpeauger\Desktop\Eucard-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45638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"/>
          <p:cNvSpPr txBox="1"/>
          <p:nvPr/>
        </p:nvSpPr>
        <p:spPr>
          <a:xfrm>
            <a:off x="2339752" y="2276872"/>
            <a:ext cx="22322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/>
                <a:cs typeface="Arial"/>
              </a:rPr>
              <a:t>Vertical cryostat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2339752" y="2564904"/>
            <a:ext cx="576064" cy="720080"/>
          </a:xfrm>
          <a:prstGeom prst="straightConnector1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1619672" y="5085184"/>
            <a:ext cx="288032" cy="432048"/>
          </a:xfrm>
          <a:prstGeom prst="straightConnector1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5"/>
          <p:cNvSpPr txBox="1"/>
          <p:nvPr/>
        </p:nvSpPr>
        <p:spPr>
          <a:xfrm>
            <a:off x="3203848" y="2852936"/>
            <a:ext cx="216024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dirty="0" err="1" smtClean="0"/>
              <a:t>Eucard</a:t>
            </a:r>
            <a:r>
              <a:rPr lang="fr-FR" dirty="0" smtClean="0"/>
              <a:t> / SPL beta=1 704 MHz </a:t>
            </a:r>
            <a:r>
              <a:rPr lang="fr-FR" dirty="0" err="1" smtClean="0"/>
              <a:t>cavity</a:t>
            </a:r>
            <a:endParaRPr lang="en-US" dirty="0"/>
          </a:p>
        </p:txBody>
      </p:sp>
      <p:sp>
        <p:nvSpPr>
          <p:cNvPr id="23" name="TextBox 5"/>
          <p:cNvSpPr txBox="1"/>
          <p:nvPr/>
        </p:nvSpPr>
        <p:spPr>
          <a:xfrm>
            <a:off x="5796136" y="3501008"/>
            <a:ext cx="3240360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at 19 </a:t>
            </a:r>
            <a:r>
              <a:rPr lang="fr-FR" sz="1400" b="1" dirty="0" smtClean="0">
                <a:solidFill>
                  <a:srgbClr val="FF0000"/>
                </a:solidFill>
              </a:rPr>
              <a:t>MV/m, radiation </a:t>
            </a:r>
            <a:r>
              <a:rPr lang="fr-FR" sz="1400" b="1" dirty="0" err="1" smtClean="0">
                <a:solidFill>
                  <a:srgbClr val="FF0000"/>
                </a:solidFill>
              </a:rPr>
              <a:t>level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decreased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50 to 0.25 µSv/h close to </a:t>
            </a:r>
            <a:r>
              <a:rPr lang="fr-FR" sz="1400" b="1" dirty="0" err="1" smtClean="0">
                <a:solidFill>
                  <a:srgbClr val="FF0000"/>
                </a:solidFill>
              </a:rPr>
              <a:t>workstation</a:t>
            </a:r>
            <a:r>
              <a:rPr lang="fr-FR" sz="1400" b="1" dirty="0" smtClean="0">
                <a:solidFill>
                  <a:srgbClr val="FF0000"/>
                </a:solidFill>
              </a:rPr>
              <a:t> (public </a:t>
            </a:r>
            <a:r>
              <a:rPr lang="fr-FR" sz="1400" b="1" dirty="0" err="1" smtClean="0">
                <a:solidFill>
                  <a:srgbClr val="FF0000"/>
                </a:solidFill>
              </a:rPr>
              <a:t>limit</a:t>
            </a:r>
            <a:r>
              <a:rPr lang="fr-FR" sz="1400" b="1" dirty="0" smtClean="0">
                <a:solidFill>
                  <a:srgbClr val="FF0000"/>
                </a:solidFill>
              </a:rPr>
              <a:t> &lt; 0.5 µSv/h)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 rot="10800000">
            <a:off x="7740352" y="4293095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6309320"/>
            <a:ext cx="251339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 err="1" smtClean="0"/>
              <a:t>Courtesy</a:t>
            </a:r>
            <a:r>
              <a:rPr lang="fr-CA" dirty="0" smtClean="0"/>
              <a:t> Franck </a:t>
            </a:r>
            <a:r>
              <a:rPr lang="fr-CA" dirty="0" err="1" smtClean="0"/>
              <a:t>Peauger</a:t>
            </a:r>
            <a:endParaRPr lang="fr-CA" dirty="0"/>
          </a:p>
        </p:txBody>
      </p:sp>
      <p:sp>
        <p:nvSpPr>
          <p:cNvPr id="22" name="TextBox 19"/>
          <p:cNvSpPr txBox="1"/>
          <p:nvPr/>
        </p:nvSpPr>
        <p:spPr>
          <a:xfrm>
            <a:off x="395536" y="4653136"/>
            <a:ext cx="223224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Arial"/>
                <a:cs typeface="Arial"/>
              </a:rPr>
              <a:t>Concrete</a:t>
            </a:r>
            <a:r>
              <a:rPr lang="fr-FR" sz="1600" dirty="0" smtClean="0">
                <a:latin typeface="Arial"/>
                <a:cs typeface="Arial"/>
              </a:rPr>
              <a:t> block - RP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2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ryomodules function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package to Cryomodules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4824536" cy="3355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6288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RF cavities </a:t>
            </a:r>
            <a:r>
              <a:rPr lang="en-US" dirty="0" smtClean="0">
                <a:latin typeface="Arial"/>
                <a:cs typeface="Arial"/>
              </a:rPr>
              <a:t>housed </a:t>
            </a:r>
            <a:r>
              <a:rPr lang="en-US" dirty="0">
                <a:latin typeface="Arial"/>
                <a:cs typeface="Arial"/>
              </a:rPr>
              <a:t>in </a:t>
            </a:r>
            <a:r>
              <a:rPr lang="en-US" dirty="0" smtClean="0">
                <a:latin typeface="Arial"/>
                <a:cs typeface="Arial"/>
              </a:rPr>
              <a:t>cryomodules, which </a:t>
            </a:r>
            <a:r>
              <a:rPr lang="en-US" dirty="0">
                <a:latin typeface="Arial"/>
                <a:cs typeface="Arial"/>
              </a:rPr>
              <a:t>keep the </a:t>
            </a:r>
            <a:r>
              <a:rPr lang="en-US" dirty="0" smtClean="0">
                <a:latin typeface="Arial"/>
                <a:cs typeface="Arial"/>
              </a:rPr>
              <a:t>SRF </a:t>
            </a:r>
            <a:r>
              <a:rPr lang="en-US" dirty="0">
                <a:latin typeface="Arial"/>
                <a:cs typeface="Arial"/>
              </a:rPr>
              <a:t>cavities working in </a:t>
            </a:r>
            <a:r>
              <a:rPr lang="en-US" dirty="0" smtClean="0">
                <a:latin typeface="Arial"/>
                <a:cs typeface="Arial"/>
              </a:rPr>
              <a:t>a superconducting </a:t>
            </a:r>
            <a:r>
              <a:rPr lang="en-US" dirty="0">
                <a:latin typeface="Arial"/>
                <a:cs typeface="Arial"/>
              </a:rPr>
              <a:t>state, without losing energy to electrical </a:t>
            </a:r>
            <a:r>
              <a:rPr lang="en-US" dirty="0" smtClean="0">
                <a:latin typeface="Arial"/>
                <a:cs typeface="Arial"/>
              </a:rPr>
              <a:t>resistance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8874" y="4223261"/>
            <a:ext cx="4709630" cy="25901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640" y="2238015"/>
            <a:ext cx="2981134" cy="19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Proton Accelerator </a:t>
            </a:r>
            <a:r>
              <a:rPr lang="fr-CA" dirty="0" smtClean="0"/>
              <a:t>Main Ingrédients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3" name="Rectangle 42"/>
          <p:cNvSpPr/>
          <p:nvPr/>
        </p:nvSpPr>
        <p:spPr>
          <a:xfrm>
            <a:off x="179512" y="1556792"/>
            <a:ext cx="770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1- Ion Source to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produce the charged particles 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to be accelerated</a:t>
            </a:r>
            <a:endParaRPr lang="en-US" sz="2000" dirty="0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845" y="3429000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4- Vacuum chamber to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minimize scattering 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of the beam particles by gas particles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– see Pauli’s talk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9512" y="2663334"/>
            <a:ext cx="85405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3- </a:t>
            </a:r>
            <a:r>
              <a:rPr lang="en-US" sz="2000" dirty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Magnets are used to </a:t>
            </a:r>
            <a:r>
              <a:rPr lang="en-US" sz="2000" b="1" dirty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bend and focus </a:t>
            </a:r>
            <a:r>
              <a:rPr lang="en-US" sz="2000" dirty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the particle trajectories </a:t>
            </a:r>
            <a:r>
              <a:rPr lang="en-US" sz="1400" dirty="0" smtClean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endParaRPr lang="en-US" sz="1400" dirty="0" smtClean="0">
              <a:solidFill>
                <a:srgbClr val="0094CA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/>
            <a:r>
              <a:rPr lang="en-US" sz="1400" dirty="0" smtClean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see </a:t>
            </a:r>
            <a:r>
              <a:rPr lang="en-US" sz="1400" dirty="0" err="1" smtClean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Sverker</a:t>
            </a:r>
            <a:r>
              <a:rPr lang="en-US" sz="1400" dirty="0" smtClean="0">
                <a:solidFill>
                  <a:srgbClr val="0094CA"/>
                </a:solidFill>
                <a:latin typeface="Arial" charset="0"/>
                <a:ea typeface="Arial" charset="0"/>
                <a:cs typeface="Arial" charset="0"/>
              </a:rPr>
              <a:t> and Franz’s talks</a:t>
            </a:r>
            <a:endParaRPr lang="en-US" sz="1400" dirty="0">
              <a:solidFill>
                <a:srgbClr val="0094C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1536" y="2096056"/>
            <a:ext cx="69256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2- Accelerating structures to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accelerate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 charged </a:t>
            </a:r>
            <a:r>
              <a:rPr lang="en-US" sz="2000" dirty="0">
                <a:solidFill>
                  <a:srgbClr val="0094CA"/>
                </a:solidFill>
                <a:latin typeface="Arial"/>
                <a:cs typeface="Arial"/>
              </a:rPr>
              <a:t>particles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– </a:t>
            </a:r>
            <a:endParaRPr lang="en-US" sz="1400" dirty="0" smtClean="0">
              <a:solidFill>
                <a:srgbClr val="0094CA"/>
              </a:solidFill>
              <a:latin typeface="Arial"/>
              <a:cs typeface="Arial"/>
            </a:endParaRPr>
          </a:p>
          <a:p>
            <a:pPr marL="0" lvl="2"/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see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Anders &amp;</a:t>
            </a:r>
            <a:r>
              <a:rPr lang="en-US" sz="1400" dirty="0" err="1" smtClean="0">
                <a:solidFill>
                  <a:srgbClr val="0094CA"/>
                </a:solidFill>
                <a:latin typeface="Arial"/>
                <a:cs typeface="Arial"/>
              </a:rPr>
              <a:t>Mamad’s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 talks</a:t>
            </a:r>
            <a:endParaRPr lang="en-US" sz="1400" dirty="0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9512" y="436510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5- Cooling systems to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remove the heat 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dissipated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in accelerator components; use of superconducting magnet and </a:t>
            </a:r>
            <a:r>
              <a:rPr lang="en-US" sz="2000" dirty="0">
                <a:solidFill>
                  <a:srgbClr val="0094CA"/>
                </a:solidFill>
                <a:latin typeface="Arial"/>
                <a:cs typeface="Arial"/>
              </a:rPr>
              <a:t>cavity </a:t>
            </a:r>
            <a:r>
              <a:rPr lang="en-US" sz="1400" dirty="0">
                <a:solidFill>
                  <a:srgbClr val="0094CA"/>
                </a:solidFill>
                <a:latin typeface="Arial"/>
                <a:cs typeface="Arial"/>
              </a:rPr>
              <a:t>– see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this talk</a:t>
            </a:r>
            <a:endParaRPr lang="en-US" sz="1400" dirty="0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9512" y="522920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6- Beam diagnostics to provide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information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 about the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beam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 intensity (current), position, beam profile and beam loss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– </a:t>
            </a:r>
            <a:r>
              <a:rPr lang="en-US" sz="1400" dirty="0">
                <a:solidFill>
                  <a:srgbClr val="0094CA"/>
                </a:solidFill>
                <a:latin typeface="Arial"/>
                <a:cs typeface="Arial"/>
              </a:rPr>
              <a:t>see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Maja’s talk</a:t>
            </a:r>
            <a:endParaRPr lang="en-US" sz="1400" dirty="0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9512" y="6165304"/>
            <a:ext cx="787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7- Control system to </a:t>
            </a:r>
            <a:r>
              <a:rPr lang="en-US" sz="2000" b="1" dirty="0" smtClean="0">
                <a:solidFill>
                  <a:srgbClr val="0094CA"/>
                </a:solidFill>
                <a:latin typeface="Arial"/>
                <a:cs typeface="Arial"/>
              </a:rPr>
              <a:t>record and control </a:t>
            </a:r>
            <a:r>
              <a:rPr lang="en-US" sz="2000" dirty="0" smtClean="0">
                <a:solidFill>
                  <a:srgbClr val="0094CA"/>
                </a:solidFill>
                <a:latin typeface="Arial"/>
                <a:cs typeface="Arial"/>
              </a:rPr>
              <a:t>each </a:t>
            </a:r>
            <a:r>
              <a:rPr lang="en-US" sz="2000" dirty="0">
                <a:solidFill>
                  <a:srgbClr val="0094CA"/>
                </a:solidFill>
                <a:latin typeface="Arial"/>
                <a:cs typeface="Arial"/>
              </a:rPr>
              <a:t>equipment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– </a:t>
            </a:r>
            <a:r>
              <a:rPr lang="en-US" sz="1400" dirty="0">
                <a:solidFill>
                  <a:srgbClr val="0094CA"/>
                </a:solidFill>
                <a:latin typeface="Arial"/>
                <a:cs typeface="Arial"/>
              </a:rPr>
              <a:t>see </a:t>
            </a:r>
            <a:r>
              <a:rPr lang="en-US" sz="1400" dirty="0" smtClean="0">
                <a:solidFill>
                  <a:srgbClr val="0094CA"/>
                </a:solidFill>
                <a:latin typeface="Arial"/>
                <a:cs typeface="Arial"/>
              </a:rPr>
              <a:t>this talk</a:t>
            </a:r>
            <a:endParaRPr lang="en-US" sz="1400" dirty="0">
              <a:solidFill>
                <a:srgbClr val="0094C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7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e 1038"/>
          <p:cNvGrpSpPr/>
          <p:nvPr/>
        </p:nvGrpSpPr>
        <p:grpSpPr>
          <a:xfrm>
            <a:off x="2375246" y="1814342"/>
            <a:ext cx="5523248" cy="2734339"/>
            <a:chOff x="2375246" y="1814342"/>
            <a:chExt cx="5523248" cy="2734339"/>
          </a:xfrm>
        </p:grpSpPr>
        <p:sp>
          <p:nvSpPr>
            <p:cNvPr id="84" name="ZoneTexte 83"/>
            <p:cNvSpPr txBox="1"/>
            <p:nvPr/>
          </p:nvSpPr>
          <p:spPr>
            <a:xfrm>
              <a:off x="4932040" y="1814342"/>
              <a:ext cx="1607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Thermal </a:t>
              </a:r>
              <a:r>
                <a:rPr lang="fr-FR" sz="1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shield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8" name="Groupe 1037"/>
            <p:cNvGrpSpPr/>
            <p:nvPr/>
          </p:nvGrpSpPr>
          <p:grpSpPr>
            <a:xfrm>
              <a:off x="2375246" y="2060848"/>
              <a:ext cx="5523248" cy="2487833"/>
              <a:chOff x="2375246" y="2060848"/>
              <a:chExt cx="5523248" cy="2487833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555776" y="2060848"/>
                <a:ext cx="1168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T°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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 </a:t>
                </a:r>
                <a:r>
                  <a:rPr lang="fr-F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-200°C</a:t>
                </a:r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9" name="Rectangle à coins arrondis 1028"/>
              <p:cNvSpPr/>
              <p:nvPr/>
            </p:nvSpPr>
            <p:spPr>
              <a:xfrm>
                <a:off x="2375246" y="2074374"/>
                <a:ext cx="5523248" cy="2474307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42" name="Groupe 1041"/>
          <p:cNvGrpSpPr/>
          <p:nvPr/>
        </p:nvGrpSpPr>
        <p:grpSpPr>
          <a:xfrm>
            <a:off x="4535677" y="1258888"/>
            <a:ext cx="464062" cy="1835007"/>
            <a:chOff x="4535677" y="1258888"/>
            <a:chExt cx="464062" cy="1835007"/>
          </a:xfrm>
        </p:grpSpPr>
        <p:sp>
          <p:nvSpPr>
            <p:cNvPr id="78" name="Rectangle 77"/>
            <p:cNvSpPr/>
            <p:nvPr/>
          </p:nvSpPr>
          <p:spPr>
            <a:xfrm>
              <a:off x="4593397" y="1258888"/>
              <a:ext cx="375430" cy="18350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 rot="16200000">
              <a:off x="4113682" y="2118038"/>
              <a:ext cx="1308051" cy="46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Supports</a:t>
              </a:r>
              <a:endParaRPr lang="en-GB" sz="1400" b="1" dirty="0"/>
            </a:p>
          </p:txBody>
        </p:sp>
      </p:grpSp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28019" y="2279762"/>
            <a:ext cx="1098816" cy="85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A cryomodule: what is it and what for? </a:t>
            </a:r>
            <a:endParaRPr lang="en-US" dirty="0"/>
          </a:p>
        </p:txBody>
      </p:sp>
      <p:grpSp>
        <p:nvGrpSpPr>
          <p:cNvPr id="1043" name="Groupe 1042"/>
          <p:cNvGrpSpPr/>
          <p:nvPr/>
        </p:nvGrpSpPr>
        <p:grpSpPr>
          <a:xfrm>
            <a:off x="3273418" y="1469286"/>
            <a:ext cx="1662559" cy="646331"/>
            <a:chOff x="3273418" y="1469286"/>
            <a:chExt cx="1662559" cy="646331"/>
          </a:xfrm>
        </p:grpSpPr>
        <p:sp>
          <p:nvSpPr>
            <p:cNvPr id="63" name="ZoneTexte 62"/>
            <p:cNvSpPr txBox="1"/>
            <p:nvPr/>
          </p:nvSpPr>
          <p:spPr>
            <a:xfrm>
              <a:off x="3273418" y="1469286"/>
              <a:ext cx="131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Thermal conduction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Flèche vers le bas 80"/>
            <p:cNvSpPr/>
            <p:nvPr/>
          </p:nvSpPr>
          <p:spPr>
            <a:xfrm rot="10800000" flipV="1">
              <a:off x="4633973" y="1573187"/>
              <a:ext cx="302004" cy="38260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cryomodule</a:t>
            </a:r>
            <a:endParaRPr lang="en-US" dirty="0"/>
          </a:p>
        </p:txBody>
      </p:sp>
      <p:grpSp>
        <p:nvGrpSpPr>
          <p:cNvPr id="43" name="Groupe 42"/>
          <p:cNvGrpSpPr/>
          <p:nvPr/>
        </p:nvGrpSpPr>
        <p:grpSpPr>
          <a:xfrm>
            <a:off x="4985620" y="5098200"/>
            <a:ext cx="432048" cy="360040"/>
            <a:chOff x="6717543" y="5602088"/>
            <a:chExt cx="432048" cy="360040"/>
          </a:xfrm>
        </p:grpSpPr>
        <p:sp>
          <p:nvSpPr>
            <p:cNvPr id="44" name="Arc plein 43"/>
            <p:cNvSpPr/>
            <p:nvPr/>
          </p:nvSpPr>
          <p:spPr>
            <a:xfrm>
              <a:off x="6717543" y="5602088"/>
              <a:ext cx="432048" cy="216024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Arc plein 44"/>
            <p:cNvSpPr/>
            <p:nvPr/>
          </p:nvSpPr>
          <p:spPr>
            <a:xfrm>
              <a:off x="6789551" y="5746104"/>
              <a:ext cx="288032" cy="144016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Arc plein 45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Arc plein 46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Arc plein 47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5436096" y="498060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RF </a:t>
            </a:r>
            <a:r>
              <a:rPr lang="fr-FR" sz="1400" dirty="0" err="1" smtClean="0"/>
              <a:t>electro</a:t>
            </a:r>
            <a:r>
              <a:rPr lang="fr-FR" sz="1400" dirty="0" smtClean="0"/>
              <a:t>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wave</a:t>
            </a:r>
            <a:r>
              <a:rPr lang="fr-FR" sz="1400" dirty="0" smtClean="0"/>
              <a:t> (352 MHz)</a:t>
            </a:r>
            <a:endParaRPr lang="fr-FR" sz="1400" dirty="0"/>
          </a:p>
        </p:txBody>
      </p:sp>
      <p:sp>
        <p:nvSpPr>
          <p:cNvPr id="60" name="ZoneTexte 59"/>
          <p:cNvSpPr txBox="1"/>
          <p:nvPr/>
        </p:nvSpPr>
        <p:spPr>
          <a:xfrm>
            <a:off x="2743443" y="4088388"/>
            <a:ext cx="248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0033CC"/>
                </a:solidFill>
              </a:rPr>
              <a:t>Superconducting</a:t>
            </a:r>
            <a:r>
              <a:rPr lang="fr-FR" sz="1400" b="1" dirty="0" smtClean="0">
                <a:solidFill>
                  <a:srgbClr val="0033CC"/>
                </a:solidFill>
              </a:rPr>
              <a:t> </a:t>
            </a:r>
            <a:r>
              <a:rPr lang="fr-FR" sz="1400" dirty="0" err="1" smtClean="0"/>
              <a:t>radiofrequency</a:t>
            </a:r>
            <a:r>
              <a:rPr lang="fr-FR" sz="1400" dirty="0" smtClean="0"/>
              <a:t> (SRF) </a:t>
            </a:r>
            <a:r>
              <a:rPr lang="fr-FR" sz="1400" dirty="0" err="1" smtClean="0"/>
              <a:t>cavity</a:t>
            </a:r>
            <a:endParaRPr lang="fr-FR" sz="1400" dirty="0"/>
          </a:p>
        </p:txBody>
      </p:sp>
      <p:grpSp>
        <p:nvGrpSpPr>
          <p:cNvPr id="1030" name="Groupe 1029"/>
          <p:cNvGrpSpPr/>
          <p:nvPr/>
        </p:nvGrpSpPr>
        <p:grpSpPr>
          <a:xfrm>
            <a:off x="2987824" y="2413888"/>
            <a:ext cx="1116011" cy="1026865"/>
            <a:chOff x="3324439" y="2413888"/>
            <a:chExt cx="1116011" cy="1026865"/>
          </a:xfrm>
        </p:grpSpPr>
        <p:pic>
          <p:nvPicPr>
            <p:cNvPr id="1026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25089">
              <a:off x="3527855" y="2413888"/>
              <a:ext cx="803098" cy="7174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324439" y="3071421"/>
              <a:ext cx="1116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33CC"/>
                  </a:solidFill>
                </a:rPr>
                <a:t>T°</a:t>
              </a:r>
              <a:r>
                <a:rPr lang="fr-FR" b="1" dirty="0" smtClean="0">
                  <a:solidFill>
                    <a:srgbClr val="0033CC"/>
                  </a:solidFill>
                  <a:sym typeface="Symbol"/>
                </a:rPr>
                <a:t></a:t>
              </a:r>
              <a:r>
                <a:rPr lang="fr-FR" b="1" dirty="0" smtClean="0">
                  <a:solidFill>
                    <a:srgbClr val="0033CC"/>
                  </a:solidFill>
                </a:rPr>
                <a:t>-269°C</a:t>
              </a:r>
              <a:endParaRPr lang="fr-FR" dirty="0"/>
            </a:p>
          </p:txBody>
        </p:sp>
      </p:grpSp>
      <p:cxnSp>
        <p:nvCxnSpPr>
          <p:cNvPr id="61" name="Connecteur droit 60"/>
          <p:cNvCxnSpPr/>
          <p:nvPr/>
        </p:nvCxnSpPr>
        <p:spPr>
          <a:xfrm>
            <a:off x="1026504" y="3631165"/>
            <a:ext cx="7884646" cy="0"/>
          </a:xfrm>
          <a:prstGeom prst="line">
            <a:avLst/>
          </a:prstGeom>
          <a:ln w="19050">
            <a:solidFill>
              <a:srgbClr val="33993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Image 139" descr="homme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67544" y="886189"/>
            <a:ext cx="661184" cy="2845197"/>
          </a:xfrm>
          <a:prstGeom prst="rect">
            <a:avLst/>
          </a:prstGeom>
        </p:spPr>
      </p:pic>
      <p:grpSp>
        <p:nvGrpSpPr>
          <p:cNvPr id="1037" name="Groupe 1036"/>
          <p:cNvGrpSpPr/>
          <p:nvPr/>
        </p:nvGrpSpPr>
        <p:grpSpPr>
          <a:xfrm>
            <a:off x="1122811" y="2509611"/>
            <a:ext cx="1362462" cy="1891168"/>
            <a:chOff x="1122811" y="2509611"/>
            <a:chExt cx="1362462" cy="1891168"/>
          </a:xfrm>
        </p:grpSpPr>
        <p:sp>
          <p:nvSpPr>
            <p:cNvPr id="65" name="ZoneTexte 64"/>
            <p:cNvSpPr txBox="1"/>
            <p:nvPr/>
          </p:nvSpPr>
          <p:spPr>
            <a:xfrm>
              <a:off x="1122811" y="3754448"/>
              <a:ext cx="1362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6600CC"/>
                  </a:solidFill>
                </a:rPr>
                <a:t>Thermal radiation</a:t>
              </a:r>
              <a:endParaRPr lang="fr-FR" b="1" dirty="0">
                <a:solidFill>
                  <a:srgbClr val="6600CC"/>
                </a:solidFill>
              </a:endParaRPr>
            </a:p>
          </p:txBody>
        </p:sp>
        <p:grpSp>
          <p:nvGrpSpPr>
            <p:cNvPr id="66" name="Groupe 42"/>
            <p:cNvGrpSpPr/>
            <p:nvPr/>
          </p:nvGrpSpPr>
          <p:grpSpPr>
            <a:xfrm rot="5400000" flipV="1">
              <a:off x="1703288" y="3178218"/>
              <a:ext cx="214225" cy="669489"/>
              <a:chOff x="3990182" y="3248025"/>
              <a:chExt cx="172243" cy="791368"/>
            </a:xfrm>
          </p:grpSpPr>
          <p:cxnSp>
            <p:nvCxnSpPr>
              <p:cNvPr id="96" name="Connecteur en arc 95"/>
              <p:cNvCxnSpPr/>
              <p:nvPr/>
            </p:nvCxnSpPr>
            <p:spPr>
              <a:xfrm rot="16200000" flipH="1">
                <a:off x="3990975" y="32480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Connecteur en arc 96"/>
              <p:cNvCxnSpPr/>
              <p:nvPr/>
            </p:nvCxnSpPr>
            <p:spPr>
              <a:xfrm rot="5400000" flipH="1" flipV="1">
                <a:off x="3990975" y="34004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Connecteur en arc 97"/>
              <p:cNvCxnSpPr/>
              <p:nvPr/>
            </p:nvCxnSpPr>
            <p:spPr>
              <a:xfrm rot="16200000" flipH="1">
                <a:off x="3990975" y="35718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Connecteur en arc 98"/>
              <p:cNvCxnSpPr/>
              <p:nvPr/>
            </p:nvCxnSpPr>
            <p:spPr>
              <a:xfrm rot="5400000" flipH="1" flipV="1">
                <a:off x="3990975" y="37242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/>
              <p:cNvCxnSpPr/>
              <p:nvPr/>
            </p:nvCxnSpPr>
            <p:spPr>
              <a:xfrm rot="5400000">
                <a:off x="3919538" y="3967162"/>
                <a:ext cx="142875" cy="1588"/>
              </a:xfrm>
              <a:prstGeom prst="straightConnector1">
                <a:avLst/>
              </a:prstGeom>
              <a:ln>
                <a:solidFill>
                  <a:srgbClr val="6600CC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e 42"/>
            <p:cNvGrpSpPr/>
            <p:nvPr/>
          </p:nvGrpSpPr>
          <p:grpSpPr>
            <a:xfrm rot="6120000" flipV="1">
              <a:off x="1780307" y="2294534"/>
              <a:ext cx="239335" cy="669489"/>
              <a:chOff x="3990182" y="3248025"/>
              <a:chExt cx="172243" cy="791368"/>
            </a:xfrm>
          </p:grpSpPr>
          <p:cxnSp>
            <p:nvCxnSpPr>
              <p:cNvPr id="143" name="Connecteur en arc 142"/>
              <p:cNvCxnSpPr/>
              <p:nvPr/>
            </p:nvCxnSpPr>
            <p:spPr>
              <a:xfrm rot="16200000" flipH="1">
                <a:off x="3990975" y="32480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Connecteur en arc 143"/>
              <p:cNvCxnSpPr/>
              <p:nvPr/>
            </p:nvCxnSpPr>
            <p:spPr>
              <a:xfrm rot="5400000" flipH="1" flipV="1">
                <a:off x="3990975" y="34004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Connecteur en arc 144"/>
              <p:cNvCxnSpPr/>
              <p:nvPr/>
            </p:nvCxnSpPr>
            <p:spPr>
              <a:xfrm rot="16200000" flipH="1">
                <a:off x="3990975" y="35718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6" name="Connecteur en arc 145"/>
              <p:cNvCxnSpPr/>
              <p:nvPr/>
            </p:nvCxnSpPr>
            <p:spPr>
              <a:xfrm rot="5400000" flipH="1" flipV="1">
                <a:off x="3990975" y="37242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/>
              <p:cNvCxnSpPr/>
              <p:nvPr/>
            </p:nvCxnSpPr>
            <p:spPr>
              <a:xfrm rot="5400000">
                <a:off x="3919538" y="3967162"/>
                <a:ext cx="142875" cy="1588"/>
              </a:xfrm>
              <a:prstGeom prst="straightConnector1">
                <a:avLst/>
              </a:prstGeom>
              <a:ln>
                <a:solidFill>
                  <a:srgbClr val="6600CC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4" name="Groupe 1043"/>
          <p:cNvGrpSpPr/>
          <p:nvPr/>
        </p:nvGrpSpPr>
        <p:grpSpPr>
          <a:xfrm>
            <a:off x="2731721" y="2836043"/>
            <a:ext cx="408510" cy="1041416"/>
            <a:chOff x="2556909" y="2836043"/>
            <a:chExt cx="524444" cy="1041416"/>
          </a:xfrm>
        </p:grpSpPr>
        <p:grpSp>
          <p:nvGrpSpPr>
            <p:cNvPr id="148" name="Groupe 42"/>
            <p:cNvGrpSpPr/>
            <p:nvPr/>
          </p:nvGrpSpPr>
          <p:grpSpPr>
            <a:xfrm rot="6420000" flipV="1">
              <a:off x="2776069" y="2616883"/>
              <a:ext cx="86124" cy="524444"/>
              <a:chOff x="3990182" y="3248025"/>
              <a:chExt cx="172243" cy="791368"/>
            </a:xfrm>
          </p:grpSpPr>
          <p:cxnSp>
            <p:nvCxnSpPr>
              <p:cNvPr id="149" name="Connecteur en arc 148"/>
              <p:cNvCxnSpPr/>
              <p:nvPr/>
            </p:nvCxnSpPr>
            <p:spPr>
              <a:xfrm rot="16200000" flipH="1">
                <a:off x="3990975" y="32480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0" name="Connecteur en arc 149"/>
              <p:cNvCxnSpPr/>
              <p:nvPr/>
            </p:nvCxnSpPr>
            <p:spPr>
              <a:xfrm rot="5400000" flipH="1" flipV="1">
                <a:off x="3990975" y="34004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1" name="Connecteur en arc 150"/>
              <p:cNvCxnSpPr/>
              <p:nvPr/>
            </p:nvCxnSpPr>
            <p:spPr>
              <a:xfrm rot="16200000" flipH="1">
                <a:off x="3990975" y="35718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Connecteur en arc 151"/>
              <p:cNvCxnSpPr/>
              <p:nvPr/>
            </p:nvCxnSpPr>
            <p:spPr>
              <a:xfrm rot="5400000" flipH="1" flipV="1">
                <a:off x="3990975" y="37242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avec flèche 152"/>
              <p:cNvCxnSpPr/>
              <p:nvPr/>
            </p:nvCxnSpPr>
            <p:spPr>
              <a:xfrm rot="5400000">
                <a:off x="3919538" y="3967162"/>
                <a:ext cx="142875" cy="1588"/>
              </a:xfrm>
              <a:prstGeom prst="straightConnector1">
                <a:avLst/>
              </a:prstGeom>
              <a:ln w="19050">
                <a:solidFill>
                  <a:srgbClr val="6600CC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e 42"/>
            <p:cNvGrpSpPr/>
            <p:nvPr/>
          </p:nvGrpSpPr>
          <p:grpSpPr>
            <a:xfrm rot="5400000" flipV="1">
              <a:off x="2780641" y="3630026"/>
              <a:ext cx="45719" cy="449148"/>
              <a:chOff x="3990182" y="3248025"/>
              <a:chExt cx="172243" cy="791368"/>
            </a:xfrm>
          </p:grpSpPr>
          <p:cxnSp>
            <p:nvCxnSpPr>
              <p:cNvPr id="155" name="Connecteur en arc 154"/>
              <p:cNvCxnSpPr/>
              <p:nvPr/>
            </p:nvCxnSpPr>
            <p:spPr>
              <a:xfrm rot="16200000" flipH="1">
                <a:off x="3990975" y="32480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Connecteur en arc 155"/>
              <p:cNvCxnSpPr/>
              <p:nvPr/>
            </p:nvCxnSpPr>
            <p:spPr>
              <a:xfrm rot="5400000" flipH="1" flipV="1">
                <a:off x="3990975" y="340042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7" name="Connecteur en arc 156"/>
              <p:cNvCxnSpPr/>
              <p:nvPr/>
            </p:nvCxnSpPr>
            <p:spPr>
              <a:xfrm rot="16200000" flipH="1">
                <a:off x="3990975" y="35718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Connecteur en arc 157"/>
              <p:cNvCxnSpPr/>
              <p:nvPr/>
            </p:nvCxnSpPr>
            <p:spPr>
              <a:xfrm rot="5400000" flipH="1" flipV="1">
                <a:off x="3990975" y="3724275"/>
                <a:ext cx="171450" cy="17145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6600CC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avec flèche 158"/>
              <p:cNvCxnSpPr/>
              <p:nvPr/>
            </p:nvCxnSpPr>
            <p:spPr>
              <a:xfrm rot="5400000">
                <a:off x="3919538" y="3967162"/>
                <a:ext cx="142875" cy="1588"/>
              </a:xfrm>
              <a:prstGeom prst="straightConnector1">
                <a:avLst/>
              </a:prstGeom>
              <a:ln w="19050">
                <a:solidFill>
                  <a:srgbClr val="6600CC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Rectangle 163"/>
          <p:cNvSpPr/>
          <p:nvPr/>
        </p:nvSpPr>
        <p:spPr>
          <a:xfrm>
            <a:off x="1043608" y="908720"/>
            <a:ext cx="99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Room T°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6" name="ZoneTexte 165"/>
          <p:cNvSpPr txBox="1"/>
          <p:nvPr/>
        </p:nvSpPr>
        <p:spPr>
          <a:xfrm>
            <a:off x="6565217" y="986402"/>
            <a:ext cx="110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Vacuum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130495" y="2624400"/>
            <a:ext cx="13299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/>
              <a:t>Vacuum</a:t>
            </a:r>
            <a:endParaRPr lang="en-GB" sz="1400" b="1" i="1" dirty="0"/>
          </a:p>
        </p:txBody>
      </p:sp>
      <p:sp>
        <p:nvSpPr>
          <p:cNvPr id="1031" name="Rectangle 1030"/>
          <p:cNvSpPr/>
          <p:nvPr/>
        </p:nvSpPr>
        <p:spPr>
          <a:xfrm>
            <a:off x="-241316" y="5386232"/>
            <a:ext cx="93793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1/ To provide a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cryogenic environment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the cold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mass (cavity) = cryostat: 	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- distributing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cryofluids to cool-down and maintain at cold T° (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LHe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LN</a:t>
            </a:r>
            <a:r>
              <a:rPr lang="en-US" sz="20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limiting the heat transfers 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261151"/>
            <a:ext cx="1382079" cy="1608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4011434" y="2986981"/>
            <a:ext cx="1976610" cy="2139215"/>
            <a:chOff x="3161616" y="3253292"/>
            <a:chExt cx="1267262" cy="1421664"/>
          </a:xfrm>
        </p:grpSpPr>
        <p:pic>
          <p:nvPicPr>
            <p:cNvPr id="41" name="Picture 20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42" name="Picture 20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sp>
        <p:nvSpPr>
          <p:cNvPr id="80" name="Flèche vers le bas 79"/>
          <p:cNvSpPr/>
          <p:nvPr/>
        </p:nvSpPr>
        <p:spPr>
          <a:xfrm flipV="1">
            <a:off x="5436096" y="4249671"/>
            <a:ext cx="302004" cy="3826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226" y="2986981"/>
            <a:ext cx="1973370" cy="13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05881" y="1524495"/>
            <a:ext cx="690455" cy="53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0" name="Groupe 1039"/>
          <p:cNvGrpSpPr/>
          <p:nvPr/>
        </p:nvGrpSpPr>
        <p:grpSpPr>
          <a:xfrm>
            <a:off x="2369377" y="2099447"/>
            <a:ext cx="5514991" cy="2424913"/>
            <a:chOff x="2369377" y="2099447"/>
            <a:chExt cx="5514991" cy="2424913"/>
          </a:xfrm>
        </p:grpSpPr>
        <p:sp>
          <p:nvSpPr>
            <p:cNvPr id="1036" name="Ellipse 1035"/>
            <p:cNvSpPr>
              <a:spLocks noChangeAspect="1"/>
            </p:cNvSpPr>
            <p:nvPr/>
          </p:nvSpPr>
          <p:spPr>
            <a:xfrm flipV="1">
              <a:off x="6977889" y="2099447"/>
              <a:ext cx="186399" cy="18639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Ellipse 179"/>
            <p:cNvSpPr>
              <a:spLocks noChangeAspect="1"/>
            </p:cNvSpPr>
            <p:nvPr/>
          </p:nvSpPr>
          <p:spPr>
            <a:xfrm flipV="1">
              <a:off x="7697969" y="3098585"/>
              <a:ext cx="186399" cy="18639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Ellipse 180"/>
            <p:cNvSpPr>
              <a:spLocks noChangeAspect="1"/>
            </p:cNvSpPr>
            <p:nvPr/>
          </p:nvSpPr>
          <p:spPr>
            <a:xfrm flipV="1">
              <a:off x="7452320" y="4337961"/>
              <a:ext cx="186399" cy="18639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Ellipse 181"/>
            <p:cNvSpPr>
              <a:spLocks noChangeAspect="1"/>
            </p:cNvSpPr>
            <p:nvPr/>
          </p:nvSpPr>
          <p:spPr>
            <a:xfrm flipV="1">
              <a:off x="2411760" y="4149080"/>
              <a:ext cx="186399" cy="18639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Ellipse 182"/>
            <p:cNvSpPr>
              <a:spLocks noChangeAspect="1"/>
            </p:cNvSpPr>
            <p:nvPr/>
          </p:nvSpPr>
          <p:spPr>
            <a:xfrm flipV="1">
              <a:off x="2369377" y="2492896"/>
              <a:ext cx="186399" cy="186399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5" name="Groupe 1044"/>
          <p:cNvGrpSpPr/>
          <p:nvPr/>
        </p:nvGrpSpPr>
        <p:grpSpPr>
          <a:xfrm>
            <a:off x="1259632" y="986402"/>
            <a:ext cx="7248917" cy="3834584"/>
            <a:chOff x="1259632" y="986402"/>
            <a:chExt cx="7248917" cy="3834584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1259632" y="1258888"/>
              <a:ext cx="7248917" cy="35620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ZoneTexte 191"/>
            <p:cNvSpPr txBox="1"/>
            <p:nvPr/>
          </p:nvSpPr>
          <p:spPr>
            <a:xfrm>
              <a:off x="7236296" y="986402"/>
              <a:ext cx="1130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rgbClr val="C00000"/>
                  </a:solidFill>
                </a:rPr>
                <a:t>Vessel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830322" y="194495"/>
            <a:ext cx="2203435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 w="444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 err="1" smtClean="0">
                <a:solidFill>
                  <a:schemeClr val="bg1"/>
                </a:solidFill>
              </a:rPr>
              <a:t>Courtesy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Patxi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Duthill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64" grpId="0"/>
      <p:bldP spid="166" grpId="0"/>
      <p:bldP spid="75" grpId="0" animBg="1"/>
      <p:bldP spid="1031" grpId="0"/>
      <p:bldP spid="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A cryomodule: what is it and what for? 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985665" y="1146018"/>
            <a:ext cx="375430" cy="12587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 rot="16200000">
            <a:off x="5505950" y="1402723"/>
            <a:ext cx="1308051" cy="46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Supports</a:t>
            </a:r>
            <a:endParaRPr lang="en-GB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cryomodule</a:t>
            </a:r>
            <a:endParaRPr lang="en-US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337714" y="2957297"/>
            <a:ext cx="8573436" cy="0"/>
          </a:xfrm>
          <a:prstGeom prst="line">
            <a:avLst/>
          </a:prstGeom>
          <a:ln w="19050">
            <a:solidFill>
              <a:srgbClr val="33993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6585132" y="836712"/>
            <a:ext cx="16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Vacuum </a:t>
            </a:r>
            <a:r>
              <a:rPr lang="fr-FR" sz="1400" b="1" dirty="0" err="1" smtClean="0">
                <a:solidFill>
                  <a:srgbClr val="C00000"/>
                </a:solidFill>
              </a:rPr>
              <a:t>vessel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1" name="Rectangle à coins arrondis 170"/>
          <p:cNvSpPr/>
          <p:nvPr/>
        </p:nvSpPr>
        <p:spPr>
          <a:xfrm>
            <a:off x="1260822" y="1146016"/>
            <a:ext cx="7055595" cy="29858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Rectangle 1030"/>
          <p:cNvSpPr/>
          <p:nvPr/>
        </p:nvSpPr>
        <p:spPr>
          <a:xfrm>
            <a:off x="-241316" y="5086489"/>
            <a:ext cx="937931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2/ To support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cavities and perform accurate alignment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- with respect to the beam axis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with respect to other linac components (cryomodules, diagnostics, tunnel) 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NB: alignment must be preserved during thermal and pressure cycles 	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03702" y="2297873"/>
            <a:ext cx="1976610" cy="2139215"/>
            <a:chOff x="3161616" y="3253292"/>
            <a:chExt cx="1267262" cy="1421664"/>
          </a:xfrm>
        </p:grpSpPr>
        <p:pic>
          <p:nvPicPr>
            <p:cNvPr id="41" name="Picture 20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42" name="Picture 20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grpSp>
        <p:nvGrpSpPr>
          <p:cNvPr id="5" name="Groupe 4"/>
          <p:cNvGrpSpPr/>
          <p:nvPr/>
        </p:nvGrpSpPr>
        <p:grpSpPr>
          <a:xfrm>
            <a:off x="7351021" y="2505893"/>
            <a:ext cx="934915" cy="934915"/>
            <a:chOff x="368510" y="2350069"/>
            <a:chExt cx="934915" cy="934915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rot="16200000"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>
              <a:spLocks noChangeAspect="1"/>
            </p:cNvSpPr>
            <p:nvPr/>
          </p:nvSpPr>
          <p:spPr>
            <a:xfrm flipV="1">
              <a:off x="598752" y="2580311"/>
              <a:ext cx="474431" cy="474431"/>
            </a:xfrm>
            <a:prstGeom prst="ellipse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429173" y="2482212"/>
            <a:ext cx="934915" cy="934915"/>
            <a:chOff x="368510" y="2350069"/>
            <a:chExt cx="934915" cy="934915"/>
          </a:xfrm>
        </p:grpSpPr>
        <p:cxnSp>
          <p:nvCxnSpPr>
            <p:cNvPr id="74" name="Connecteur droit 73"/>
            <p:cNvCxnSpPr/>
            <p:nvPr/>
          </p:nvCxnSpPr>
          <p:spPr>
            <a:xfrm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16200000"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lipse 76"/>
            <p:cNvSpPr>
              <a:spLocks noChangeAspect="1"/>
            </p:cNvSpPr>
            <p:nvPr/>
          </p:nvSpPr>
          <p:spPr>
            <a:xfrm flipV="1">
              <a:off x="598752" y="2580311"/>
              <a:ext cx="474431" cy="474431"/>
            </a:xfrm>
            <a:prstGeom prst="ellipse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2451374" y="2314987"/>
            <a:ext cx="1976610" cy="2139215"/>
            <a:chOff x="3161616" y="3253292"/>
            <a:chExt cx="1267262" cy="1421664"/>
          </a:xfrm>
        </p:grpSpPr>
        <p:pic>
          <p:nvPicPr>
            <p:cNvPr id="83" name="Picture 20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85" name="Picture 20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grpSp>
        <p:nvGrpSpPr>
          <p:cNvPr id="86" name="Groupe 85"/>
          <p:cNvGrpSpPr/>
          <p:nvPr/>
        </p:nvGrpSpPr>
        <p:grpSpPr>
          <a:xfrm>
            <a:off x="1548853" y="2482211"/>
            <a:ext cx="934915" cy="934915"/>
            <a:chOff x="368510" y="2350069"/>
            <a:chExt cx="934915" cy="934915"/>
          </a:xfrm>
        </p:grpSpPr>
        <p:cxnSp>
          <p:nvCxnSpPr>
            <p:cNvPr id="87" name="Connecteur droit 86"/>
            <p:cNvCxnSpPr/>
            <p:nvPr/>
          </p:nvCxnSpPr>
          <p:spPr>
            <a:xfrm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16200000"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>
              <a:spLocks noChangeAspect="1"/>
            </p:cNvSpPr>
            <p:nvPr/>
          </p:nvSpPr>
          <p:spPr>
            <a:xfrm flipV="1">
              <a:off x="598752" y="2580311"/>
              <a:ext cx="474431" cy="474431"/>
            </a:xfrm>
            <a:prstGeom prst="ellipse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131841" y="1023528"/>
            <a:ext cx="464062" cy="1397852"/>
            <a:chOff x="2843809" y="1167544"/>
            <a:chExt cx="464062" cy="1397852"/>
          </a:xfrm>
        </p:grpSpPr>
        <p:sp>
          <p:nvSpPr>
            <p:cNvPr id="90" name="Rectangle 89"/>
            <p:cNvSpPr/>
            <p:nvPr/>
          </p:nvSpPr>
          <p:spPr>
            <a:xfrm>
              <a:off x="2901529" y="1290033"/>
              <a:ext cx="375430" cy="12753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 rot="16200000">
              <a:off x="2421814" y="1589539"/>
              <a:ext cx="1308051" cy="46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Supports</a:t>
              </a:r>
              <a:endParaRPr lang="en-GB" sz="1400" b="1" dirty="0"/>
            </a:p>
          </p:txBody>
        </p:sp>
      </p:grpSp>
      <p:grpSp>
        <p:nvGrpSpPr>
          <p:cNvPr id="107" name="Groupe 106"/>
          <p:cNvGrpSpPr>
            <a:grpSpLocks noChangeAspect="1"/>
          </p:cNvGrpSpPr>
          <p:nvPr/>
        </p:nvGrpSpPr>
        <p:grpSpPr>
          <a:xfrm>
            <a:off x="7938282" y="3817149"/>
            <a:ext cx="720000" cy="720000"/>
            <a:chOff x="368510" y="2350069"/>
            <a:chExt cx="934915" cy="934915"/>
          </a:xfrm>
        </p:grpSpPr>
        <p:cxnSp>
          <p:nvCxnSpPr>
            <p:cNvPr id="108" name="Connecteur droit 107"/>
            <p:cNvCxnSpPr/>
            <p:nvPr/>
          </p:nvCxnSpPr>
          <p:spPr>
            <a:xfrm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rot="16200000"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e 109"/>
            <p:cNvSpPr>
              <a:spLocks noChangeAspect="1"/>
            </p:cNvSpPr>
            <p:nvPr/>
          </p:nvSpPr>
          <p:spPr>
            <a:xfrm flipV="1">
              <a:off x="598752" y="2580311"/>
              <a:ext cx="474431" cy="474431"/>
            </a:xfrm>
            <a:prstGeom prst="ellipse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/>
          <p:cNvGrpSpPr>
            <a:grpSpLocks noChangeAspect="1"/>
          </p:cNvGrpSpPr>
          <p:nvPr/>
        </p:nvGrpSpPr>
        <p:grpSpPr>
          <a:xfrm>
            <a:off x="1115616" y="3851189"/>
            <a:ext cx="720000" cy="720000"/>
            <a:chOff x="368510" y="2350069"/>
            <a:chExt cx="934915" cy="934915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16200000">
              <a:off x="835968" y="2350069"/>
              <a:ext cx="0" cy="934915"/>
            </a:xfrm>
            <a:prstGeom prst="line">
              <a:avLst/>
            </a:prstGeom>
            <a:ln w="25400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>
              <a:spLocks noChangeAspect="1"/>
            </p:cNvSpPr>
            <p:nvPr/>
          </p:nvSpPr>
          <p:spPr>
            <a:xfrm flipV="1">
              <a:off x="598752" y="2580311"/>
              <a:ext cx="474431" cy="474431"/>
            </a:xfrm>
            <a:prstGeom prst="ellipse">
              <a:avLst/>
            </a:prstGeom>
            <a:noFill/>
            <a:ln w="5715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7714" y="4434634"/>
            <a:ext cx="8468571" cy="720000"/>
            <a:chOff x="337714" y="4434634"/>
            <a:chExt cx="8468571" cy="72000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37714" y="4755624"/>
              <a:ext cx="84685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37714" y="4778909"/>
              <a:ext cx="8468571" cy="3062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9847" y="4797152"/>
              <a:ext cx="680118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8000" rIns="18000" bIns="1800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Tunnel</a:t>
              </a:r>
              <a:endParaRPr lang="fr-FR" dirty="0"/>
            </a:p>
          </p:txBody>
        </p:sp>
        <p:grpSp>
          <p:nvGrpSpPr>
            <p:cNvPr id="52" name="Groupe 51"/>
            <p:cNvGrpSpPr>
              <a:grpSpLocks noChangeAspect="1"/>
            </p:cNvGrpSpPr>
            <p:nvPr/>
          </p:nvGrpSpPr>
          <p:grpSpPr>
            <a:xfrm>
              <a:off x="7942243" y="4434634"/>
              <a:ext cx="720000" cy="720000"/>
              <a:chOff x="133366" y="2440249"/>
              <a:chExt cx="934915" cy="934915"/>
            </a:xfrm>
          </p:grpSpPr>
          <p:cxnSp>
            <p:nvCxnSpPr>
              <p:cNvPr id="53" name="Connecteur droit 52"/>
              <p:cNvCxnSpPr/>
              <p:nvPr/>
            </p:nvCxnSpPr>
            <p:spPr>
              <a:xfrm>
                <a:off x="600824" y="244024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16200000">
                <a:off x="600824" y="244024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flipV="1">
                <a:off x="363610" y="2670491"/>
                <a:ext cx="474430" cy="474430"/>
              </a:xfrm>
              <a:prstGeom prst="ellipse">
                <a:avLst/>
              </a:prstGeom>
              <a:noFill/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3" name="Groupe 12"/>
          <p:cNvGrpSpPr/>
          <p:nvPr/>
        </p:nvGrpSpPr>
        <p:grpSpPr>
          <a:xfrm>
            <a:off x="-1692696" y="1149416"/>
            <a:ext cx="2787047" cy="3410851"/>
            <a:chOff x="-1692696" y="1149416"/>
            <a:chExt cx="2787047" cy="3410851"/>
          </a:xfrm>
        </p:grpSpPr>
        <p:grpSp>
          <p:nvGrpSpPr>
            <p:cNvPr id="6" name="Groupe 5"/>
            <p:cNvGrpSpPr/>
            <p:nvPr/>
          </p:nvGrpSpPr>
          <p:grpSpPr>
            <a:xfrm>
              <a:off x="-1692696" y="1149416"/>
              <a:ext cx="2787047" cy="3410851"/>
              <a:chOff x="-1692696" y="1149416"/>
              <a:chExt cx="2787047" cy="3410851"/>
            </a:xfrm>
          </p:grpSpPr>
          <p:sp>
            <p:nvSpPr>
              <p:cNvPr id="101" name="Rectangle à coins arrondis 100"/>
              <p:cNvSpPr/>
              <p:nvPr/>
            </p:nvSpPr>
            <p:spPr>
              <a:xfrm>
                <a:off x="-1692696" y="1149416"/>
                <a:ext cx="2530051" cy="2985861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2" name="Groupe 101"/>
              <p:cNvGrpSpPr>
                <a:grpSpLocks noChangeAspect="1"/>
              </p:cNvGrpSpPr>
              <p:nvPr/>
            </p:nvGrpSpPr>
            <p:grpSpPr>
              <a:xfrm>
                <a:off x="374351" y="3840267"/>
                <a:ext cx="720000" cy="720000"/>
                <a:chOff x="368510" y="2350069"/>
                <a:chExt cx="934915" cy="934915"/>
              </a:xfrm>
            </p:grpSpPr>
            <p:cxnSp>
              <p:nvCxnSpPr>
                <p:cNvPr id="103" name="Connecteur droit 102"/>
                <p:cNvCxnSpPr/>
                <p:nvPr/>
              </p:nvCxnSpPr>
              <p:spPr>
                <a:xfrm>
                  <a:off x="835968" y="2350069"/>
                  <a:ext cx="0" cy="934915"/>
                </a:xfrm>
                <a:prstGeom prst="line">
                  <a:avLst/>
                </a:prstGeom>
                <a:ln w="25400">
                  <a:solidFill>
                    <a:srgbClr val="33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 rot="16200000">
                  <a:off x="835968" y="2350069"/>
                  <a:ext cx="0" cy="934915"/>
                </a:xfrm>
                <a:prstGeom prst="line">
                  <a:avLst/>
                </a:prstGeom>
                <a:ln w="25400">
                  <a:solidFill>
                    <a:srgbClr val="33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Ellipse 104"/>
                <p:cNvSpPr>
                  <a:spLocks noChangeAspect="1"/>
                </p:cNvSpPr>
                <p:nvPr/>
              </p:nvSpPr>
              <p:spPr>
                <a:xfrm flipV="1">
                  <a:off x="598752" y="2580311"/>
                  <a:ext cx="474431" cy="474431"/>
                </a:xfrm>
                <a:prstGeom prst="ellipse">
                  <a:avLst/>
                </a:prstGeom>
                <a:noFill/>
                <a:ln w="57150"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59" name="ZoneTexte 58"/>
            <p:cNvSpPr txBox="1"/>
            <p:nvPr/>
          </p:nvSpPr>
          <p:spPr>
            <a:xfrm rot="16200000">
              <a:off x="-223228" y="1990933"/>
              <a:ext cx="1607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Cryomodule</a:t>
              </a:r>
              <a:endParaRPr lang="fr-FR" sz="14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532440" y="2193262"/>
            <a:ext cx="2729079" cy="2353141"/>
            <a:chOff x="8532440" y="2193262"/>
            <a:chExt cx="2729079" cy="2353141"/>
          </a:xfrm>
        </p:grpSpPr>
        <p:grpSp>
          <p:nvGrpSpPr>
            <p:cNvPr id="8" name="Groupe 7"/>
            <p:cNvGrpSpPr/>
            <p:nvPr/>
          </p:nvGrpSpPr>
          <p:grpSpPr>
            <a:xfrm>
              <a:off x="8532440" y="2270374"/>
              <a:ext cx="2729079" cy="2276029"/>
              <a:chOff x="8532440" y="2270374"/>
              <a:chExt cx="2729079" cy="2276029"/>
            </a:xfrm>
          </p:grpSpPr>
          <p:grpSp>
            <p:nvGrpSpPr>
              <p:cNvPr id="92" name="Groupe 91"/>
              <p:cNvGrpSpPr>
                <a:grpSpLocks noChangeAspect="1"/>
              </p:cNvGrpSpPr>
              <p:nvPr/>
            </p:nvGrpSpPr>
            <p:grpSpPr>
              <a:xfrm>
                <a:off x="8532440" y="3826403"/>
                <a:ext cx="720000" cy="720000"/>
                <a:chOff x="278533" y="2850762"/>
                <a:chExt cx="934915" cy="934915"/>
              </a:xfrm>
            </p:grpSpPr>
            <p:cxnSp>
              <p:nvCxnSpPr>
                <p:cNvPr id="93" name="Connecteur droit 92"/>
                <p:cNvCxnSpPr/>
                <p:nvPr/>
              </p:nvCxnSpPr>
              <p:spPr>
                <a:xfrm>
                  <a:off x="745994" y="2850762"/>
                  <a:ext cx="0" cy="934915"/>
                </a:xfrm>
                <a:prstGeom prst="line">
                  <a:avLst/>
                </a:prstGeom>
                <a:ln w="25400">
                  <a:solidFill>
                    <a:srgbClr val="33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/>
                <p:cNvCxnSpPr/>
                <p:nvPr/>
              </p:nvCxnSpPr>
              <p:spPr>
                <a:xfrm rot="16200000">
                  <a:off x="745991" y="2850762"/>
                  <a:ext cx="0" cy="934915"/>
                </a:xfrm>
                <a:prstGeom prst="line">
                  <a:avLst/>
                </a:prstGeom>
                <a:ln w="25400">
                  <a:solidFill>
                    <a:srgbClr val="33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Ellipse 94"/>
                <p:cNvSpPr>
                  <a:spLocks noChangeAspect="1"/>
                </p:cNvSpPr>
                <p:nvPr/>
              </p:nvSpPr>
              <p:spPr>
                <a:xfrm flipV="1">
                  <a:off x="508777" y="3081004"/>
                  <a:ext cx="474430" cy="474430"/>
                </a:xfrm>
                <a:prstGeom prst="ellipse">
                  <a:avLst/>
                </a:prstGeom>
                <a:noFill/>
                <a:ln w="57150"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6" name="Rectangle à coins arrondis 105"/>
              <p:cNvSpPr/>
              <p:nvPr/>
            </p:nvSpPr>
            <p:spPr>
              <a:xfrm>
                <a:off x="8731468" y="2270374"/>
                <a:ext cx="2530051" cy="1356278"/>
              </a:xfrm>
              <a:prstGeom prst="round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0" name="ZoneTexte 59"/>
            <p:cNvSpPr txBox="1"/>
            <p:nvPr/>
          </p:nvSpPr>
          <p:spPr>
            <a:xfrm rot="16200000">
              <a:off x="8559887" y="2441217"/>
              <a:ext cx="803690" cy="3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/>
                <a:t>Diag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56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A cryomodule: what is it and what for? 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cryomodule</a:t>
            </a:r>
            <a:endParaRPr lang="en-US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337714" y="3101313"/>
            <a:ext cx="8573436" cy="0"/>
          </a:xfrm>
          <a:prstGeom prst="line">
            <a:avLst/>
          </a:prstGeom>
          <a:ln w="19050">
            <a:solidFill>
              <a:srgbClr val="33993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6297100" y="980728"/>
            <a:ext cx="16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Vacuum </a:t>
            </a:r>
            <a:r>
              <a:rPr lang="fr-FR" sz="1400" b="1" dirty="0" err="1" smtClean="0">
                <a:solidFill>
                  <a:srgbClr val="C00000"/>
                </a:solidFill>
              </a:rPr>
              <a:t>vessel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1" name="Rectangle à coins arrondis 170"/>
          <p:cNvSpPr/>
          <p:nvPr/>
        </p:nvSpPr>
        <p:spPr>
          <a:xfrm>
            <a:off x="1259632" y="1290032"/>
            <a:ext cx="7248917" cy="29858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Rectangle 1030"/>
          <p:cNvSpPr/>
          <p:nvPr/>
        </p:nvSpPr>
        <p:spPr>
          <a:xfrm>
            <a:off x="-241316" y="4870465"/>
            <a:ext cx="93793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3/ To offer magnetic shielding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from the local magnetic sources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from the earth magnetic shield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NB: the magnetic shield might be cooled (for better performances)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779912" y="2441889"/>
            <a:ext cx="1976610" cy="2139215"/>
            <a:chOff x="3161616" y="3253292"/>
            <a:chExt cx="1267262" cy="1421664"/>
          </a:xfrm>
        </p:grpSpPr>
        <p:pic>
          <p:nvPicPr>
            <p:cNvPr id="41" name="Picture 20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42" name="Picture 20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sp>
        <p:nvSpPr>
          <p:cNvPr id="111" name="Rectangle à coins arrondis 110"/>
          <p:cNvSpPr/>
          <p:nvPr/>
        </p:nvSpPr>
        <p:spPr>
          <a:xfrm>
            <a:off x="3563888" y="2391995"/>
            <a:ext cx="2376264" cy="1332953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388" y="1282979"/>
            <a:ext cx="2095500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3419872" y="2084218"/>
            <a:ext cx="16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Magnetic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</a:rPr>
              <a:t>shield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28019" y="1556792"/>
            <a:ext cx="1098816" cy="85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97" y="3656625"/>
            <a:ext cx="924479" cy="924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95996" y="2307381"/>
            <a:ext cx="933012" cy="723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à coins arrondis 170"/>
          <p:cNvSpPr/>
          <p:nvPr/>
        </p:nvSpPr>
        <p:spPr>
          <a:xfrm>
            <a:off x="1259632" y="1290032"/>
            <a:ext cx="7248917" cy="29858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343848" y="2802776"/>
            <a:ext cx="8473083" cy="584696"/>
            <a:chOff x="343848" y="2823096"/>
            <a:chExt cx="8473083" cy="584696"/>
          </a:xfrm>
        </p:grpSpPr>
        <p:grpSp>
          <p:nvGrpSpPr>
            <p:cNvPr id="15" name="Groupe 14"/>
            <p:cNvGrpSpPr/>
            <p:nvPr/>
          </p:nvGrpSpPr>
          <p:grpSpPr>
            <a:xfrm>
              <a:off x="348360" y="3038480"/>
              <a:ext cx="8468571" cy="152400"/>
              <a:chOff x="348360" y="4725144"/>
              <a:chExt cx="8468571" cy="152400"/>
            </a:xfrm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348360" y="4725144"/>
                <a:ext cx="8468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48360" y="4748430"/>
                <a:ext cx="8468571" cy="122036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348360" y="4877544"/>
                <a:ext cx="8468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/>
            <p:cNvGrpSpPr/>
            <p:nvPr/>
          </p:nvGrpSpPr>
          <p:grpSpPr>
            <a:xfrm>
              <a:off x="343848" y="2832616"/>
              <a:ext cx="4512" cy="575176"/>
              <a:chOff x="343848" y="2832616"/>
              <a:chExt cx="4512" cy="575176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V="1">
                <a:off x="348360" y="2832616"/>
                <a:ext cx="0" cy="21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flipV="1">
                <a:off x="343848" y="3194354"/>
                <a:ext cx="0" cy="21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e 86"/>
            <p:cNvGrpSpPr/>
            <p:nvPr/>
          </p:nvGrpSpPr>
          <p:grpSpPr>
            <a:xfrm>
              <a:off x="8800667" y="2823096"/>
              <a:ext cx="4512" cy="575176"/>
              <a:chOff x="343848" y="2832616"/>
              <a:chExt cx="4512" cy="575176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V="1">
                <a:off x="348360" y="2832616"/>
                <a:ext cx="0" cy="21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V="1">
                <a:off x="343848" y="3194354"/>
                <a:ext cx="0" cy="21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A cryomodule: what is it and what for? 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cryomodule</a:t>
            </a:r>
            <a:endParaRPr lang="en-US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337714" y="3101313"/>
            <a:ext cx="8573436" cy="0"/>
          </a:xfrm>
          <a:prstGeom prst="line">
            <a:avLst/>
          </a:prstGeom>
          <a:ln w="19050">
            <a:solidFill>
              <a:srgbClr val="339933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6297100" y="980728"/>
            <a:ext cx="160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Vacuum </a:t>
            </a:r>
            <a:r>
              <a:rPr lang="fr-FR" sz="1400" b="1" dirty="0" err="1" smtClean="0">
                <a:solidFill>
                  <a:srgbClr val="C00000"/>
                </a:solidFill>
              </a:rPr>
              <a:t>vessel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031" name="Rectangle 1030"/>
          <p:cNvSpPr/>
          <p:nvPr/>
        </p:nvSpPr>
        <p:spPr>
          <a:xfrm>
            <a:off x="-241316" y="4725144"/>
            <a:ext cx="9379316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4/ To provide all interfaces between the cavity and the tunnel: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beam pipe			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RF  				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cryogenic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 vacuum</a:t>
            </a: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779912" y="2441889"/>
            <a:ext cx="1976610" cy="2139215"/>
            <a:chOff x="3161616" y="3253292"/>
            <a:chExt cx="1267262" cy="1421664"/>
          </a:xfrm>
        </p:grpSpPr>
        <p:pic>
          <p:nvPicPr>
            <p:cNvPr id="41" name="Picture 20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4105978"/>
              <a:ext cx="1267262" cy="568978"/>
            </a:xfrm>
            <a:prstGeom prst="rect">
              <a:avLst/>
            </a:prstGeom>
            <a:noFill/>
          </p:spPr>
        </p:pic>
        <p:pic>
          <p:nvPicPr>
            <p:cNvPr id="42" name="Picture 20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16" y="3253292"/>
              <a:ext cx="1267262" cy="882394"/>
            </a:xfrm>
            <a:prstGeom prst="rect">
              <a:avLst/>
            </a:prstGeom>
            <a:noFill/>
          </p:spPr>
        </p:pic>
      </p:grpSp>
      <p:grpSp>
        <p:nvGrpSpPr>
          <p:cNvPr id="19" name="Groupe 18"/>
          <p:cNvGrpSpPr/>
          <p:nvPr/>
        </p:nvGrpSpPr>
        <p:grpSpPr>
          <a:xfrm>
            <a:off x="4746496" y="4581128"/>
            <a:ext cx="432048" cy="216024"/>
            <a:chOff x="6717543" y="5602088"/>
            <a:chExt cx="432048" cy="360040"/>
          </a:xfrm>
        </p:grpSpPr>
        <p:sp>
          <p:nvSpPr>
            <p:cNvPr id="20" name="Arc plein 19"/>
            <p:cNvSpPr/>
            <p:nvPr/>
          </p:nvSpPr>
          <p:spPr>
            <a:xfrm>
              <a:off x="6717543" y="5602088"/>
              <a:ext cx="432048" cy="216024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Arc plein 20"/>
            <p:cNvSpPr/>
            <p:nvPr/>
          </p:nvSpPr>
          <p:spPr>
            <a:xfrm>
              <a:off x="6789551" y="5746104"/>
              <a:ext cx="288032" cy="144016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Arc plein 23"/>
            <p:cNvSpPr/>
            <p:nvPr/>
          </p:nvSpPr>
          <p:spPr>
            <a:xfrm>
              <a:off x="6861559" y="5890120"/>
              <a:ext cx="144016" cy="72008"/>
            </a:xfrm>
            <a:prstGeom prst="blockArc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Cylindre 3"/>
          <p:cNvSpPr/>
          <p:nvPr/>
        </p:nvSpPr>
        <p:spPr>
          <a:xfrm>
            <a:off x="5004048" y="1124744"/>
            <a:ext cx="102488" cy="1368152"/>
          </a:xfrm>
          <a:prstGeom prst="can">
            <a:avLst>
              <a:gd name="adj" fmla="val 75559"/>
            </a:avLst>
          </a:prstGeom>
          <a:gradFill>
            <a:gsLst>
              <a:gs pos="50000">
                <a:schemeClr val="bg1"/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 rot="16200000">
            <a:off x="7336262" y="4731824"/>
            <a:ext cx="1373197" cy="443095"/>
            <a:chOff x="7099327" y="4575604"/>
            <a:chExt cx="1409222" cy="443095"/>
          </a:xfrm>
        </p:grpSpPr>
        <p:cxnSp>
          <p:nvCxnSpPr>
            <p:cNvPr id="30" name="Connecteur droit avec flèche 29"/>
            <p:cNvCxnSpPr/>
            <p:nvPr/>
          </p:nvCxnSpPr>
          <p:spPr>
            <a:xfrm flipH="1">
              <a:off x="7099327" y="4808772"/>
              <a:ext cx="14092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e 544"/>
            <p:cNvGrpSpPr/>
            <p:nvPr/>
          </p:nvGrpSpPr>
          <p:grpSpPr>
            <a:xfrm flipH="1">
              <a:off x="8244408" y="4575604"/>
              <a:ext cx="169470" cy="291447"/>
              <a:chOff x="7700143" y="2841285"/>
              <a:chExt cx="169470" cy="291447"/>
            </a:xfrm>
          </p:grpSpPr>
          <p:grpSp>
            <p:nvGrpSpPr>
              <p:cNvPr id="44" name="Groupe 859"/>
              <p:cNvGrpSpPr/>
              <p:nvPr/>
            </p:nvGrpSpPr>
            <p:grpSpPr>
              <a:xfrm rot="16200000">
                <a:off x="7733707" y="2996826"/>
                <a:ext cx="102342" cy="169470"/>
                <a:chOff x="4876365" y="9686948"/>
                <a:chExt cx="62784" cy="142876"/>
              </a:xfrm>
              <a:solidFill>
                <a:schemeClr val="bg1"/>
              </a:solidFill>
            </p:grpSpPr>
            <p:sp>
              <p:nvSpPr>
                <p:cNvPr id="47" name="Triangle isocèle 46"/>
                <p:cNvSpPr>
                  <a:spLocks noChangeAspect="1"/>
                </p:cNvSpPr>
                <p:nvPr/>
              </p:nvSpPr>
              <p:spPr>
                <a:xfrm rot="10800000" flipH="1">
                  <a:off x="4876365" y="9686948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  <p:sp>
              <p:nvSpPr>
                <p:cNvPr id="48" name="Triangle isocèle 47"/>
                <p:cNvSpPr>
                  <a:spLocks noChangeAspect="1"/>
                </p:cNvSpPr>
                <p:nvPr/>
              </p:nvSpPr>
              <p:spPr>
                <a:xfrm rot="10800000" flipH="1" flipV="1">
                  <a:off x="4876365" y="9758386"/>
                  <a:ext cx="62784" cy="71438"/>
                </a:xfrm>
                <a:prstGeom prst="triangle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400"/>
                </a:p>
              </p:txBody>
            </p:sp>
          </p:grpSp>
          <p:cxnSp>
            <p:nvCxnSpPr>
              <p:cNvPr id="45" name="Connecteur droit 44"/>
              <p:cNvCxnSpPr>
                <a:endCxn id="47" idx="0"/>
              </p:cNvCxnSpPr>
              <p:nvPr/>
            </p:nvCxnSpPr>
            <p:spPr>
              <a:xfrm rot="16200000" flipH="1">
                <a:off x="7730875" y="3027557"/>
                <a:ext cx="108000" cy="7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7723566" y="2841285"/>
                <a:ext cx="125728" cy="1257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7891415" y="4670596"/>
              <a:ext cx="270417" cy="270000"/>
              <a:chOff x="1345714" y="6301085"/>
              <a:chExt cx="270417" cy="270000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>
                <a:off x="1346131" y="6301085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V="1">
                <a:off x="1345714" y="6322293"/>
                <a:ext cx="216024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1345714" y="6474693"/>
                <a:ext cx="216024" cy="7200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riangle isocèle 32"/>
            <p:cNvSpPr>
              <a:spLocks noChangeAspect="1"/>
            </p:cNvSpPr>
            <p:nvPr/>
          </p:nvSpPr>
          <p:spPr>
            <a:xfrm rot="5400000" flipV="1">
              <a:off x="7151201" y="4720914"/>
              <a:ext cx="148300" cy="180000"/>
            </a:xfrm>
            <a:prstGeom prst="triangl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00"/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7355735" y="4599988"/>
              <a:ext cx="432049" cy="418711"/>
              <a:chOff x="1728613" y="5882374"/>
              <a:chExt cx="432049" cy="418711"/>
            </a:xfrm>
            <a:solidFill>
              <a:schemeClr val="bg1"/>
            </a:solidFill>
          </p:grpSpPr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1728613" y="5882374"/>
                <a:ext cx="432049" cy="41871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>
                <a:spLocks noChangeAspect="1"/>
              </p:cNvSpPr>
              <p:nvPr/>
            </p:nvSpPr>
            <p:spPr>
              <a:xfrm>
                <a:off x="1822166" y="5957066"/>
                <a:ext cx="269327" cy="26932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>
                <a:spLocks noChangeAspect="1"/>
              </p:cNvSpPr>
              <p:nvPr/>
            </p:nvSpPr>
            <p:spPr>
              <a:xfrm rot="2700000">
                <a:off x="1750063" y="6058886"/>
                <a:ext cx="79654" cy="79654"/>
              </a:xfrm>
              <a:custGeom>
                <a:avLst/>
                <a:gdLst>
                  <a:gd name="connsiteX0" fmla="*/ 713232 w 713232"/>
                  <a:gd name="connsiteY0" fmla="*/ 585216 h 585216"/>
                  <a:gd name="connsiteX1" fmla="*/ 0 w 713232"/>
                  <a:gd name="connsiteY1" fmla="*/ 585216 h 585216"/>
                  <a:gd name="connsiteX2" fmla="*/ 0 w 713232"/>
                  <a:gd name="connsiteY2" fmla="*/ 0 h 585216"/>
                  <a:gd name="connsiteX3" fmla="*/ 0 w 713232"/>
                  <a:gd name="connsiteY3" fmla="*/ 6096 h 58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3232" h="585216">
                    <a:moveTo>
                      <a:pt x="713232" y="585216"/>
                    </a:moveTo>
                    <a:lnTo>
                      <a:pt x="0" y="585216"/>
                    </a:lnTo>
                    <a:lnTo>
                      <a:pt x="0" y="0"/>
                    </a:lnTo>
                    <a:lnTo>
                      <a:pt x="0" y="609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1" name="Groupe 90"/>
          <p:cNvGrpSpPr/>
          <p:nvPr/>
        </p:nvGrpSpPr>
        <p:grpSpPr>
          <a:xfrm>
            <a:off x="3244645" y="1106129"/>
            <a:ext cx="1284829" cy="1458775"/>
            <a:chOff x="3244645" y="1106129"/>
            <a:chExt cx="1284829" cy="1458775"/>
          </a:xfrm>
        </p:grpSpPr>
        <p:sp>
          <p:nvSpPr>
            <p:cNvPr id="7" name="Forme libre 6"/>
            <p:cNvSpPr/>
            <p:nvPr/>
          </p:nvSpPr>
          <p:spPr>
            <a:xfrm>
              <a:off x="3244645" y="1106129"/>
              <a:ext cx="1002890" cy="1430594"/>
            </a:xfrm>
            <a:custGeom>
              <a:avLst/>
              <a:gdLst>
                <a:gd name="connsiteX0" fmla="*/ 0 w 1002890"/>
                <a:gd name="connsiteY0" fmla="*/ 0 h 1430594"/>
                <a:gd name="connsiteX1" fmla="*/ 294968 w 1002890"/>
                <a:gd name="connsiteY1" fmla="*/ 530942 h 1430594"/>
                <a:gd name="connsiteX2" fmla="*/ 855407 w 1002890"/>
                <a:gd name="connsiteY2" fmla="*/ 1091381 h 1430594"/>
                <a:gd name="connsiteX3" fmla="*/ 1002890 w 1002890"/>
                <a:gd name="connsiteY3" fmla="*/ 1430594 h 14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90" h="1430594">
                  <a:moveTo>
                    <a:pt x="0" y="0"/>
                  </a:moveTo>
                  <a:cubicBezTo>
                    <a:pt x="76200" y="174522"/>
                    <a:pt x="152400" y="349045"/>
                    <a:pt x="294968" y="530942"/>
                  </a:cubicBezTo>
                  <a:cubicBezTo>
                    <a:pt x="437536" y="712839"/>
                    <a:pt x="737420" y="941439"/>
                    <a:pt x="855407" y="1091381"/>
                  </a:cubicBezTo>
                  <a:cubicBezTo>
                    <a:pt x="973394" y="1241323"/>
                    <a:pt x="988142" y="1335958"/>
                    <a:pt x="1002890" y="1430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3334848" y="1134310"/>
              <a:ext cx="1002890" cy="1430594"/>
            </a:xfrm>
            <a:custGeom>
              <a:avLst/>
              <a:gdLst>
                <a:gd name="connsiteX0" fmla="*/ 0 w 1002890"/>
                <a:gd name="connsiteY0" fmla="*/ 0 h 1430594"/>
                <a:gd name="connsiteX1" fmla="*/ 294968 w 1002890"/>
                <a:gd name="connsiteY1" fmla="*/ 530942 h 1430594"/>
                <a:gd name="connsiteX2" fmla="*/ 855407 w 1002890"/>
                <a:gd name="connsiteY2" fmla="*/ 1091381 h 1430594"/>
                <a:gd name="connsiteX3" fmla="*/ 1002890 w 1002890"/>
                <a:gd name="connsiteY3" fmla="*/ 1430594 h 14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90" h="1430594">
                  <a:moveTo>
                    <a:pt x="0" y="0"/>
                  </a:moveTo>
                  <a:cubicBezTo>
                    <a:pt x="76200" y="174522"/>
                    <a:pt x="152400" y="349045"/>
                    <a:pt x="294968" y="530942"/>
                  </a:cubicBezTo>
                  <a:cubicBezTo>
                    <a:pt x="437536" y="712839"/>
                    <a:pt x="737420" y="941439"/>
                    <a:pt x="855407" y="1091381"/>
                  </a:cubicBezTo>
                  <a:cubicBezTo>
                    <a:pt x="973394" y="1241323"/>
                    <a:pt x="988142" y="1335958"/>
                    <a:pt x="1002890" y="1430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3398760" y="1126476"/>
              <a:ext cx="1002890" cy="1430594"/>
            </a:xfrm>
            <a:custGeom>
              <a:avLst/>
              <a:gdLst>
                <a:gd name="connsiteX0" fmla="*/ 0 w 1002890"/>
                <a:gd name="connsiteY0" fmla="*/ 0 h 1430594"/>
                <a:gd name="connsiteX1" fmla="*/ 294968 w 1002890"/>
                <a:gd name="connsiteY1" fmla="*/ 530942 h 1430594"/>
                <a:gd name="connsiteX2" fmla="*/ 855407 w 1002890"/>
                <a:gd name="connsiteY2" fmla="*/ 1091381 h 1430594"/>
                <a:gd name="connsiteX3" fmla="*/ 1002890 w 1002890"/>
                <a:gd name="connsiteY3" fmla="*/ 1430594 h 14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90" h="1430594">
                  <a:moveTo>
                    <a:pt x="0" y="0"/>
                  </a:moveTo>
                  <a:cubicBezTo>
                    <a:pt x="76200" y="174522"/>
                    <a:pt x="152400" y="349045"/>
                    <a:pt x="294968" y="530942"/>
                  </a:cubicBezTo>
                  <a:cubicBezTo>
                    <a:pt x="437536" y="712839"/>
                    <a:pt x="737420" y="941439"/>
                    <a:pt x="855407" y="1091381"/>
                  </a:cubicBezTo>
                  <a:cubicBezTo>
                    <a:pt x="973394" y="1241323"/>
                    <a:pt x="988142" y="1335958"/>
                    <a:pt x="1002890" y="1430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3462672" y="1116648"/>
              <a:ext cx="1002890" cy="1430594"/>
            </a:xfrm>
            <a:custGeom>
              <a:avLst/>
              <a:gdLst>
                <a:gd name="connsiteX0" fmla="*/ 0 w 1002890"/>
                <a:gd name="connsiteY0" fmla="*/ 0 h 1430594"/>
                <a:gd name="connsiteX1" fmla="*/ 294968 w 1002890"/>
                <a:gd name="connsiteY1" fmla="*/ 530942 h 1430594"/>
                <a:gd name="connsiteX2" fmla="*/ 855407 w 1002890"/>
                <a:gd name="connsiteY2" fmla="*/ 1091381 h 1430594"/>
                <a:gd name="connsiteX3" fmla="*/ 1002890 w 1002890"/>
                <a:gd name="connsiteY3" fmla="*/ 1430594 h 14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90" h="1430594">
                  <a:moveTo>
                    <a:pt x="0" y="0"/>
                  </a:moveTo>
                  <a:cubicBezTo>
                    <a:pt x="76200" y="174522"/>
                    <a:pt x="152400" y="349045"/>
                    <a:pt x="294968" y="530942"/>
                  </a:cubicBezTo>
                  <a:cubicBezTo>
                    <a:pt x="437536" y="712839"/>
                    <a:pt x="737420" y="941439"/>
                    <a:pt x="855407" y="1091381"/>
                  </a:cubicBezTo>
                  <a:cubicBezTo>
                    <a:pt x="973394" y="1241323"/>
                    <a:pt x="988142" y="1335958"/>
                    <a:pt x="1002890" y="1430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3526584" y="1121568"/>
              <a:ext cx="1002890" cy="1430594"/>
            </a:xfrm>
            <a:custGeom>
              <a:avLst/>
              <a:gdLst>
                <a:gd name="connsiteX0" fmla="*/ 0 w 1002890"/>
                <a:gd name="connsiteY0" fmla="*/ 0 h 1430594"/>
                <a:gd name="connsiteX1" fmla="*/ 294968 w 1002890"/>
                <a:gd name="connsiteY1" fmla="*/ 530942 h 1430594"/>
                <a:gd name="connsiteX2" fmla="*/ 855407 w 1002890"/>
                <a:gd name="connsiteY2" fmla="*/ 1091381 h 1430594"/>
                <a:gd name="connsiteX3" fmla="*/ 1002890 w 1002890"/>
                <a:gd name="connsiteY3" fmla="*/ 1430594 h 14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90" h="1430594">
                  <a:moveTo>
                    <a:pt x="0" y="0"/>
                  </a:moveTo>
                  <a:cubicBezTo>
                    <a:pt x="76200" y="174522"/>
                    <a:pt x="152400" y="349045"/>
                    <a:pt x="294968" y="530942"/>
                  </a:cubicBezTo>
                  <a:cubicBezTo>
                    <a:pt x="437536" y="712839"/>
                    <a:pt x="737420" y="941439"/>
                    <a:pt x="855407" y="1091381"/>
                  </a:cubicBezTo>
                  <a:cubicBezTo>
                    <a:pt x="973394" y="1241323"/>
                    <a:pt x="988142" y="1335958"/>
                    <a:pt x="1002890" y="1430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123728" y="4258586"/>
            <a:ext cx="775023" cy="585896"/>
            <a:chOff x="-1620688" y="1974431"/>
            <a:chExt cx="775023" cy="585896"/>
          </a:xfrm>
        </p:grpSpPr>
        <p:sp>
          <p:nvSpPr>
            <p:cNvPr id="81" name="Rectangle 80"/>
            <p:cNvSpPr/>
            <p:nvPr/>
          </p:nvSpPr>
          <p:spPr>
            <a:xfrm>
              <a:off x="-1574617" y="2425465"/>
              <a:ext cx="680651" cy="13486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-1620688" y="1974431"/>
              <a:ext cx="775023" cy="437170"/>
              <a:chOff x="-1116632" y="2857571"/>
              <a:chExt cx="1464992" cy="817978"/>
            </a:xfrm>
          </p:grpSpPr>
          <p:sp>
            <p:nvSpPr>
              <p:cNvPr id="8" name="Triangle isocèle 7"/>
              <p:cNvSpPr/>
              <p:nvPr/>
            </p:nvSpPr>
            <p:spPr>
              <a:xfrm>
                <a:off x="-683218" y="2857571"/>
                <a:ext cx="683218" cy="571429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cxnSp>
            <p:nvCxnSpPr>
              <p:cNvPr id="66" name="Connecteur droit 65"/>
              <p:cNvCxnSpPr/>
              <p:nvPr/>
            </p:nvCxnSpPr>
            <p:spPr>
              <a:xfrm>
                <a:off x="-1112420" y="3449409"/>
                <a:ext cx="14607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-1116632" y="3675549"/>
                <a:ext cx="14607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 flipV="1">
                <a:off x="-869617" y="3451010"/>
                <a:ext cx="186399" cy="186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>
                <a:spLocks noChangeAspect="1"/>
              </p:cNvSpPr>
              <p:nvPr/>
            </p:nvSpPr>
            <p:spPr>
              <a:xfrm flipV="1">
                <a:off x="-150903" y="3458496"/>
                <a:ext cx="186399" cy="186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 flipV="1">
                <a:off x="-468560" y="3458496"/>
                <a:ext cx="186399" cy="186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6757281" y="4299867"/>
            <a:ext cx="687019" cy="408989"/>
            <a:chOff x="-1836141" y="2500357"/>
            <a:chExt cx="1499727" cy="928642"/>
          </a:xfrm>
        </p:grpSpPr>
        <p:sp>
          <p:nvSpPr>
            <p:cNvPr id="67" name="Rectangle 66"/>
            <p:cNvSpPr/>
            <p:nvPr/>
          </p:nvSpPr>
          <p:spPr>
            <a:xfrm>
              <a:off x="-1822239" y="3122784"/>
              <a:ext cx="1485825" cy="30621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Triangle isocèle 73"/>
            <p:cNvSpPr/>
            <p:nvPr/>
          </p:nvSpPr>
          <p:spPr>
            <a:xfrm>
              <a:off x="-1406939" y="2500357"/>
              <a:ext cx="683218" cy="571429"/>
            </a:xfrm>
            <a:prstGeom prst="triangl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-1836141" y="3092195"/>
              <a:ext cx="14607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e 91"/>
          <p:cNvGrpSpPr/>
          <p:nvPr/>
        </p:nvGrpSpPr>
        <p:grpSpPr>
          <a:xfrm>
            <a:off x="539552" y="873905"/>
            <a:ext cx="3672408" cy="2195055"/>
            <a:chOff x="539552" y="873905"/>
            <a:chExt cx="3672408" cy="2195055"/>
          </a:xfrm>
        </p:grpSpPr>
        <p:grpSp>
          <p:nvGrpSpPr>
            <p:cNvPr id="57" name="Groupe 56"/>
            <p:cNvGrpSpPr/>
            <p:nvPr/>
          </p:nvGrpSpPr>
          <p:grpSpPr>
            <a:xfrm>
              <a:off x="3277045" y="2134045"/>
              <a:ext cx="934915" cy="934915"/>
              <a:chOff x="368510" y="2350069"/>
              <a:chExt cx="934915" cy="934915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835968" y="235006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16200000">
                <a:off x="835968" y="235006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flipV="1">
                <a:off x="598752" y="2580311"/>
                <a:ext cx="474431" cy="474431"/>
              </a:xfrm>
              <a:prstGeom prst="ellipse">
                <a:avLst/>
              </a:prstGeom>
              <a:noFill/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539552" y="873905"/>
              <a:ext cx="934915" cy="934915"/>
              <a:chOff x="368510" y="2350069"/>
              <a:chExt cx="934915" cy="934915"/>
            </a:xfrm>
          </p:grpSpPr>
          <p:cxnSp>
            <p:nvCxnSpPr>
              <p:cNvPr id="63" name="Connecteur droit 62"/>
              <p:cNvCxnSpPr/>
              <p:nvPr/>
            </p:nvCxnSpPr>
            <p:spPr>
              <a:xfrm>
                <a:off x="835968" y="235006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16200000">
                <a:off x="835968" y="2350069"/>
                <a:ext cx="0" cy="93491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lipse 64"/>
              <p:cNvSpPr>
                <a:spLocks noChangeAspect="1"/>
              </p:cNvSpPr>
              <p:nvPr/>
            </p:nvSpPr>
            <p:spPr>
              <a:xfrm flipV="1">
                <a:off x="598752" y="2580311"/>
                <a:ext cx="474431" cy="474431"/>
              </a:xfrm>
              <a:prstGeom prst="ellipse">
                <a:avLst/>
              </a:prstGeom>
              <a:noFill/>
              <a:ln w="57150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80" name="Connecteur en angle 79"/>
            <p:cNvCxnSpPr>
              <a:endCxn id="60" idx="2"/>
            </p:cNvCxnSpPr>
            <p:nvPr/>
          </p:nvCxnSpPr>
          <p:spPr>
            <a:xfrm>
              <a:off x="1474468" y="1341363"/>
              <a:ext cx="2032819" cy="1260139"/>
            </a:xfrm>
            <a:prstGeom prst="bentConnector3">
              <a:avLst/>
            </a:prstGeom>
            <a:ln>
              <a:solidFill>
                <a:srgbClr val="3399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3131840" y="5045114"/>
            <a:ext cx="367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- diagnostic (instrumentation)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131840" y="5405154"/>
            <a:ext cx="4435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- mechanical (support and alignment)</a:t>
            </a:r>
          </a:p>
        </p:txBody>
      </p:sp>
    </p:spTree>
    <p:extLst>
      <p:ext uri="{BB962C8B-B14F-4D97-AF65-F5344CB8AC3E}">
        <p14:creationId xmlns:p14="http://schemas.microsoft.com/office/powerpoint/2010/main" val="10035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6" grpId="0"/>
      <p:bldP spid="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Other components  </a:t>
            </a:r>
            <a:endParaRPr lang="en-US" dirty="0"/>
          </a:p>
        </p:txBody>
      </p:sp>
      <p:sp>
        <p:nvSpPr>
          <p:cNvPr id="5" name="AutoShape 2" descr="imap://reynet@ipnmail.in2p3.fr:993/fetch%3EUID%3E.INBOX%3E55771?part=1.2&amp;type=image/jpeg&amp;filename=Version%20jump%20Centre%202.jpg"/>
          <p:cNvSpPr>
            <a:spLocks noChangeAspect="1" noChangeArrowheads="1"/>
          </p:cNvSpPr>
          <p:nvPr/>
        </p:nvSpPr>
        <p:spPr bwMode="auto">
          <a:xfrm>
            <a:off x="277997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</p:spPr>
        <p:txBody>
          <a:bodyPr/>
          <a:lstStyle/>
          <a:p>
            <a:r>
              <a:rPr lang="en-GB" dirty="0"/>
              <a:t>The Spoke cryomodule prototype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2987824" y="1009016"/>
            <a:ext cx="2729793" cy="5284592"/>
            <a:chOff x="5436096" y="1009016"/>
            <a:chExt cx="2729793" cy="5284592"/>
          </a:xfrm>
        </p:grpSpPr>
        <p:pic>
          <p:nvPicPr>
            <p:cNvPr id="13" name="Picture 6" descr="D:\ESS\Photo-montage-103\P1000270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281555" y="3789932"/>
              <a:ext cx="2141320" cy="1188000"/>
            </a:xfrm>
            <a:prstGeom prst="rect">
              <a:avLst/>
            </a:prstGeom>
            <a:noFill/>
          </p:spPr>
        </p:pic>
        <p:pic>
          <p:nvPicPr>
            <p:cNvPr id="14" name="Picture 7" descr="D:\ESS\Photo-montage-103\P100025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20589" y="4209440"/>
              <a:ext cx="2980336" cy="1188000"/>
            </a:xfrm>
            <a:prstGeom prst="rect">
              <a:avLst/>
            </a:prstGeom>
            <a:noFill/>
          </p:spPr>
        </p:pic>
        <p:pic>
          <p:nvPicPr>
            <p:cNvPr id="22" name="Image 21" descr="df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08104" y="1382844"/>
              <a:ext cx="1194050" cy="1800000"/>
            </a:xfrm>
            <a:prstGeom prst="rect">
              <a:avLst/>
            </a:prstGeom>
          </p:spPr>
        </p:pic>
        <p:pic>
          <p:nvPicPr>
            <p:cNvPr id="23" name="Image 22" descr="df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32240" y="1382844"/>
              <a:ext cx="1201000" cy="180000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436096" y="1009016"/>
              <a:ext cx="2729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 Gate valves</a:t>
              </a:r>
              <a:endParaRPr lang="en-US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868144" y="1161416"/>
            <a:ext cx="3072443" cy="2627384"/>
            <a:chOff x="5868144" y="1161416"/>
            <a:chExt cx="3072443" cy="2627384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8144" y="1628800"/>
              <a:ext cx="1446786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22603" y="1628800"/>
              <a:ext cx="1617984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6210794" y="1161416"/>
              <a:ext cx="2729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 Assembly tests</a:t>
              </a:r>
              <a:endParaRPr lang="en-US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5868144" y="3861048"/>
            <a:ext cx="307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ü"/>
            </a:pPr>
            <a:r>
              <a:rPr lang="en-US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Smaller/less parts inside the clean room</a:t>
            </a:r>
            <a:endParaRPr lang="en-US" sz="2000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-12611" y="1009016"/>
            <a:ext cx="3072443" cy="5284592"/>
            <a:chOff x="-12611" y="1009016"/>
            <a:chExt cx="3072443" cy="5284592"/>
          </a:xfrm>
        </p:grpSpPr>
        <p:sp>
          <p:nvSpPr>
            <p:cNvPr id="31" name="ZoneTexte 30"/>
            <p:cNvSpPr txBox="1"/>
            <p:nvPr/>
          </p:nvSpPr>
          <p:spPr>
            <a:xfrm>
              <a:off x="-12611" y="2884874"/>
              <a:ext cx="3072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/>
                <a:buChar char="ü"/>
              </a:pPr>
              <a:r>
                <a:rPr lang="en-US" sz="2000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Thermal optimization</a:t>
              </a:r>
            </a:p>
          </p:txBody>
        </p:sp>
        <p:grpSp>
          <p:nvGrpSpPr>
            <p:cNvPr id="82" name="Groupe 81"/>
            <p:cNvGrpSpPr/>
            <p:nvPr/>
          </p:nvGrpSpPr>
          <p:grpSpPr>
            <a:xfrm>
              <a:off x="35496" y="1009016"/>
              <a:ext cx="2854032" cy="5284592"/>
              <a:chOff x="35496" y="1009016"/>
              <a:chExt cx="2854032" cy="5284592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35496" y="1009016"/>
                <a:ext cx="2765515" cy="5284592"/>
                <a:chOff x="35496" y="1009016"/>
                <a:chExt cx="2765515" cy="5284592"/>
              </a:xfrm>
            </p:grpSpPr>
            <p:pic>
              <p:nvPicPr>
                <p:cNvPr id="9" name="Picture 5" descr="D:\ESS\Photo-montage-103\P100028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216" y="4133608"/>
                  <a:ext cx="2514953" cy="2160000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ZoneTexte 20"/>
                <p:cNvSpPr txBox="1"/>
                <p:nvPr/>
              </p:nvSpPr>
              <p:spPr>
                <a:xfrm>
                  <a:off x="71218" y="1009016"/>
                  <a:ext cx="2729793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 smtClean="0">
                      <a:solidFill>
                        <a:srgbClr val="33993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/>
                    </a:rPr>
                    <a:t> </a:t>
                  </a:r>
                  <a:r>
                    <a:rPr lang="en-US" sz="2000" dirty="0" smtClean="0">
                      <a:solidFill>
                        <a:srgbClr val="33993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Cold warm transitions</a:t>
                  </a:r>
                </a:p>
              </p:txBody>
            </p:sp>
            <p:pic>
              <p:nvPicPr>
                <p:cNvPr id="26" name="Picture 1" descr="D:\ANSYS\ESS\CWT\CWT_RAPPORT\CWT2_result_T_3.pn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8759" y="3213056"/>
                  <a:ext cx="1322252" cy="720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2" descr="D:\ANSYS\ESS\CWT\CWT_RAPPORT\CWT2_result_T_1.png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213056"/>
                  <a:ext cx="1322252" cy="720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0" name="Groupe 79"/>
              <p:cNvGrpSpPr/>
              <p:nvPr/>
            </p:nvGrpSpPr>
            <p:grpSpPr>
              <a:xfrm>
                <a:off x="84644" y="1628800"/>
                <a:ext cx="2804884" cy="1079999"/>
                <a:chOff x="84644" y="1628800"/>
                <a:chExt cx="2804884" cy="1079999"/>
              </a:xfrm>
            </p:grpSpPr>
            <p:grpSp>
              <p:nvGrpSpPr>
                <p:cNvPr id="8" name="Groupe 7"/>
                <p:cNvGrpSpPr/>
                <p:nvPr/>
              </p:nvGrpSpPr>
              <p:grpSpPr>
                <a:xfrm>
                  <a:off x="251519" y="1628800"/>
                  <a:ext cx="2592289" cy="1079999"/>
                  <a:chOff x="608750" y="1628800"/>
                  <a:chExt cx="1776333" cy="1079999"/>
                </a:xfrm>
              </p:grpSpPr>
              <p:sp>
                <p:nvSpPr>
                  <p:cNvPr id="24" name="Rectangle à coins arrondis 23"/>
                  <p:cNvSpPr/>
                  <p:nvPr/>
                </p:nvSpPr>
                <p:spPr>
                  <a:xfrm>
                    <a:off x="794888" y="1628800"/>
                    <a:ext cx="1344997" cy="1079999"/>
                  </a:xfrm>
                  <a:prstGeom prst="roundRect">
                    <a:avLst/>
                  </a:pr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32" name="Groupe 31"/>
                  <p:cNvGrpSpPr/>
                  <p:nvPr/>
                </p:nvGrpSpPr>
                <p:grpSpPr>
                  <a:xfrm>
                    <a:off x="609988" y="1946200"/>
                    <a:ext cx="1710739" cy="452208"/>
                    <a:chOff x="343848" y="2823096"/>
                    <a:chExt cx="8473083" cy="584696"/>
                  </a:xfrm>
                </p:grpSpPr>
                <p:grpSp>
                  <p:nvGrpSpPr>
                    <p:cNvPr id="33" name="Groupe 32"/>
                    <p:cNvGrpSpPr/>
                    <p:nvPr/>
                  </p:nvGrpSpPr>
                  <p:grpSpPr>
                    <a:xfrm>
                      <a:off x="348360" y="3038480"/>
                      <a:ext cx="8468571" cy="152400"/>
                      <a:chOff x="348360" y="4725144"/>
                      <a:chExt cx="8468571" cy="152400"/>
                    </a:xfrm>
                  </p:grpSpPr>
                  <p:cxnSp>
                    <p:nvCxnSpPr>
                      <p:cNvPr id="40" name="Connecteur droit 39"/>
                      <p:cNvCxnSpPr/>
                      <p:nvPr/>
                    </p:nvCxnSpPr>
                    <p:spPr>
                      <a:xfrm>
                        <a:off x="348360" y="4725144"/>
                        <a:ext cx="8468571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348360" y="4748430"/>
                        <a:ext cx="8468571" cy="122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42" name="Connecteur droit 41"/>
                      <p:cNvCxnSpPr/>
                      <p:nvPr/>
                    </p:nvCxnSpPr>
                    <p:spPr>
                      <a:xfrm>
                        <a:off x="348360" y="4877544"/>
                        <a:ext cx="8468571" cy="0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Groupe 33"/>
                    <p:cNvGrpSpPr/>
                    <p:nvPr/>
                  </p:nvGrpSpPr>
                  <p:grpSpPr>
                    <a:xfrm>
                      <a:off x="343848" y="2832616"/>
                      <a:ext cx="4512" cy="575176"/>
                      <a:chOff x="343848" y="2832616"/>
                      <a:chExt cx="4512" cy="575176"/>
                    </a:xfrm>
                  </p:grpSpPr>
                  <p:cxnSp>
                    <p:nvCxnSpPr>
                      <p:cNvPr id="38" name="Connecteur droit 37"/>
                      <p:cNvCxnSpPr/>
                      <p:nvPr/>
                    </p:nvCxnSpPr>
                    <p:spPr>
                      <a:xfrm flipV="1">
                        <a:off x="348360" y="2832616"/>
                        <a:ext cx="0" cy="21343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Connecteur droit 38"/>
                      <p:cNvCxnSpPr/>
                      <p:nvPr/>
                    </p:nvCxnSpPr>
                    <p:spPr>
                      <a:xfrm flipV="1">
                        <a:off x="343848" y="3194354"/>
                        <a:ext cx="0" cy="21343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" name="Groupe 34"/>
                    <p:cNvGrpSpPr/>
                    <p:nvPr/>
                  </p:nvGrpSpPr>
                  <p:grpSpPr>
                    <a:xfrm>
                      <a:off x="8800667" y="2823096"/>
                      <a:ext cx="4512" cy="575176"/>
                      <a:chOff x="343848" y="2832616"/>
                      <a:chExt cx="4512" cy="575176"/>
                    </a:xfrm>
                  </p:grpSpPr>
                  <p:cxnSp>
                    <p:nvCxnSpPr>
                      <p:cNvPr id="36" name="Connecteur droit 35"/>
                      <p:cNvCxnSpPr/>
                      <p:nvPr/>
                    </p:nvCxnSpPr>
                    <p:spPr>
                      <a:xfrm flipV="1">
                        <a:off x="348360" y="2832616"/>
                        <a:ext cx="0" cy="21343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Connecteur droit 36"/>
                      <p:cNvCxnSpPr/>
                      <p:nvPr/>
                    </p:nvCxnSpPr>
                    <p:spPr>
                      <a:xfrm flipV="1">
                        <a:off x="343848" y="3194354"/>
                        <a:ext cx="0" cy="21343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3" name="Connecteur droit 42"/>
                  <p:cNvCxnSpPr/>
                  <p:nvPr/>
                </p:nvCxnSpPr>
                <p:spPr>
                  <a:xfrm>
                    <a:off x="608750" y="2177091"/>
                    <a:ext cx="1776333" cy="0"/>
                  </a:xfrm>
                  <a:prstGeom prst="line">
                    <a:avLst/>
                  </a:prstGeom>
                  <a:ln w="19050">
                    <a:solidFill>
                      <a:srgbClr val="339933"/>
                    </a:solidFill>
                    <a:prstDash val="dash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Ellipse 14"/>
                <p:cNvSpPr>
                  <a:spLocks noChangeAspect="1"/>
                </p:cNvSpPr>
                <p:nvPr/>
              </p:nvSpPr>
              <p:spPr>
                <a:xfrm>
                  <a:off x="84644" y="1945306"/>
                  <a:ext cx="445102" cy="445102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Ellipse 43"/>
                <p:cNvSpPr>
                  <a:spLocks noChangeAspect="1"/>
                </p:cNvSpPr>
                <p:nvPr/>
              </p:nvSpPr>
              <p:spPr>
                <a:xfrm>
                  <a:off x="2400712" y="1909212"/>
                  <a:ext cx="488816" cy="488816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611560" y="1866105"/>
                <a:ext cx="888103" cy="958345"/>
                <a:chOff x="3161616" y="3253292"/>
                <a:chExt cx="1267262" cy="1421664"/>
              </a:xfrm>
            </p:grpSpPr>
            <p:pic>
              <p:nvPicPr>
                <p:cNvPr id="46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616" y="4105978"/>
                  <a:ext cx="1267262" cy="5689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207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616" y="3253292"/>
                  <a:ext cx="1267262" cy="8823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6" name="Groupe 75"/>
              <p:cNvGrpSpPr/>
              <p:nvPr/>
            </p:nvGrpSpPr>
            <p:grpSpPr>
              <a:xfrm>
                <a:off x="1468036" y="1867684"/>
                <a:ext cx="888103" cy="958345"/>
                <a:chOff x="3161616" y="3253292"/>
                <a:chExt cx="1267262" cy="1421664"/>
              </a:xfrm>
            </p:grpSpPr>
            <p:pic>
              <p:nvPicPr>
                <p:cNvPr id="77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616" y="4105978"/>
                  <a:ext cx="1267262" cy="56897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8" name="Picture 207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616" y="3253292"/>
                  <a:ext cx="1267262" cy="882394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4" name="TextBox 3"/>
          <p:cNvSpPr txBox="1"/>
          <p:nvPr/>
        </p:nvSpPr>
        <p:spPr>
          <a:xfrm>
            <a:off x="7020272" y="5733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4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Spoke cryomodule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components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395538" y="6588125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28800" y="1964695"/>
            <a:ext cx="300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77627" y="36318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28800" y="5881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95453" y="1081650"/>
            <a:ext cx="2911503" cy="2297759"/>
            <a:chOff x="3410304" y="1005893"/>
            <a:chExt cx="2911503" cy="2297759"/>
          </a:xfrm>
        </p:grpSpPr>
        <p:sp>
          <p:nvSpPr>
            <p:cNvPr id="25" name="Espace réservé du texte 2"/>
            <p:cNvSpPr txBox="1">
              <a:spLocks/>
            </p:cNvSpPr>
            <p:nvPr/>
          </p:nvSpPr>
          <p:spPr>
            <a:xfrm>
              <a:off x="3410304" y="1005893"/>
              <a:ext cx="2911503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buFont typeface="Wingdings"/>
                <a:buChar char="ü"/>
              </a:pPr>
              <a:r>
                <a:rPr lang="en-US" dirty="0" smtClean="0"/>
                <a:t>Supporting system : </a:t>
              </a:r>
            </a:p>
            <a:p>
              <a:pPr marL="0" lvl="2" indent="0">
                <a:buNone/>
              </a:pPr>
              <a:r>
                <a:rPr lang="en-US" dirty="0" smtClean="0"/>
                <a:t>     rods based solution</a:t>
              </a:r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endParaRPr lang="en-US" dirty="0"/>
            </a:p>
            <a:p>
              <a:pPr marL="0" lvl="2" indent="0">
                <a:buNone/>
              </a:pPr>
              <a:endParaRPr lang="en-US" dirty="0" smtClean="0"/>
            </a:p>
            <a:p>
              <a:pPr marL="0" lvl="2" indent="0">
                <a:buNone/>
              </a:pPr>
              <a:r>
                <a:rPr lang="en-US" dirty="0" smtClean="0">
                  <a:sym typeface="Wingdings"/>
                </a:rPr>
                <a:t> </a:t>
              </a:r>
              <a:r>
                <a:rPr lang="en-US" dirty="0" smtClean="0"/>
                <a:t>possibility </a:t>
              </a:r>
              <a:r>
                <a:rPr lang="en-US" dirty="0"/>
                <a:t>of adjusting the alignment under vacuum and cryogenic working </a:t>
              </a:r>
              <a:r>
                <a:rPr lang="en-US" dirty="0" smtClean="0"/>
                <a:t>conditions</a:t>
              </a:r>
              <a:endParaRPr lang="en-US" dirty="0"/>
            </a:p>
          </p:txBody>
        </p:sp>
        <p:grpSp>
          <p:nvGrpSpPr>
            <p:cNvPr id="9" name="Groupe 8"/>
            <p:cNvGrpSpPr>
              <a:grpSpLocks noChangeAspect="1"/>
            </p:cNvGrpSpPr>
            <p:nvPr/>
          </p:nvGrpSpPr>
          <p:grpSpPr>
            <a:xfrm>
              <a:off x="3729519" y="1611632"/>
              <a:ext cx="1910687" cy="1692020"/>
              <a:chOff x="3203848" y="3402707"/>
              <a:chExt cx="3444875" cy="3050629"/>
            </a:xfrm>
          </p:grpSpPr>
          <p:pic>
            <p:nvPicPr>
              <p:cNvPr id="2052" name="Image 2" descr="Description : C:\Users\reynet.IPN\Desktop\Cav5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3402707"/>
                <a:ext cx="1447800" cy="1554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Image 6" descr="Description : C:\Users\reynet.IPN\Desktop\Cav4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4997599"/>
                <a:ext cx="3444875" cy="1455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D:\jkhjkgh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507" y="3480159"/>
                <a:ext cx="1750171" cy="139643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Groupe 14"/>
          <p:cNvGrpSpPr/>
          <p:nvPr/>
        </p:nvGrpSpPr>
        <p:grpSpPr>
          <a:xfrm>
            <a:off x="2843808" y="1067192"/>
            <a:ext cx="3456384" cy="2367308"/>
            <a:chOff x="107504" y="4014020"/>
            <a:chExt cx="3456384" cy="2367308"/>
          </a:xfrm>
        </p:grpSpPr>
        <p:grpSp>
          <p:nvGrpSpPr>
            <p:cNvPr id="16" name="Groupe 15"/>
            <p:cNvGrpSpPr/>
            <p:nvPr/>
          </p:nvGrpSpPr>
          <p:grpSpPr>
            <a:xfrm>
              <a:off x="107504" y="4604958"/>
              <a:ext cx="3209174" cy="1776370"/>
              <a:chOff x="107504" y="4604958"/>
              <a:chExt cx="3209174" cy="1776370"/>
            </a:xfrm>
          </p:grpSpPr>
          <p:pic>
            <p:nvPicPr>
              <p:cNvPr id="28" name="Picture 2" descr="D:\ESS\Photo-montage-103\P1000050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9221" y="4604958"/>
                <a:ext cx="2520611" cy="1776370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D:\ESS\Photo-montage-103\P1000046.JP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07504" y="5534489"/>
                <a:ext cx="887088" cy="846839"/>
              </a:xfrm>
              <a:prstGeom prst="rect">
                <a:avLst/>
              </a:prstGeom>
              <a:noFill/>
            </p:spPr>
          </p:pic>
          <p:cxnSp>
            <p:nvCxnSpPr>
              <p:cNvPr id="11" name="Connecteur droit 10"/>
              <p:cNvCxnSpPr/>
              <p:nvPr/>
            </p:nvCxnSpPr>
            <p:spPr>
              <a:xfrm>
                <a:off x="467544" y="5090592"/>
                <a:ext cx="1424567" cy="820349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1582994" y="4686882"/>
                <a:ext cx="1733684" cy="738425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619944" y="5954623"/>
                <a:ext cx="374648" cy="210681"/>
              </a:xfrm>
              <a:prstGeom prst="line">
                <a:avLst/>
              </a:prstGeom>
              <a:ln w="38100">
                <a:solidFill>
                  <a:srgbClr val="33993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space réservé du texte 2"/>
            <p:cNvSpPr txBox="1">
              <a:spLocks/>
            </p:cNvSpPr>
            <p:nvPr/>
          </p:nvSpPr>
          <p:spPr>
            <a:xfrm>
              <a:off x="220337" y="4014020"/>
              <a:ext cx="3343551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 Optical monitoring system for alignment diag. </a:t>
              </a:r>
              <a:r>
                <a:rPr lang="en-US" dirty="0">
                  <a:solidFill>
                    <a:srgbClr val="339933"/>
                  </a:solidFill>
                  <a:sym typeface="Wingdings"/>
                </a:rPr>
                <a:t>i</a:t>
              </a:r>
              <a:r>
                <a:rPr lang="en-US" dirty="0" smtClean="0">
                  <a:solidFill>
                    <a:srgbClr val="339933"/>
                  </a:solidFill>
                  <a:sym typeface="Wingdings"/>
                </a:rPr>
                <a:t>nside the cold CM</a:t>
              </a:r>
              <a:endParaRPr lang="en-US" dirty="0" smtClean="0">
                <a:solidFill>
                  <a:srgbClr val="339933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228184" y="1085064"/>
            <a:ext cx="2911503" cy="2199920"/>
            <a:chOff x="6073120" y="764704"/>
            <a:chExt cx="2911503" cy="21999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963" y="1239706"/>
              <a:ext cx="2530517" cy="990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 descr="D:\ANSYS\ESS\TIRANT\IMAGES\resultat_sig_ti_iso_nolin_2.pn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512" y="2204864"/>
              <a:ext cx="2496968" cy="759760"/>
            </a:xfrm>
            <a:prstGeom prst="rect">
              <a:avLst/>
            </a:prstGeom>
            <a:noFill/>
          </p:spPr>
        </p:pic>
        <p:sp>
          <p:nvSpPr>
            <p:cNvPr id="48" name="Espace réservé du texte 2"/>
            <p:cNvSpPr txBox="1">
              <a:spLocks/>
            </p:cNvSpPr>
            <p:nvPr/>
          </p:nvSpPr>
          <p:spPr>
            <a:xfrm>
              <a:off x="6073120" y="764704"/>
              <a:ext cx="2911503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Thermal and thermo-mechanical optimization</a:t>
              </a:r>
              <a:endParaRPr lang="en-US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14259" y="4261859"/>
            <a:ext cx="7242100" cy="2119469"/>
            <a:chOff x="114259" y="4261859"/>
            <a:chExt cx="7242100" cy="2119469"/>
          </a:xfrm>
        </p:grpSpPr>
        <p:grpSp>
          <p:nvGrpSpPr>
            <p:cNvPr id="50" name="Groupe 5"/>
            <p:cNvGrpSpPr/>
            <p:nvPr/>
          </p:nvGrpSpPr>
          <p:grpSpPr>
            <a:xfrm>
              <a:off x="1907704" y="4725144"/>
              <a:ext cx="5448655" cy="1656184"/>
              <a:chOff x="-36512" y="5509825"/>
              <a:chExt cx="5107413" cy="1016576"/>
            </a:xfrm>
          </p:grpSpPr>
          <p:pic>
            <p:nvPicPr>
              <p:cNvPr id="51" name="Image 50" descr="Habillage_train_cavites.jpg"/>
              <p:cNvPicPr>
                <a:picLocks noChangeAspect="1"/>
              </p:cNvPicPr>
              <p:nvPr/>
            </p:nvPicPr>
            <p:blipFill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3445" y="5517251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52" name="Image 51" descr="Assemblage_outil_2.jpg"/>
              <p:cNvPicPr>
                <a:picLocks noChangeAspect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5509825"/>
                <a:ext cx="1800000" cy="1008783"/>
              </a:xfrm>
              <a:prstGeom prst="rect">
                <a:avLst/>
              </a:prstGeom>
            </p:spPr>
          </p:pic>
          <p:pic>
            <p:nvPicPr>
              <p:cNvPr id="53" name="Image 52" descr="Fin_cryostating.jpg"/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0901" y="5517618"/>
                <a:ext cx="1800000" cy="1008783"/>
              </a:xfrm>
              <a:prstGeom prst="rect">
                <a:avLst/>
              </a:prstGeom>
            </p:spPr>
          </p:pic>
          <p:sp>
            <p:nvSpPr>
              <p:cNvPr id="54" name="Flèche droite 53"/>
              <p:cNvSpPr/>
              <p:nvPr/>
            </p:nvSpPr>
            <p:spPr>
              <a:xfrm>
                <a:off x="1650943" y="6014072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lèche droite 54"/>
              <p:cNvSpPr/>
              <p:nvPr/>
            </p:nvSpPr>
            <p:spPr>
              <a:xfrm>
                <a:off x="3203402" y="6014216"/>
                <a:ext cx="144015" cy="1510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114259" y="4560089"/>
              <a:ext cx="5177821" cy="1437686"/>
              <a:chOff x="3131840" y="4315956"/>
              <a:chExt cx="5177821" cy="1437686"/>
            </a:xfrm>
          </p:grpSpPr>
          <p:sp>
            <p:nvSpPr>
              <p:cNvPr id="36" name="Espace réservé du texte 2"/>
              <p:cNvSpPr txBox="1">
                <a:spLocks/>
              </p:cNvSpPr>
              <p:nvPr/>
            </p:nvSpPr>
            <p:spPr>
              <a:xfrm>
                <a:off x="3454303" y="4315956"/>
                <a:ext cx="4855358" cy="423092"/>
              </a:xfrm>
              <a:prstGeom prst="rect">
                <a:avLst/>
              </a:prstGeom>
            </p:spPr>
            <p:txBody>
              <a:bodyPr vert="horz" lIns="18000" tIns="45720" rIns="18000" bIns="1800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Tx/>
                  <a:buBlip>
                    <a:blip r:embed="rId2"/>
                  </a:buBlip>
                  <a:defRPr sz="2000" b="1" kern="1200">
                    <a:solidFill>
                      <a:srgbClr val="C3004A"/>
                    </a:solidFill>
                    <a:latin typeface="+mn-lt"/>
                    <a:ea typeface="+mn-ea"/>
                    <a:cs typeface="+mn-cs"/>
                  </a:defRPr>
                </a:lvl1pPr>
                <a:lvl2pPr marL="630238" indent="-274638" algn="l" defTabSz="914400" rtl="0" eaLnBrk="1" latinLnBrk="0" hangingPunct="1">
                  <a:spcBef>
                    <a:spcPts val="300"/>
                  </a:spcBef>
                  <a:buFontTx/>
                  <a:buBlip>
                    <a:blip r:embed="rId3"/>
                  </a:buBlip>
                  <a:defRPr sz="2000" kern="120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lvl2pPr>
                <a:lvl3pPr marL="985838" indent="-182563" algn="l" defTabSz="914400" rtl="0" eaLnBrk="1" latinLnBrk="0" hangingPunct="1">
                  <a:spcBef>
                    <a:spcPts val="0"/>
                  </a:spcBef>
                  <a:buFont typeface="Wingdings" pitchFamily="2" charset="2"/>
                  <a:buChar char="ü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>
                  <a:lnSpc>
                    <a:spcPct val="80000"/>
                  </a:lnSpc>
                  <a:buNone/>
                </a:pPr>
                <a:r>
                  <a:rPr lang="en-US" dirty="0" smtClean="0"/>
                  <a:t>Rod made of two parts for easier cryostating</a:t>
                </a: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3131840" y="4999007"/>
                <a:ext cx="2620115" cy="754635"/>
                <a:chOff x="3070635" y="1305811"/>
                <a:chExt cx="2620115" cy="754635"/>
              </a:xfrm>
            </p:grpSpPr>
            <p:pic>
              <p:nvPicPr>
                <p:cNvPr id="38" name="Picture 11"/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912895">
                  <a:off x="3070635" y="1656586"/>
                  <a:ext cx="2620115" cy="2300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3" name="ZoneTexte 42"/>
                <p:cNvSpPr txBox="1"/>
                <p:nvPr/>
              </p:nvSpPr>
              <p:spPr>
                <a:xfrm rot="19997978">
                  <a:off x="3290767" y="1777873"/>
                  <a:ext cx="882571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>
                  <a:spAutoFit/>
                </a:bodyPr>
                <a:lstStyle/>
                <a:p>
                  <a:pPr algn="ctr"/>
                  <a:r>
                    <a:rPr lang="fr-FR" sz="1600" dirty="0" err="1" smtClean="0"/>
                    <a:t>Inner</a:t>
                  </a:r>
                  <a:r>
                    <a:rPr lang="fr-FR" sz="1600" dirty="0" smtClean="0"/>
                    <a:t> </a:t>
                  </a:r>
                  <a:r>
                    <a:rPr lang="fr-FR" sz="1600" dirty="0" err="1" smtClean="0"/>
                    <a:t>rod</a:t>
                  </a:r>
                  <a:endParaRPr lang="fr-FR" sz="1600" dirty="0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 rot="19997978">
                  <a:off x="4201672" y="1305811"/>
                  <a:ext cx="882571" cy="282573"/>
                </a:xfrm>
                <a:prstGeom prst="rect">
                  <a:avLst/>
                </a:prstGeom>
                <a:noFill/>
              </p:spPr>
              <p:txBody>
                <a:bodyPr wrap="square" lIns="18000" tIns="18000" rIns="18000" bIns="18000" rtlCol="0">
                  <a:spAutoFit/>
                </a:bodyPr>
                <a:lstStyle/>
                <a:p>
                  <a:pPr algn="ctr"/>
                  <a:r>
                    <a:rPr lang="fr-FR" sz="1600" dirty="0" err="1" smtClean="0"/>
                    <a:t>Outer</a:t>
                  </a:r>
                  <a:r>
                    <a:rPr lang="fr-FR" sz="1600" dirty="0" smtClean="0"/>
                    <a:t> </a:t>
                  </a:r>
                  <a:r>
                    <a:rPr lang="fr-FR" sz="1600" dirty="0" err="1" smtClean="0"/>
                    <a:t>rod</a:t>
                  </a:r>
                  <a:endParaRPr lang="fr-FR" sz="1600" dirty="0"/>
                </a:p>
              </p:txBody>
            </p:sp>
          </p:grpSp>
        </p:grpSp>
        <p:sp>
          <p:nvSpPr>
            <p:cNvPr id="56" name="Espace réservé du texte 2"/>
            <p:cNvSpPr txBox="1">
              <a:spLocks/>
            </p:cNvSpPr>
            <p:nvPr/>
          </p:nvSpPr>
          <p:spPr>
            <a:xfrm>
              <a:off x="114259" y="4261859"/>
              <a:ext cx="3616637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Easier assembly (simpler tooling)</a:t>
              </a:r>
              <a:endParaRPr lang="en-US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652120" y="3481473"/>
            <a:ext cx="3336746" cy="2827847"/>
            <a:chOff x="5652120" y="3481473"/>
            <a:chExt cx="3336746" cy="2827847"/>
          </a:xfrm>
        </p:grpSpPr>
        <p:sp>
          <p:nvSpPr>
            <p:cNvPr id="26" name="Espace réservé du texte 2"/>
            <p:cNvSpPr txBox="1">
              <a:spLocks/>
            </p:cNvSpPr>
            <p:nvPr/>
          </p:nvSpPr>
          <p:spPr>
            <a:xfrm>
              <a:off x="5652120" y="3481473"/>
              <a:ext cx="2736304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3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Support rods fabricated</a:t>
              </a:r>
            </a:p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Support tested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77396" y="3754847"/>
              <a:ext cx="1611470" cy="2554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3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Spoke cryomodule prototype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Cryomodule thermal shield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395538" y="6588125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64695"/>
            <a:ext cx="300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693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881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9308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cn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052736"/>
            <a:ext cx="3571717" cy="2160000"/>
          </a:xfrm>
          <a:prstGeom prst="rect">
            <a:avLst/>
          </a:prstGeom>
          <a:noFill/>
        </p:spPr>
      </p:pic>
      <p:sp>
        <p:nvSpPr>
          <p:cNvPr id="13" name="Espace réservé du texte 2"/>
          <p:cNvSpPr txBox="1">
            <a:spLocks/>
          </p:cNvSpPr>
          <p:nvPr/>
        </p:nvSpPr>
        <p:spPr>
          <a:xfrm>
            <a:off x="395536" y="3140968"/>
            <a:ext cx="2398167" cy="423092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5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/>
              <a:buChar char="ü"/>
            </a:pPr>
            <a:r>
              <a:rPr lang="en-US" dirty="0" smtClean="0">
                <a:sym typeface="Wingdings"/>
              </a:rPr>
              <a:t>Material: Al6062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ym typeface="Wingdings"/>
              </a:rPr>
              <a:t>Thickness: 2 mm</a:t>
            </a:r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3779912" y="908720"/>
            <a:ext cx="3379316" cy="3016129"/>
            <a:chOff x="857193" y="714254"/>
            <a:chExt cx="16985414" cy="15159929"/>
          </a:xfrm>
        </p:grpSpPr>
        <p:grpSp>
          <p:nvGrpSpPr>
            <p:cNvPr id="21" name="Groupe 11"/>
            <p:cNvGrpSpPr/>
            <p:nvPr/>
          </p:nvGrpSpPr>
          <p:grpSpPr>
            <a:xfrm>
              <a:off x="1142945" y="1270026"/>
              <a:ext cx="10924712" cy="8089364"/>
              <a:chOff x="1142945" y="1000006"/>
              <a:chExt cx="10924712" cy="8089364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945" y="1000006"/>
                <a:ext cx="724852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Flèche vers le haut 28"/>
              <p:cNvSpPr/>
              <p:nvPr/>
            </p:nvSpPr>
            <p:spPr>
              <a:xfrm rot="21313989">
                <a:off x="7327822" y="4663832"/>
                <a:ext cx="535308" cy="1014053"/>
              </a:xfrm>
              <a:prstGeom prst="upArrow">
                <a:avLst>
                  <a:gd name="adj1" fmla="val 50000"/>
                  <a:gd name="adj2" fmla="val 64186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8610" tIns="154305" rIns="308610" bIns="154305"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3365288" y="4738507"/>
                <a:ext cx="8702369" cy="4350863"/>
              </a:xfrm>
              <a:prstGeom prst="rect">
                <a:avLst/>
              </a:prstGeom>
              <a:noFill/>
            </p:spPr>
            <p:txBody>
              <a:bodyPr wrap="none" lIns="308610" tIns="154305" rIns="308610" bIns="154305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fr-FR" sz="2000" dirty="0" smtClean="0">
                    <a:solidFill>
                      <a:schemeClr val="tx2"/>
                    </a:solidFill>
                  </a:rPr>
                  <a:t>He 20 bars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2000" dirty="0" smtClean="0">
                    <a:solidFill>
                      <a:schemeClr val="tx2"/>
                    </a:solidFill>
                  </a:rPr>
                  <a:t>(machine)</a:t>
                </a:r>
                <a:endParaRPr lang="fr-FR" sz="2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" name="Groupe 10"/>
            <p:cNvGrpSpPr/>
            <p:nvPr/>
          </p:nvGrpSpPr>
          <p:grpSpPr>
            <a:xfrm>
              <a:off x="857193" y="8176320"/>
              <a:ext cx="10391560" cy="7697863"/>
              <a:chOff x="857193" y="7816280"/>
              <a:chExt cx="10391560" cy="7697863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193" y="7816280"/>
                <a:ext cx="6924675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Flèche vers le haut 25"/>
              <p:cNvSpPr/>
              <p:nvPr/>
            </p:nvSpPr>
            <p:spPr>
              <a:xfrm rot="21313989">
                <a:off x="6756318" y="11164690"/>
                <a:ext cx="535308" cy="1014053"/>
              </a:xfrm>
              <a:prstGeom prst="upArrow">
                <a:avLst>
                  <a:gd name="adj1" fmla="val 50000"/>
                  <a:gd name="adj2" fmla="val 64186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08610" tIns="154305" rIns="308610" bIns="154305"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4451090" y="11163279"/>
                <a:ext cx="6797663" cy="4350864"/>
              </a:xfrm>
              <a:prstGeom prst="rect">
                <a:avLst/>
              </a:prstGeom>
              <a:noFill/>
            </p:spPr>
            <p:txBody>
              <a:bodyPr wrap="none" lIns="308610" tIns="154305" rIns="308610" bIns="154305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fr-FR" sz="2000" dirty="0" err="1" smtClean="0">
                    <a:solidFill>
                      <a:schemeClr val="tx2"/>
                    </a:solidFill>
                  </a:rPr>
                  <a:t>Sat</a:t>
                </a:r>
                <a:r>
                  <a:rPr lang="fr-FR" sz="2000" dirty="0" smtClean="0">
                    <a:solidFill>
                      <a:schemeClr val="tx2"/>
                    </a:solidFill>
                  </a:rPr>
                  <a:t> N</a:t>
                </a:r>
                <a:r>
                  <a:rPr lang="fr-FR" sz="2000" baseline="-25000" dirty="0" smtClean="0">
                    <a:solidFill>
                      <a:schemeClr val="tx2"/>
                    </a:solidFill>
                  </a:rPr>
                  <a:t>2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2000" dirty="0" smtClean="0">
                    <a:solidFill>
                      <a:schemeClr val="tx2"/>
                    </a:solidFill>
                  </a:rPr>
                  <a:t>(Proto)</a:t>
                </a:r>
                <a:endParaRPr lang="fr-FR" sz="20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157" y="714254"/>
              <a:ext cx="8553450" cy="662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707" y="7777114"/>
              <a:ext cx="8134350" cy="638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e 8"/>
          <p:cNvGrpSpPr/>
          <p:nvPr/>
        </p:nvGrpSpPr>
        <p:grpSpPr>
          <a:xfrm>
            <a:off x="-36512" y="3691263"/>
            <a:ext cx="2792930" cy="2428744"/>
            <a:chOff x="-36512" y="3691263"/>
            <a:chExt cx="2792930" cy="2428744"/>
          </a:xfrm>
        </p:grpSpPr>
        <p:pic>
          <p:nvPicPr>
            <p:cNvPr id="19" name="Picture 13" descr="D:\ESS\Ecran thermique\IMGP3563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5496" y="3960007"/>
              <a:ext cx="2720922" cy="2160000"/>
            </a:xfrm>
            <a:prstGeom prst="rect">
              <a:avLst/>
            </a:prstGeom>
            <a:noFill/>
          </p:spPr>
        </p:pic>
        <p:sp>
          <p:nvSpPr>
            <p:cNvPr id="32" name="Espace réservé du texte 2"/>
            <p:cNvSpPr txBox="1">
              <a:spLocks/>
            </p:cNvSpPr>
            <p:nvPr/>
          </p:nvSpPr>
          <p:spPr>
            <a:xfrm>
              <a:off x="-36512" y="3691263"/>
              <a:ext cx="2736304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5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Thermal shield fabricated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794950" y="3702838"/>
            <a:ext cx="4821192" cy="2750497"/>
            <a:chOff x="2794950" y="3702838"/>
            <a:chExt cx="4821192" cy="2750497"/>
          </a:xfrm>
        </p:grpSpPr>
        <p:pic>
          <p:nvPicPr>
            <p:cNvPr id="15" name="Picture 2" descr="D:\ESS\Photo-montage-103\Nouveau dossier\P1010698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580112" y="3960006"/>
              <a:ext cx="2036030" cy="24933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D:\ESS\Ecran thermique\IMG_4491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65"/>
            <a:stretch/>
          </p:blipFill>
          <p:spPr bwMode="auto">
            <a:xfrm>
              <a:off x="2794950" y="3933056"/>
              <a:ext cx="2739536" cy="2160000"/>
            </a:xfrm>
            <a:prstGeom prst="rect">
              <a:avLst/>
            </a:prstGeom>
            <a:noFill/>
          </p:spPr>
        </p:pic>
        <p:sp>
          <p:nvSpPr>
            <p:cNvPr id="33" name="Espace réservé du texte 2"/>
            <p:cNvSpPr txBox="1">
              <a:spLocks/>
            </p:cNvSpPr>
            <p:nvPr/>
          </p:nvSpPr>
          <p:spPr>
            <a:xfrm>
              <a:off x="2843808" y="3702838"/>
              <a:ext cx="4188040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5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2" indent="-285750">
                <a:lnSpc>
                  <a:spcPct val="80000"/>
                </a:lnSpc>
                <a:buFont typeface="Wingdings"/>
                <a:buChar char="ü"/>
              </a:pPr>
              <a:r>
                <a:rPr lang="en-US" dirty="0" smtClean="0">
                  <a:solidFill>
                    <a:srgbClr val="339933"/>
                  </a:solidFill>
                </a:rPr>
                <a:t>Assembled and supported (rods)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596336" y="4005064"/>
            <a:ext cx="1462331" cy="1660084"/>
            <a:chOff x="7596336" y="4005064"/>
            <a:chExt cx="1462331" cy="1660084"/>
          </a:xfrm>
        </p:grpSpPr>
        <p:pic>
          <p:nvPicPr>
            <p:cNvPr id="31" name="Image 30" descr="D:\IPNO\ESS\INSTRUMENTATION\CHAUFFERETTES\MONTAGE\PHOTOS\P1020118.JPG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6414" y="4691090"/>
              <a:ext cx="1084020" cy="864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Espace réservé du texte 2"/>
            <p:cNvSpPr txBox="1">
              <a:spLocks/>
            </p:cNvSpPr>
            <p:nvPr/>
          </p:nvSpPr>
          <p:spPr>
            <a:xfrm>
              <a:off x="7596336" y="4005064"/>
              <a:ext cx="1462331" cy="423092"/>
            </a:xfrm>
            <a:prstGeom prst="rect">
              <a:avLst/>
            </a:prstGeom>
          </p:spPr>
          <p:txBody>
            <a:bodyPr vert="horz" lIns="18000" tIns="45720" rIns="18000" bIns="1800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000" b="1" kern="1200">
                  <a:solidFill>
                    <a:srgbClr val="C3004A"/>
                  </a:solidFill>
                  <a:latin typeface="+mn-lt"/>
                  <a:ea typeface="+mn-ea"/>
                  <a:cs typeface="+mn-cs"/>
                </a:defRPr>
              </a:lvl1pPr>
              <a:lvl2pPr marL="630238" indent="-274638" algn="l" defTabSz="914400" rtl="0" eaLnBrk="1" latinLnBrk="0" hangingPunct="1">
                <a:spcBef>
                  <a:spcPts val="300"/>
                </a:spcBef>
                <a:buFontTx/>
                <a:buBlip>
                  <a:blip r:embed="rId5"/>
                </a:buBlip>
                <a:defRPr sz="2000" kern="120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lvl2pPr>
              <a:lvl3pPr marL="985838" indent="-182563" algn="l" defTabSz="914400" rtl="0" eaLnBrk="1" latinLnBrk="0" hangingPunct="1">
                <a:spcBef>
                  <a:spcPts val="0"/>
                </a:spcBef>
                <a:buFont typeface="Wingdings" pitchFamily="2" charset="2"/>
                <a:buChar char="ü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80000"/>
                </a:lnSpc>
                <a:buNone/>
              </a:pP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Instrum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. and cool-down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6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Spoke cryomodule prototype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Cavities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</a:t>
            </a:r>
            <a:endParaRPr lang="fr-FR" dirty="0"/>
          </a:p>
        </p:txBody>
      </p:sp>
      <p:sp>
        <p:nvSpPr>
          <p:cNvPr id="5" name="AutoShape 2" descr="imap://reynet@ipnmail.in2p3.fr:993/fetch%3EUID%3E.INBOX%3E55771?part=1.2&amp;type=image/jpeg&amp;filename=Version%20jump%20Centre%202.jpg"/>
          <p:cNvSpPr>
            <a:spLocks noChangeAspect="1" noChangeArrowheads="1"/>
          </p:cNvSpPr>
          <p:nvPr/>
        </p:nvSpPr>
        <p:spPr bwMode="auto">
          <a:xfrm>
            <a:off x="155575" y="-7223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8" name="Groupe 27"/>
          <p:cNvGrpSpPr>
            <a:grpSpLocks noChangeAspect="1"/>
          </p:cNvGrpSpPr>
          <p:nvPr/>
        </p:nvGrpSpPr>
        <p:grpSpPr>
          <a:xfrm>
            <a:off x="4283575" y="694992"/>
            <a:ext cx="5184576" cy="3431726"/>
            <a:chOff x="1296002" y="1385013"/>
            <a:chExt cx="8377592" cy="5545218"/>
          </a:xfrm>
        </p:grpSpPr>
        <p:pic>
          <p:nvPicPr>
            <p:cNvPr id="6" name="Image 5" descr="3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33472" y="1846653"/>
              <a:ext cx="6510528" cy="5083578"/>
            </a:xfrm>
            <a:prstGeom prst="rect">
              <a:avLst/>
            </a:prstGeom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409109" y="1385013"/>
              <a:ext cx="2449996" cy="39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Tuner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8369626" y="1732781"/>
              <a:ext cx="0" cy="34381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296002" y="3321712"/>
              <a:ext cx="1954255" cy="32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Cavity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bellow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side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ends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1814170" y="4468666"/>
              <a:ext cx="833934" cy="12435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982552" y="1988989"/>
              <a:ext cx="2517765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External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4469587" y="2266791"/>
              <a:ext cx="446227" cy="59253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476860" y="6346117"/>
              <a:ext cx="2382244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Coupler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5763158" y="6509607"/>
              <a:ext cx="864413" cy="46329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965729" y="1385015"/>
              <a:ext cx="1731648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Internal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6510528" y="1732781"/>
              <a:ext cx="168250" cy="965607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84601" y="1476815"/>
              <a:ext cx="2259310" cy="3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Cooling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circuit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5010912" y="1783988"/>
              <a:ext cx="914400" cy="1075334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7414725" y="5863149"/>
              <a:ext cx="2258869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Shield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support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1806854" y="4461351"/>
              <a:ext cx="950976" cy="1199693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1821485" y="4249210"/>
              <a:ext cx="1163117" cy="226771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5720486" y="4995361"/>
              <a:ext cx="1784909" cy="1002182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648103" y="2507150"/>
              <a:ext cx="1624809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Shrim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3978250" y="2814211"/>
              <a:ext cx="1369161" cy="90830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15364" y="2996952"/>
            <a:ext cx="435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fr-FR" dirty="0" err="1" smtClean="0"/>
              <a:t>Material</a:t>
            </a:r>
            <a:r>
              <a:rPr lang="fr-FR" dirty="0" smtClean="0"/>
              <a:t>: </a:t>
            </a:r>
            <a:r>
              <a:rPr lang="fr-FR" dirty="0" err="1" smtClean="0"/>
              <a:t>Cryophy</a:t>
            </a:r>
            <a:r>
              <a:rPr lang="fr-FR" dirty="0" smtClean="0"/>
              <a:t>®</a:t>
            </a:r>
          </a:p>
          <a:p>
            <a:pPr marL="285750" indent="-285750">
              <a:buFont typeface="Wingdings"/>
              <a:buChar char="ü"/>
            </a:pPr>
            <a:r>
              <a:rPr lang="fr-FR" dirty="0" err="1" smtClean="0"/>
              <a:t>Actively</a:t>
            </a:r>
            <a:r>
              <a:rPr lang="fr-FR" dirty="0" smtClean="0"/>
              <a:t> </a:t>
            </a:r>
            <a:r>
              <a:rPr lang="fr-FR" dirty="0" err="1" smtClean="0"/>
              <a:t>cooled</a:t>
            </a:r>
            <a:r>
              <a:rPr lang="fr-FR" dirty="0" smtClean="0"/>
              <a:t> (</a:t>
            </a:r>
            <a:r>
              <a:rPr lang="fr-FR" dirty="0" err="1" smtClean="0"/>
              <a:t>better</a:t>
            </a:r>
            <a:r>
              <a:rPr lang="fr-FR" dirty="0" smtClean="0"/>
              <a:t> performances) </a:t>
            </a:r>
            <a:endParaRPr lang="fr-FR" dirty="0"/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>
          <a:xfrm>
            <a:off x="5447590" y="4581128"/>
            <a:ext cx="3696410" cy="951155"/>
          </a:xfrm>
          <a:prstGeom prst="rect">
            <a:avLst/>
          </a:prstGeom>
        </p:spPr>
        <p:txBody>
          <a:bodyPr vert="horz" lIns="18000" tIns="45720" rIns="18000" bIns="1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C3004A"/>
                </a:solidFill>
                <a:latin typeface="+mn-lt"/>
                <a:ea typeface="+mn-ea"/>
                <a:cs typeface="+mn-cs"/>
              </a:defRPr>
            </a:lvl1pPr>
            <a:lvl2pPr marL="630238" indent="-274638" algn="l" defTabSz="914400" rtl="0" eaLnBrk="1" latinLnBrk="0" hangingPunct="1">
              <a:spcBef>
                <a:spcPts val="300"/>
              </a:spcBef>
              <a:buFontTx/>
              <a:buBlip>
                <a:blip r:embed="rId4"/>
              </a:buBlip>
              <a:defRPr sz="2000" kern="12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985838" indent="-182563" algn="l" defTabSz="914400" rtl="0" eaLnBrk="1" latinLnBrk="0" hangingPunct="1">
              <a:spcBef>
                <a:spcPts val="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00CC00"/>
                </a:solidFill>
              </a:rPr>
              <a:t>Magnetic shields fabricated 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rgbClr val="00CC00"/>
                </a:solidFill>
              </a:rPr>
              <a:t>Assembly test performed</a:t>
            </a:r>
          </a:p>
          <a:p>
            <a:pPr marL="285750" lvl="2" indent="-285750">
              <a:buFont typeface="Wingdings"/>
              <a:buChar char="ü"/>
            </a:pPr>
            <a:r>
              <a:rPr lang="en-US" dirty="0" smtClean="0">
                <a:solidFill>
                  <a:schemeClr val="accent6"/>
                </a:solidFill>
              </a:rPr>
              <a:t>To be tested within the cryomodule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1584" y="4350274"/>
            <a:ext cx="2641680" cy="18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79" y="3675297"/>
            <a:ext cx="2086113" cy="27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66" y="1124744"/>
            <a:ext cx="3246676" cy="170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Cryomodules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function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8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package</a:t>
            </a:r>
            <a:endParaRPr lang="en-US" dirty="0"/>
          </a:p>
        </p:txBody>
      </p:sp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4803775" y="5322838"/>
            <a:ext cx="397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Doorknob – Transition between</a:t>
            </a:r>
          </a:p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the coaxial power coupler  and</a:t>
            </a:r>
          </a:p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the WR2300 rectangular waveguide</a:t>
            </a:r>
          </a:p>
        </p:txBody>
      </p:sp>
      <p:cxnSp>
        <p:nvCxnSpPr>
          <p:cNvPr id="6" name="Connecteur droit 10"/>
          <p:cNvCxnSpPr/>
          <p:nvPr/>
        </p:nvCxnSpPr>
        <p:spPr>
          <a:xfrm>
            <a:off x="4803775" y="5438725"/>
            <a:ext cx="0" cy="898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12"/>
          <p:cNvCxnSpPr/>
          <p:nvPr/>
        </p:nvCxnSpPr>
        <p:spPr>
          <a:xfrm flipH="1">
            <a:off x="4119563" y="5886400"/>
            <a:ext cx="6842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7"/>
          <p:cNvSpPr txBox="1">
            <a:spLocks noChangeArrowheads="1"/>
          </p:cNvSpPr>
          <p:nvPr/>
        </p:nvSpPr>
        <p:spPr bwMode="auto">
          <a:xfrm>
            <a:off x="4803775" y="2049413"/>
            <a:ext cx="233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dirty="0">
                <a:latin typeface="Arial Bold"/>
              </a:rPr>
              <a:t>Double Spoke Cavity</a:t>
            </a:r>
            <a:endParaRPr lang="en-US" altLang="fr-FR" i="1" dirty="0">
              <a:latin typeface="Arial Bold"/>
            </a:endParaRPr>
          </a:p>
        </p:txBody>
      </p:sp>
      <p:cxnSp>
        <p:nvCxnSpPr>
          <p:cNvPr id="9" name="Connecteur droit 18"/>
          <p:cNvCxnSpPr/>
          <p:nvPr/>
        </p:nvCxnSpPr>
        <p:spPr>
          <a:xfrm>
            <a:off x="4803775" y="2108150"/>
            <a:ext cx="0" cy="250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19"/>
          <p:cNvCxnSpPr/>
          <p:nvPr/>
        </p:nvCxnSpPr>
        <p:spPr>
          <a:xfrm flipH="1">
            <a:off x="3989388" y="2233563"/>
            <a:ext cx="81438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20" descr="Doo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1296938"/>
            <a:ext cx="35179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21"/>
          <p:cNvSpPr txBox="1">
            <a:spLocks noChangeArrowheads="1"/>
          </p:cNvSpPr>
          <p:nvPr/>
        </p:nvSpPr>
        <p:spPr bwMode="auto">
          <a:xfrm>
            <a:off x="4803775" y="2712988"/>
            <a:ext cx="3813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Heat exchanger necessary to make</a:t>
            </a:r>
          </a:p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the transition from 300 K to 2 K</a:t>
            </a:r>
          </a:p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Integrating a mechanical system</a:t>
            </a:r>
          </a:p>
          <a:p>
            <a:pPr>
              <a:lnSpc>
                <a:spcPct val="125000"/>
              </a:lnSpc>
            </a:pPr>
            <a:r>
              <a:rPr lang="en-US" altLang="fr-FR" dirty="0">
                <a:latin typeface="Arial Bold"/>
              </a:rPr>
              <a:t>to compensate efforts</a:t>
            </a:r>
          </a:p>
        </p:txBody>
      </p:sp>
      <p:cxnSp>
        <p:nvCxnSpPr>
          <p:cNvPr id="13" name="Connecteur droit 28"/>
          <p:cNvCxnSpPr/>
          <p:nvPr/>
        </p:nvCxnSpPr>
        <p:spPr>
          <a:xfrm>
            <a:off x="4803775" y="2822525"/>
            <a:ext cx="0" cy="1260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29"/>
          <p:cNvCxnSpPr/>
          <p:nvPr/>
        </p:nvCxnSpPr>
        <p:spPr>
          <a:xfrm flipH="1">
            <a:off x="3008313" y="3781375"/>
            <a:ext cx="17954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1"/>
          <p:cNvSpPr txBox="1">
            <a:spLocks noChangeArrowheads="1"/>
          </p:cNvSpPr>
          <p:nvPr/>
        </p:nvSpPr>
        <p:spPr bwMode="auto">
          <a:xfrm>
            <a:off x="4803775" y="435922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>
                <a:latin typeface="Arial Bold"/>
              </a:rPr>
              <a:t>RF Power Coupler</a:t>
            </a:r>
            <a:endParaRPr lang="en-US" altLang="fr-FR" i="1">
              <a:latin typeface="Arial Bold"/>
            </a:endParaRPr>
          </a:p>
        </p:txBody>
      </p:sp>
      <p:cxnSp>
        <p:nvCxnSpPr>
          <p:cNvPr id="16" name="Connecteur droit 32"/>
          <p:cNvCxnSpPr/>
          <p:nvPr/>
        </p:nvCxnSpPr>
        <p:spPr>
          <a:xfrm>
            <a:off x="4803775" y="4417963"/>
            <a:ext cx="0" cy="252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33"/>
          <p:cNvCxnSpPr>
            <a:stCxn id="15" idx="1"/>
          </p:cNvCxnSpPr>
          <p:nvPr/>
        </p:nvCxnSpPr>
        <p:spPr>
          <a:xfrm flipH="1">
            <a:off x="3038475" y="4544963"/>
            <a:ext cx="17653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449472"/>
            <a:ext cx="7945437" cy="603264"/>
          </a:xfrm>
          <a:ln/>
        </p:spPr>
        <p:txBody>
          <a:bodyPr>
            <a:noAutofit/>
          </a:bodyPr>
          <a:lstStyle/>
          <a:p>
            <a:r>
              <a:rPr lang="en-US" dirty="0" smtClean="0"/>
              <a:t>Example of Linear Accelerator design</a:t>
            </a:r>
            <a:endParaRPr lang="en-US" sz="2400" dirty="0"/>
          </a:p>
        </p:txBody>
      </p:sp>
      <p:graphicFrame>
        <p:nvGraphicFramePr>
          <p:cNvPr id="75" name="Chart 74"/>
          <p:cNvGraphicFramePr/>
          <p:nvPr>
            <p:extLst>
              <p:ext uri="{D42A27DB-BD31-4B8C-83A1-F6EECF244321}">
                <p14:modId xmlns:p14="http://schemas.microsoft.com/office/powerpoint/2010/main" val="1668166691"/>
              </p:ext>
            </p:extLst>
          </p:nvPr>
        </p:nvGraphicFramePr>
        <p:xfrm>
          <a:off x="3429912" y="3068960"/>
          <a:ext cx="3854759" cy="131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  <a:solidFill>
            <a:srgbClr val="FFFFFF"/>
          </a:solidFill>
        </p:spPr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3500344" y="6457890"/>
            <a:ext cx="4824536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[SRF2013 – “The ESS Superconducting Linear Accelerator”, C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. Darve, M. </a:t>
            </a:r>
            <a:r>
              <a:rPr lang="en-GB" sz="1000" dirty="0" err="1">
                <a:solidFill>
                  <a:srgbClr val="000000"/>
                </a:solidFill>
                <a:latin typeface="Arial"/>
                <a:cs typeface="Arial"/>
              </a:rPr>
              <a:t>Eshraqi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, M. </a:t>
            </a:r>
            <a:r>
              <a:rPr lang="en-GB" sz="1000" dirty="0" err="1">
                <a:solidFill>
                  <a:srgbClr val="000000"/>
                </a:solidFill>
                <a:latin typeface="Arial"/>
                <a:cs typeface="Arial"/>
              </a:rPr>
              <a:t>Lindroos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, D. McGinnis, S. Molloy, </a:t>
            </a:r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sz="1000" dirty="0" err="1" smtClean="0">
                <a:solidFill>
                  <a:srgbClr val="000000"/>
                </a:solidFill>
                <a:latin typeface="Arial"/>
                <a:cs typeface="Arial"/>
              </a:rPr>
              <a:t>Bosland</a:t>
            </a:r>
            <a:r>
              <a:rPr lang="en-GB" sz="1000" dirty="0" smtClean="0">
                <a:solidFill>
                  <a:srgbClr val="000000"/>
                </a:solidFill>
                <a:latin typeface="Arial"/>
                <a:cs typeface="Arial"/>
              </a:rPr>
              <a:t> and S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GB" sz="1000" dirty="0" err="1" smtClean="0">
                <a:solidFill>
                  <a:srgbClr val="000000"/>
                </a:solidFill>
                <a:latin typeface="Arial"/>
                <a:cs typeface="Arial"/>
              </a:rPr>
              <a:t>Bousson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247651" y="1931739"/>
            <a:ext cx="8896350" cy="1094459"/>
            <a:chOff x="0" y="0"/>
            <a:chExt cx="12547601" cy="1768097"/>
          </a:xfrm>
        </p:grpSpPr>
        <p:sp>
          <p:nvSpPr>
            <p:cNvPr id="83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4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5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6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7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8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89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0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1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92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4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7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0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3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6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17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8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19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22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23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4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5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6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7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8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129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75 keV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30" name="AutoShape 58"/>
            <p:cNvSpPr>
              <a:spLocks/>
            </p:cNvSpPr>
            <p:nvPr/>
          </p:nvSpPr>
          <p:spPr bwMode="auto">
            <a:xfrm>
              <a:off x="2855040" y="1377195"/>
              <a:ext cx="1208890" cy="2719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3.6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32" name="AutoShape 60"/>
            <p:cNvSpPr>
              <a:spLocks/>
            </p:cNvSpPr>
            <p:nvPr/>
          </p:nvSpPr>
          <p:spPr bwMode="auto">
            <a:xfrm>
              <a:off x="6068033" y="1377193"/>
              <a:ext cx="1146729" cy="3909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33" name="AutoShape 61"/>
            <p:cNvSpPr>
              <a:spLocks/>
            </p:cNvSpPr>
            <p:nvPr/>
          </p:nvSpPr>
          <p:spPr bwMode="auto">
            <a:xfrm>
              <a:off x="7471974" y="1377195"/>
              <a:ext cx="1328923" cy="3385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34" name="AutoShape 62"/>
            <p:cNvSpPr>
              <a:spLocks/>
            </p:cNvSpPr>
            <p:nvPr/>
          </p:nvSpPr>
          <p:spPr bwMode="auto">
            <a:xfrm>
              <a:off x="8933789" y="1377193"/>
              <a:ext cx="1680444" cy="2576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35" name="AutoShape 63"/>
            <p:cNvSpPr>
              <a:spLocks/>
            </p:cNvSpPr>
            <p:nvPr/>
          </p:nvSpPr>
          <p:spPr bwMode="auto">
            <a:xfrm>
              <a:off x="3802432" y="0"/>
              <a:ext cx="1532548" cy="3658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36" name="AutoShape 64"/>
            <p:cNvSpPr>
              <a:spLocks/>
            </p:cNvSpPr>
            <p:nvPr/>
          </p:nvSpPr>
          <p:spPr bwMode="auto">
            <a:xfrm>
              <a:off x="7480548" y="0"/>
              <a:ext cx="1320349" cy="2777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137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38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39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140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141" name="Picture 69" descr="Untitl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5837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869758" y="1436757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01152" y="1436757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793067" y="1436757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3867" y="1436757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FE</a:t>
            </a:r>
            <a:endParaRPr lang="en-US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-34368" y="3284983"/>
            <a:ext cx="3814280" cy="3292475"/>
          </a:xfrm>
          <a:prstGeom prst="rect">
            <a:avLst/>
          </a:prstGeom>
          <a:noFill/>
          <a:ln>
            <a:noFill/>
          </a:ln>
        </p:spPr>
        <p:txBody>
          <a:bodyPr lIns="72737" tIns="36367" rIns="72737" bIns="36367"/>
          <a:lstStyle/>
          <a:p>
            <a:pPr marL="365760" defTabSz="1034671" eaLnBrk="0" hangingPunct="0">
              <a:defRPr/>
            </a:pPr>
            <a:r>
              <a:rPr lang="en-US" sz="1600" b="1" u="sng" kern="0" dirty="0" smtClean="0">
                <a:latin typeface="Arial"/>
                <a:cs typeface="Arial"/>
                <a:sym typeface="Futura Condensed" charset="0"/>
              </a:rPr>
              <a:t>Key </a:t>
            </a:r>
            <a:r>
              <a:rPr lang="en-US" sz="1600" b="1" u="sng" kern="0" dirty="0">
                <a:latin typeface="Arial"/>
                <a:cs typeface="Arial"/>
                <a:sym typeface="Futura Condensed" charset="0"/>
              </a:rPr>
              <a:t>parameters: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5 MW average beam power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2.86 </a:t>
            </a:r>
            <a:r>
              <a:rPr lang="en-US" sz="1600" kern="0" dirty="0" err="1">
                <a:latin typeface="Arial"/>
                <a:cs typeface="Arial"/>
                <a:sym typeface="Futura Condensed" charset="0"/>
              </a:rPr>
              <a:t>ms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long pulses</a:t>
            </a:r>
            <a:endParaRPr lang="en-US" sz="1600" kern="0" dirty="0">
              <a:latin typeface="Arial"/>
              <a:cs typeface="Arial"/>
              <a:sym typeface="Futura Condensed" charset="0"/>
            </a:endParaRP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2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GeV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62.5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mA peak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14 Hz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4 % duty cycle</a:t>
            </a:r>
          </a:p>
          <a:p>
            <a:pPr marL="365760" lvl="2" defTabSz="1034671" eaLnBrk="0" hangingPunct="0">
              <a:defRPr/>
            </a:pPr>
            <a:endParaRPr lang="en-US" sz="1600" kern="0" dirty="0">
              <a:latin typeface="Arial"/>
              <a:cs typeface="Arial"/>
              <a:sym typeface="Futura Condensed" charset="0"/>
            </a:endParaRP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Protons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(H+)	</a:t>
            </a: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Minimize and recycle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energy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use</a:t>
            </a:r>
            <a:endParaRPr lang="en-US" sz="1600" kern="0" dirty="0">
              <a:latin typeface="Arial"/>
              <a:cs typeface="Arial"/>
              <a:sym typeface="Futura Condensed" charset="0"/>
            </a:endParaRPr>
          </a:p>
          <a:p>
            <a:pPr marL="365760" lvl="2" defTabSz="1034671" eaLnBrk="0" hangingPunct="0">
              <a:defRPr/>
            </a:pP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Flexible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design for </a:t>
            </a:r>
            <a:r>
              <a:rPr lang="en-US" sz="1600" kern="0" dirty="0" smtClean="0">
                <a:latin typeface="Arial"/>
                <a:cs typeface="Arial"/>
                <a:sym typeface="Futura Condensed" charset="0"/>
              </a:rPr>
              <a:t>mitigation &amp; future </a:t>
            </a:r>
            <a:r>
              <a:rPr lang="en-US" sz="1600" kern="0" dirty="0">
                <a:latin typeface="Arial"/>
                <a:cs typeface="Arial"/>
                <a:sym typeface="Futura Condensed" charset="0"/>
              </a:rPr>
              <a:t>upgrades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39037"/>
              </p:ext>
            </p:extLst>
          </p:nvPr>
        </p:nvGraphicFramePr>
        <p:xfrm>
          <a:off x="3522950" y="4263732"/>
          <a:ext cx="5598835" cy="218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322"/>
                <a:gridCol w="1224136"/>
                <a:gridCol w="1080120"/>
                <a:gridCol w="1222257"/>
              </a:tblGrid>
              <a:tr h="3567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Style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Medium-</a:t>
                      </a:r>
                      <a:r>
                        <a:rPr lang="en-US" sz="1400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en-US" sz="14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High-</a:t>
                      </a:r>
                      <a:r>
                        <a:rPr lang="en-US" sz="1400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en-US" sz="14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28519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Frequency (MHz)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352.21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704.42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704.42</a:t>
                      </a:r>
                      <a:endParaRPr lang="en-US" sz="1400" dirty="0"/>
                    </a:p>
                  </a:txBody>
                  <a:tcPr/>
                </a:tc>
              </a:tr>
              <a:tr h="21651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</a:tr>
              <a:tr h="2516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Acc. gradient (MV/m)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</a:tr>
              <a:tr h="30690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r>
                        <a:rPr lang="en-US" sz="1400" b="1" dirty="0" err="1" smtClean="0"/>
                        <a:t>_geo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0.86</a:t>
                      </a:r>
                      <a:endParaRPr lang="en-US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Velocity range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0.42 to 0.58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0.58 </a:t>
                      </a:r>
                      <a:r>
                        <a:rPr lang="en-US" sz="1400" dirty="0" smtClean="0"/>
                        <a:t>to </a:t>
                      </a:r>
                      <a:r>
                        <a:rPr lang="en-US" sz="1400" dirty="0" smtClean="0"/>
                        <a:t>0.78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 to 0.95</a:t>
                      </a:r>
                      <a:endParaRPr lang="en-US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Distance (m)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Cavities </a:t>
            </a:r>
            <a:r>
              <a:rPr lang="en-GB" dirty="0" smtClean="0"/>
              <a:t>tuning: </a:t>
            </a:r>
            <a:r>
              <a:rPr lang="en-US" dirty="0" smtClean="0"/>
              <a:t>Lorentz De-tuning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670" y="1988840"/>
            <a:ext cx="5807806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Because of the enormous gradients in superconducting cavities, </a:t>
            </a:r>
          </a:p>
          <a:p>
            <a:pPr lvl="1"/>
            <a:r>
              <a:rPr lang="en-US" sz="1600" dirty="0" smtClean="0"/>
              <a:t>the radiation pressure deforms the cavities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We expect over 400 Hz of detuning in the ESS cavities</a:t>
            </a:r>
          </a:p>
          <a:p>
            <a:pPr lvl="1"/>
            <a:r>
              <a:rPr lang="en-US" sz="1600" dirty="0" smtClean="0"/>
              <a:t>Unloaded cavity bandwidth = 0.07 Hz</a:t>
            </a:r>
          </a:p>
          <a:p>
            <a:pPr lvl="1"/>
            <a:r>
              <a:rPr lang="en-US" sz="1600" dirty="0" smtClean="0"/>
              <a:t>Loaded cavity bandwidth = 1 kHz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The mechanical time constant of the cavities is about 1 </a:t>
            </a:r>
            <a:r>
              <a:rPr lang="en-US" sz="1800" dirty="0" err="1" smtClean="0"/>
              <a:t>ms</a:t>
            </a:r>
            <a:r>
              <a:rPr lang="en-US" sz="1800" dirty="0" smtClean="0"/>
              <a:t> compared to the pulse length of 3 </a:t>
            </a:r>
            <a:r>
              <a:rPr lang="en-US" sz="1800" dirty="0" err="1" smtClean="0"/>
              <a:t>ms</a:t>
            </a:r>
            <a:endParaRPr lang="en-US" sz="1800" dirty="0" smtClean="0"/>
          </a:p>
          <a:p>
            <a:pPr lvl="1"/>
            <a:r>
              <a:rPr lang="en-US" sz="1600" dirty="0" smtClean="0"/>
              <a:t>Static pre-detuning as done in SNS will not be sufficient</a:t>
            </a:r>
          </a:p>
          <a:p>
            <a:pPr lvl="1"/>
            <a:r>
              <a:rPr lang="en-US" sz="1600" dirty="0" smtClean="0"/>
              <a:t>Dynamic de-tuning compensation using </a:t>
            </a:r>
            <a:r>
              <a:rPr lang="en-US" sz="1600" dirty="0" err="1" smtClean="0"/>
              <a:t>piezo</a:t>
            </a:r>
            <a:r>
              <a:rPr lang="en-US" sz="1600" dirty="0" smtClean="0"/>
              <a:t>-electric tuners is a must!</a:t>
            </a:r>
          </a:p>
          <a:p>
            <a:pPr lvl="1"/>
            <a:r>
              <a:rPr lang="en-US" sz="1600" dirty="0" smtClean="0"/>
              <a:t>Or else pay for the extra RF power required</a:t>
            </a:r>
            <a:endParaRPr lang="en-US" sz="1600" dirty="0"/>
          </a:p>
        </p:txBody>
      </p:sp>
      <p:pic>
        <p:nvPicPr>
          <p:cNvPr id="9218" name="Picture 2" descr="http://newsline.linearcollider.org/wp-content/uploads/2011/07/Lorentz-force-detuning-300x3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1810029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436096" y="3645024"/>
            <a:ext cx="1573635" cy="1732217"/>
            <a:chOff x="295" y="1933"/>
            <a:chExt cx="2313" cy="2223"/>
          </a:xfrm>
        </p:grpSpPr>
        <p:pic>
          <p:nvPicPr>
            <p:cNvPr id="6" name="Picture 6" descr="Tournage 1_004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33"/>
              <a:ext cx="2313" cy="2223"/>
            </a:xfrm>
            <a:prstGeom prst="rect">
              <a:avLst/>
            </a:prstGeom>
            <a:noFill/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1066" y="2886"/>
              <a:ext cx="181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975" y="3793"/>
              <a:ext cx="181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1973" y="3430"/>
              <a:ext cx="181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2109" y="2614"/>
              <a:ext cx="181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590306"/>
            <a:ext cx="2101445" cy="8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5423707"/>
            <a:ext cx="3081660" cy="1404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0" y="1484784"/>
            <a:ext cx="27751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ESS and long pulse: 2.86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  <a:ea typeface="Lucida Grande" charset="0"/>
              </a:rPr>
              <a:t>Cold </a:t>
            </a:r>
            <a:r>
              <a:rPr lang="fr-FR" dirty="0" err="1" smtClean="0">
                <a:solidFill>
                  <a:srgbClr val="FFFFFF"/>
                </a:solidFill>
                <a:ea typeface="Lucida Grande" charset="0"/>
              </a:rPr>
              <a:t>Tuning</a:t>
            </a:r>
            <a:r>
              <a:rPr lang="fr-FR" dirty="0" smtClean="0">
                <a:solidFill>
                  <a:srgbClr val="FFFFFF"/>
                </a:solidFill>
                <a:ea typeface="Lucida Grande" charset="0"/>
              </a:rPr>
              <a:t> System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 descr="C:\D\Projets\ESS\CALHI\Project3&amp;8\images\package cavité ESS mediu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5752541" y="2420887"/>
            <a:ext cx="3384000" cy="26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3"/>
          <a:stretch/>
        </p:blipFill>
        <p:spPr bwMode="auto">
          <a:xfrm>
            <a:off x="34671" y="1994695"/>
            <a:ext cx="3669604" cy="30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986487" y="4900221"/>
            <a:ext cx="1322268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lvl="0"/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piezo</a:t>
            </a:r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stacks</a:t>
            </a:r>
            <a:endParaRPr lang="fr-FR" sz="1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4" name="Connecteur droit avec flèche 12"/>
          <p:cNvCxnSpPr>
            <a:stCxn id="13" idx="3"/>
          </p:cNvCxnSpPr>
          <p:nvPr/>
        </p:nvCxnSpPr>
        <p:spPr>
          <a:xfrm flipV="1">
            <a:off x="5308755" y="3670040"/>
            <a:ext cx="3065787" cy="1384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3" idx="1"/>
          </p:cNvCxnSpPr>
          <p:nvPr/>
        </p:nvCxnSpPr>
        <p:spPr>
          <a:xfrm flipH="1" flipV="1">
            <a:off x="1364141" y="4520480"/>
            <a:ext cx="2622346" cy="53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19874" y="2420888"/>
            <a:ext cx="1832245" cy="132343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/>
            <a:r>
              <a:rPr lang="fr-FR" sz="1600" dirty="0">
                <a:solidFill>
                  <a:prstClr val="black"/>
                </a:solidFill>
                <a:latin typeface="Arial"/>
                <a:cs typeface="Arial"/>
              </a:rPr>
              <a:t>Stepper </a:t>
            </a:r>
            <a:r>
              <a:rPr lang="fr-FR" sz="1600" dirty="0" err="1">
                <a:solidFill>
                  <a:prstClr val="black"/>
                </a:solidFill>
                <a:latin typeface="Arial"/>
                <a:cs typeface="Arial"/>
              </a:rPr>
              <a:t>motor</a:t>
            </a:r>
            <a:r>
              <a:rPr lang="fr-FR" sz="16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fr-FR" sz="1600" dirty="0" err="1">
                <a:solidFill>
                  <a:prstClr val="black"/>
                </a:solidFill>
                <a:latin typeface="Arial"/>
                <a:cs typeface="Arial"/>
              </a:rPr>
              <a:t>planetary</a:t>
            </a:r>
            <a:r>
              <a:rPr lang="fr-FR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/>
                <a:cs typeface="Arial"/>
              </a:rPr>
              <a:t>gearbox</a:t>
            </a:r>
            <a:r>
              <a:rPr lang="fr-FR" sz="1600" dirty="0">
                <a:solidFill>
                  <a:prstClr val="black"/>
                </a:solidFill>
                <a:latin typeface="Arial"/>
                <a:cs typeface="Arial"/>
              </a:rPr>
              <a:t> (1/100e) </a:t>
            </a:r>
            <a:r>
              <a:rPr lang="fr-FR" sz="1600" dirty="0" err="1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fr-FR" sz="1600" dirty="0">
                <a:solidFill>
                  <a:prstClr val="black"/>
                </a:solidFill>
                <a:latin typeface="Arial"/>
                <a:cs typeface="Arial"/>
              </a:rPr>
              <a:t> cold and in vacuum</a:t>
            </a:r>
          </a:p>
        </p:txBody>
      </p:sp>
      <p:cxnSp>
        <p:nvCxnSpPr>
          <p:cNvPr id="17" name="Connecteur droit avec flèche 25"/>
          <p:cNvCxnSpPr>
            <a:stCxn id="16" idx="3"/>
          </p:cNvCxnSpPr>
          <p:nvPr/>
        </p:nvCxnSpPr>
        <p:spPr>
          <a:xfrm>
            <a:off x="5652119" y="3082608"/>
            <a:ext cx="252530" cy="396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30"/>
          <p:cNvCxnSpPr>
            <a:stCxn id="13" idx="1"/>
          </p:cNvCxnSpPr>
          <p:nvPr/>
        </p:nvCxnSpPr>
        <p:spPr>
          <a:xfrm flipH="1" flipV="1">
            <a:off x="1135543" y="3670040"/>
            <a:ext cx="2850944" cy="1384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024"/>
          <p:cNvCxnSpPr>
            <a:stCxn id="13" idx="3"/>
          </p:cNvCxnSpPr>
          <p:nvPr/>
        </p:nvCxnSpPr>
        <p:spPr>
          <a:xfrm flipV="1">
            <a:off x="5308755" y="4139480"/>
            <a:ext cx="1236987" cy="91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42"/>
          <p:cNvCxnSpPr>
            <a:stCxn id="16" idx="1"/>
          </p:cNvCxnSpPr>
          <p:nvPr/>
        </p:nvCxnSpPr>
        <p:spPr>
          <a:xfrm flipH="1">
            <a:off x="2018450" y="3082608"/>
            <a:ext cx="1801424" cy="67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539552" y="5373216"/>
            <a:ext cx="367240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Slow tuner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Main purpose : Compensation of large frequency shifts with a low speed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Actuator used : Stepper motor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Espace réservé du contenu 4"/>
          <p:cNvSpPr txBox="1">
            <a:spLocks/>
          </p:cNvSpPr>
          <p:nvPr/>
        </p:nvSpPr>
        <p:spPr>
          <a:xfrm>
            <a:off x="4559743" y="5373216"/>
            <a:ext cx="3828681" cy="119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Fast tuner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Main purpose :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Compensation of small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frequency shifts with a high speed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</a:rPr>
              <a:t>Actuator used : Piezoelectric actuators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5" name="Image 11" descr="C:\Users\gandolfo.IPN\Desktop\IMG_058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4293096"/>
            <a:ext cx="936104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40152" y="1844824"/>
            <a:ext cx="27691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fr-FR" sz="1600" dirty="0"/>
              <a:t>Type V </a:t>
            </a:r>
            <a:r>
              <a:rPr lang="fr-FR" sz="1600" dirty="0" smtClean="0"/>
              <a:t>; 5</a:t>
            </a:r>
            <a:r>
              <a:rPr lang="fr-FR" sz="1600" dirty="0"/>
              <a:t>-cell prototype   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+</a:t>
            </a:r>
            <a:r>
              <a:rPr lang="fr-FR" sz="1600" dirty="0"/>
              <a:t>/- 3 mm range</a:t>
            </a:r>
            <a:r>
              <a:rPr lang="fr-FR" sz="1600" dirty="0">
                <a:solidFill>
                  <a:prstClr val="black"/>
                </a:solidFill>
              </a:rPr>
              <a:t> on </a:t>
            </a:r>
            <a:r>
              <a:rPr lang="fr-FR" sz="1600" dirty="0" err="1" smtClean="0">
                <a:solidFill>
                  <a:prstClr val="black"/>
                </a:solidFill>
              </a:rPr>
              <a:t>cavity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5652120" y="1484784"/>
            <a:ext cx="1623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E</a:t>
            </a:r>
            <a:r>
              <a:rPr lang="fr-FR" dirty="0" err="1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lliptical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 CTS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5576" y="1484784"/>
            <a:ext cx="136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dirty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CTS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5733256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  <a:ea typeface="Lucida Grande" charset="0"/>
              </a:rPr>
              <a:t>Cold </a:t>
            </a:r>
            <a:r>
              <a:rPr lang="fr-FR" dirty="0" err="1">
                <a:solidFill>
                  <a:srgbClr val="FFFFFF"/>
                </a:solidFill>
                <a:ea typeface="Lucida Grande" charset="0"/>
              </a:rPr>
              <a:t>Tuning</a:t>
            </a:r>
            <a:r>
              <a:rPr lang="fr-FR" dirty="0">
                <a:solidFill>
                  <a:srgbClr val="FFFFFF"/>
                </a:solidFill>
                <a:ea typeface="Lucida Grande" charset="0"/>
              </a:rPr>
              <a:t>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52</a:t>
            </a:fld>
            <a:endParaRPr lang="sv-SE" dirty="0"/>
          </a:p>
        </p:txBody>
      </p:sp>
      <p:pic>
        <p:nvPicPr>
          <p:cNvPr id="26" name="Image 4" descr="IPN_gif64trans_L200px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1252403" cy="73265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66081"/>
            <a:ext cx="4427984" cy="279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855" y="1484784"/>
            <a:ext cx="3612656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53058" y="3429938"/>
            <a:ext cx="4720441" cy="19024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4005064"/>
            <a:ext cx="1656184" cy="86409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83968" y="6093296"/>
            <a:ext cx="288032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Lucida Grande" charset="0"/>
              </a:rPr>
              <a:t>Fundamental</a:t>
            </a:r>
            <a:r>
              <a:rPr lang="fr-FR" dirty="0">
                <a:ea typeface="Lucida Grande" charset="0"/>
              </a:rPr>
              <a:t> </a:t>
            </a:r>
            <a:r>
              <a:rPr lang="en-US" dirty="0" smtClean="0"/>
              <a:t>Power Coupler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438" y="1470910"/>
            <a:ext cx="2900954" cy="5410200"/>
          </a:xfrm>
          <a:prstGeom prst="rect">
            <a:avLst/>
          </a:prstGeom>
        </p:spPr>
      </p:pic>
      <p:sp>
        <p:nvSpPr>
          <p:cNvPr id="51" name="ZoneTexte 8"/>
          <p:cNvSpPr txBox="1">
            <a:spLocks noChangeArrowheads="1"/>
          </p:cNvSpPr>
          <p:nvPr/>
        </p:nvSpPr>
        <p:spPr bwMode="auto">
          <a:xfrm>
            <a:off x="539552" y="1434262"/>
            <a:ext cx="949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600" dirty="0">
                <a:latin typeface="Arial" pitchFamily="34" charset="0"/>
              </a:rPr>
              <a:t>Antenna</a:t>
            </a:r>
          </a:p>
        </p:txBody>
      </p:sp>
      <p:pic>
        <p:nvPicPr>
          <p:cNvPr id="52" name="Image 47" descr="coupleur door 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8479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necteur droit avec flèche 48"/>
          <p:cNvCxnSpPr>
            <a:cxnSpLocks noChangeShapeType="1"/>
          </p:cNvCxnSpPr>
          <p:nvPr/>
        </p:nvCxnSpPr>
        <p:spPr bwMode="auto">
          <a:xfrm flipH="1" flipV="1">
            <a:off x="1878187" y="2562697"/>
            <a:ext cx="381000" cy="500062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7" name="Groupe 66"/>
          <p:cNvGrpSpPr>
            <a:grpSpLocks/>
          </p:cNvGrpSpPr>
          <p:nvPr/>
        </p:nvGrpSpPr>
        <p:grpSpPr bwMode="auto">
          <a:xfrm>
            <a:off x="1981375" y="1412775"/>
            <a:ext cx="952637" cy="576064"/>
            <a:chOff x="3077979" y="1528080"/>
            <a:chExt cx="953523" cy="576173"/>
          </a:xfrm>
        </p:grpSpPr>
        <p:sp>
          <p:nvSpPr>
            <p:cNvPr id="58" name="ZoneTexte 52"/>
            <p:cNvSpPr txBox="1">
              <a:spLocks noChangeArrowheads="1"/>
            </p:cNvSpPr>
            <p:nvPr/>
          </p:nvSpPr>
          <p:spPr bwMode="auto">
            <a:xfrm>
              <a:off x="3108496" y="1528080"/>
              <a:ext cx="923006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fr-FR" sz="1600" dirty="0">
                  <a:latin typeface="Arial" pitchFamily="34" charset="0"/>
                </a:rPr>
                <a:t>Vacuum</a:t>
              </a:r>
            </a:p>
          </p:txBody>
        </p:sp>
        <p:cxnSp>
          <p:nvCxnSpPr>
            <p:cNvPr id="59" name="Connecteur droit avec flèche 53"/>
            <p:cNvCxnSpPr>
              <a:cxnSpLocks noChangeShapeType="1"/>
            </p:cNvCxnSpPr>
            <p:nvPr/>
          </p:nvCxnSpPr>
          <p:spPr bwMode="auto">
            <a:xfrm>
              <a:off x="3077986" y="1828028"/>
              <a:ext cx="0" cy="276225"/>
            </a:xfrm>
            <a:prstGeom prst="straightConnector1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onnecteur droit 54"/>
            <p:cNvCxnSpPr>
              <a:cxnSpLocks noChangeShapeType="1"/>
            </p:cNvCxnSpPr>
            <p:nvPr/>
          </p:nvCxnSpPr>
          <p:spPr bwMode="auto">
            <a:xfrm>
              <a:off x="3077979" y="1828050"/>
              <a:ext cx="561986" cy="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ZoneTexte 55"/>
          <p:cNvSpPr txBox="1">
            <a:spLocks noChangeArrowheads="1"/>
          </p:cNvSpPr>
          <p:nvPr/>
        </p:nvSpPr>
        <p:spPr bwMode="auto">
          <a:xfrm>
            <a:off x="35496" y="1844924"/>
            <a:ext cx="1944216" cy="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Outer conductor</a:t>
            </a:r>
          </a:p>
          <a:p>
            <a:pPr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(</a:t>
            </a:r>
            <a:r>
              <a:rPr lang="en-US" altLang="fr-FR" sz="1600" dirty="0" err="1">
                <a:latin typeface="Arial" pitchFamily="34" charset="0"/>
              </a:rPr>
              <a:t>LHe</a:t>
            </a:r>
            <a:r>
              <a:rPr lang="en-US" altLang="fr-FR" sz="1600" dirty="0">
                <a:latin typeface="Arial" pitchFamily="34" charset="0"/>
              </a:rPr>
              <a:t>-</a:t>
            </a:r>
            <a:r>
              <a:rPr lang="en-US" altLang="fr-FR" sz="1600" dirty="0" smtClean="0">
                <a:latin typeface="Arial" pitchFamily="34" charset="0"/>
              </a:rPr>
              <a:t>cooled)</a:t>
            </a:r>
            <a:endParaRPr lang="en-US" altLang="fr-FR" sz="1600" dirty="0">
              <a:latin typeface="Arial" pitchFamily="34" charset="0"/>
            </a:endParaRPr>
          </a:p>
        </p:txBody>
      </p:sp>
      <p:cxnSp>
        <p:nvCxnSpPr>
          <p:cNvPr id="62" name="Connecteur droit avec flèche 56"/>
          <p:cNvCxnSpPr>
            <a:cxnSpLocks noChangeShapeType="1"/>
          </p:cNvCxnSpPr>
          <p:nvPr/>
        </p:nvCxnSpPr>
        <p:spPr bwMode="auto">
          <a:xfrm>
            <a:off x="1487662" y="2222972"/>
            <a:ext cx="171450" cy="166687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cteur droit 57"/>
          <p:cNvCxnSpPr>
            <a:cxnSpLocks noChangeShapeType="1"/>
          </p:cNvCxnSpPr>
          <p:nvPr/>
        </p:nvCxnSpPr>
        <p:spPr bwMode="auto">
          <a:xfrm>
            <a:off x="236712" y="2222972"/>
            <a:ext cx="1250950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" name="ZoneTexte 58"/>
          <p:cNvSpPr txBox="1">
            <a:spLocks noChangeArrowheads="1"/>
          </p:cNvSpPr>
          <p:nvPr/>
        </p:nvSpPr>
        <p:spPr bwMode="auto">
          <a:xfrm>
            <a:off x="179512" y="6021288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fr-FR" sz="1600" dirty="0">
                <a:latin typeface="Arial" pitchFamily="34" charset="0"/>
              </a:rPr>
              <a:t>Doorknob</a:t>
            </a:r>
          </a:p>
        </p:txBody>
      </p:sp>
      <p:cxnSp>
        <p:nvCxnSpPr>
          <p:cNvPr id="65" name="Connecteur droit avec flèche 59"/>
          <p:cNvCxnSpPr>
            <a:cxnSpLocks noChangeShapeType="1"/>
          </p:cNvCxnSpPr>
          <p:nvPr/>
        </p:nvCxnSpPr>
        <p:spPr bwMode="auto">
          <a:xfrm flipV="1">
            <a:off x="1331640" y="5939309"/>
            <a:ext cx="305247" cy="442019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ZoneTexte 61"/>
          <p:cNvSpPr txBox="1">
            <a:spLocks noChangeArrowheads="1"/>
          </p:cNvSpPr>
          <p:nvPr/>
        </p:nvSpPr>
        <p:spPr bwMode="auto">
          <a:xfrm>
            <a:off x="2457507" y="2708920"/>
            <a:ext cx="1610437" cy="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Inner conductor</a:t>
            </a:r>
          </a:p>
          <a:p>
            <a:pPr algn="r"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(water-cooled)</a:t>
            </a:r>
          </a:p>
        </p:txBody>
      </p:sp>
      <p:cxnSp>
        <p:nvCxnSpPr>
          <p:cNvPr id="68" name="Connecteur droit 62"/>
          <p:cNvCxnSpPr>
            <a:cxnSpLocks noChangeShapeType="1"/>
          </p:cNvCxnSpPr>
          <p:nvPr/>
        </p:nvCxnSpPr>
        <p:spPr bwMode="auto">
          <a:xfrm>
            <a:off x="2259187" y="3062759"/>
            <a:ext cx="1404937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cteur droit avec flèche 63"/>
          <p:cNvCxnSpPr>
            <a:cxnSpLocks noChangeShapeType="1"/>
          </p:cNvCxnSpPr>
          <p:nvPr/>
        </p:nvCxnSpPr>
        <p:spPr bwMode="auto">
          <a:xfrm flipV="1">
            <a:off x="1374949" y="3251672"/>
            <a:ext cx="404813" cy="400050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0" name="Connecteur droit 64"/>
          <p:cNvCxnSpPr>
            <a:cxnSpLocks noChangeShapeType="1"/>
          </p:cNvCxnSpPr>
          <p:nvPr/>
        </p:nvCxnSpPr>
        <p:spPr bwMode="auto">
          <a:xfrm>
            <a:off x="393874" y="3651722"/>
            <a:ext cx="985838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ZoneTexte 65"/>
          <p:cNvSpPr txBox="1">
            <a:spLocks noChangeArrowheads="1"/>
          </p:cNvSpPr>
          <p:nvPr/>
        </p:nvSpPr>
        <p:spPr bwMode="auto">
          <a:xfrm>
            <a:off x="298624" y="3285084"/>
            <a:ext cx="1324802" cy="6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Al</a:t>
            </a:r>
            <a:r>
              <a:rPr lang="en-US" altLang="fr-FR" sz="1600" baseline="-25000" dirty="0">
                <a:latin typeface="Arial" pitchFamily="34" charset="0"/>
              </a:rPr>
              <a:t>2</a:t>
            </a:r>
            <a:r>
              <a:rPr lang="en-US" altLang="fr-FR" sz="1600" dirty="0">
                <a:latin typeface="Arial" pitchFamily="34" charset="0"/>
              </a:rPr>
              <a:t>O</a:t>
            </a:r>
            <a:r>
              <a:rPr lang="en-US" altLang="fr-FR" sz="1600" baseline="-25000" dirty="0">
                <a:latin typeface="Arial" pitchFamily="34" charset="0"/>
              </a:rPr>
              <a:t>3</a:t>
            </a:r>
          </a:p>
          <a:p>
            <a:pPr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ceramic disc</a:t>
            </a:r>
          </a:p>
        </p:txBody>
      </p:sp>
      <p:sp>
        <p:nvSpPr>
          <p:cNvPr id="72" name="ZoneTexte 67"/>
          <p:cNvSpPr txBox="1">
            <a:spLocks noChangeArrowheads="1"/>
          </p:cNvSpPr>
          <p:nvPr/>
        </p:nvSpPr>
        <p:spPr bwMode="auto">
          <a:xfrm>
            <a:off x="3995936" y="5373216"/>
            <a:ext cx="960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600" dirty="0">
                <a:latin typeface="Arial" pitchFamily="34" charset="0"/>
              </a:rPr>
              <a:t>RF input</a:t>
            </a:r>
          </a:p>
        </p:txBody>
      </p:sp>
      <p:cxnSp>
        <p:nvCxnSpPr>
          <p:cNvPr id="73" name="Connecteur droit 68"/>
          <p:cNvCxnSpPr>
            <a:cxnSpLocks noChangeShapeType="1"/>
          </p:cNvCxnSpPr>
          <p:nvPr/>
        </p:nvCxnSpPr>
        <p:spPr bwMode="auto">
          <a:xfrm>
            <a:off x="3672062" y="5728172"/>
            <a:ext cx="865187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ZoneTexte 76"/>
          <p:cNvSpPr txBox="1">
            <a:spLocks noChangeArrowheads="1"/>
          </p:cNvSpPr>
          <p:nvPr/>
        </p:nvSpPr>
        <p:spPr bwMode="auto">
          <a:xfrm>
            <a:off x="0" y="5077944"/>
            <a:ext cx="1267895" cy="3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fr-FR" sz="1600" dirty="0">
                <a:latin typeface="Arial" pitchFamily="34" charset="0"/>
              </a:rPr>
              <a:t>Short circuit</a:t>
            </a:r>
          </a:p>
        </p:txBody>
      </p:sp>
      <p:cxnSp>
        <p:nvCxnSpPr>
          <p:cNvPr id="75" name="Connecteur droit 80"/>
          <p:cNvCxnSpPr>
            <a:cxnSpLocks noChangeShapeType="1"/>
          </p:cNvCxnSpPr>
          <p:nvPr/>
        </p:nvCxnSpPr>
        <p:spPr bwMode="auto">
          <a:xfrm>
            <a:off x="246237" y="5475759"/>
            <a:ext cx="1008062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6" name="Connecteur droit 82"/>
          <p:cNvCxnSpPr>
            <a:cxnSpLocks noChangeShapeType="1"/>
          </p:cNvCxnSpPr>
          <p:nvPr/>
        </p:nvCxnSpPr>
        <p:spPr bwMode="auto">
          <a:xfrm>
            <a:off x="735187" y="1772816"/>
            <a:ext cx="1009650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7" name="ZoneTexte 89"/>
          <p:cNvSpPr txBox="1">
            <a:spLocks noChangeArrowheads="1"/>
          </p:cNvSpPr>
          <p:nvPr/>
        </p:nvSpPr>
        <p:spPr bwMode="auto">
          <a:xfrm>
            <a:off x="2699792" y="4221088"/>
            <a:ext cx="98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600" dirty="0">
                <a:latin typeface="Arial" pitchFamily="34" charset="0"/>
              </a:rPr>
              <a:t>WR2300</a:t>
            </a:r>
          </a:p>
        </p:txBody>
      </p:sp>
      <p:cxnSp>
        <p:nvCxnSpPr>
          <p:cNvPr id="78" name="Connecteur droit avec flèche 90"/>
          <p:cNvCxnSpPr>
            <a:cxnSpLocks noChangeShapeType="1"/>
          </p:cNvCxnSpPr>
          <p:nvPr/>
        </p:nvCxnSpPr>
        <p:spPr bwMode="auto">
          <a:xfrm>
            <a:off x="2643362" y="4532784"/>
            <a:ext cx="0" cy="276225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" name="Connecteur droit 91"/>
          <p:cNvCxnSpPr>
            <a:cxnSpLocks noChangeShapeType="1"/>
          </p:cNvCxnSpPr>
          <p:nvPr/>
        </p:nvCxnSpPr>
        <p:spPr bwMode="auto">
          <a:xfrm>
            <a:off x="2643362" y="4532784"/>
            <a:ext cx="561975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0" name="Rectangle 79"/>
          <p:cNvSpPr/>
          <p:nvPr/>
        </p:nvSpPr>
        <p:spPr>
          <a:xfrm>
            <a:off x="7236296" y="1988840"/>
            <a:ext cx="1193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Elliptical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:</a:t>
            </a:r>
          </a:p>
          <a:p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1.1 MW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27784" y="1916832"/>
            <a:ext cx="102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Spoke</a:t>
            </a:r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: </a:t>
            </a:r>
          </a:p>
          <a:p>
            <a:r>
              <a:rPr lang="fr-FR" dirty="0" smtClean="0">
                <a:solidFill>
                  <a:srgbClr val="3366FF"/>
                </a:solidFill>
                <a:latin typeface="Lucida Grande" charset="0"/>
                <a:ea typeface="Lucida Grande" charset="0"/>
                <a:cs typeface="Lucida Grande" charset="0"/>
              </a:rPr>
              <a:t>335 kW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cold technology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than 95 % of the ESS accelerator depends on the success of Superconducting RF (SRF) Cavity technology !!</a:t>
            </a:r>
          </a:p>
          <a:p>
            <a:endParaRPr lang="en-US" sz="2000" dirty="0" smtClean="0"/>
          </a:p>
          <a:p>
            <a:r>
              <a:rPr lang="en-US" sz="2000" dirty="0" smtClean="0"/>
              <a:t>Cryogenics environment is needed to achieve larger SRF cavity gradients, hence shorter Linac and lower operating cost (effective at long term).</a:t>
            </a:r>
          </a:p>
          <a:p>
            <a:endParaRPr lang="en-US" sz="2000" dirty="0" smtClean="0"/>
          </a:p>
          <a:p>
            <a:r>
              <a:rPr lang="en-US" sz="2000" dirty="0" smtClean="0"/>
              <a:t>20 tons of “cold mass” to lower to 2 K: i.e. SRF cavities housed in cryomodules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Helium </a:t>
            </a:r>
            <a:r>
              <a:rPr lang="en-US" sz="2000" dirty="0" err="1" smtClean="0">
                <a:solidFill>
                  <a:schemeClr val="tx1"/>
                </a:solidFill>
              </a:rPr>
              <a:t>cryoplant</a:t>
            </a:r>
            <a:r>
              <a:rPr lang="en-US" sz="2000" dirty="0" smtClean="0">
                <a:solidFill>
                  <a:schemeClr val="tx1"/>
                </a:solidFill>
              </a:rPr>
              <a:t> capacity: 3 kW at 2 K, 11 kW at 40 K plus liquefaction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LHe</a:t>
            </a:r>
            <a:r>
              <a:rPr lang="en-US" sz="2000" dirty="0" smtClean="0">
                <a:solidFill>
                  <a:schemeClr val="tx1"/>
                </a:solidFill>
              </a:rPr>
              <a:t> and LH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main risk: expansion of a factor 700 !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9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6F4C0-779D-5547-8F04-508094CC741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5536" y="177281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Accelerator ingredient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Accelerator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Environment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Superfluidity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and Superconductivity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Cavity: 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model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SRF cavity fabrication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Cryomodules function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Cavity package</a:t>
            </a:r>
          </a:p>
          <a:p>
            <a:pPr marL="800100" lvl="2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Cryomodules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34290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Application to Magnet: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  <a:cs typeface="Arial"/>
              </a:rPr>
              <a:t>cryo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-magnets at </a:t>
            </a:r>
            <a:r>
              <a:rPr lang="en-US" sz="2000" dirty="0" smtClean="0">
                <a:solidFill>
                  <a:srgbClr val="000099"/>
                </a:solidFill>
                <a:latin typeface="Arial"/>
                <a:cs typeface="Arial"/>
              </a:rPr>
              <a:t>LHC</a:t>
            </a:r>
            <a:endParaRPr lang="en-US" sz="2000" dirty="0" smtClean="0">
              <a:solidFill>
                <a:srgbClr val="0000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3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SC cavity and magnet ?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0412"/>
              </p:ext>
            </p:extLst>
          </p:nvPr>
        </p:nvGraphicFramePr>
        <p:xfrm>
          <a:off x="3995936" y="1397496"/>
          <a:ext cx="5059164" cy="277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Worksheet" r:id="rId3" imgW="15595600" imgH="8559800" progId="Excel.Sheet.8">
                  <p:embed/>
                </p:oleObj>
              </mc:Choice>
              <mc:Fallback>
                <p:oleObj name="Worksheet" r:id="rId3" imgW="15595600" imgH="8559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397496"/>
                        <a:ext cx="5059164" cy="2777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68270"/>
              </p:ext>
            </p:extLst>
          </p:nvPr>
        </p:nvGraphicFramePr>
        <p:xfrm>
          <a:off x="2846" y="1566144"/>
          <a:ext cx="3561042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hoto Editor Photo" r:id="rId5" imgW="14028571" imgH="18371429" progId="MSPhotoEd.3">
                  <p:embed/>
                </p:oleObj>
              </mc:Choice>
              <mc:Fallback>
                <p:oleObj name="Photo Editor Photo" r:id="rId5" imgW="14028571" imgH="18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" y="1566144"/>
                        <a:ext cx="3561042" cy="5301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355976" y="5031596"/>
                <a:ext cx="4245393" cy="1773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charset="2"/>
                  <a:buChar char="à"/>
                </a:pPr>
                <a:r>
                  <a:rPr lang="en-US" dirty="0" err="1" smtClean="0">
                    <a:solidFill>
                      <a:srgbClr val="0094CA"/>
                    </a:solidFill>
                    <a:ea typeface="Cambria Math" charset="0"/>
                    <a:cs typeface="Cambria Math" charset="0"/>
                  </a:rPr>
                  <a:t>Nb</a:t>
                </a:r>
                <a:r>
                  <a:rPr lang="en-US" dirty="0" smtClean="0">
                    <a:solidFill>
                      <a:srgbClr val="0094CA"/>
                    </a:solidFill>
                    <a:ea typeface="Cambria Math" charset="0"/>
                    <a:cs typeface="Cambria Math" charset="0"/>
                  </a:rPr>
                  <a:t> is 10</a:t>
                </a:r>
                <a:r>
                  <a:rPr lang="en-US" baseline="30000" dirty="0" smtClean="0">
                    <a:solidFill>
                      <a:srgbClr val="0094CA"/>
                    </a:solidFill>
                    <a:ea typeface="Cambria Math" charset="0"/>
                    <a:cs typeface="Cambria Math" charset="0"/>
                  </a:rPr>
                  <a:t>5 </a:t>
                </a:r>
                <a:r>
                  <a:rPr lang="en-US" dirty="0" smtClean="0">
                    <a:solidFill>
                      <a:srgbClr val="0094CA"/>
                    </a:solidFill>
                    <a:ea typeface="Cambria Math" charset="0"/>
                    <a:cs typeface="Cambria Math" charset="0"/>
                  </a:rPr>
                  <a:t>less (electric) resistant than Cu</a:t>
                </a:r>
              </a:p>
              <a:p>
                <a:r>
                  <a:rPr lang="en-US" dirty="0">
                    <a:ea typeface="Cambria Math" charset="0"/>
                    <a:cs typeface="Cambria Math" charset="0"/>
                  </a:rPr>
                  <a:t>@100 MHz, Copper, </a:t>
                </a:r>
                <a:r>
                  <a:rPr lang="en-US" dirty="0" err="1">
                    <a:ea typeface="Cambria Math" charset="0"/>
                    <a:cs typeface="Cambria Math" charset="0"/>
                  </a:rPr>
                  <a:t>Rs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vs. </a:t>
                </a:r>
                <a:r>
                  <a:rPr lang="en-US" dirty="0" err="1">
                    <a:ea typeface="Cambria Math" charset="0"/>
                    <a:cs typeface="Cambria Math" charset="0"/>
                  </a:rPr>
                  <a:t>Nb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Rs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94CA"/>
                  </a:solidFill>
                  <a:ea typeface="Cambria Math" charset="0"/>
                  <a:cs typeface="Cambria Math" charset="0"/>
                </a:endParaRPr>
              </a:p>
              <a:p>
                <a:pPr lvl="2"/>
                <a:r>
                  <a:rPr lang="en-US" dirty="0" smtClean="0"/>
                  <a:t>Skin </a:t>
                </a:r>
                <a:r>
                  <a:rPr lang="en-US" dirty="0"/>
                  <a:t>depth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AC : Rs=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𝜎𝛿</m:t>
                        </m:r>
                      </m:den>
                    </m:f>
                  </m:oMath>
                </a14:m>
                <a:r>
                  <a:rPr lang="en-US" i="1" dirty="0">
                    <a:latin typeface="Cambria Math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i="1" dirty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𝜔𝜇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rgbClr val="0094CA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031596"/>
                <a:ext cx="4245393" cy="1773691"/>
              </a:xfrm>
              <a:prstGeom prst="rect">
                <a:avLst/>
              </a:prstGeom>
              <a:blipFill rotWithShape="0">
                <a:blip r:embed="rId7"/>
                <a:stretch>
                  <a:fillRect l="-1293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347864" y="3573016"/>
            <a:ext cx="4555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94CA"/>
                </a:solidFill>
                <a:ea typeface="Cambria Math" charset="0"/>
                <a:cs typeface="Cambria Math" charset="0"/>
                <a:sym typeface="Wingdings"/>
              </a:rPr>
              <a:t> @ 2 K, </a:t>
            </a:r>
            <a:r>
              <a:rPr lang="en-US" sz="1600" dirty="0" smtClean="0">
                <a:solidFill>
                  <a:srgbClr val="0094CA"/>
                </a:solidFill>
                <a:ea typeface="Cambria Math" charset="0"/>
                <a:cs typeface="Cambria Math" charset="0"/>
              </a:rPr>
              <a:t>He is 2.10</a:t>
            </a:r>
            <a:r>
              <a:rPr lang="en-US" sz="1600" baseline="30000" dirty="0" smtClean="0">
                <a:solidFill>
                  <a:srgbClr val="0094CA"/>
                </a:solidFill>
                <a:ea typeface="Cambria Math" charset="0"/>
                <a:cs typeface="Cambria Math" charset="0"/>
              </a:rPr>
              <a:t>3 </a:t>
            </a:r>
            <a:r>
              <a:rPr lang="en-US" sz="1600" dirty="0" smtClean="0">
                <a:solidFill>
                  <a:srgbClr val="0094CA"/>
                </a:solidFill>
                <a:ea typeface="Cambria Math" charset="0"/>
                <a:cs typeface="Cambria Math" charset="0"/>
              </a:rPr>
              <a:t>more (heat) conductive than Cu</a:t>
            </a:r>
            <a:endParaRPr lang="en-US" sz="1600" dirty="0">
              <a:solidFill>
                <a:srgbClr val="0094CA"/>
              </a:solidFill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707904" y="4077072"/>
                <a:ext cx="5590697" cy="103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94CA"/>
                    </a:solidFill>
                    <a:sym typeface="Wingdings"/>
                  </a:rPr>
                  <a:t> </a:t>
                </a:r>
                <a:r>
                  <a:rPr lang="en-US" dirty="0" smtClean="0">
                    <a:solidFill>
                      <a:srgbClr val="0094CA"/>
                    </a:solidFill>
                  </a:rPr>
                  <a:t>Resistivity </a:t>
                </a:r>
                <a:r>
                  <a:rPr lang="en-US" dirty="0">
                    <a:solidFill>
                      <a:srgbClr val="0094CA"/>
                    </a:solidFill>
                  </a:rPr>
                  <a:t>of Cu </a:t>
                </a:r>
                <a:r>
                  <a:rPr lang="en-US" dirty="0" smtClean="0">
                    <a:solidFill>
                      <a:srgbClr val="0094CA"/>
                    </a:solidFill>
                  </a:rPr>
                  <a:t>is </a:t>
                </a:r>
                <a:r>
                  <a:rPr lang="en-US" dirty="0">
                    <a:solidFill>
                      <a:srgbClr val="0094CA"/>
                    </a:solidFill>
                  </a:rPr>
                  <a:t>10</a:t>
                </a:r>
                <a:r>
                  <a:rPr lang="en-US" baseline="30000" dirty="0">
                    <a:solidFill>
                      <a:srgbClr val="0094CA"/>
                    </a:solidFill>
                  </a:rPr>
                  <a:t>18</a:t>
                </a:r>
                <a:r>
                  <a:rPr lang="en-US" dirty="0">
                    <a:solidFill>
                      <a:srgbClr val="0094CA"/>
                    </a:solidFill>
                  </a:rPr>
                  <a:t> higher than for superconductor</a:t>
                </a:r>
              </a:p>
              <a:p>
                <a:r>
                  <a:rPr lang="en-US" dirty="0"/>
                  <a:t>Copper at RT: </a:t>
                </a:r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r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 = 1.7 </a:t>
                </a:r>
                <a:r>
                  <a:rPr lang="en-US" dirty="0"/>
                  <a:t>10</a:t>
                </a:r>
                <a:r>
                  <a:rPr lang="en-US" baseline="30000" dirty="0"/>
                  <a:t>-8 </a:t>
                </a:r>
                <a:r>
                  <a:rPr lang="en-US" dirty="0" err="1">
                    <a:latin typeface="Symbol" charset="2"/>
                    <a:ea typeface="Symbol" charset="2"/>
                    <a:cs typeface="Symbol" charset="2"/>
                  </a:rPr>
                  <a:t>W.</a:t>
                </a:r>
                <a:r>
                  <a:rPr lang="en-US" dirty="0" err="1"/>
                  <a:t>m</a:t>
                </a:r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dirty="0" smtClean="0"/>
                  <a:t>uperconductor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10</a:t>
                </a:r>
                <a:r>
                  <a:rPr lang="en-US" baseline="30000" dirty="0"/>
                  <a:t>﻿−﻿26</a:t>
                </a:r>
                <a:r>
                  <a:rPr lang="en-US" dirty="0"/>
                  <a:t> </a:t>
                </a:r>
                <a:r>
                  <a:rPr lang="en-US" dirty="0" err="1"/>
                  <a:t>Ω</a:t>
                </a:r>
                <a:r>
                  <a:rPr lang="en-US" dirty="0"/>
                  <a:t>.</a:t>
                </a:r>
                <a:r>
                  <a:rPr lang="en-US" dirty="0"/>
                  <a:t> m</a:t>
                </a:r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077072"/>
                <a:ext cx="5590697" cy="1038939"/>
              </a:xfrm>
              <a:prstGeom prst="rect">
                <a:avLst/>
              </a:prstGeom>
              <a:blipFill rotWithShape="0">
                <a:blip r:embed="rId8"/>
                <a:stretch>
                  <a:fillRect l="-872" t="-4118" r="-10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8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Cooling </a:t>
            </a:r>
            <a:r>
              <a:rPr lang="en-US" altLang="x-none" dirty="0" smtClean="0"/>
              <a:t>with 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6" y="2575445"/>
            <a:ext cx="5039223" cy="4525963"/>
          </a:xfrm>
        </p:spPr>
        <p:txBody>
          <a:bodyPr>
            <a:noAutofit/>
          </a:bodyPr>
          <a:lstStyle/>
          <a:p>
            <a:r>
              <a:rPr lang="en-US" altLang="x-none" sz="1800" dirty="0"/>
              <a:t>Boiling helium I (normal helium)</a:t>
            </a:r>
          </a:p>
          <a:p>
            <a:pPr lvl="1"/>
            <a:r>
              <a:rPr lang="en-US" altLang="x-none" sz="1600" dirty="0"/>
              <a:t>1 W/cm</a:t>
            </a:r>
            <a:r>
              <a:rPr lang="en-US" altLang="x-none" sz="1600" baseline="30000" dirty="0"/>
              <a:t>2</a:t>
            </a:r>
            <a:r>
              <a:rPr lang="en-US" altLang="x-none" sz="1600" dirty="0"/>
              <a:t> in nucleate boiling with 0.5 K temperature rise to the object surface so equivalent to </a:t>
            </a:r>
            <a:r>
              <a:rPr lang="en-US" altLang="x-none" sz="1600" dirty="0">
                <a:solidFill>
                  <a:schemeClr val="accent2"/>
                </a:solidFill>
              </a:rPr>
              <a:t>2 </a:t>
            </a:r>
            <a:r>
              <a:rPr lang="en-US" altLang="x-none" sz="1600" dirty="0" smtClean="0">
                <a:solidFill>
                  <a:schemeClr val="accent2"/>
                </a:solidFill>
              </a:rPr>
              <a:t>W/cm</a:t>
            </a:r>
            <a:r>
              <a:rPr lang="en-US" altLang="x-none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x-none" sz="1600" dirty="0" smtClean="0">
                <a:solidFill>
                  <a:schemeClr val="accent2"/>
                </a:solidFill>
              </a:rPr>
              <a:t>K</a:t>
            </a:r>
          </a:p>
          <a:p>
            <a:pPr lvl="1"/>
            <a:endParaRPr lang="en-US" altLang="x-none" sz="1100" dirty="0"/>
          </a:p>
          <a:p>
            <a:r>
              <a:rPr lang="en-US" altLang="x-none" sz="1800" dirty="0"/>
              <a:t>Forced convection helium I </a:t>
            </a:r>
          </a:p>
          <a:p>
            <a:pPr lvl="1"/>
            <a:r>
              <a:rPr lang="en-US" altLang="x-none" sz="1600" dirty="0"/>
              <a:t>Convection coefficients on the order of </a:t>
            </a:r>
            <a:endParaRPr lang="en-US" altLang="x-none" sz="1600" dirty="0" smtClean="0"/>
          </a:p>
          <a:p>
            <a:pPr marL="457200" lvl="1" indent="0"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	</a:t>
            </a:r>
            <a:r>
              <a:rPr lang="en-US" altLang="x-none" sz="1600" dirty="0" smtClean="0">
                <a:solidFill>
                  <a:schemeClr val="accent2"/>
                </a:solidFill>
              </a:rPr>
              <a:t>0.1 </a:t>
            </a:r>
            <a:r>
              <a:rPr lang="en-US" altLang="x-none" sz="1600" dirty="0" smtClean="0">
                <a:solidFill>
                  <a:schemeClr val="accent2"/>
                </a:solidFill>
              </a:rPr>
              <a:t>W/cm</a:t>
            </a:r>
            <a:r>
              <a:rPr lang="en-US" altLang="x-none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x-none" sz="1600" dirty="0" smtClean="0">
                <a:solidFill>
                  <a:schemeClr val="accent2"/>
                </a:solidFill>
              </a:rPr>
              <a:t>K</a:t>
            </a:r>
          </a:p>
          <a:p>
            <a:pPr lvl="1"/>
            <a:endParaRPr lang="en-US" altLang="x-none" sz="1100" dirty="0"/>
          </a:p>
          <a:p>
            <a:r>
              <a:rPr lang="en-US" altLang="x-none" sz="1800" dirty="0"/>
              <a:t>Saturated helium II (superfluid </a:t>
            </a:r>
            <a:r>
              <a:rPr lang="en-US" altLang="x-none" sz="1800" dirty="0" smtClean="0"/>
              <a:t>helium) </a:t>
            </a:r>
            <a:endParaRPr lang="en-US" altLang="x-none" sz="1800" dirty="0"/>
          </a:p>
          <a:p>
            <a:pPr lvl="1"/>
            <a:r>
              <a:rPr lang="en-US" altLang="x-none" sz="1600" dirty="0">
                <a:solidFill>
                  <a:schemeClr val="accent2"/>
                </a:solidFill>
              </a:rPr>
              <a:t>1 W/cm</a:t>
            </a:r>
            <a:r>
              <a:rPr lang="en-US" altLang="x-none" sz="1600" baseline="30000" dirty="0">
                <a:solidFill>
                  <a:schemeClr val="accent2"/>
                </a:solidFill>
              </a:rPr>
              <a:t>2</a:t>
            </a:r>
            <a:r>
              <a:rPr lang="en-US" altLang="x-none" sz="1600" dirty="0"/>
              <a:t> heat transport to the surface without </a:t>
            </a:r>
            <a:r>
              <a:rPr lang="en-US" altLang="x-none" sz="1600" dirty="0" smtClean="0"/>
              <a:t>bubbles</a:t>
            </a:r>
          </a:p>
          <a:p>
            <a:pPr lvl="1"/>
            <a:endParaRPr lang="en-US" altLang="x-none" sz="1100" dirty="0"/>
          </a:p>
          <a:p>
            <a:r>
              <a:rPr lang="en-US" altLang="x-none" sz="1800" dirty="0"/>
              <a:t>Pressurized helium II</a:t>
            </a:r>
          </a:p>
          <a:p>
            <a:pPr lvl="1"/>
            <a:r>
              <a:rPr lang="en-US" altLang="x-none" sz="1600" dirty="0" err="1"/>
              <a:t>Kapitza</a:t>
            </a:r>
            <a:r>
              <a:rPr lang="en-US" altLang="x-none" sz="1600" dirty="0"/>
              <a:t> conductance about </a:t>
            </a:r>
            <a:r>
              <a:rPr lang="en-US" altLang="x-none" sz="1600" dirty="0">
                <a:solidFill>
                  <a:schemeClr val="accent2"/>
                </a:solidFill>
              </a:rPr>
              <a:t>0.6 W/cm</a:t>
            </a:r>
            <a:r>
              <a:rPr lang="en-US" altLang="x-none" sz="1600" baseline="30000" dirty="0">
                <a:solidFill>
                  <a:schemeClr val="accent2"/>
                </a:solidFill>
              </a:rPr>
              <a:t>2</a:t>
            </a:r>
            <a:r>
              <a:rPr lang="en-US" altLang="x-none" sz="1600" dirty="0">
                <a:solidFill>
                  <a:schemeClr val="accent2"/>
                </a:solidFill>
              </a:rPr>
              <a:t>K</a:t>
            </a:r>
            <a:endParaRPr lang="en-US" altLang="x-none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Picture 103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14" y="2708920"/>
            <a:ext cx="4419601" cy="280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879024" y="3990603"/>
            <a:ext cx="990600" cy="1025098"/>
            <a:chOff x="1447800" y="5105400"/>
            <a:chExt cx="990600" cy="1025098"/>
          </a:xfrm>
        </p:grpSpPr>
        <p:sp>
          <p:nvSpPr>
            <p:cNvPr id="7" name="Cross 6"/>
            <p:cNvSpPr/>
            <p:nvPr/>
          </p:nvSpPr>
          <p:spPr bwMode="auto">
            <a:xfrm>
              <a:off x="1905000" y="5105400"/>
              <a:ext cx="228600" cy="228600"/>
            </a:xfrm>
            <a:prstGeom prst="plus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Cross 7"/>
            <p:cNvSpPr/>
            <p:nvPr/>
          </p:nvSpPr>
          <p:spPr bwMode="auto">
            <a:xfrm>
              <a:off x="1905000" y="5638800"/>
              <a:ext cx="228600" cy="228600"/>
            </a:xfrm>
            <a:prstGeom prst="plus">
              <a:avLst/>
            </a:prstGeom>
            <a:solidFill>
              <a:srgbClr val="FF281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715000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  <a:latin typeface="Arial"/>
                  <a:cs typeface="Arial"/>
                </a:rPr>
                <a:t>LHC operation</a:t>
              </a:r>
              <a:endParaRPr lang="en-US" sz="105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22024" y="3990603"/>
            <a:ext cx="1705742" cy="353199"/>
            <a:chOff x="2590800" y="5105400"/>
            <a:chExt cx="1705742" cy="353199"/>
          </a:xfrm>
        </p:grpSpPr>
        <p:sp>
          <p:nvSpPr>
            <p:cNvPr id="11" name="Isosceles Triangle 17"/>
            <p:cNvSpPr/>
            <p:nvPr/>
          </p:nvSpPr>
          <p:spPr bwMode="auto">
            <a:xfrm>
              <a:off x="2590800" y="5105400"/>
              <a:ext cx="304800" cy="1524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399" y="5181600"/>
              <a:ext cx="1477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8000"/>
                  </a:solidFill>
                  <a:latin typeface="Arial"/>
                  <a:cs typeface="Arial"/>
                </a:rPr>
                <a:t>Tevatron</a:t>
              </a:r>
              <a:r>
                <a:rPr lang="en-US" sz="1200" dirty="0" smtClean="0">
                  <a:solidFill>
                    <a:srgbClr val="008000"/>
                  </a:solidFill>
                  <a:latin typeface="Arial"/>
                  <a:cs typeface="Arial"/>
                </a:rPr>
                <a:t> operation</a:t>
              </a:r>
              <a:endParaRPr lang="en-US" sz="120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8214" y="1524703"/>
            <a:ext cx="9144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  <a:sym typeface="Wingdings"/>
              </a:rPr>
              <a:t> </a:t>
            </a:r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</a:rPr>
              <a:t>Helium 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(25 %) is the most common element in </a:t>
            </a:r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</a:rPr>
              <a:t>Universe 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after Hydrogen (73 %</a:t>
            </a:r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</a:rPr>
              <a:t>)</a:t>
            </a:r>
          </a:p>
          <a:p>
            <a:endParaRPr lang="en-US" sz="1100" dirty="0">
              <a:solidFill>
                <a:srgbClr val="05050B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  <a:sym typeface="Wingdings"/>
              </a:rPr>
              <a:t> </a:t>
            </a:r>
            <a:r>
              <a:rPr lang="en-US" dirty="0" smtClean="0">
                <a:solidFill>
                  <a:srgbClr val="05050B"/>
                </a:solidFill>
                <a:latin typeface="Arial"/>
                <a:cs typeface="Arial"/>
              </a:rPr>
              <a:t>Two 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isotopes: </a:t>
            </a:r>
            <a:r>
              <a:rPr lang="en-US" baseline="30000" dirty="0">
                <a:solidFill>
                  <a:srgbClr val="05050B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He (fermion) &amp; </a:t>
            </a:r>
            <a:r>
              <a:rPr lang="en-US" baseline="30000" dirty="0">
                <a:solidFill>
                  <a:srgbClr val="05050B"/>
                </a:solidFill>
                <a:latin typeface="Arial"/>
                <a:cs typeface="Arial"/>
              </a:rPr>
              <a:t>4</a:t>
            </a:r>
            <a:r>
              <a:rPr lang="en-US" dirty="0">
                <a:solidFill>
                  <a:srgbClr val="05050B"/>
                </a:solidFill>
                <a:latin typeface="Arial"/>
                <a:cs typeface="Arial"/>
              </a:rPr>
              <a:t>He (boson)</a:t>
            </a:r>
          </a:p>
        </p:txBody>
      </p:sp>
      <p:sp>
        <p:nvSpPr>
          <p:cNvPr id="16" name="Oval 1078"/>
          <p:cNvSpPr>
            <a:spLocks noChangeArrowheads="1"/>
          </p:cNvSpPr>
          <p:nvPr/>
        </p:nvSpPr>
        <p:spPr bwMode="auto">
          <a:xfrm>
            <a:off x="3995850" y="1795551"/>
            <a:ext cx="990600" cy="6794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4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34510</TotalTime>
  <Words>2783</Words>
  <Application>Microsoft Macintosh PowerPoint</Application>
  <PresentationFormat>On-screen Show (4:3)</PresentationFormat>
  <Paragraphs>735</Paragraphs>
  <Slides>53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53</vt:i4>
      </vt:variant>
    </vt:vector>
  </HeadingPairs>
  <TitlesOfParts>
    <vt:vector size="77" baseType="lpstr">
      <vt:lpstr>Arial Bold</vt:lpstr>
      <vt:lpstr>Calibri</vt:lpstr>
      <vt:lpstr>Cambria Math</vt:lpstr>
      <vt:lpstr>Comic Sans MS</vt:lpstr>
      <vt:lpstr>Futura Condensed</vt:lpstr>
      <vt:lpstr>Gill Sans</vt:lpstr>
      <vt:lpstr>Gill Sans Light</vt:lpstr>
      <vt:lpstr>Helvetica</vt:lpstr>
      <vt:lpstr>Lucida Grande</vt:lpstr>
      <vt:lpstr>Monotype Sorts</vt:lpstr>
      <vt:lpstr>MS Mincho</vt:lpstr>
      <vt:lpstr>ＭＳ Ｐゴシック</vt:lpstr>
      <vt:lpstr>Symbol</vt:lpstr>
      <vt:lpstr>Times</vt:lpstr>
      <vt:lpstr>Times New Roman</vt:lpstr>
      <vt:lpstr>Wingdings</vt:lpstr>
      <vt:lpstr>Arial</vt:lpstr>
      <vt:lpstr>ESS Core Powerpoint template</vt:lpstr>
      <vt:lpstr>Photo Editor Photo</vt:lpstr>
      <vt:lpstr>Equation.3</vt:lpstr>
      <vt:lpstr>Equation</vt:lpstr>
      <vt:lpstr>Picture</vt:lpstr>
      <vt:lpstr>Image</vt:lpstr>
      <vt:lpstr>Microsoft Excel 97 - 2004 Worksheet</vt:lpstr>
      <vt:lpstr>Accelerator Technologies SRF Proton Accelerator</vt:lpstr>
      <vt:lpstr>References </vt:lpstr>
      <vt:lpstr>Outline</vt:lpstr>
      <vt:lpstr>Proton Accelerator Main Ingrédients</vt:lpstr>
      <vt:lpstr>Example of Linear Accelerator design</vt:lpstr>
      <vt:lpstr>A cold technology environment</vt:lpstr>
      <vt:lpstr>Outline</vt:lpstr>
      <vt:lpstr>Why SC cavity and magnet ?</vt:lpstr>
      <vt:lpstr>Cooling with Helium</vt:lpstr>
      <vt:lpstr>Superfluidity Helium- The two-fluid model</vt:lpstr>
      <vt:lpstr>Thermal conductivity of helium II</vt:lpstr>
      <vt:lpstr>Perfect cooling for Magnets &amp; SRF</vt:lpstr>
      <vt:lpstr>Superconducting magnets</vt:lpstr>
      <vt:lpstr>Superconducting cavities</vt:lpstr>
      <vt:lpstr>Outline</vt:lpstr>
      <vt:lpstr>Particle Accelerators need RF Cavity (see Anders’s talk) </vt:lpstr>
      <vt:lpstr>Recall: RF Cavity shape</vt:lpstr>
      <vt:lpstr>RF Cavity - RLC Model for Cavity Mode</vt:lpstr>
      <vt:lpstr>RF Cavity   RLC Parameters for a Transmission Line Cavity</vt:lpstr>
      <vt:lpstr>Cavity Quality factor</vt:lpstr>
      <vt:lpstr>SRF Cavities Performances</vt:lpstr>
      <vt:lpstr>Outline</vt:lpstr>
      <vt:lpstr>ESS Requirements and RF Parameters</vt:lpstr>
      <vt:lpstr>Design: ESS High-beta cavity</vt:lpstr>
      <vt:lpstr>Design: SRF Cavities Development</vt:lpstr>
      <vt:lpstr>How to fabricate a SRF cavity…</vt:lpstr>
      <vt:lpstr>Fabrication: Field flatness tooling at CEA</vt:lpstr>
      <vt:lpstr>Elliptical Cavity Preparation</vt:lpstr>
      <vt:lpstr>Chemical treatment set-up</vt:lpstr>
      <vt:lpstr>Why Surface Polishing ?</vt:lpstr>
      <vt:lpstr>Why Surface Polishing ?</vt:lpstr>
      <vt:lpstr>Why do we need clean-room ?</vt:lpstr>
      <vt:lpstr>Cavity clean room assembly with High Pressure Rinsing</vt:lpstr>
      <vt:lpstr>Vertical test results</vt:lpstr>
      <vt:lpstr>Spoke cavity Performances  (Jan-June 2015)</vt:lpstr>
      <vt:lpstr>PowerPoint Presentation</vt:lpstr>
      <vt:lpstr>Radioprotection improvement for CV tests</vt:lpstr>
      <vt:lpstr>Outline</vt:lpstr>
      <vt:lpstr>Cavities package to Cryomodules</vt:lpstr>
      <vt:lpstr>Spoke cryomodule</vt:lpstr>
      <vt:lpstr>Spoke cryomodule</vt:lpstr>
      <vt:lpstr>Spoke cryomodule</vt:lpstr>
      <vt:lpstr>Spoke cryomodule</vt:lpstr>
      <vt:lpstr>The Spoke cryomodule prototype</vt:lpstr>
      <vt:lpstr>The Spoke cryomodule</vt:lpstr>
      <vt:lpstr>The Spoke cryomodule prototype</vt:lpstr>
      <vt:lpstr>The Spoke cryomodule prototype</vt:lpstr>
      <vt:lpstr>Outline</vt:lpstr>
      <vt:lpstr>Cavity package</vt:lpstr>
      <vt:lpstr>Cavities tuning: Lorentz De-tuning</vt:lpstr>
      <vt:lpstr>Cold Tuning System</vt:lpstr>
      <vt:lpstr>Cold Tuning System</vt:lpstr>
      <vt:lpstr>Fundamental Power Coupler</vt:lpstr>
    </vt:vector>
  </TitlesOfParts>
  <Company>ESS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Christine Darve</cp:lastModifiedBy>
  <cp:revision>451</cp:revision>
  <dcterms:created xsi:type="dcterms:W3CDTF">2013-10-29T16:05:10Z</dcterms:created>
  <dcterms:modified xsi:type="dcterms:W3CDTF">2017-08-17T22:13:44Z</dcterms:modified>
</cp:coreProperties>
</file>