
<file path=[Content_Types].xml><?xml version="1.0" encoding="utf-8"?>
<Types xmlns="http://schemas.openxmlformats.org/package/2006/content-types">
  <Default Extension="xml" ContentType="application/xml"/>
  <Default Extension="m4v" ContentType="video/unknown"/>
  <Default Extension="emf" ContentType="image/x-emf"/>
  <Default Extension="xlsx" ContentType="application/vnd.openxmlformats-officedocument.spreadsheetml.sheet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70" r:id="rId2"/>
    <p:sldId id="271" r:id="rId3"/>
    <p:sldId id="272" r:id="rId4"/>
    <p:sldId id="273" r:id="rId5"/>
    <p:sldId id="274" r:id="rId6"/>
    <p:sldId id="275" r:id="rId7"/>
    <p:sldId id="265" r:id="rId8"/>
    <p:sldId id="277" r:id="rId9"/>
    <p:sldId id="27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7DE4B"/>
    <a:srgbClr val="18334B"/>
    <a:srgbClr val="6073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4890" autoAdjust="0"/>
  </p:normalViewPr>
  <p:slideViewPr>
    <p:cSldViewPr snapToGrid="0">
      <p:cViewPr varScale="1">
        <p:scale>
          <a:sx n="72" d="100"/>
          <a:sy n="72" d="100"/>
        </p:scale>
        <p:origin x="-496" y="-1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2"/>
    </mc:Choice>
    <mc:Fallback>
      <c:style val="1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Server performance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NDStd Image</c:v>
                </c:pt>
              </c:strCache>
            </c:strRef>
          </c:tx>
          <c:spPr>
            <a:solidFill>
              <a:srgbClr val="18334B"/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No Client</c:v>
                </c:pt>
                <c:pt idx="1">
                  <c:v>Probe</c:v>
                </c:pt>
                <c:pt idx="2">
                  <c:v>Intensity Plot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9.0</c:v>
                </c:pt>
                <c:pt idx="1">
                  <c:v>31.0</c:v>
                </c:pt>
                <c:pt idx="2">
                  <c:v>32.0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NDPva Image</c:v>
                </c:pt>
              </c:strCache>
            </c:strRef>
          </c:tx>
          <c:spPr>
            <a:solidFill>
              <a:srgbClr val="C7DE4B"/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No Client</c:v>
                </c:pt>
                <c:pt idx="1">
                  <c:v>Probe</c:v>
                </c:pt>
                <c:pt idx="2">
                  <c:v>Intensity Plot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9.0</c:v>
                </c:pt>
                <c:pt idx="1">
                  <c:v>11.0</c:v>
                </c:pt>
                <c:pt idx="2">
                  <c:v>11.0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134175080"/>
        <c:axId val="2135747368"/>
      </c:barChart>
      <c:catAx>
        <c:axId val="2134175080"/>
        <c:scaling>
          <c:orientation val="minMax"/>
        </c:scaling>
        <c:delete val="0"/>
        <c:axPos val="b"/>
        <c:majorTickMark val="none"/>
        <c:minorTickMark val="none"/>
        <c:tickLblPos val="nextTo"/>
        <c:crossAx val="2135747368"/>
        <c:crosses val="autoZero"/>
        <c:auto val="1"/>
        <c:lblAlgn val="ctr"/>
        <c:lblOffset val="100"/>
        <c:noMultiLvlLbl val="0"/>
      </c:catAx>
      <c:valAx>
        <c:axId val="213574736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CPU load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213417508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2"/>
    </mc:Choice>
    <mc:Fallback>
      <c:style val="1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CS-Studio</a:t>
            </a:r>
            <a:r>
              <a:rPr lang="en-US" baseline="0" dirty="0" smtClean="0"/>
              <a:t> </a:t>
            </a:r>
            <a:r>
              <a:rPr lang="en-US" dirty="0" smtClean="0"/>
              <a:t>performance</a:t>
            </a:r>
            <a:endParaRPr lang="en-US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NDStd Image</c:v>
                </c:pt>
              </c:strCache>
            </c:strRef>
          </c:tx>
          <c:spPr>
            <a:solidFill>
              <a:srgbClr val="18334B"/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Probe</c:v>
                </c:pt>
                <c:pt idx="1">
                  <c:v>Intensity Plot</c:v>
                </c:pt>
                <c:pt idx="2">
                  <c:v>Vimage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2.8</c:v>
                </c:pt>
                <c:pt idx="1">
                  <c:v>3.0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NDPva Image</c:v>
                </c:pt>
              </c:strCache>
            </c:strRef>
          </c:tx>
          <c:spPr>
            <a:solidFill>
              <a:srgbClr val="C7DE4B"/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Probe</c:v>
                </c:pt>
                <c:pt idx="1">
                  <c:v>Intensity Plot</c:v>
                </c:pt>
                <c:pt idx="2">
                  <c:v>Vimage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3.0</c:v>
                </c:pt>
                <c:pt idx="1">
                  <c:v>2.4</c:v>
                </c:pt>
                <c:pt idx="2">
                  <c:v>1.6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134374952"/>
        <c:axId val="2139032504"/>
      </c:barChart>
      <c:catAx>
        <c:axId val="2134374952"/>
        <c:scaling>
          <c:orientation val="minMax"/>
        </c:scaling>
        <c:delete val="0"/>
        <c:axPos val="b"/>
        <c:majorTickMark val="none"/>
        <c:minorTickMark val="none"/>
        <c:tickLblPos val="nextTo"/>
        <c:crossAx val="2139032504"/>
        <c:crosses val="autoZero"/>
        <c:auto val="1"/>
        <c:lblAlgn val="ctr"/>
        <c:lblOffset val="100"/>
        <c:noMultiLvlLbl val="0"/>
      </c:catAx>
      <c:valAx>
        <c:axId val="213903250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CPU load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213437495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2"/>
    </mc:Choice>
    <mc:Fallback>
      <c:style val="1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Server performance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NDStd Image</c:v>
                </c:pt>
              </c:strCache>
            </c:strRef>
          </c:tx>
          <c:spPr>
            <a:solidFill>
              <a:srgbClr val="18334B"/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No Client</c:v>
                </c:pt>
                <c:pt idx="1">
                  <c:v>Probe</c:v>
                </c:pt>
                <c:pt idx="2">
                  <c:v>Intensity Plot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4.3</c:v>
                </c:pt>
                <c:pt idx="1">
                  <c:v>92.3</c:v>
                </c:pt>
                <c:pt idx="2">
                  <c:v>94.0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NDPva Image</c:v>
                </c:pt>
              </c:strCache>
            </c:strRef>
          </c:tx>
          <c:spPr>
            <a:solidFill>
              <a:srgbClr val="C7DE4B"/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No Client</c:v>
                </c:pt>
                <c:pt idx="1">
                  <c:v>Probe</c:v>
                </c:pt>
                <c:pt idx="2">
                  <c:v>Intensity Plot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2.5</c:v>
                </c:pt>
                <c:pt idx="1">
                  <c:v>80.0</c:v>
                </c:pt>
                <c:pt idx="2">
                  <c:v>79.0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134622088"/>
        <c:axId val="-2108408856"/>
      </c:barChart>
      <c:catAx>
        <c:axId val="2134622088"/>
        <c:scaling>
          <c:orientation val="minMax"/>
        </c:scaling>
        <c:delete val="0"/>
        <c:axPos val="b"/>
        <c:majorTickMark val="none"/>
        <c:minorTickMark val="none"/>
        <c:tickLblPos val="nextTo"/>
        <c:crossAx val="-2108408856"/>
        <c:crosses val="autoZero"/>
        <c:auto val="1"/>
        <c:lblAlgn val="ctr"/>
        <c:lblOffset val="100"/>
        <c:noMultiLvlLbl val="0"/>
      </c:catAx>
      <c:valAx>
        <c:axId val="-210840885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CPU load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2134622088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2"/>
    </mc:Choice>
    <mc:Fallback>
      <c:style val="1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CS-Studio</a:t>
            </a:r>
            <a:r>
              <a:rPr lang="en-US" baseline="0" dirty="0" smtClean="0"/>
              <a:t> </a:t>
            </a:r>
            <a:r>
              <a:rPr lang="en-US" dirty="0" smtClean="0"/>
              <a:t>performance</a:t>
            </a:r>
            <a:endParaRPr lang="en-US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NDStd Image</c:v>
                </c:pt>
              </c:strCache>
            </c:strRef>
          </c:tx>
          <c:spPr>
            <a:solidFill>
              <a:srgbClr val="18334B"/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Probe</c:v>
                </c:pt>
                <c:pt idx="1">
                  <c:v>Intensity Plot</c:v>
                </c:pt>
                <c:pt idx="2">
                  <c:v>Vimage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4.0</c:v>
                </c:pt>
                <c:pt idx="1">
                  <c:v>5.5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NDPva Image</c:v>
                </c:pt>
              </c:strCache>
            </c:strRef>
          </c:tx>
          <c:spPr>
            <a:solidFill>
              <a:srgbClr val="C7DE4B"/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Probe</c:v>
                </c:pt>
                <c:pt idx="1">
                  <c:v>Intensity Plot</c:v>
                </c:pt>
                <c:pt idx="2">
                  <c:v>Vimage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3.4</c:v>
                </c:pt>
                <c:pt idx="1">
                  <c:v>4.2</c:v>
                </c:pt>
                <c:pt idx="2">
                  <c:v>5.3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-2132228712"/>
        <c:axId val="-2134513592"/>
      </c:barChart>
      <c:catAx>
        <c:axId val="-2132228712"/>
        <c:scaling>
          <c:orientation val="minMax"/>
        </c:scaling>
        <c:delete val="0"/>
        <c:axPos val="b"/>
        <c:majorTickMark val="none"/>
        <c:minorTickMark val="none"/>
        <c:tickLblPos val="nextTo"/>
        <c:crossAx val="-2134513592"/>
        <c:crosses val="autoZero"/>
        <c:auto val="1"/>
        <c:lblAlgn val="ctr"/>
        <c:lblOffset val="100"/>
        <c:noMultiLvlLbl val="0"/>
      </c:catAx>
      <c:valAx>
        <c:axId val="-213451359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CPU load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-213222871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34C000-58F6-1C4C-8382-2AA7374DE858}" type="datetimeFigureOut">
              <a:rPr lang="en-US" smtClean="0"/>
              <a:t>10/6/17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EE9774-EBB6-0345-A83C-EECFA5811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197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487C29-F375-2B48-BA6C-79B3C5A15FE2}" type="slidenum">
              <a:rPr lang="de-DE" smtClean="0"/>
              <a:pPr>
                <a:defRPr/>
              </a:pPr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94310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487C29-F375-2B48-BA6C-79B3C5A15FE2}" type="slidenum">
              <a:rPr lang="de-DE" smtClean="0"/>
              <a:pPr>
                <a:defRPr/>
              </a:pPr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94310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deployed v4 at AMX (8 cameras), FMX (9 cameras) and CHX (2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Eiger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detectors).</a:t>
            </a:r>
          </a:p>
          <a:p>
            <a:r>
              <a:rPr lang="da-D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‪</a:t>
            </a:r>
            <a:r>
              <a:rPr lang="da-DK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ADCore</a:t>
            </a:r>
            <a:r>
              <a:rPr lang="da-D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R2-6</a:t>
            </a:r>
          </a:p>
          <a:p>
            <a:endParaRPr lang="da-DK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da-D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‪</a:t>
            </a:r>
            <a:r>
              <a:rPr lang="da-DK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Camera</a:t>
            </a:r>
            <a:r>
              <a:rPr lang="da-D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a-DK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</a:t>
            </a:r>
            <a:r>
              <a:rPr lang="da-D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a-DK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</a:t>
            </a:r>
            <a:r>
              <a:rPr lang="da-D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a-DK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used</a:t>
            </a:r>
            <a:r>
              <a:rPr lang="da-D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a AVT GT3400C</a:t>
            </a:r>
          </a:p>
          <a:p>
            <a:endParaRPr lang="da-DK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is-I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‪ Image size (1692*1352) at 33 Hz</a:t>
            </a:r>
          </a:p>
          <a:p>
            <a:endParaRPr lang="is-I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is-I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‪Bruno’s                – 17ID</a:t>
            </a:r>
          </a:p>
          <a:p>
            <a:r>
              <a:rPr lang="is-I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‪Oksana’s              – 11BM</a:t>
            </a:r>
          </a:p>
          <a:p>
            <a:endParaRPr lang="is-I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‪ 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Prosilica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GC1290 M running @ 33 fps h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487C29-F375-2B48-BA6C-79B3C5A15FE2}" type="slidenum">
              <a:rPr lang="de-DE" smtClean="0"/>
              <a:pPr>
                <a:defRPr/>
              </a:pPr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94310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deployed v4 at AMX (8 cameras), FMX (9 cameras) and CHX (2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Eiger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detectors).</a:t>
            </a:r>
          </a:p>
          <a:p>
            <a:r>
              <a:rPr lang="da-D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‪</a:t>
            </a:r>
            <a:r>
              <a:rPr lang="da-DK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ADCore</a:t>
            </a:r>
            <a:r>
              <a:rPr lang="da-D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R2-6</a:t>
            </a:r>
          </a:p>
          <a:p>
            <a:endParaRPr lang="da-DK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da-D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‪</a:t>
            </a:r>
            <a:r>
              <a:rPr lang="da-DK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Camera</a:t>
            </a:r>
            <a:r>
              <a:rPr lang="da-D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a-DK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</a:t>
            </a:r>
            <a:r>
              <a:rPr lang="da-D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a-DK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</a:t>
            </a:r>
            <a:r>
              <a:rPr lang="da-D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a-DK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used</a:t>
            </a:r>
            <a:r>
              <a:rPr lang="da-D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a AVT GT3400C</a:t>
            </a:r>
          </a:p>
          <a:p>
            <a:endParaRPr lang="da-DK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is-I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‪ Image size (1692*1352) at 33 Hz</a:t>
            </a:r>
          </a:p>
          <a:p>
            <a:endParaRPr lang="is-I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is-I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‪Bruno’s                – 17ID</a:t>
            </a:r>
          </a:p>
          <a:p>
            <a:r>
              <a:rPr lang="is-I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‪Oksana’s              – 11BM</a:t>
            </a:r>
          </a:p>
          <a:p>
            <a:endParaRPr lang="is-I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‪ 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Prosilica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GC1290 M running @ 33 fps h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487C29-F375-2B48-BA6C-79B3C5A15FE2}" type="slidenum">
              <a:rPr lang="de-DE" smtClean="0"/>
              <a:pPr>
                <a:defRPr/>
              </a:pPr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94310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E9774-EBB6-0345-A83C-EECFA5811E6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9334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E9774-EBB6-0345-A83C-EECFA5811E6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337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AA5189-E3C0-5541-BCD2-55708D4D52CC}" type="slidenum">
              <a:rPr lang="de-DE"/>
              <a:pPr/>
              <a:t>9</a:t>
            </a:fld>
            <a:endParaRPr lang="de-DE" dirty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73178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EC6BA-D7AF-479D-B7EA-2060CAC9255A}" type="datetimeFigureOut">
              <a:rPr lang="en-US" smtClean="0"/>
              <a:t>10/6/17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ABA80-136B-47BF-8F57-13C02BCFC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581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EC6BA-D7AF-479D-B7EA-2060CAC9255A}" type="datetimeFigureOut">
              <a:rPr lang="en-US" smtClean="0"/>
              <a:t>10/6/17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ABA80-136B-47BF-8F57-13C02BCFC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397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EC6BA-D7AF-479D-B7EA-2060CAC9255A}" type="datetimeFigureOut">
              <a:rPr lang="en-US" smtClean="0"/>
              <a:t>10/6/17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ABA80-136B-47BF-8F57-13C02BCFC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4654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apitelblatt mit Aufzählu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0241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EC6BA-D7AF-479D-B7EA-2060CAC9255A}" type="datetimeFigureOut">
              <a:rPr lang="en-US" smtClean="0"/>
              <a:t>10/6/17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ABA80-136B-47BF-8F57-13C02BCFC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131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EC6BA-D7AF-479D-B7EA-2060CAC9255A}" type="datetimeFigureOut">
              <a:rPr lang="en-US" smtClean="0"/>
              <a:t>10/6/17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ABA80-136B-47BF-8F57-13C02BCFC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56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EC6BA-D7AF-479D-B7EA-2060CAC9255A}" type="datetimeFigureOut">
              <a:rPr lang="en-US" smtClean="0"/>
              <a:t>10/6/17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ABA80-136B-47BF-8F57-13C02BCFC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60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EC6BA-D7AF-479D-B7EA-2060CAC9255A}" type="datetimeFigureOut">
              <a:rPr lang="en-US" smtClean="0"/>
              <a:t>10/6/17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ABA80-136B-47BF-8F57-13C02BCFC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423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EC6BA-D7AF-479D-B7EA-2060CAC9255A}" type="datetimeFigureOut">
              <a:rPr lang="en-US" smtClean="0"/>
              <a:t>10/6/17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ABA80-136B-47BF-8F57-13C02BCFC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432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EC6BA-D7AF-479D-B7EA-2060CAC9255A}" type="datetimeFigureOut">
              <a:rPr lang="en-US" smtClean="0"/>
              <a:t>10/6/17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ABA80-136B-47BF-8F57-13C02BCFC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231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EC6BA-D7AF-479D-B7EA-2060CAC9255A}" type="datetimeFigureOut">
              <a:rPr lang="en-US" smtClean="0"/>
              <a:t>10/6/17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ABA80-136B-47BF-8F57-13C02BCFC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647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EC6BA-D7AF-479D-B7EA-2060CAC9255A}" type="datetimeFigureOut">
              <a:rPr lang="en-US" smtClean="0"/>
              <a:t>10/6/17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ABA80-136B-47BF-8F57-13C02BCFC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207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BEC6BA-D7AF-479D-B7EA-2060CAC9255A}" type="datetimeFigureOut">
              <a:rPr lang="en-US" smtClean="0"/>
              <a:t>10/6/17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9ABA80-136B-47BF-8F57-13C02BCFC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00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4" Type="http://schemas.openxmlformats.org/officeDocument/2006/relationships/chart" Target="../charts/chart2.xml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4" Type="http://schemas.openxmlformats.org/officeDocument/2006/relationships/chart" Target="../charts/chart4.xml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6.xml"/><Relationship Id="rId5" Type="http://schemas.openxmlformats.org/officeDocument/2006/relationships/image" Target="../media/image5.png"/><Relationship Id="rId1" Type="http://schemas.microsoft.com/office/2007/relationships/media" Target="../media/media1.m4v"/><Relationship Id="rId2" Type="http://schemas.openxmlformats.org/officeDocument/2006/relationships/video" Target="../media/media1.m4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xmlns="" id="{484E73C2-F2A9-4B9B-9CED-42336F14D4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xmlns="" id="{46378E54-04EF-4DF2-8303-28A184E83BB8}"/>
              </a:ext>
            </a:extLst>
          </p:cNvPr>
          <p:cNvSpPr txBox="1"/>
          <p:nvPr/>
        </p:nvSpPr>
        <p:spPr>
          <a:xfrm>
            <a:off x="589252" y="600974"/>
            <a:ext cx="5988866" cy="79915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eaLnBrk="0" hangingPunct="0"/>
            <a:r>
              <a:rPr lang="de-DE" sz="4400" spc="30" dirty="0">
                <a:solidFill>
                  <a:srgbClr val="C7DE37"/>
                </a:solidFill>
                <a:latin typeface="Oswald Regular"/>
                <a:cs typeface="Oswald Regular"/>
              </a:rPr>
              <a:t>PVA </a:t>
            </a:r>
            <a:r>
              <a:rPr lang="de-DE" sz="4400" spc="30" dirty="0" err="1">
                <a:solidFill>
                  <a:srgbClr val="C7DE37"/>
                </a:solidFill>
                <a:latin typeface="Oswald Regular"/>
                <a:cs typeface="Oswald Regular"/>
              </a:rPr>
              <a:t>vs</a:t>
            </a:r>
            <a:r>
              <a:rPr lang="de-DE" sz="4400" spc="30" dirty="0">
                <a:solidFill>
                  <a:srgbClr val="C7DE37"/>
                </a:solidFill>
                <a:latin typeface="Oswald Regular"/>
                <a:cs typeface="Oswald Regular"/>
              </a:rPr>
              <a:t> CA in </a:t>
            </a:r>
            <a:r>
              <a:rPr lang="de-DE" sz="4400" spc="30" dirty="0" err="1">
                <a:solidFill>
                  <a:srgbClr val="C7DE37"/>
                </a:solidFill>
                <a:latin typeface="Oswald Regular"/>
                <a:cs typeface="Oswald Regular"/>
              </a:rPr>
              <a:t>the</a:t>
            </a:r>
            <a:r>
              <a:rPr lang="de-DE" sz="4400" spc="30" dirty="0">
                <a:solidFill>
                  <a:srgbClr val="C7DE37"/>
                </a:solidFill>
                <a:latin typeface="Oswald Regular"/>
                <a:cs typeface="Oswald Regular"/>
              </a:rPr>
              <a:t> wild: </a:t>
            </a:r>
            <a:br>
              <a:rPr lang="de-DE" sz="4400" spc="30" dirty="0">
                <a:solidFill>
                  <a:srgbClr val="C7DE37"/>
                </a:solidFill>
                <a:latin typeface="Oswald Regular"/>
                <a:cs typeface="Oswald Regular"/>
              </a:rPr>
            </a:br>
            <a:r>
              <a:rPr lang="de-DE" sz="4400" spc="30" dirty="0">
                <a:solidFill>
                  <a:srgbClr val="C7DE37"/>
                </a:solidFill>
                <a:latin typeface="Oswald Regular"/>
                <a:cs typeface="Oswald Regular"/>
              </a:rPr>
              <a:t>a </a:t>
            </a:r>
            <a:r>
              <a:rPr lang="de-DE" sz="4400" spc="30" dirty="0" err="1">
                <a:solidFill>
                  <a:srgbClr val="C7DE37"/>
                </a:solidFill>
                <a:latin typeface="Oswald Regular"/>
                <a:cs typeface="Oswald Regular"/>
              </a:rPr>
              <a:t>p</a:t>
            </a:r>
            <a:r>
              <a:rPr lang="de-DE" sz="4400" spc="30" dirty="0" err="1" smtClean="0">
                <a:solidFill>
                  <a:srgbClr val="C7DE37"/>
                </a:solidFill>
                <a:latin typeface="Oswald Regular"/>
                <a:cs typeface="Oswald Regular"/>
              </a:rPr>
              <a:t>erformance</a:t>
            </a:r>
            <a:r>
              <a:rPr lang="de-DE" sz="4400" spc="30" dirty="0" smtClean="0">
                <a:solidFill>
                  <a:srgbClr val="C7DE37"/>
                </a:solidFill>
                <a:latin typeface="Oswald Regular"/>
                <a:cs typeface="Oswald Regular"/>
              </a:rPr>
              <a:t> </a:t>
            </a:r>
            <a:r>
              <a:rPr lang="de-DE" sz="4400" spc="30" dirty="0" err="1">
                <a:solidFill>
                  <a:srgbClr val="C7DE37"/>
                </a:solidFill>
                <a:latin typeface="Oswald Regular"/>
                <a:cs typeface="Oswald Regular"/>
              </a:rPr>
              <a:t>comparison</a:t>
            </a:r>
            <a:r>
              <a:rPr lang="de-DE" sz="4400" spc="30" dirty="0">
                <a:solidFill>
                  <a:srgbClr val="C7DE37"/>
                </a:solidFill>
                <a:latin typeface="Oswald Regular"/>
                <a:cs typeface="Oswald Regular"/>
              </a:rPr>
              <a:t> </a:t>
            </a:r>
            <a:r>
              <a:rPr lang="de-DE" sz="4400" spc="30" dirty="0" err="1">
                <a:solidFill>
                  <a:srgbClr val="C7DE37"/>
                </a:solidFill>
                <a:latin typeface="Oswald Regular"/>
                <a:cs typeface="Oswald Regular"/>
              </a:rPr>
              <a:t>for</a:t>
            </a:r>
            <a:r>
              <a:rPr lang="de-DE" sz="4400" spc="30" dirty="0">
                <a:solidFill>
                  <a:srgbClr val="C7DE37"/>
                </a:solidFill>
                <a:latin typeface="Oswald Regular"/>
                <a:cs typeface="Oswald Regular"/>
              </a:rPr>
              <a:t> </a:t>
            </a:r>
            <a:r>
              <a:rPr lang="de-DE" sz="4400" spc="30" dirty="0" err="1">
                <a:solidFill>
                  <a:srgbClr val="C7DE37"/>
                </a:solidFill>
                <a:latin typeface="Oswald Regular"/>
                <a:cs typeface="Oswald Regular"/>
              </a:rPr>
              <a:t>image</a:t>
            </a:r>
            <a:r>
              <a:rPr lang="de-DE" sz="4400" spc="30" dirty="0">
                <a:solidFill>
                  <a:srgbClr val="C7DE37"/>
                </a:solidFill>
                <a:latin typeface="Oswald Regular"/>
                <a:cs typeface="Oswald Regular"/>
              </a:rPr>
              <a:t> </a:t>
            </a:r>
            <a:r>
              <a:rPr lang="de-DE" sz="4400" spc="30" dirty="0" err="1">
                <a:solidFill>
                  <a:srgbClr val="C7DE37"/>
                </a:solidFill>
                <a:latin typeface="Oswald Regular"/>
                <a:cs typeface="Oswald Regular"/>
              </a:rPr>
              <a:t>transfers</a:t>
            </a:r>
            <a:endParaRPr lang="de-DE" sz="4400" spc="30" dirty="0">
              <a:solidFill>
                <a:srgbClr val="C7DE37"/>
              </a:solidFill>
              <a:latin typeface="Oswald Regular"/>
              <a:cs typeface="Oswald Regular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xmlns="" id="{EC544E34-662F-4CD5-9395-A2DC301EEE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52" y="6057018"/>
            <a:ext cx="835060" cy="441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035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3071089" y="2096399"/>
            <a:ext cx="6095095" cy="1142966"/>
          </a:xfrm>
          <a:prstGeom prst="rect">
            <a:avLst/>
          </a:prstGeom>
        </p:spPr>
        <p:txBody>
          <a:bodyPr lIns="95439" tIns="47720" rIns="95439" bIns="47720">
            <a:spAutoFit/>
          </a:bodyPr>
          <a:lstStyle/>
          <a:p>
            <a:pPr algn="ctr"/>
            <a:r>
              <a:rPr lang="de-DE" sz="2267" dirty="0">
                <a:solidFill>
                  <a:srgbClr val="18334B"/>
                </a:solidFill>
                <a:latin typeface="Oswald Regular"/>
                <a:ea typeface="Milo-Medium"/>
                <a:cs typeface="Oswald Regular"/>
              </a:rPr>
              <a:t>Bruno Martins</a:t>
            </a:r>
          </a:p>
          <a:p>
            <a:pPr algn="ctr"/>
            <a:r>
              <a:rPr lang="de-DE" sz="2267" dirty="0">
                <a:solidFill>
                  <a:srgbClr val="18334B"/>
                </a:solidFill>
                <a:latin typeface="Oswald Regular"/>
                <a:ea typeface="Milo-Medium"/>
                <a:cs typeface="Oswald Regular"/>
              </a:rPr>
              <a:t>Kunal Shroff</a:t>
            </a:r>
          </a:p>
          <a:p>
            <a:pPr algn="ctr"/>
            <a:r>
              <a:rPr lang="de-DE" sz="2267" dirty="0">
                <a:solidFill>
                  <a:srgbClr val="18334B"/>
                </a:solidFill>
                <a:latin typeface="Oswald Regular"/>
                <a:ea typeface="Milo-Medium"/>
                <a:cs typeface="Oswald Regular"/>
              </a:rPr>
              <a:t>Oksana </a:t>
            </a:r>
            <a:r>
              <a:rPr lang="de-DE" sz="2267" dirty="0" err="1" smtClean="0">
                <a:solidFill>
                  <a:srgbClr val="18334B"/>
                </a:solidFill>
                <a:latin typeface="Oswald Regular"/>
                <a:ea typeface="Milo-Medium"/>
                <a:cs typeface="Oswald Regular"/>
              </a:rPr>
              <a:t>Ivashkevych</a:t>
            </a:r>
            <a:endParaRPr lang="de-DE" sz="1867" dirty="0">
              <a:solidFill>
                <a:srgbClr val="595959"/>
              </a:solidFill>
              <a:latin typeface="Source Sans Pro"/>
              <a:ea typeface="Milo-Medium"/>
              <a:cs typeface="Source Sans Pro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487369" y="1361296"/>
            <a:ext cx="9262533" cy="5344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>
            <a:noAutofit/>
          </a:bodyPr>
          <a:lstStyle/>
          <a:p>
            <a:pPr algn="ctr"/>
            <a:r>
              <a:rPr lang="de-DE" sz="3200" cap="all" dirty="0" err="1" smtClean="0">
                <a:solidFill>
                  <a:srgbClr val="18334B"/>
                </a:solidFill>
                <a:latin typeface="Oswald Regular"/>
                <a:ea typeface="Milo-Medium"/>
                <a:cs typeface="Oswald Regular"/>
              </a:rPr>
              <a:t>Authors</a:t>
            </a:r>
            <a:endParaRPr lang="de-DE" sz="3200" cap="all" dirty="0">
              <a:solidFill>
                <a:srgbClr val="18334B"/>
              </a:solidFill>
              <a:latin typeface="Oswald Regular"/>
              <a:ea typeface="Milo-Medium"/>
              <a:cs typeface="Oswald Regular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37086" y="538055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491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480485" y="390744"/>
            <a:ext cx="5496982" cy="534464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>
            <a:noAutofit/>
          </a:bodyPr>
          <a:lstStyle/>
          <a:p>
            <a:r>
              <a:rPr lang="de-DE" sz="3200" cap="all" dirty="0">
                <a:solidFill>
                  <a:srgbClr val="60737F"/>
                </a:solidFill>
                <a:latin typeface="Oswald Regular"/>
                <a:ea typeface="Milo-Medium"/>
                <a:cs typeface="Oswald Regular"/>
              </a:rPr>
              <a:t>Motivation </a:t>
            </a:r>
            <a:r>
              <a:rPr lang="de-DE" sz="3200" cap="all" dirty="0" err="1">
                <a:solidFill>
                  <a:srgbClr val="60737F"/>
                </a:solidFill>
                <a:latin typeface="Oswald Regular"/>
                <a:ea typeface="Milo-Medium"/>
                <a:cs typeface="Oswald Regular"/>
              </a:rPr>
              <a:t>for</a:t>
            </a:r>
            <a:r>
              <a:rPr lang="de-DE" sz="3200" cap="all" dirty="0">
                <a:solidFill>
                  <a:srgbClr val="60737F"/>
                </a:solidFill>
                <a:latin typeface="Oswald Regular"/>
                <a:ea typeface="Milo-Medium"/>
                <a:cs typeface="Oswald Regular"/>
              </a:rPr>
              <a:t> </a:t>
            </a:r>
            <a:r>
              <a:rPr lang="de-DE" sz="3200" cap="all" dirty="0" err="1">
                <a:solidFill>
                  <a:srgbClr val="60737F"/>
                </a:solidFill>
                <a:latin typeface="Oswald Regular"/>
                <a:ea typeface="Milo-Medium"/>
                <a:cs typeface="Oswald Regular"/>
              </a:rPr>
              <a:t>using</a:t>
            </a:r>
            <a:r>
              <a:rPr lang="de-DE" sz="3200" cap="all" dirty="0">
                <a:solidFill>
                  <a:srgbClr val="60737F"/>
                </a:solidFill>
                <a:latin typeface="Oswald Regular"/>
                <a:ea typeface="Milo-Medium"/>
                <a:cs typeface="Oswald Regular"/>
              </a:rPr>
              <a:t/>
            </a:r>
            <a:br>
              <a:rPr lang="de-DE" sz="3200" cap="all" dirty="0">
                <a:solidFill>
                  <a:srgbClr val="60737F"/>
                </a:solidFill>
                <a:latin typeface="Oswald Regular"/>
                <a:ea typeface="Milo-Medium"/>
                <a:cs typeface="Oswald Regular"/>
              </a:rPr>
            </a:br>
            <a:r>
              <a:rPr lang="de-DE" sz="3200" cap="all" dirty="0" err="1">
                <a:solidFill>
                  <a:srgbClr val="60737F"/>
                </a:solidFill>
                <a:latin typeface="Oswald Regular"/>
                <a:ea typeface="Milo-Medium"/>
                <a:cs typeface="Oswald Regular"/>
              </a:rPr>
              <a:t>NDPva</a:t>
            </a:r>
            <a:endParaRPr lang="de-DE" sz="3200" cap="all" dirty="0">
              <a:solidFill>
                <a:srgbClr val="60737F"/>
              </a:solidFill>
              <a:latin typeface="Oswald Regular"/>
              <a:ea typeface="Milo-Medium"/>
              <a:cs typeface="Oswald Regular"/>
            </a:endParaRPr>
          </a:p>
        </p:txBody>
      </p:sp>
      <p:pic>
        <p:nvPicPr>
          <p:cNvPr id="6" name="Content Placeholder 3" descr="NDPva_Performanc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1" r="4271"/>
          <a:stretch>
            <a:fillRect/>
          </a:stretch>
        </p:blipFill>
        <p:spPr>
          <a:xfrm>
            <a:off x="4941174" y="511360"/>
            <a:ext cx="6751931" cy="5381079"/>
          </a:xfrm>
          <a:prstGeom prst="rect">
            <a:avLst/>
          </a:prstGeom>
        </p:spPr>
      </p:pic>
      <p:sp>
        <p:nvSpPr>
          <p:cNvPr id="7" name="Textfeld 3"/>
          <p:cNvSpPr txBox="1"/>
          <p:nvPr/>
        </p:nvSpPr>
        <p:spPr>
          <a:xfrm>
            <a:off x="501830" y="1620763"/>
            <a:ext cx="4358038" cy="458048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342900" indent="-342900" eaLnBrk="0" hangingPunct="0">
              <a:lnSpc>
                <a:spcPct val="120000"/>
              </a:lnSpc>
              <a:spcAft>
                <a:spcPts val="627"/>
              </a:spcAft>
              <a:buClr>
                <a:srgbClr val="C7DE27"/>
              </a:buClr>
              <a:buSzPct val="100000"/>
              <a:buFont typeface="Arial"/>
              <a:buChar char="•"/>
              <a:tabLst>
                <a:tab pos="392682" algn="l"/>
              </a:tabLst>
            </a:pPr>
            <a:r>
              <a:rPr lang="pt-BR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The </a:t>
            </a:r>
            <a:r>
              <a:rPr lang="pt-BR" sz="2400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NDPva</a:t>
            </a:r>
            <a:r>
              <a:rPr lang="pt-BR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</a:t>
            </a:r>
            <a:r>
              <a:rPr lang="pt-BR" sz="2400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plugin</a:t>
            </a:r>
            <a:r>
              <a:rPr lang="pt-BR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</a:t>
            </a:r>
            <a:r>
              <a:rPr lang="pt-BR" sz="2400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has</a:t>
            </a:r>
            <a:r>
              <a:rPr lang="pt-BR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</a:t>
            </a:r>
            <a:r>
              <a:rPr lang="pt-BR" sz="2400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been</a:t>
            </a:r>
            <a:r>
              <a:rPr lang="pt-BR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</a:t>
            </a:r>
            <a:r>
              <a:rPr lang="pt-BR" sz="2400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shown</a:t>
            </a:r>
            <a:r>
              <a:rPr lang="pt-BR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</a:t>
            </a:r>
            <a:r>
              <a:rPr lang="pt-BR" sz="2400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to</a:t>
            </a:r>
            <a:r>
              <a:rPr lang="pt-BR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</a:t>
            </a:r>
            <a:r>
              <a:rPr lang="pt-BR" sz="2400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significantly</a:t>
            </a:r>
            <a:r>
              <a:rPr lang="pt-BR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</a:t>
            </a:r>
            <a:r>
              <a:rPr lang="pt-BR" sz="2400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outperform</a:t>
            </a:r>
            <a:r>
              <a:rPr lang="pt-BR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</a:t>
            </a:r>
            <a:r>
              <a:rPr lang="pt-BR" sz="2400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the</a:t>
            </a:r>
            <a:r>
              <a:rPr lang="pt-BR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</a:t>
            </a:r>
            <a:r>
              <a:rPr lang="pt-BR" sz="2400" dirty="0" err="1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NDStdArray</a:t>
            </a:r>
            <a:r>
              <a:rPr lang="pt-BR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/>
            </a:r>
            <a:br>
              <a:rPr lang="pt-BR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</a:br>
            <a:r>
              <a:rPr lang="pt-BR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The </a:t>
            </a:r>
            <a:r>
              <a:rPr lang="pt-BR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use </a:t>
            </a:r>
            <a:r>
              <a:rPr lang="pt-BR" sz="2400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of</a:t>
            </a:r>
            <a:r>
              <a:rPr lang="pt-BR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</a:t>
            </a:r>
            <a:r>
              <a:rPr lang="pt-BR" sz="2400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smart</a:t>
            </a:r>
            <a:r>
              <a:rPr lang="pt-BR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pointers.</a:t>
            </a:r>
          </a:p>
          <a:p>
            <a:pPr marL="342900" indent="-342900" eaLnBrk="0" hangingPunct="0">
              <a:lnSpc>
                <a:spcPct val="120000"/>
              </a:lnSpc>
              <a:spcAft>
                <a:spcPts val="627"/>
              </a:spcAft>
              <a:buClr>
                <a:srgbClr val="C7DE27"/>
              </a:buClr>
              <a:buSzPct val="100000"/>
              <a:buFont typeface="Arial"/>
              <a:buChar char="•"/>
              <a:tabLst>
                <a:tab pos="392682" algn="l"/>
              </a:tabLst>
            </a:pPr>
            <a:endParaRPr lang="pt-BR" sz="2400" dirty="0" smtClean="0">
              <a:solidFill>
                <a:srgbClr val="60737F"/>
              </a:solidFill>
              <a:latin typeface="Source Sans Pro"/>
              <a:ea typeface="Milo-Medium"/>
              <a:cs typeface="Source Sans Pro"/>
            </a:endParaRPr>
          </a:p>
          <a:p>
            <a:pPr marL="342900" indent="-342900" eaLnBrk="0" hangingPunct="0">
              <a:lnSpc>
                <a:spcPct val="120000"/>
              </a:lnSpc>
              <a:spcAft>
                <a:spcPts val="627"/>
              </a:spcAft>
              <a:buClr>
                <a:srgbClr val="C7DE27"/>
              </a:buClr>
              <a:buSzPct val="100000"/>
              <a:buFont typeface="Arial"/>
              <a:buChar char="•"/>
              <a:tabLst>
                <a:tab pos="392682" algn="l"/>
              </a:tabLst>
            </a:pPr>
            <a:r>
              <a:rPr lang="pt-BR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The </a:t>
            </a:r>
            <a:r>
              <a:rPr lang="pt-BR" sz="2400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Image</a:t>
            </a:r>
            <a:r>
              <a:rPr lang="pt-BR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</a:t>
            </a:r>
            <a:r>
              <a:rPr lang="pt-BR" sz="2400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MetaData</a:t>
            </a:r>
            <a:r>
              <a:rPr lang="pt-BR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</a:t>
            </a:r>
            <a:r>
              <a:rPr lang="pt-BR" sz="2400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and</a:t>
            </a:r>
            <a:r>
              <a:rPr lang="pt-BR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</a:t>
            </a:r>
            <a:r>
              <a:rPr lang="pt-BR" sz="2400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Image</a:t>
            </a:r>
            <a:r>
              <a:rPr lang="pt-BR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data are </a:t>
            </a:r>
            <a:r>
              <a:rPr lang="pt-BR" sz="2400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packaged</a:t>
            </a:r>
            <a:r>
              <a:rPr lang="pt-BR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</a:t>
            </a:r>
            <a:r>
              <a:rPr lang="pt-BR" sz="2400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together</a:t>
            </a:r>
            <a:r>
              <a:rPr lang="pt-BR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in </a:t>
            </a:r>
            <a:r>
              <a:rPr lang="pt-BR" sz="2400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the</a:t>
            </a:r>
            <a:r>
              <a:rPr lang="pt-BR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</a:t>
            </a:r>
            <a:r>
              <a:rPr lang="pt-BR" sz="2400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NTNDArray</a:t>
            </a:r>
            <a:r>
              <a:rPr lang="pt-BR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</a:t>
            </a:r>
            <a:r>
              <a:rPr lang="pt-BR" sz="2400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Structure</a:t>
            </a:r>
            <a:r>
              <a:rPr lang="pt-BR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</a:t>
            </a:r>
            <a:r>
              <a:rPr lang="pt-BR" sz="2400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ensuring</a:t>
            </a:r>
            <a:r>
              <a:rPr lang="pt-BR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</a:t>
            </a:r>
            <a:r>
              <a:rPr lang="pt-BR" sz="2400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consistency</a:t>
            </a:r>
            <a:r>
              <a:rPr lang="pt-BR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.</a:t>
            </a:r>
          </a:p>
        </p:txBody>
      </p:sp>
      <p:sp>
        <p:nvSpPr>
          <p:cNvPr id="9" name="Textfeld 3"/>
          <p:cNvSpPr txBox="1"/>
          <p:nvPr/>
        </p:nvSpPr>
        <p:spPr>
          <a:xfrm>
            <a:off x="5361834" y="5856865"/>
            <a:ext cx="6155527" cy="6555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hangingPunct="0">
              <a:lnSpc>
                <a:spcPct val="120000"/>
              </a:lnSpc>
              <a:spcAft>
                <a:spcPts val="627"/>
              </a:spcAft>
              <a:buClr>
                <a:srgbClr val="9C072D"/>
              </a:buClr>
              <a:tabLst>
                <a:tab pos="392682" algn="l"/>
              </a:tabLst>
            </a:pPr>
            <a:r>
              <a:rPr lang="de-DE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https://</a:t>
            </a:r>
            <a:r>
              <a:rPr lang="de-DE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github.com</a:t>
            </a:r>
            <a:r>
              <a:rPr lang="de-DE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/</a:t>
            </a:r>
            <a:r>
              <a:rPr lang="de-DE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areaDetector</a:t>
            </a:r>
            <a:r>
              <a:rPr lang="de-DE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/</a:t>
            </a:r>
            <a:r>
              <a:rPr lang="de-DE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ADCore</a:t>
            </a:r>
            <a:r>
              <a:rPr lang="de-DE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/</a:t>
            </a:r>
            <a:r>
              <a:rPr lang="de-DE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blob</a:t>
            </a:r>
            <a:r>
              <a:rPr lang="de-DE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/</a:t>
            </a:r>
            <a:r>
              <a:rPr lang="de-DE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master</a:t>
            </a:r>
            <a:r>
              <a:rPr lang="de-DE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/</a:t>
            </a:r>
            <a:r>
              <a:rPr lang="de-DE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documentation</a:t>
            </a:r>
            <a:r>
              <a:rPr lang="de-DE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/</a:t>
            </a:r>
            <a:r>
              <a:rPr lang="de-DE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NDPva_Performance.png</a:t>
            </a:r>
            <a:endParaRPr lang="de-DE" dirty="0">
              <a:solidFill>
                <a:srgbClr val="60737F"/>
              </a:solidFill>
              <a:latin typeface="Source Sans Pro"/>
              <a:ea typeface="Milo-Medium"/>
              <a:cs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632936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480485" y="390744"/>
            <a:ext cx="10772312" cy="1161678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>
            <a:noAutofit/>
          </a:bodyPr>
          <a:lstStyle/>
          <a:p>
            <a:r>
              <a:rPr lang="de-DE" sz="3200" cap="all" dirty="0" err="1">
                <a:solidFill>
                  <a:srgbClr val="60737F"/>
                </a:solidFill>
                <a:latin typeface="Oswald Regular"/>
                <a:ea typeface="Milo-Medium"/>
                <a:cs typeface="Oswald Regular"/>
              </a:rPr>
              <a:t>Deployment</a:t>
            </a:r>
            <a:r>
              <a:rPr lang="de-DE" sz="3200" cap="all" dirty="0">
                <a:solidFill>
                  <a:srgbClr val="60737F"/>
                </a:solidFill>
                <a:latin typeface="Oswald Regular"/>
                <a:ea typeface="Milo-Medium"/>
                <a:cs typeface="Oswald Regular"/>
              </a:rPr>
              <a:t> </a:t>
            </a:r>
            <a:r>
              <a:rPr lang="de-DE" sz="3200" cap="all" dirty="0" err="1">
                <a:solidFill>
                  <a:srgbClr val="60737F"/>
                </a:solidFill>
                <a:latin typeface="Oswald Regular"/>
                <a:ea typeface="Milo-Medium"/>
                <a:cs typeface="Oswald Regular"/>
              </a:rPr>
              <a:t>status</a:t>
            </a:r>
            <a:r>
              <a:rPr lang="de-DE" sz="3200" cap="all" dirty="0">
                <a:solidFill>
                  <a:srgbClr val="60737F"/>
                </a:solidFill>
                <a:latin typeface="Oswald Regular"/>
                <a:ea typeface="Milo-Medium"/>
                <a:cs typeface="Oswald Regular"/>
              </a:rPr>
              <a:t> </a:t>
            </a:r>
            <a:r>
              <a:rPr lang="de-DE" sz="3200" cap="all" dirty="0" err="1">
                <a:solidFill>
                  <a:srgbClr val="60737F"/>
                </a:solidFill>
                <a:latin typeface="Oswald Regular"/>
                <a:ea typeface="Milo-Medium"/>
                <a:cs typeface="Oswald Regular"/>
              </a:rPr>
              <a:t>of</a:t>
            </a:r>
            <a:r>
              <a:rPr lang="de-DE" sz="3200" cap="all" dirty="0">
                <a:solidFill>
                  <a:srgbClr val="60737F"/>
                </a:solidFill>
                <a:latin typeface="Oswald Regular"/>
                <a:ea typeface="Milo-Medium"/>
                <a:cs typeface="Oswald Regular"/>
              </a:rPr>
              <a:t> </a:t>
            </a:r>
            <a:r>
              <a:rPr lang="de-DE" sz="3200" cap="all" dirty="0" err="1" smtClean="0">
                <a:solidFill>
                  <a:srgbClr val="60737F"/>
                </a:solidFill>
                <a:latin typeface="Oswald Regular"/>
                <a:ea typeface="Milo-Medium"/>
                <a:cs typeface="Oswald Regular"/>
              </a:rPr>
              <a:t>NDPva</a:t>
            </a:r>
            <a:r>
              <a:rPr lang="de-DE" sz="3200" cap="all" dirty="0" smtClean="0">
                <a:solidFill>
                  <a:srgbClr val="60737F"/>
                </a:solidFill>
                <a:latin typeface="Oswald Regular"/>
                <a:ea typeface="Milo-Medium"/>
                <a:cs typeface="Oswald Regular"/>
              </a:rPr>
              <a:t> </a:t>
            </a:r>
            <a:r>
              <a:rPr lang="de-DE" sz="3200" cap="all" dirty="0">
                <a:solidFill>
                  <a:srgbClr val="60737F"/>
                </a:solidFill>
                <a:latin typeface="Oswald Regular"/>
                <a:ea typeface="Milo-Medium"/>
                <a:cs typeface="Oswald Regular"/>
              </a:rPr>
              <a:t>&amp; CS-Studio</a:t>
            </a:r>
            <a:endParaRPr lang="de-DE" sz="3200" cap="all" dirty="0">
              <a:solidFill>
                <a:srgbClr val="60737F"/>
              </a:solidFill>
              <a:latin typeface="Oswald Regular"/>
              <a:ea typeface="Milo-Medium"/>
              <a:cs typeface="Oswald Regular"/>
            </a:endParaRPr>
          </a:p>
        </p:txBody>
      </p:sp>
      <p:sp>
        <p:nvSpPr>
          <p:cNvPr id="7" name="Textfeld 3"/>
          <p:cNvSpPr txBox="1"/>
          <p:nvPr/>
        </p:nvSpPr>
        <p:spPr>
          <a:xfrm>
            <a:off x="501829" y="1620763"/>
            <a:ext cx="9198857" cy="409612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eaLnBrk="0" hangingPunct="0">
              <a:lnSpc>
                <a:spcPct val="120000"/>
              </a:lnSpc>
              <a:spcAft>
                <a:spcPts val="627"/>
              </a:spcAft>
              <a:buClr>
                <a:srgbClr val="C7DE27"/>
              </a:buClr>
              <a:buSzPct val="100000"/>
              <a:tabLst>
                <a:tab pos="392682" algn="l"/>
              </a:tabLst>
            </a:pPr>
            <a:r>
              <a:rPr lang="pt-BR" sz="2400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NDPva</a:t>
            </a:r>
            <a:endParaRPr lang="pt-BR" sz="2400" dirty="0">
              <a:solidFill>
                <a:srgbClr val="60737F"/>
              </a:solidFill>
              <a:latin typeface="Source Sans Pro"/>
              <a:ea typeface="Milo-Medium"/>
              <a:cs typeface="Source Sans Pro"/>
            </a:endParaRPr>
          </a:p>
          <a:p>
            <a:pPr marL="342900" indent="-342900" eaLnBrk="0" hangingPunct="0">
              <a:lnSpc>
                <a:spcPct val="120000"/>
              </a:lnSpc>
              <a:spcAft>
                <a:spcPts val="627"/>
              </a:spcAft>
              <a:buClr>
                <a:srgbClr val="C7DE27"/>
              </a:buClr>
              <a:buSzPct val="100000"/>
              <a:buFont typeface="Arial"/>
              <a:buChar char="•"/>
              <a:tabLst>
                <a:tab pos="392682" algn="l"/>
              </a:tabLst>
            </a:pPr>
            <a:r>
              <a:rPr lang="pt-BR" sz="2400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Version</a:t>
            </a:r>
            <a:r>
              <a:rPr lang="pt-BR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: </a:t>
            </a:r>
            <a:r>
              <a:rPr lang="pt-BR" sz="2400" dirty="0" err="1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ADCore</a:t>
            </a:r>
            <a:r>
              <a:rPr lang="pt-BR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</a:t>
            </a:r>
            <a:r>
              <a:rPr lang="pt-BR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R2-</a:t>
            </a:r>
            <a:r>
              <a:rPr lang="pt-BR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6 </a:t>
            </a:r>
            <a:endParaRPr lang="pt-BR" sz="2400" dirty="0">
              <a:solidFill>
                <a:srgbClr val="60737F"/>
              </a:solidFill>
              <a:latin typeface="Source Sans Pro"/>
              <a:ea typeface="Milo-Medium"/>
              <a:cs typeface="Source Sans Pro"/>
            </a:endParaRPr>
          </a:p>
          <a:p>
            <a:pPr marL="342900" indent="-342900" eaLnBrk="0" hangingPunct="0">
              <a:lnSpc>
                <a:spcPct val="120000"/>
              </a:lnSpc>
              <a:spcAft>
                <a:spcPts val="627"/>
              </a:spcAft>
              <a:buClr>
                <a:srgbClr val="C7DE27"/>
              </a:buClr>
              <a:buSzPct val="100000"/>
              <a:buFont typeface="Arial"/>
              <a:buChar char="•"/>
              <a:tabLst>
                <a:tab pos="392682" algn="l"/>
              </a:tabLst>
            </a:pPr>
            <a:r>
              <a:rPr lang="pt-BR" sz="2400" dirty="0" err="1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Deployed</a:t>
            </a:r>
            <a:r>
              <a:rPr lang="pt-BR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</a:t>
            </a:r>
            <a:r>
              <a:rPr lang="pt-BR" sz="2400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on</a:t>
            </a:r>
            <a:r>
              <a:rPr lang="pt-BR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3 </a:t>
            </a:r>
            <a:r>
              <a:rPr lang="pt-BR" sz="2400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beamlines</a:t>
            </a:r>
            <a:endParaRPr lang="pt-BR" sz="2400" dirty="0">
              <a:solidFill>
                <a:srgbClr val="60737F"/>
              </a:solidFill>
              <a:latin typeface="Source Sans Pro"/>
              <a:ea typeface="Milo-Medium"/>
              <a:cs typeface="Source Sans Pro"/>
            </a:endParaRPr>
          </a:p>
          <a:p>
            <a:pPr marL="800100" lvl="1" indent="-342900" eaLnBrk="0" hangingPunct="0">
              <a:lnSpc>
                <a:spcPct val="120000"/>
              </a:lnSpc>
              <a:spcAft>
                <a:spcPts val="627"/>
              </a:spcAft>
              <a:buClr>
                <a:srgbClr val="C7DE27"/>
              </a:buClr>
              <a:buSzPct val="100000"/>
              <a:buFont typeface="Arial"/>
              <a:buChar char="•"/>
              <a:tabLst>
                <a:tab pos="392682" algn="l"/>
              </a:tabLst>
            </a:pPr>
            <a:r>
              <a:rPr lang="pt-BR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AMX (8 </a:t>
            </a:r>
            <a:r>
              <a:rPr lang="pt-BR" sz="2400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cameras</a:t>
            </a:r>
            <a:r>
              <a:rPr lang="pt-BR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)</a:t>
            </a:r>
          </a:p>
          <a:p>
            <a:pPr marL="800100" lvl="1" indent="-342900" eaLnBrk="0" hangingPunct="0">
              <a:lnSpc>
                <a:spcPct val="120000"/>
              </a:lnSpc>
              <a:spcAft>
                <a:spcPts val="627"/>
              </a:spcAft>
              <a:buClr>
                <a:srgbClr val="C7DE27"/>
              </a:buClr>
              <a:buSzPct val="100000"/>
              <a:buFont typeface="Arial"/>
              <a:buChar char="•"/>
              <a:tabLst>
                <a:tab pos="392682" algn="l"/>
              </a:tabLst>
            </a:pPr>
            <a:r>
              <a:rPr lang="pt-BR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FMX (9 </a:t>
            </a:r>
            <a:r>
              <a:rPr lang="pt-BR" sz="2400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cameras</a:t>
            </a:r>
            <a:r>
              <a:rPr lang="pt-BR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)</a:t>
            </a:r>
          </a:p>
          <a:p>
            <a:pPr marL="800100" lvl="1" indent="-342900" eaLnBrk="0" hangingPunct="0">
              <a:lnSpc>
                <a:spcPct val="120000"/>
              </a:lnSpc>
              <a:spcAft>
                <a:spcPts val="627"/>
              </a:spcAft>
              <a:buClr>
                <a:srgbClr val="C7DE27"/>
              </a:buClr>
              <a:buSzPct val="100000"/>
              <a:buFont typeface="Arial"/>
              <a:buChar char="•"/>
              <a:tabLst>
                <a:tab pos="392682" algn="l"/>
              </a:tabLst>
            </a:pPr>
            <a:r>
              <a:rPr lang="pt-BR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CHX (2 </a:t>
            </a:r>
            <a:r>
              <a:rPr lang="pt-BR" sz="2400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Eiger</a:t>
            </a:r>
            <a:r>
              <a:rPr lang="pt-BR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</a:t>
            </a:r>
            <a:r>
              <a:rPr lang="pt-BR" sz="2400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detectors</a:t>
            </a:r>
            <a:r>
              <a:rPr lang="pt-BR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)</a:t>
            </a:r>
          </a:p>
          <a:p>
            <a:pPr eaLnBrk="0" hangingPunct="0">
              <a:lnSpc>
                <a:spcPct val="120000"/>
              </a:lnSpc>
              <a:spcAft>
                <a:spcPts val="627"/>
              </a:spcAft>
              <a:buClr>
                <a:srgbClr val="C7DE27"/>
              </a:buClr>
              <a:buSzPct val="100000"/>
              <a:tabLst>
                <a:tab pos="392682" algn="l"/>
              </a:tabLst>
            </a:pPr>
            <a:r>
              <a:rPr lang="pt-BR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CS-Studio</a:t>
            </a:r>
          </a:p>
          <a:p>
            <a:pPr marL="342900" indent="-342900" eaLnBrk="0" hangingPunct="0">
              <a:lnSpc>
                <a:spcPct val="120000"/>
              </a:lnSpc>
              <a:spcAft>
                <a:spcPts val="627"/>
              </a:spcAft>
              <a:buClr>
                <a:srgbClr val="C7DE27"/>
              </a:buClr>
              <a:buSzPct val="100000"/>
              <a:buFont typeface="Arial"/>
              <a:buChar char="•"/>
              <a:tabLst>
                <a:tab pos="392682" algn="l"/>
              </a:tabLst>
            </a:pPr>
            <a:r>
              <a:rPr lang="pt-BR" sz="2400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Version</a:t>
            </a:r>
            <a:r>
              <a:rPr lang="pt-BR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: 4.3.3</a:t>
            </a:r>
          </a:p>
        </p:txBody>
      </p:sp>
    </p:spTree>
    <p:extLst>
      <p:ext uri="{BB962C8B-B14F-4D97-AF65-F5344CB8AC3E}">
        <p14:creationId xmlns:p14="http://schemas.microsoft.com/office/powerpoint/2010/main" val="1611233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480485" y="390744"/>
            <a:ext cx="3992884" cy="534464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>
            <a:noAutofit/>
          </a:bodyPr>
          <a:lstStyle/>
          <a:p>
            <a:r>
              <a:rPr lang="de-DE" sz="3200" cap="all" dirty="0">
                <a:solidFill>
                  <a:srgbClr val="60737F"/>
                </a:solidFill>
                <a:latin typeface="Oswald Regular"/>
                <a:ea typeface="Milo-Medium"/>
                <a:cs typeface="Oswald Regular"/>
              </a:rPr>
              <a:t>AVT GT3400C</a:t>
            </a:r>
            <a:endParaRPr lang="de-DE" sz="3200" cap="all" dirty="0">
              <a:solidFill>
                <a:srgbClr val="60737F"/>
              </a:solidFill>
              <a:latin typeface="Oswald Regular"/>
              <a:ea typeface="Milo-Medium"/>
              <a:cs typeface="Oswald Regular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28433" y="1006110"/>
            <a:ext cx="4727576" cy="51103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eaLnBrk="0" hangingPunct="0"/>
            <a:r>
              <a:rPr lang="is-IS" sz="2267" dirty="0">
                <a:solidFill>
                  <a:srgbClr val="C7DE59"/>
                </a:solidFill>
                <a:latin typeface="Oswald Regular"/>
                <a:cs typeface="Oswald Regular"/>
              </a:rPr>
              <a:t>Image size (1692*1352) at 33 Hz</a:t>
            </a:r>
          </a:p>
          <a:p>
            <a:pPr eaLnBrk="0" hangingPunct="0"/>
            <a:endParaRPr lang="de-DE" sz="2267" dirty="0">
              <a:solidFill>
                <a:srgbClr val="C7DE59"/>
              </a:solidFill>
              <a:latin typeface="Oswald Regular"/>
              <a:cs typeface="Oswald Regular"/>
            </a:endParaRPr>
          </a:p>
        </p:txBody>
      </p:sp>
      <p:graphicFrame>
        <p:nvGraphicFramePr>
          <p:cNvPr id="9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6862731"/>
              </p:ext>
            </p:extLst>
          </p:nvPr>
        </p:nvGraphicFramePr>
        <p:xfrm>
          <a:off x="546766" y="1622986"/>
          <a:ext cx="5650511" cy="47240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4594015"/>
              </p:ext>
            </p:extLst>
          </p:nvPr>
        </p:nvGraphicFramePr>
        <p:xfrm>
          <a:off x="6166826" y="1634257"/>
          <a:ext cx="5650511" cy="47240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855044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480484" y="390744"/>
            <a:ext cx="5428115" cy="534464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>
            <a:noAutofit/>
          </a:bodyPr>
          <a:lstStyle/>
          <a:p>
            <a:r>
              <a:rPr lang="de-DE" sz="3200" cap="all" dirty="0" err="1">
                <a:solidFill>
                  <a:srgbClr val="60737F"/>
                </a:solidFill>
                <a:latin typeface="Oswald Regular"/>
                <a:ea typeface="Milo-Medium"/>
                <a:cs typeface="Oswald Regular"/>
              </a:rPr>
              <a:t>Prosilica</a:t>
            </a:r>
            <a:r>
              <a:rPr lang="de-DE" sz="3200" cap="all" dirty="0">
                <a:solidFill>
                  <a:srgbClr val="60737F"/>
                </a:solidFill>
                <a:latin typeface="Oswald Regular"/>
                <a:ea typeface="Milo-Medium"/>
                <a:cs typeface="Oswald Regular"/>
              </a:rPr>
              <a:t> GC1290 M</a:t>
            </a:r>
            <a:endParaRPr lang="de-DE" sz="3200" cap="all" dirty="0">
              <a:solidFill>
                <a:srgbClr val="60737F"/>
              </a:solidFill>
              <a:latin typeface="Oswald Regular"/>
              <a:ea typeface="Milo-Medium"/>
              <a:cs typeface="Oswald Regular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28433" y="1006110"/>
            <a:ext cx="4727576" cy="51103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eaLnBrk="0" hangingPunct="0"/>
            <a:r>
              <a:rPr lang="is-IS" sz="2267" dirty="0">
                <a:solidFill>
                  <a:srgbClr val="C7DE59"/>
                </a:solidFill>
                <a:latin typeface="Oswald Regular"/>
                <a:cs typeface="Oswald Regular"/>
              </a:rPr>
              <a:t>Image size (1692*1352) at 33 Hz</a:t>
            </a:r>
          </a:p>
          <a:p>
            <a:pPr eaLnBrk="0" hangingPunct="0"/>
            <a:endParaRPr lang="de-DE" sz="2267" dirty="0">
              <a:solidFill>
                <a:srgbClr val="C7DE59"/>
              </a:solidFill>
              <a:latin typeface="Oswald Regular"/>
              <a:cs typeface="Oswald Regular"/>
            </a:endParaRPr>
          </a:p>
        </p:txBody>
      </p:sp>
      <p:graphicFrame>
        <p:nvGraphicFramePr>
          <p:cNvPr id="9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0168007"/>
              </p:ext>
            </p:extLst>
          </p:nvPr>
        </p:nvGraphicFramePr>
        <p:xfrm>
          <a:off x="546766" y="1622986"/>
          <a:ext cx="5650511" cy="47240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7487858"/>
              </p:ext>
            </p:extLst>
          </p:nvPr>
        </p:nvGraphicFramePr>
        <p:xfrm>
          <a:off x="6166826" y="1634257"/>
          <a:ext cx="5650511" cy="47240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373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Selection_020.png"/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58" r="1302" b="3908"/>
          <a:stretch/>
        </p:blipFill>
        <p:spPr>
          <a:xfrm>
            <a:off x="0" y="4192148"/>
            <a:ext cx="12033243" cy="2475229"/>
          </a:xfrm>
        </p:spPr>
      </p:pic>
      <p:sp>
        <p:nvSpPr>
          <p:cNvPr id="6" name="Rectangle 5"/>
          <p:cNvSpPr/>
          <p:nvPr/>
        </p:nvSpPr>
        <p:spPr>
          <a:xfrm>
            <a:off x="3743773" y="4173589"/>
            <a:ext cx="1962594" cy="1806472"/>
          </a:xfrm>
          <a:prstGeom prst="rect">
            <a:avLst/>
          </a:prstGeom>
          <a:solidFill>
            <a:schemeClr val="accent1">
              <a:lumMod val="60000"/>
              <a:lumOff val="40000"/>
              <a:alpha val="32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901765" y="4183113"/>
            <a:ext cx="2327726" cy="1796947"/>
          </a:xfrm>
          <a:prstGeom prst="rect">
            <a:avLst/>
          </a:prstGeom>
          <a:solidFill>
            <a:schemeClr val="accent1">
              <a:lumMod val="60000"/>
              <a:lumOff val="40000"/>
              <a:alpha val="32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712086" y="4171160"/>
            <a:ext cx="2239795" cy="1796947"/>
          </a:xfrm>
          <a:prstGeom prst="rect">
            <a:avLst/>
          </a:prstGeom>
          <a:solidFill>
            <a:schemeClr val="accent1">
              <a:lumMod val="60000"/>
              <a:lumOff val="40000"/>
              <a:alpha val="32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68692" y="4168344"/>
            <a:ext cx="15845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</a:t>
            </a:r>
            <a:r>
              <a:rPr lang="en-US" dirty="0" err="1" smtClean="0"/>
              <a:t>va</a:t>
            </a:r>
            <a:r>
              <a:rPr lang="en-US" dirty="0" smtClean="0"/>
              <a:t> Image </a:t>
            </a:r>
            <a:br>
              <a:rPr lang="en-US" dirty="0" smtClean="0"/>
            </a:br>
            <a:r>
              <a:rPr lang="en-US" dirty="0" err="1" smtClean="0"/>
              <a:t>VImage</a:t>
            </a:r>
            <a:r>
              <a:rPr lang="en-US" dirty="0" smtClean="0"/>
              <a:t> widget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908551" y="4149382"/>
            <a:ext cx="21210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pva</a:t>
            </a:r>
            <a:r>
              <a:rPr lang="en-US" dirty="0" smtClean="0"/>
              <a:t> Image </a:t>
            </a:r>
            <a:br>
              <a:rPr lang="en-US" dirty="0" smtClean="0"/>
            </a:br>
            <a:r>
              <a:rPr lang="en-US" dirty="0" smtClean="0"/>
              <a:t>Intensity plot widget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756606" y="4159244"/>
            <a:ext cx="21210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V3 Image </a:t>
            </a:r>
            <a:br>
              <a:rPr lang="en-US" dirty="0" smtClean="0"/>
            </a:br>
            <a:r>
              <a:rPr lang="en-US" dirty="0" smtClean="0"/>
              <a:t>Intensity plot widget</a:t>
            </a:r>
            <a:endParaRPr lang="en-US" dirty="0"/>
          </a:p>
        </p:txBody>
      </p:sp>
      <p:sp>
        <p:nvSpPr>
          <p:cNvPr id="13" name="Textfeld 3"/>
          <p:cNvSpPr txBox="1"/>
          <p:nvPr/>
        </p:nvSpPr>
        <p:spPr>
          <a:xfrm>
            <a:off x="501829" y="1620763"/>
            <a:ext cx="11280095" cy="43088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342900" indent="-342900" eaLnBrk="0" hangingPunct="0">
              <a:lnSpc>
                <a:spcPct val="120000"/>
              </a:lnSpc>
              <a:spcAft>
                <a:spcPts val="627"/>
              </a:spcAft>
              <a:buClr>
                <a:srgbClr val="C7DE27"/>
              </a:buClr>
              <a:buSzPct val="100000"/>
              <a:buFont typeface="Arial"/>
              <a:buChar char="•"/>
              <a:tabLst>
                <a:tab pos="392682" algn="l"/>
              </a:tabLst>
            </a:pPr>
            <a:endParaRPr lang="pt-BR" sz="2400" dirty="0">
              <a:solidFill>
                <a:srgbClr val="60737F"/>
              </a:solidFill>
              <a:latin typeface="Source Sans Pro"/>
              <a:ea typeface="Milo-Medium"/>
              <a:cs typeface="Source Sans Pro"/>
            </a:endParaRPr>
          </a:p>
        </p:txBody>
      </p:sp>
      <p:sp>
        <p:nvSpPr>
          <p:cNvPr id="14" name="Textfeld 3"/>
          <p:cNvSpPr txBox="1"/>
          <p:nvPr/>
        </p:nvSpPr>
        <p:spPr>
          <a:xfrm>
            <a:off x="484192" y="1250298"/>
            <a:ext cx="11262459" cy="275755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342900" indent="-342900" eaLnBrk="0" hangingPunct="0">
              <a:lnSpc>
                <a:spcPct val="120000"/>
              </a:lnSpc>
              <a:spcAft>
                <a:spcPts val="627"/>
              </a:spcAft>
              <a:buClr>
                <a:srgbClr val="C7DE27"/>
              </a:buClr>
              <a:buSzPct val="100000"/>
              <a:buFont typeface="Arial"/>
              <a:buChar char="•"/>
              <a:tabLst>
                <a:tab pos="392682" algn="l"/>
              </a:tabLst>
            </a:pPr>
            <a:r>
              <a:rPr lang="pt-BR" sz="2400" dirty="0" err="1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Widgets</a:t>
            </a:r>
            <a:endParaRPr lang="pt-BR" sz="2400" dirty="0" smtClean="0">
              <a:solidFill>
                <a:srgbClr val="60737F"/>
              </a:solidFill>
              <a:latin typeface="Source Sans Pro"/>
              <a:ea typeface="Milo-Medium"/>
              <a:cs typeface="Source Sans Pro"/>
            </a:endParaRPr>
          </a:p>
          <a:p>
            <a:pPr marL="800100" lvl="1" indent="-342900" eaLnBrk="0" hangingPunct="0">
              <a:lnSpc>
                <a:spcPct val="120000"/>
              </a:lnSpc>
              <a:spcAft>
                <a:spcPts val="627"/>
              </a:spcAft>
              <a:buClr>
                <a:srgbClr val="C7DE27"/>
              </a:buClr>
              <a:buSzPct val="100000"/>
              <a:buFont typeface="Arial"/>
              <a:buChar char="•"/>
              <a:tabLst>
                <a:tab pos="392682" algn="l"/>
              </a:tabLst>
            </a:pPr>
            <a:r>
              <a:rPr lang="pt-BR" sz="16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General </a:t>
            </a:r>
            <a:r>
              <a:rPr lang="pt-BR" sz="1600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widgets</a:t>
            </a:r>
            <a:r>
              <a:rPr lang="pt-BR" sz="16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- </a:t>
            </a:r>
            <a:r>
              <a:rPr lang="pt-BR" sz="1600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Intensity</a:t>
            </a:r>
            <a:r>
              <a:rPr lang="pt-BR" sz="16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</a:t>
            </a:r>
            <a:r>
              <a:rPr lang="pt-BR" sz="1600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plot</a:t>
            </a:r>
            <a:endParaRPr lang="pt-BR" sz="1600" dirty="0">
              <a:solidFill>
                <a:srgbClr val="60737F"/>
              </a:solidFill>
              <a:latin typeface="Source Sans Pro"/>
              <a:ea typeface="Milo-Medium"/>
              <a:cs typeface="Source Sans Pro"/>
            </a:endParaRPr>
          </a:p>
          <a:p>
            <a:pPr marL="800100" lvl="1" indent="-342900" eaLnBrk="0" hangingPunct="0">
              <a:lnSpc>
                <a:spcPct val="120000"/>
              </a:lnSpc>
              <a:spcAft>
                <a:spcPts val="627"/>
              </a:spcAft>
              <a:buClr>
                <a:srgbClr val="C7DE27"/>
              </a:buClr>
              <a:buSzPct val="100000"/>
              <a:buFont typeface="Arial"/>
              <a:buChar char="•"/>
              <a:tabLst>
                <a:tab pos="392682" algn="l"/>
              </a:tabLst>
            </a:pPr>
            <a:r>
              <a:rPr lang="pt-BR" sz="1600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Specialized</a:t>
            </a:r>
            <a:r>
              <a:rPr lang="pt-BR" sz="16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</a:t>
            </a:r>
            <a:r>
              <a:rPr lang="pt-BR" sz="1600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widget</a:t>
            </a:r>
            <a:r>
              <a:rPr lang="pt-BR" sz="16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</a:t>
            </a:r>
            <a:r>
              <a:rPr lang="pt-BR" sz="16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– </a:t>
            </a:r>
            <a:r>
              <a:rPr lang="pt-BR" sz="1600" dirty="0" err="1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Vimage</a:t>
            </a:r>
            <a:r>
              <a:rPr lang="pt-BR" sz="16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</a:t>
            </a:r>
          </a:p>
          <a:p>
            <a:pPr marL="342900" indent="-342900" eaLnBrk="0" hangingPunct="0">
              <a:lnSpc>
                <a:spcPct val="120000"/>
              </a:lnSpc>
              <a:spcAft>
                <a:spcPts val="627"/>
              </a:spcAft>
              <a:buClr>
                <a:srgbClr val="C7DE27"/>
              </a:buClr>
              <a:buSzPct val="100000"/>
              <a:buFont typeface="Arial"/>
              <a:buChar char="•"/>
              <a:tabLst>
                <a:tab pos="392682" algn="l"/>
              </a:tabLst>
            </a:pPr>
            <a:r>
              <a:rPr lang="pt-BR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Formula </a:t>
            </a:r>
            <a:r>
              <a:rPr lang="pt-BR" sz="2400" dirty="0" err="1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Function</a:t>
            </a:r>
            <a:endParaRPr lang="pt-BR" sz="2400" dirty="0" smtClean="0">
              <a:solidFill>
                <a:srgbClr val="60737F"/>
              </a:solidFill>
              <a:latin typeface="Source Sans Pro"/>
              <a:ea typeface="Milo-Medium"/>
              <a:cs typeface="Source Sans Pro"/>
            </a:endParaRPr>
          </a:p>
          <a:p>
            <a:pPr marL="800100" lvl="1" indent="-342900" eaLnBrk="0" hangingPunct="0">
              <a:lnSpc>
                <a:spcPct val="120000"/>
              </a:lnSpc>
              <a:spcAft>
                <a:spcPts val="627"/>
              </a:spcAft>
              <a:buClr>
                <a:srgbClr val="C7DE27"/>
              </a:buClr>
              <a:buSzPct val="100000"/>
              <a:buFont typeface="Arial"/>
              <a:buChar char="•"/>
              <a:tabLst>
                <a:tab pos="392682" algn="l"/>
              </a:tabLst>
            </a:pPr>
            <a:r>
              <a:rPr lang="pt-BR" sz="16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=</a:t>
            </a:r>
            <a:r>
              <a:rPr lang="pt-BR" sz="1600" dirty="0" err="1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ndArray</a:t>
            </a:r>
            <a:r>
              <a:rPr lang="pt-BR" sz="16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('</a:t>
            </a:r>
            <a:r>
              <a:rPr lang="pt-BR" sz="1600" dirty="0" err="1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pva</a:t>
            </a:r>
            <a:r>
              <a:rPr lang="pt-BR" sz="16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://XF:11BMB-ES{Det:PIL2M}:Pva1:Image') </a:t>
            </a:r>
            <a:r>
              <a:rPr lang="pt-BR" sz="1600" dirty="0" err="1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converts</a:t>
            </a:r>
            <a:r>
              <a:rPr lang="pt-BR" sz="16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a </a:t>
            </a:r>
            <a:r>
              <a:rPr lang="pt-BR" sz="1600" dirty="0" err="1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pva</a:t>
            </a:r>
            <a:r>
              <a:rPr lang="pt-BR" sz="16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</a:t>
            </a:r>
            <a:r>
              <a:rPr lang="pt-BR" sz="1600" dirty="0" err="1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NTNDArray</a:t>
            </a:r>
            <a:r>
              <a:rPr lang="pt-BR" sz="16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</a:t>
            </a:r>
            <a:r>
              <a:rPr lang="pt-BR" sz="1600" dirty="0" err="1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into</a:t>
            </a:r>
            <a:r>
              <a:rPr lang="pt-BR" sz="16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</a:t>
            </a:r>
            <a:r>
              <a:rPr lang="pt-BR" sz="16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a </a:t>
            </a:r>
            <a:r>
              <a:rPr lang="pt-BR" sz="1600" dirty="0" err="1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waveform</a:t>
            </a:r>
            <a:endParaRPr lang="pt-BR" sz="1600" dirty="0" smtClean="0">
              <a:solidFill>
                <a:srgbClr val="60737F"/>
              </a:solidFill>
              <a:latin typeface="Source Sans Pro"/>
              <a:ea typeface="Milo-Medium"/>
              <a:cs typeface="Source Sans Pro"/>
            </a:endParaRPr>
          </a:p>
          <a:p>
            <a:pPr marL="800100" lvl="1" indent="-342900" eaLnBrk="0" hangingPunct="0">
              <a:lnSpc>
                <a:spcPct val="120000"/>
              </a:lnSpc>
              <a:spcAft>
                <a:spcPts val="627"/>
              </a:spcAft>
              <a:buClr>
                <a:srgbClr val="C7DE27"/>
              </a:buClr>
              <a:buSzPct val="100000"/>
              <a:buFont typeface="Arial"/>
              <a:buChar char="•"/>
              <a:tabLst>
                <a:tab pos="392682" algn="l"/>
              </a:tabLst>
            </a:pPr>
            <a:r>
              <a:rPr lang="pt-BR" sz="16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=</a:t>
            </a:r>
            <a:r>
              <a:rPr lang="pt-BR" sz="1600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image</a:t>
            </a:r>
            <a:r>
              <a:rPr lang="pt-BR" sz="16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('</a:t>
            </a:r>
            <a:r>
              <a:rPr lang="pt-BR" sz="1600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pva</a:t>
            </a:r>
            <a:r>
              <a:rPr lang="pt-BR" sz="16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://XF:11BMB-ES{Det:PIL2M}:Pva1:Image') </a:t>
            </a:r>
            <a:r>
              <a:rPr lang="pt-BR" sz="1600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converts</a:t>
            </a:r>
            <a:r>
              <a:rPr lang="pt-BR" sz="16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a </a:t>
            </a:r>
            <a:r>
              <a:rPr lang="pt-BR" sz="1600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pva</a:t>
            </a:r>
            <a:r>
              <a:rPr lang="pt-BR" sz="16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</a:t>
            </a:r>
            <a:r>
              <a:rPr lang="pt-BR" sz="1600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NTNDArray</a:t>
            </a:r>
            <a:r>
              <a:rPr lang="pt-BR" sz="16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</a:t>
            </a:r>
            <a:r>
              <a:rPr lang="pt-BR" sz="1600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into</a:t>
            </a:r>
            <a:r>
              <a:rPr lang="pt-BR" sz="16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a </a:t>
            </a:r>
            <a:r>
              <a:rPr lang="pt-BR" sz="1600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Vimage</a:t>
            </a:r>
            <a:r>
              <a:rPr lang="pt-BR" sz="16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</a:t>
            </a:r>
            <a:r>
              <a:rPr lang="pt-BR" sz="1600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using</a:t>
            </a:r>
            <a:r>
              <a:rPr lang="pt-BR" sz="16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</a:t>
            </a:r>
            <a:r>
              <a:rPr lang="pt-BR" sz="1600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the</a:t>
            </a:r>
            <a:r>
              <a:rPr lang="pt-BR" sz="16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</a:t>
            </a:r>
            <a:r>
              <a:rPr lang="pt-BR" sz="1600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metadata</a:t>
            </a:r>
            <a:r>
              <a:rPr lang="pt-BR" sz="16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(</a:t>
            </a:r>
            <a:r>
              <a:rPr lang="pt-BR" sz="1600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width</a:t>
            </a:r>
            <a:r>
              <a:rPr lang="pt-BR" sz="16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, </a:t>
            </a:r>
            <a:r>
              <a:rPr lang="pt-BR" sz="1600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height</a:t>
            </a:r>
            <a:r>
              <a:rPr lang="pt-BR" sz="16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, </a:t>
            </a:r>
            <a:r>
              <a:rPr lang="pt-BR" sz="1600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etc</a:t>
            </a:r>
            <a:r>
              <a:rPr lang="pt-BR" sz="16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…</a:t>
            </a:r>
            <a:r>
              <a:rPr lang="pt-BR" sz="16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)</a:t>
            </a:r>
            <a:endParaRPr lang="pt-BR" sz="1600" dirty="0">
              <a:solidFill>
                <a:srgbClr val="60737F"/>
              </a:solidFill>
              <a:latin typeface="Source Sans Pro"/>
              <a:ea typeface="Milo-Medium"/>
              <a:cs typeface="Source Sans Pro"/>
            </a:endParaRPr>
          </a:p>
        </p:txBody>
      </p:sp>
      <p:sp>
        <p:nvSpPr>
          <p:cNvPr id="15" name="Textfeld 4"/>
          <p:cNvSpPr txBox="1"/>
          <p:nvPr/>
        </p:nvSpPr>
        <p:spPr>
          <a:xfrm>
            <a:off x="480485" y="390744"/>
            <a:ext cx="11072152" cy="755931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>
            <a:noAutofit/>
          </a:bodyPr>
          <a:lstStyle/>
          <a:p>
            <a:r>
              <a:rPr lang="de-DE" sz="3200" cap="all" dirty="0" err="1">
                <a:solidFill>
                  <a:srgbClr val="60737F"/>
                </a:solidFill>
                <a:latin typeface="Oswald Regular"/>
                <a:ea typeface="Milo-Medium"/>
                <a:cs typeface="Oswald Regular"/>
              </a:rPr>
              <a:t>Visualizing</a:t>
            </a:r>
            <a:r>
              <a:rPr lang="de-DE" sz="3200" cap="all" dirty="0">
                <a:solidFill>
                  <a:srgbClr val="60737F"/>
                </a:solidFill>
                <a:latin typeface="Oswald Regular"/>
                <a:ea typeface="Milo-Medium"/>
                <a:cs typeface="Oswald Regular"/>
              </a:rPr>
              <a:t> </a:t>
            </a:r>
            <a:r>
              <a:rPr lang="de-DE" sz="3200" cap="all" dirty="0" err="1">
                <a:solidFill>
                  <a:srgbClr val="60737F"/>
                </a:solidFill>
                <a:latin typeface="Oswald Regular"/>
                <a:ea typeface="Milo-Medium"/>
                <a:cs typeface="Oswald Regular"/>
              </a:rPr>
              <a:t>images</a:t>
            </a:r>
            <a:r>
              <a:rPr lang="de-DE" sz="3200" cap="all" dirty="0">
                <a:solidFill>
                  <a:srgbClr val="60737F"/>
                </a:solidFill>
                <a:latin typeface="Oswald Regular"/>
                <a:ea typeface="Milo-Medium"/>
                <a:cs typeface="Oswald Regular"/>
              </a:rPr>
              <a:t> in CS-Studio</a:t>
            </a:r>
            <a:endParaRPr lang="de-DE" sz="3200" cap="all" dirty="0">
              <a:solidFill>
                <a:srgbClr val="60737F"/>
              </a:solidFill>
              <a:latin typeface="Oswald Regular"/>
              <a:ea typeface="Milo-Medium"/>
              <a:cs typeface="Oswald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592571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creen-compare.m4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9816" y="1181958"/>
            <a:ext cx="9765863" cy="4995005"/>
          </a:xfrm>
        </p:spPr>
      </p:pic>
      <p:sp>
        <p:nvSpPr>
          <p:cNvPr id="5" name="Textfeld 4"/>
          <p:cNvSpPr txBox="1"/>
          <p:nvPr/>
        </p:nvSpPr>
        <p:spPr>
          <a:xfrm>
            <a:off x="480484" y="390744"/>
            <a:ext cx="10102083" cy="526596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>
            <a:noAutofit/>
          </a:bodyPr>
          <a:lstStyle/>
          <a:p>
            <a:r>
              <a:rPr lang="de-DE" sz="3200" cap="all" dirty="0" err="1">
                <a:solidFill>
                  <a:srgbClr val="60737F"/>
                </a:solidFill>
                <a:latin typeface="Oswald Regular"/>
                <a:ea typeface="Milo-Medium"/>
                <a:cs typeface="Oswald Regular"/>
              </a:rPr>
              <a:t>Comparing</a:t>
            </a:r>
            <a:r>
              <a:rPr lang="de-DE" sz="3200" cap="all" dirty="0">
                <a:solidFill>
                  <a:srgbClr val="60737F"/>
                </a:solidFill>
                <a:latin typeface="Oswald Regular"/>
                <a:ea typeface="Milo-Medium"/>
                <a:cs typeface="Oswald Regular"/>
              </a:rPr>
              <a:t> v4 </a:t>
            </a:r>
            <a:r>
              <a:rPr lang="de-DE" sz="3200" cap="all" dirty="0" err="1">
                <a:solidFill>
                  <a:srgbClr val="60737F"/>
                </a:solidFill>
                <a:latin typeface="Oswald Regular"/>
                <a:ea typeface="Milo-Medium"/>
                <a:cs typeface="Oswald Regular"/>
              </a:rPr>
              <a:t>vs</a:t>
            </a:r>
            <a:r>
              <a:rPr lang="de-DE" sz="3200" cap="all" dirty="0">
                <a:solidFill>
                  <a:srgbClr val="60737F"/>
                </a:solidFill>
                <a:latin typeface="Oswald Regular"/>
                <a:ea typeface="Milo-Medium"/>
                <a:cs typeface="Oswald Regular"/>
              </a:rPr>
              <a:t> v3</a:t>
            </a:r>
            <a:endParaRPr lang="de-DE" sz="3200" cap="all" dirty="0">
              <a:solidFill>
                <a:srgbClr val="60737F"/>
              </a:solidFill>
              <a:latin typeface="Oswald Regular"/>
              <a:ea typeface="Milo-Medium"/>
              <a:cs typeface="Oswald Regular"/>
            </a:endParaRPr>
          </a:p>
        </p:txBody>
      </p:sp>
    </p:spTree>
    <p:extLst>
      <p:ext uri="{BB962C8B-B14F-4D97-AF65-F5344CB8AC3E}">
        <p14:creationId xmlns:p14="http://schemas.microsoft.com/office/powerpoint/2010/main" val="966375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logo&#10;&#10;Description generated with high confidence">
            <a:extLst>
              <a:ext uri="{FF2B5EF4-FFF2-40B4-BE49-F238E27FC236}">
                <a16:creationId xmlns:a16="http://schemas.microsoft.com/office/drawing/2014/main" xmlns="" id="{4495DA07-6807-4E82-8082-065B8EC118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-703493" y="444219"/>
            <a:ext cx="8995348" cy="9562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de-DE" sz="3467" dirty="0" err="1" smtClean="0">
                <a:solidFill>
                  <a:srgbClr val="C7DE27"/>
                </a:solidFill>
                <a:latin typeface="Oswald Regular"/>
                <a:ea typeface="Milo-Medium"/>
                <a:cs typeface="Oswald Regular"/>
              </a:rPr>
              <a:t>Questions</a:t>
            </a:r>
            <a:endParaRPr lang="de-DE" sz="1867" dirty="0">
              <a:solidFill>
                <a:srgbClr val="595959"/>
              </a:solidFill>
              <a:latin typeface="Source Sans Pro"/>
              <a:ea typeface="Milo-Medium"/>
              <a:cs typeface="Source Sans Pro"/>
            </a:endParaRPr>
          </a:p>
          <a:p>
            <a:endParaRPr lang="de-DE" sz="2400" dirty="0">
              <a:solidFill>
                <a:srgbClr val="9C072D"/>
              </a:solidFill>
              <a:latin typeface="Milo-RegularItalic"/>
              <a:ea typeface="Milo-Medium"/>
              <a:cs typeface="Milo-RegularItalic"/>
            </a:endParaRPr>
          </a:p>
        </p:txBody>
      </p:sp>
      <p:pic>
        <p:nvPicPr>
          <p:cNvPr id="8" name="Grafik 4">
            <a:extLst>
              <a:ext uri="{FF2B5EF4-FFF2-40B4-BE49-F238E27FC236}">
                <a16:creationId xmlns:a16="http://schemas.microsoft.com/office/drawing/2014/main" xmlns="" id="{327A3BCF-962E-4624-B723-AB1B795611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787" y="5999277"/>
            <a:ext cx="1179483" cy="467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340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2541</TotalTime>
  <Words>310</Words>
  <Application>Microsoft Macintosh PowerPoint</Application>
  <PresentationFormat>Custom</PresentationFormat>
  <Paragraphs>72</Paragraphs>
  <Slides>9</Slides>
  <Notes>7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PVA vs CA in the wild:  a performance comparison for image transfers</dc:title>
  <dc:creator>Kunal Shroff</dc:creator>
  <cp:lastModifiedBy>Kunal Shroff</cp:lastModifiedBy>
  <cp:revision>30</cp:revision>
  <dcterms:created xsi:type="dcterms:W3CDTF">2017-09-28T18:24:14Z</dcterms:created>
  <dcterms:modified xsi:type="dcterms:W3CDTF">2017-10-06T16:10:33Z</dcterms:modified>
</cp:coreProperties>
</file>