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1"/>
  </p:sldMasterIdLst>
  <p:notesMasterIdLst>
    <p:notesMasterId r:id="rId11"/>
  </p:notesMasterIdLst>
  <p:handoutMasterIdLst>
    <p:handoutMasterId r:id="rId12"/>
  </p:handoutMasterIdLst>
  <p:sldIdLst>
    <p:sldId id="286" r:id="rId2"/>
    <p:sldId id="291" r:id="rId3"/>
    <p:sldId id="268" r:id="rId4"/>
    <p:sldId id="287" r:id="rId5"/>
    <p:sldId id="288" r:id="rId6"/>
    <p:sldId id="289" r:id="rId7"/>
    <p:sldId id="290" r:id="rId8"/>
    <p:sldId id="292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88FB8"/>
    <a:srgbClr val="475A97"/>
    <a:srgbClr val="4B91C5"/>
    <a:srgbClr val="3B94D5"/>
    <a:srgbClr val="3853A5"/>
    <a:srgbClr val="5188A1"/>
    <a:srgbClr val="3B7CB7"/>
    <a:srgbClr val="18334B"/>
    <a:srgbClr val="A91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1" autoAdjust="0"/>
    <p:restoredTop sz="97467" autoAdjust="0"/>
  </p:normalViewPr>
  <p:slideViewPr>
    <p:cSldViewPr snapToGrid="0">
      <p:cViewPr varScale="1">
        <p:scale>
          <a:sx n="84" d="100"/>
          <a:sy n="84" d="100"/>
        </p:scale>
        <p:origin x="-7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65E76C91-9915-4458-B23D-3EA6540160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A6FB7AE3-DFD2-49AA-A887-7324B1F10A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E58FE-3AE1-4995-80E6-8AF0F1DA0E4E}" type="datetimeFigureOut">
              <a:rPr lang="de-DE" smtClean="0"/>
              <a:t>07.10.2017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4FC00001-5093-43F7-BD9F-EF265DE522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453EC2C-99A1-4C15-A25C-1C6F2B3A8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7158-EF9E-49A5-B018-E307E4952F0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32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91381-FB9B-4B1C-99E3-890DFD4525D3}" type="datetimeFigureOut">
              <a:rPr lang="de-DE" smtClean="0"/>
              <a:t>07.10.2017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9B650-A7F0-464D-8688-D88779A13E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5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2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37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37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37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5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37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37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37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8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37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A5189-E3C0-5541-BCD2-55708D4D52CC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17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8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87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4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4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9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4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0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3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1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ung 1">
            <a:extLst>
              <a:ext uri="{FF2B5EF4-FFF2-40B4-BE49-F238E27FC236}">
                <a16:creationId xmlns:a16="http://schemas.microsoft.com/office/drawing/2014/main" xmlns="" id="{F90D309A-D0D1-4696-A2BC-8FBA1E208D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9144000" cy="6858000"/>
            <a:chOff x="-2" y="0"/>
            <a:chExt cx="9149781" cy="6858000"/>
          </a:xfrm>
          <a:effectLst>
            <a:outerShdw dir="5400000" sx="1000" sy="1000" algn="ctr" rotWithShape="0">
              <a:srgbClr val="000000"/>
            </a:outerShdw>
          </a:effectLst>
        </p:grpSpPr>
        <p:cxnSp>
          <p:nvCxnSpPr>
            <p:cNvPr id="9" name="Gerade Verbindung 24">
              <a:extLst>
                <a:ext uri="{FF2B5EF4-FFF2-40B4-BE49-F238E27FC236}">
                  <a16:creationId xmlns:a16="http://schemas.microsoft.com/office/drawing/2014/main" xmlns="" id="{2B32699C-55C3-4B50-90B5-3820F7F20C6B}"/>
                </a:ext>
              </a:extLst>
            </p:cNvPr>
            <p:cNvCxnSpPr/>
            <p:nvPr/>
          </p:nvCxnSpPr>
          <p:spPr bwMode="auto">
            <a:xfrm>
              <a:off x="363650" y="0"/>
              <a:ext cx="0" cy="685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Gerade Verbindung 25">
              <a:extLst>
                <a:ext uri="{FF2B5EF4-FFF2-40B4-BE49-F238E27FC236}">
                  <a16:creationId xmlns:a16="http://schemas.microsoft.com/office/drawing/2014/main" xmlns="" id="{DE8D5FDF-00FF-4792-8A89-DCF3F3C33F03}"/>
                </a:ext>
              </a:extLst>
            </p:cNvPr>
            <p:cNvCxnSpPr/>
            <p:nvPr/>
          </p:nvCxnSpPr>
          <p:spPr bwMode="auto">
            <a:xfrm>
              <a:off x="646449" y="0"/>
              <a:ext cx="0" cy="685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Gerade Verbindung 26">
              <a:extLst>
                <a:ext uri="{FF2B5EF4-FFF2-40B4-BE49-F238E27FC236}">
                  <a16:creationId xmlns:a16="http://schemas.microsoft.com/office/drawing/2014/main" xmlns="" id="{0B8201F6-B613-4070-AB8F-C5B62205D0B3}"/>
                </a:ext>
              </a:extLst>
            </p:cNvPr>
            <p:cNvCxnSpPr/>
            <p:nvPr/>
          </p:nvCxnSpPr>
          <p:spPr bwMode="auto">
            <a:xfrm>
              <a:off x="992762" y="0"/>
              <a:ext cx="0" cy="685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Gerade Verbindung 27">
              <a:extLst>
                <a:ext uri="{FF2B5EF4-FFF2-40B4-BE49-F238E27FC236}">
                  <a16:creationId xmlns:a16="http://schemas.microsoft.com/office/drawing/2014/main" xmlns="" id="{7B97748B-6C0E-4CCE-826F-7FFF69A8D989}"/>
                </a:ext>
              </a:extLst>
            </p:cNvPr>
            <p:cNvCxnSpPr/>
            <p:nvPr/>
          </p:nvCxnSpPr>
          <p:spPr bwMode="auto">
            <a:xfrm>
              <a:off x="8274561" y="0"/>
              <a:ext cx="0" cy="685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Gerade Verbindung 28">
              <a:extLst>
                <a:ext uri="{FF2B5EF4-FFF2-40B4-BE49-F238E27FC236}">
                  <a16:creationId xmlns:a16="http://schemas.microsoft.com/office/drawing/2014/main" xmlns="" id="{75F205C4-D980-468F-9ADA-831AD12FC1A2}"/>
                </a:ext>
              </a:extLst>
            </p:cNvPr>
            <p:cNvCxnSpPr/>
            <p:nvPr/>
          </p:nvCxnSpPr>
          <p:spPr bwMode="auto">
            <a:xfrm>
              <a:off x="8458200" y="0"/>
              <a:ext cx="0" cy="685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Gerade Verbindung 29">
              <a:extLst>
                <a:ext uri="{FF2B5EF4-FFF2-40B4-BE49-F238E27FC236}">
                  <a16:creationId xmlns:a16="http://schemas.microsoft.com/office/drawing/2014/main" xmlns="" id="{0379FF98-7009-4A7A-BCFF-80A66B2AF9A2}"/>
                </a:ext>
              </a:extLst>
            </p:cNvPr>
            <p:cNvCxnSpPr/>
            <p:nvPr/>
          </p:nvCxnSpPr>
          <p:spPr bwMode="auto">
            <a:xfrm>
              <a:off x="8754228" y="0"/>
              <a:ext cx="0" cy="685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Gerade Verbindung 30">
              <a:extLst>
                <a:ext uri="{FF2B5EF4-FFF2-40B4-BE49-F238E27FC236}">
                  <a16:creationId xmlns:a16="http://schemas.microsoft.com/office/drawing/2014/main" xmlns="" id="{D8548D9E-53EC-4193-8903-F463C84E6CEB}"/>
                </a:ext>
              </a:extLst>
            </p:cNvPr>
            <p:cNvCxnSpPr/>
            <p:nvPr/>
          </p:nvCxnSpPr>
          <p:spPr bwMode="auto">
            <a:xfrm flipH="1">
              <a:off x="5778" y="368668"/>
              <a:ext cx="9144001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Gerade Verbindung 31">
              <a:extLst>
                <a:ext uri="{FF2B5EF4-FFF2-40B4-BE49-F238E27FC236}">
                  <a16:creationId xmlns:a16="http://schemas.microsoft.com/office/drawing/2014/main" xmlns="" id="{9BE6F4F3-27B4-4824-8D49-56A1A7746158}"/>
                </a:ext>
              </a:extLst>
            </p:cNvPr>
            <p:cNvCxnSpPr/>
            <p:nvPr/>
          </p:nvCxnSpPr>
          <p:spPr bwMode="auto">
            <a:xfrm flipH="1">
              <a:off x="-2" y="1006108"/>
              <a:ext cx="9144001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Gerade Verbindung 32">
              <a:extLst>
                <a:ext uri="{FF2B5EF4-FFF2-40B4-BE49-F238E27FC236}">
                  <a16:creationId xmlns:a16="http://schemas.microsoft.com/office/drawing/2014/main" xmlns="" id="{5DB27A50-065B-4BC9-9AA4-399F8ABA2EAD}"/>
                </a:ext>
              </a:extLst>
            </p:cNvPr>
            <p:cNvCxnSpPr/>
            <p:nvPr/>
          </p:nvCxnSpPr>
          <p:spPr bwMode="auto">
            <a:xfrm flipH="1">
              <a:off x="-2" y="1880047"/>
              <a:ext cx="9144001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Gerade Verbindung 33">
              <a:extLst>
                <a:ext uri="{FF2B5EF4-FFF2-40B4-BE49-F238E27FC236}">
                  <a16:creationId xmlns:a16="http://schemas.microsoft.com/office/drawing/2014/main" xmlns="" id="{64ED4C2C-999C-46E5-84A5-93B730E2ADD7}"/>
                </a:ext>
              </a:extLst>
            </p:cNvPr>
            <p:cNvCxnSpPr/>
            <p:nvPr/>
          </p:nvCxnSpPr>
          <p:spPr bwMode="auto">
            <a:xfrm flipH="1">
              <a:off x="-2" y="2218207"/>
              <a:ext cx="9144001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Gerade Verbindung 34">
              <a:extLst>
                <a:ext uri="{FF2B5EF4-FFF2-40B4-BE49-F238E27FC236}">
                  <a16:creationId xmlns:a16="http://schemas.microsoft.com/office/drawing/2014/main" xmlns="" id="{481F956B-7E0E-480F-AF3B-2EED958CC29A}"/>
                </a:ext>
              </a:extLst>
            </p:cNvPr>
            <p:cNvCxnSpPr/>
            <p:nvPr/>
          </p:nvCxnSpPr>
          <p:spPr bwMode="auto">
            <a:xfrm flipH="1">
              <a:off x="-2" y="4924217"/>
              <a:ext cx="9144001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Gerade Verbindung 35">
              <a:extLst>
                <a:ext uri="{FF2B5EF4-FFF2-40B4-BE49-F238E27FC236}">
                  <a16:creationId xmlns:a16="http://schemas.microsoft.com/office/drawing/2014/main" xmlns="" id="{9DEFE97C-EEEA-4C3B-9629-B6DB0628D159}"/>
                </a:ext>
              </a:extLst>
            </p:cNvPr>
            <p:cNvCxnSpPr/>
            <p:nvPr/>
          </p:nvCxnSpPr>
          <p:spPr bwMode="auto">
            <a:xfrm flipH="1">
              <a:off x="-2" y="6470760"/>
              <a:ext cx="9144001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Gerade Verbindung 36">
              <a:extLst>
                <a:ext uri="{FF2B5EF4-FFF2-40B4-BE49-F238E27FC236}">
                  <a16:creationId xmlns:a16="http://schemas.microsoft.com/office/drawing/2014/main" xmlns="" id="{641967CD-35FA-4FA5-93E1-FE0042135114}"/>
                </a:ext>
              </a:extLst>
            </p:cNvPr>
            <p:cNvCxnSpPr/>
            <p:nvPr/>
          </p:nvCxnSpPr>
          <p:spPr bwMode="auto">
            <a:xfrm>
              <a:off x="7941439" y="0"/>
              <a:ext cx="0" cy="685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Gerade Verbindung 17">
              <a:extLst>
                <a:ext uri="{FF2B5EF4-FFF2-40B4-BE49-F238E27FC236}">
                  <a16:creationId xmlns:a16="http://schemas.microsoft.com/office/drawing/2014/main" xmlns="" id="{E3836F55-D55A-4D78-A5D0-2CA0C16BEA8D}"/>
                </a:ext>
              </a:extLst>
            </p:cNvPr>
            <p:cNvCxnSpPr/>
            <p:nvPr/>
          </p:nvCxnSpPr>
          <p:spPr bwMode="auto">
            <a:xfrm flipH="1">
              <a:off x="5778" y="4523774"/>
              <a:ext cx="9144001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Grafik 10">
            <a:extLst>
              <a:ext uri="{FF2B5EF4-FFF2-40B4-BE49-F238E27FC236}">
                <a16:creationId xmlns:a16="http://schemas.microsoft.com/office/drawing/2014/main" xmlns="" id="{75A2585C-25E1-4F1B-9BAF-7724F661577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269132" y="6219827"/>
            <a:ext cx="485400" cy="25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1564DBA-4E5D-4FAA-BB19-7E7D46E89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D84EAC81-8748-45A9-9E48-D8B6C99A5DB4}"/>
              </a:ext>
            </a:extLst>
          </p:cNvPr>
          <p:cNvSpPr txBox="1"/>
          <p:nvPr/>
        </p:nvSpPr>
        <p:spPr>
          <a:xfrm>
            <a:off x="4679526" y="2283629"/>
            <a:ext cx="3910989" cy="19695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0" hangingPunct="0"/>
            <a:r>
              <a:rPr lang="de-DE" sz="3600" b="1" spc="30" dirty="0" smtClean="0">
                <a:solidFill>
                  <a:srgbClr val="C7DE37"/>
                </a:solidFill>
                <a:latin typeface="Oswald Regular"/>
                <a:cs typeface="Oswald Regular"/>
              </a:rPr>
              <a:t>ROADMAP</a:t>
            </a:r>
          </a:p>
          <a:p>
            <a:pPr algn="ctr" eaLnBrk="0" hangingPunct="0"/>
            <a:endParaRPr lang="de-DE" sz="3600" spc="30" dirty="0">
              <a:solidFill>
                <a:srgbClr val="C7DE37"/>
              </a:solidFill>
              <a:latin typeface="Oswald Regular"/>
              <a:cs typeface="Oswald Regular"/>
            </a:endParaRPr>
          </a:p>
          <a:p>
            <a:pPr algn="ctr" eaLnBrk="0" hangingPunct="0"/>
            <a:r>
              <a:rPr lang="de-DE" sz="2267" spc="30" dirty="0" smtClean="0">
                <a:solidFill>
                  <a:srgbClr val="C7DE37"/>
                </a:solidFill>
                <a:latin typeface="Oswald Regular"/>
                <a:cs typeface="Oswald Regular"/>
              </a:rPr>
              <a:t>ESS proposal</a:t>
            </a:r>
          </a:p>
          <a:p>
            <a:pPr algn="ctr" eaLnBrk="0" hangingPunct="0"/>
            <a:endParaRPr lang="de-DE" sz="2267" spc="30" dirty="0">
              <a:solidFill>
                <a:srgbClr val="C7DE37"/>
              </a:solidFill>
              <a:latin typeface="Oswald Regular"/>
              <a:cs typeface="Oswald Regular"/>
            </a:endParaRPr>
          </a:p>
          <a:p>
            <a:pPr algn="ctr" eaLnBrk="0" hangingPunct="0"/>
            <a:endParaRPr lang="de-DE" sz="1400" spc="30" dirty="0" smtClean="0">
              <a:solidFill>
                <a:srgbClr val="C7DE37"/>
              </a:solidFill>
              <a:latin typeface="Oswald Regular"/>
              <a:cs typeface="Oswald Regular"/>
            </a:endParaRPr>
          </a:p>
          <a:p>
            <a:pPr algn="ctr" eaLnBrk="0" hangingPunct="0"/>
            <a:r>
              <a:rPr lang="de-DE" sz="1400" spc="30" dirty="0" smtClean="0">
                <a:solidFill>
                  <a:srgbClr val="C7DE37"/>
                </a:solidFill>
                <a:latin typeface="Oswald Regular"/>
                <a:cs typeface="Oswald Regular"/>
              </a:rPr>
              <a:t>Henrik Carling</a:t>
            </a:r>
            <a:endParaRPr lang="de-DE" sz="1400" spc="30" dirty="0">
              <a:solidFill>
                <a:srgbClr val="C7DE37"/>
              </a:solidFill>
              <a:latin typeface="Oswald Regular"/>
              <a:cs typeface="Oswald Regular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A0B20AEB-16DA-447D-918E-30BDB777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446" y="1490996"/>
            <a:ext cx="1455150" cy="769508"/>
          </a:xfrm>
          <a:prstGeom prst="rect">
            <a:avLst/>
          </a:prstGeom>
        </p:spPr>
      </p:pic>
      <p:pic>
        <p:nvPicPr>
          <p:cNvPr id="6" name="Picture 5" descr="https://europeanspallationsource.se/sites/default/files/ess_logo_frugal_blue_cmy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339" y="4605133"/>
            <a:ext cx="1643361" cy="88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04868" y="1217972"/>
            <a:ext cx="8762130" cy="35640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sv-SE" sz="24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ESS will launch a large-scale EPICS 7 deployment</a:t>
            </a:r>
            <a:endParaRPr lang="de-DE" sz="2400" b="1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934383" lvl="1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We want to see long term support for EPICS 7</a:t>
            </a:r>
          </a:p>
          <a:p>
            <a:pPr marL="934383" lvl="1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We want to see good device support</a:t>
            </a:r>
          </a:p>
          <a:p>
            <a:pPr marL="934383" lvl="1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We want to see support for current and future platforms</a:t>
            </a:r>
          </a:p>
          <a:p>
            <a:pPr marL="934383" lvl="1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de-DE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934383" lvl="1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-&gt; This is only possible through an active, vivid community</a:t>
            </a:r>
          </a:p>
          <a:p>
            <a:pPr marL="934383" lvl="1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-&gt; ESS will invest in the community</a:t>
            </a: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xmlns="" id="{40D2673D-18B9-46C0-9955-0F0196CDBAB0}"/>
              </a:ext>
            </a:extLst>
          </p:cNvPr>
          <p:cNvSpPr txBox="1"/>
          <p:nvPr/>
        </p:nvSpPr>
        <p:spPr>
          <a:xfrm>
            <a:off x="336605" y="6196405"/>
            <a:ext cx="2669145" cy="24622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eaLnBrk="0" hangingPunct="0"/>
            <a:r>
              <a:rPr lang="de-DE" sz="16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EPICS ROADMAP - ESS proposal</a:t>
            </a:r>
            <a:endParaRPr lang="de-DE" sz="1600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44" name="Textfeld 4">
            <a:extLst>
              <a:ext uri="{FF2B5EF4-FFF2-40B4-BE49-F238E27FC236}">
                <a16:creationId xmlns:a16="http://schemas.microsoft.com/office/drawing/2014/main" xmlns="" id="{2D79BBA3-8275-4DE7-971E-9B19C673668D}"/>
              </a:ext>
            </a:extLst>
          </p:cNvPr>
          <p:cNvSpPr txBox="1"/>
          <p:nvPr/>
        </p:nvSpPr>
        <p:spPr>
          <a:xfrm>
            <a:off x="308762" y="688483"/>
            <a:ext cx="7563304" cy="409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000" dirty="0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EPICS AT THE EUROPEAN SPALLATION SOURCE</a:t>
            </a:r>
            <a:endParaRPr lang="de-DE" sz="3000" dirty="0">
              <a:solidFill>
                <a:srgbClr val="18334B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5" name="Picture 4" descr="https://europeanspallationsource.se/sites/default/files/ess_logo_frugal_blue_cmy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79" y="6140741"/>
            <a:ext cx="726812" cy="39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578" y="6175946"/>
            <a:ext cx="5937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12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" y="4996443"/>
            <a:ext cx="9144000" cy="186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27868" y="1179472"/>
            <a:ext cx="8511871" cy="40841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sv-SE" sz="24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Grow community volume</a:t>
            </a:r>
            <a:endParaRPr lang="de-DE" sz="2400" b="1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934383" lvl="1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Double community size over 5 years</a:t>
            </a:r>
          </a:p>
          <a:p>
            <a:pPr marL="934383" lvl="1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More users = more testing, more devices, bigger market</a:t>
            </a:r>
          </a:p>
          <a:p>
            <a:pPr marL="934383" lvl="1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Larger community = more developers</a:t>
            </a:r>
          </a:p>
          <a:p>
            <a:pPr marL="934383" lvl="1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More developers = better support, shared cost, more fun</a:t>
            </a:r>
          </a:p>
          <a:p>
            <a:pPr marL="934383" lvl="1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de-DE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934383" lvl="1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-&gt; More developers need governance</a:t>
            </a:r>
          </a:p>
          <a:p>
            <a:pPr marL="934383" lvl="1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-&gt; Expand EPICS outside “usual“ community</a:t>
            </a: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xmlns="" id="{40D2673D-18B9-46C0-9955-0F0196CDBAB0}"/>
              </a:ext>
            </a:extLst>
          </p:cNvPr>
          <p:cNvSpPr txBox="1"/>
          <p:nvPr/>
        </p:nvSpPr>
        <p:spPr>
          <a:xfrm>
            <a:off x="336605" y="6196405"/>
            <a:ext cx="2669145" cy="24622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eaLnBrk="0" hangingPunct="0"/>
            <a:r>
              <a:rPr lang="de-DE" sz="16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EPICS ROADMAP - ESS proposal</a:t>
            </a:r>
            <a:endParaRPr lang="de-DE" sz="1600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44" name="Textfeld 4">
            <a:extLst>
              <a:ext uri="{FF2B5EF4-FFF2-40B4-BE49-F238E27FC236}">
                <a16:creationId xmlns:a16="http://schemas.microsoft.com/office/drawing/2014/main" xmlns="" id="{2D79BBA3-8275-4DE7-971E-9B19C673668D}"/>
              </a:ext>
            </a:extLst>
          </p:cNvPr>
          <p:cNvSpPr txBox="1"/>
          <p:nvPr/>
        </p:nvSpPr>
        <p:spPr>
          <a:xfrm>
            <a:off x="453137" y="476733"/>
            <a:ext cx="7563304" cy="409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000" dirty="0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OVERALL EPICS ROADMAP GOAL</a:t>
            </a:r>
            <a:endParaRPr lang="de-DE" sz="3000" dirty="0">
              <a:solidFill>
                <a:srgbClr val="18334B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5" name="Picture 4" descr="https://europeanspallationsource.se/sites/default/files/ess_logo_frugal_blue_cmy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79" y="6140741"/>
            <a:ext cx="726812" cy="39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578" y="6175946"/>
            <a:ext cx="5937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20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" y="4996443"/>
            <a:ext cx="9144000" cy="186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37993" y="1429722"/>
            <a:ext cx="6932825" cy="252376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sv-SE" sz="24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Documentation</a:t>
            </a: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sv-SE" sz="24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Acessibility and openness</a:t>
            </a: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sv-SE" sz="24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Streamlined codebase</a:t>
            </a:r>
            <a:endParaRPr lang="de-DE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934383" lvl="1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de-DE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934383" lvl="1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de-DE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xmlns="" id="{40D2673D-18B9-46C0-9955-0F0196CDBAB0}"/>
              </a:ext>
            </a:extLst>
          </p:cNvPr>
          <p:cNvSpPr txBox="1"/>
          <p:nvPr/>
        </p:nvSpPr>
        <p:spPr>
          <a:xfrm>
            <a:off x="336605" y="6196405"/>
            <a:ext cx="2669145" cy="24622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eaLnBrk="0" hangingPunct="0"/>
            <a:r>
              <a:rPr lang="de-DE" sz="16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EPICS ROADMAP - ESS proposal</a:t>
            </a:r>
            <a:endParaRPr lang="de-DE" sz="1600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44" name="Textfeld 4">
            <a:extLst>
              <a:ext uri="{FF2B5EF4-FFF2-40B4-BE49-F238E27FC236}">
                <a16:creationId xmlns:a16="http://schemas.microsoft.com/office/drawing/2014/main" xmlns="" id="{2D79BBA3-8275-4DE7-971E-9B19C673668D}"/>
              </a:ext>
            </a:extLst>
          </p:cNvPr>
          <p:cNvSpPr txBox="1"/>
          <p:nvPr/>
        </p:nvSpPr>
        <p:spPr>
          <a:xfrm>
            <a:off x="626387" y="803983"/>
            <a:ext cx="7563304" cy="409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000" dirty="0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THREE FOCUS AREAS TO </a:t>
            </a:r>
            <a:r>
              <a:rPr lang="de-DE" sz="3000" dirty="0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ACHIEVE </a:t>
            </a:r>
            <a:r>
              <a:rPr lang="de-DE" sz="3000" dirty="0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GOAL</a:t>
            </a:r>
            <a:endParaRPr lang="de-DE" sz="3000" dirty="0">
              <a:solidFill>
                <a:srgbClr val="18334B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5" name="Picture 4" descr="https://europeanspallationsource.se/sites/default/files/ess_logo_frugal_blue_cmy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79" y="6140741"/>
            <a:ext cx="726812" cy="39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578" y="6175946"/>
            <a:ext cx="5937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29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" y="4996443"/>
            <a:ext cx="9144000" cy="186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97868" y="1708847"/>
            <a:ext cx="6932825" cy="20036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sv-SE" sz="24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Improve structure of documentation</a:t>
            </a: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sv-SE" sz="24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Update and keep updated</a:t>
            </a: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sv-SE" sz="24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Welcoming package ”get started” and ”howtos”</a:t>
            </a:r>
            <a:endParaRPr lang="de-DE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de-DE" sz="24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Marketing: Whitepapers and use cases</a:t>
            </a:r>
            <a:endParaRPr lang="sv-SE" sz="2400" b="1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xmlns="" id="{40D2673D-18B9-46C0-9955-0F0196CDBAB0}"/>
              </a:ext>
            </a:extLst>
          </p:cNvPr>
          <p:cNvSpPr txBox="1"/>
          <p:nvPr/>
        </p:nvSpPr>
        <p:spPr>
          <a:xfrm>
            <a:off x="336605" y="6196405"/>
            <a:ext cx="2669145" cy="24622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eaLnBrk="0" hangingPunct="0"/>
            <a:r>
              <a:rPr lang="de-DE" sz="16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EPICS ROADMAP - ESS proposal</a:t>
            </a:r>
            <a:endParaRPr lang="de-DE" sz="1600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44" name="Textfeld 4">
            <a:extLst>
              <a:ext uri="{FF2B5EF4-FFF2-40B4-BE49-F238E27FC236}">
                <a16:creationId xmlns:a16="http://schemas.microsoft.com/office/drawing/2014/main" xmlns="" id="{2D79BBA3-8275-4DE7-971E-9B19C673668D}"/>
              </a:ext>
            </a:extLst>
          </p:cNvPr>
          <p:cNvSpPr txBox="1"/>
          <p:nvPr/>
        </p:nvSpPr>
        <p:spPr>
          <a:xfrm>
            <a:off x="992137" y="1006108"/>
            <a:ext cx="7563304" cy="409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000" dirty="0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DOCUMENTATION</a:t>
            </a:r>
            <a:endParaRPr lang="de-DE" sz="3000" dirty="0">
              <a:solidFill>
                <a:srgbClr val="18334B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5" name="Picture 4" descr="https://europeanspallationsource.se/sites/default/files/ess_logo_frugal_blue_cmy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79" y="6140741"/>
            <a:ext cx="726812" cy="39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578" y="6175946"/>
            <a:ext cx="5937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0604">
            <a:off x="5270792" y="3297198"/>
            <a:ext cx="3348433" cy="192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0408">
            <a:off x="1057612" y="3111638"/>
            <a:ext cx="316230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1966">
            <a:off x="4241448" y="3383322"/>
            <a:ext cx="316230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8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" y="4996443"/>
            <a:ext cx="9144000" cy="186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97868" y="1708847"/>
            <a:ext cx="6932825" cy="20036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sv-SE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Improve EPICS GitHub/Launchpad usage </a:t>
            </a: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de-DE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Create a technical governance</a:t>
            </a: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de-DE" sz="24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Invite and encourage developers</a:t>
            </a: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de-DE" sz="24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Expand outside the “normal boundaries“</a:t>
            </a:r>
            <a:endParaRPr lang="sv-SE" sz="2400" b="1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xmlns="" id="{40D2673D-18B9-46C0-9955-0F0196CDBAB0}"/>
              </a:ext>
            </a:extLst>
          </p:cNvPr>
          <p:cNvSpPr txBox="1"/>
          <p:nvPr/>
        </p:nvSpPr>
        <p:spPr>
          <a:xfrm>
            <a:off x="336605" y="6196405"/>
            <a:ext cx="2669145" cy="24622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eaLnBrk="0" hangingPunct="0"/>
            <a:r>
              <a:rPr lang="de-DE" sz="16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EPICS ROADMAP - ESS proposal</a:t>
            </a:r>
            <a:endParaRPr lang="de-DE" sz="1600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44" name="Textfeld 4">
            <a:extLst>
              <a:ext uri="{FF2B5EF4-FFF2-40B4-BE49-F238E27FC236}">
                <a16:creationId xmlns:a16="http://schemas.microsoft.com/office/drawing/2014/main" xmlns="" id="{2D79BBA3-8275-4DE7-971E-9B19C673668D}"/>
              </a:ext>
            </a:extLst>
          </p:cNvPr>
          <p:cNvSpPr txBox="1"/>
          <p:nvPr/>
        </p:nvSpPr>
        <p:spPr>
          <a:xfrm>
            <a:off x="992137" y="1006108"/>
            <a:ext cx="7563304" cy="409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000" dirty="0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ACCESSIBILITY AND OPENNESS</a:t>
            </a:r>
            <a:endParaRPr lang="de-DE" sz="3000" dirty="0">
              <a:solidFill>
                <a:srgbClr val="18334B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5" name="Picture 4" descr="https://europeanspallationsource.se/sites/default/files/ess_logo_frugal_blue_cmy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79" y="6140741"/>
            <a:ext cx="726812" cy="39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578" y="6175946"/>
            <a:ext cx="5937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25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" y="4996443"/>
            <a:ext cx="9144000" cy="186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63085" y="1708847"/>
            <a:ext cx="6932825" cy="20036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sv-SE" sz="24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Clean up platform support</a:t>
            </a: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sv-SE" sz="24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Simplify builds - optimize success rate</a:t>
            </a: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sv-SE" sz="24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Be careful with library usage and dependencies</a:t>
            </a: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sv-SE" sz="24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Use static review tools </a:t>
            </a:r>
            <a:endParaRPr lang="de-DE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xmlns="" id="{40D2673D-18B9-46C0-9955-0F0196CDBAB0}"/>
              </a:ext>
            </a:extLst>
          </p:cNvPr>
          <p:cNvSpPr txBox="1"/>
          <p:nvPr/>
        </p:nvSpPr>
        <p:spPr>
          <a:xfrm>
            <a:off x="336605" y="6196405"/>
            <a:ext cx="2669145" cy="24622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eaLnBrk="0" hangingPunct="0"/>
            <a:r>
              <a:rPr lang="de-DE" sz="16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EPICS ROADMAP - ESS proposal</a:t>
            </a:r>
            <a:endParaRPr lang="de-DE" sz="1600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44" name="Textfeld 4">
            <a:extLst>
              <a:ext uri="{FF2B5EF4-FFF2-40B4-BE49-F238E27FC236}">
                <a16:creationId xmlns:a16="http://schemas.microsoft.com/office/drawing/2014/main" xmlns="" id="{2D79BBA3-8275-4DE7-971E-9B19C673668D}"/>
              </a:ext>
            </a:extLst>
          </p:cNvPr>
          <p:cNvSpPr txBox="1"/>
          <p:nvPr/>
        </p:nvSpPr>
        <p:spPr>
          <a:xfrm>
            <a:off x="992137" y="1006108"/>
            <a:ext cx="7563304" cy="409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000" dirty="0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STREAMLINED CODEBASE</a:t>
            </a:r>
            <a:endParaRPr lang="de-DE" sz="3000" dirty="0">
              <a:solidFill>
                <a:srgbClr val="18334B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5" name="Picture 4" descr="https://europeanspallationsource.se/sites/default/files/ess_logo_frugal_blue_cmy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79" y="6140741"/>
            <a:ext cx="726812" cy="39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578" y="6175946"/>
            <a:ext cx="5937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069" y="500629"/>
            <a:ext cx="2487429" cy="156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25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" y="4996443"/>
            <a:ext cx="9144000" cy="186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63085" y="1025472"/>
            <a:ext cx="6932825" cy="44319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477183" indent="-477183" eaLnBrk="0" hangingPunct="0"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sv-SE" sz="24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Control system studio </a:t>
            </a:r>
          </a:p>
          <a:p>
            <a:pPr marL="934383" lvl="1" indent="-477183" eaLnBrk="0" hangingPunct="0"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sv-S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1MY/year</a:t>
            </a:r>
          </a:p>
          <a:p>
            <a:pPr marL="934383" lvl="1" indent="-477183" eaLnBrk="0" hangingPunct="0"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sv-SE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indent="-477183" eaLnBrk="0" hangingPunct="0"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sv-SE" sz="24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Expand into documentation </a:t>
            </a:r>
          </a:p>
          <a:p>
            <a:pPr marL="934383" lvl="1" indent="-477183" eaLnBrk="0" hangingPunct="0"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sv-S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1MY/year</a:t>
            </a:r>
          </a:p>
          <a:p>
            <a:pPr marL="934383" lvl="1" indent="-477183" eaLnBrk="0" hangingPunct="0"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sv-S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Already provided prototype website</a:t>
            </a:r>
          </a:p>
          <a:p>
            <a:pPr marL="934383" lvl="1" indent="-477183" eaLnBrk="0" hangingPunct="0"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sv-SE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indent="-477183" eaLnBrk="0" hangingPunct="0"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sv-SE" sz="24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Expand into EPICS core</a:t>
            </a:r>
          </a:p>
          <a:p>
            <a:pPr marL="934383" lvl="1" indent="-477183" eaLnBrk="0" hangingPunct="0"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sv-S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2MY/year</a:t>
            </a:r>
          </a:p>
          <a:p>
            <a:pPr marL="934383" lvl="1" indent="-477183" eaLnBrk="0" hangingPunct="0"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sv-SE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477183" indent="-477183" eaLnBrk="0" hangingPunct="0"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sv-SE" sz="24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Support commercial players in the community </a:t>
            </a:r>
          </a:p>
          <a:p>
            <a:pPr marL="934383" lvl="1" indent="-477183" eaLnBrk="0" hangingPunct="0"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r>
              <a:rPr lang="sv-S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2MY/year  until 2023 on average</a:t>
            </a:r>
            <a:endParaRPr lang="de-DE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xmlns="" id="{40D2673D-18B9-46C0-9955-0F0196CDBAB0}"/>
              </a:ext>
            </a:extLst>
          </p:cNvPr>
          <p:cNvSpPr txBox="1"/>
          <p:nvPr/>
        </p:nvSpPr>
        <p:spPr>
          <a:xfrm>
            <a:off x="336605" y="6196405"/>
            <a:ext cx="2669145" cy="24622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eaLnBrk="0" hangingPunct="0"/>
            <a:r>
              <a:rPr lang="de-DE" sz="1600" cap="all" dirty="0" smtClean="0">
                <a:solidFill>
                  <a:srgbClr val="60737F"/>
                </a:solidFill>
                <a:latin typeface="Oswald Regular"/>
                <a:ea typeface="Milo-Medium"/>
                <a:cs typeface="Oswald Regular"/>
              </a:rPr>
              <a:t>EPICS ROADMAP - ESS proposal</a:t>
            </a:r>
            <a:endParaRPr lang="de-DE" sz="1600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44" name="Textfeld 4">
            <a:extLst>
              <a:ext uri="{FF2B5EF4-FFF2-40B4-BE49-F238E27FC236}">
                <a16:creationId xmlns:a16="http://schemas.microsoft.com/office/drawing/2014/main" xmlns="" id="{2D79BBA3-8275-4DE7-971E-9B19C673668D}"/>
              </a:ext>
            </a:extLst>
          </p:cNvPr>
          <p:cNvSpPr txBox="1"/>
          <p:nvPr/>
        </p:nvSpPr>
        <p:spPr>
          <a:xfrm>
            <a:off x="992137" y="476733"/>
            <a:ext cx="7563304" cy="409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000" dirty="0" smtClean="0">
                <a:solidFill>
                  <a:srgbClr val="18334B"/>
                </a:solidFill>
                <a:latin typeface="Oswald Regular"/>
                <a:ea typeface="Milo-Medium"/>
                <a:cs typeface="Oswald Regular"/>
              </a:rPr>
              <a:t>ESS CONTRIBUTION AMBITIONS</a:t>
            </a:r>
            <a:endParaRPr lang="de-DE" sz="3000" dirty="0">
              <a:solidFill>
                <a:srgbClr val="18334B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5" name="Picture 4" descr="https://europeanspallationsource.se/sites/default/files/ess_logo_frugal_blue_cmy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79" y="6140741"/>
            <a:ext cx="726812" cy="39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578" y="6175946"/>
            <a:ext cx="5937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87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4495DA07-6807-4E82-8082-065B8EC11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527620" y="444219"/>
            <a:ext cx="6746511" cy="9562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sz="3467" dirty="0" err="1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Thank</a:t>
            </a:r>
            <a:r>
              <a:rPr lang="de-DE" sz="3467" dirty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467" dirty="0" err="1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You</a:t>
            </a:r>
            <a:r>
              <a:rPr lang="de-DE" sz="3467" dirty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467" dirty="0" err="1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for</a:t>
            </a:r>
            <a:r>
              <a:rPr lang="de-DE" sz="3467" dirty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467" dirty="0" err="1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Your</a:t>
            </a:r>
            <a:r>
              <a:rPr lang="de-DE" sz="3467" dirty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 Attention!</a:t>
            </a:r>
            <a:endParaRPr lang="de-DE" sz="1867" dirty="0">
              <a:solidFill>
                <a:srgbClr val="595959"/>
              </a:solidFill>
              <a:latin typeface="Source Sans Pro"/>
              <a:ea typeface="Milo-Medium"/>
              <a:cs typeface="Source Sans Pro"/>
            </a:endParaRPr>
          </a:p>
          <a:p>
            <a:endParaRPr lang="de-DE" sz="2400" dirty="0">
              <a:solidFill>
                <a:srgbClr val="9C072D"/>
              </a:solidFill>
              <a:latin typeface="Milo-RegularItalic"/>
              <a:ea typeface="Milo-Medium"/>
              <a:cs typeface="Milo-RegularItalic"/>
            </a:endParaRPr>
          </a:p>
        </p:txBody>
      </p:sp>
      <p:pic>
        <p:nvPicPr>
          <p:cNvPr id="8" name="Grafik 4">
            <a:extLst>
              <a:ext uri="{FF2B5EF4-FFF2-40B4-BE49-F238E27FC236}">
                <a16:creationId xmlns:a16="http://schemas.microsoft.com/office/drawing/2014/main" xmlns="" id="{327A3BCF-962E-4624-B723-AB1B79561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40" y="5999276"/>
            <a:ext cx="884612" cy="46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9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279</Words>
  <Application>Microsoft Office PowerPoint</Application>
  <PresentationFormat>On-screen Show (4:3)</PresentationFormat>
  <Paragraphs>71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2017-09-22T20:19:22Z</dcterms:created>
  <dcterms:modified xsi:type="dcterms:W3CDTF">2017-10-07T13:57:28Z</dcterms:modified>
</cp:coreProperties>
</file>