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0" d="100"/>
          <a:sy n="60" d="100"/>
        </p:scale>
        <p:origin x="882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28F45B1-6EE4-48B9-ADAD-C88DF8A752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8BD60AC-923E-41BD-9772-FA35E7D02B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978DA-ED67-4ACC-B193-319725B2863A}" type="datetimeFigureOut">
              <a:rPr kumimoji="1" lang="ja-JP" altLang="en-US" smtClean="0"/>
              <a:t>2017/10/7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7370141-A99C-4869-8510-299A8C8A04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47A8919-AD3C-47D7-A851-A6633A3CE4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60D30-FF1F-462B-BB40-3237EC1DC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907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B485D-1EA8-438D-A8C6-88ED5B26C41D}" type="datetimeFigureOut">
              <a:rPr kumimoji="1" lang="ja-JP" altLang="en-US" smtClean="0"/>
              <a:t>2017/10/7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F422A-EDF3-43AF-ABF4-127995CF82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110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F422A-EDF3-43AF-ABF4-127995CF829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64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063"/>
            <a:ext cx="12192001" cy="62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62270" y="1124744"/>
            <a:ext cx="7610061" cy="3967760"/>
          </a:xfrm>
          <a:gradFill flip="none" rotWithShape="1">
            <a:gsLst>
              <a:gs pos="39000">
                <a:schemeClr val="accent2">
                  <a:alpha val="90000"/>
                </a:schemeClr>
              </a:gs>
              <a:gs pos="0">
                <a:schemeClr val="accent2">
                  <a:alpha val="0"/>
                </a:schemeClr>
              </a:gs>
              <a:gs pos="88000">
                <a:schemeClr val="accent2">
                  <a:alpha val="81000"/>
                </a:schemeClr>
              </a:gs>
              <a:gs pos="100000">
                <a:schemeClr val="accent2">
                  <a:alpha val="38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latin typeface="+mj-lt"/>
              </a:defRPr>
            </a:lvl1pPr>
          </a:lstStyle>
          <a:p>
            <a:r>
              <a:rPr lang="en-US" dirty="0"/>
              <a:t>POSTER TITLE</a:t>
            </a:r>
            <a:br>
              <a:rPr lang="en-US" dirty="0"/>
            </a:br>
            <a:br>
              <a:rPr lang="en-US" dirty="0"/>
            </a:br>
            <a:r>
              <a:rPr lang="en-A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br>
              <a:rPr lang="en-A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Affiliations</a:t>
            </a:r>
            <a:br>
              <a:rPr lang="en-A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9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4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8128" y="6356351"/>
            <a:ext cx="4334272" cy="365125"/>
          </a:xfrm>
        </p:spPr>
        <p:txBody>
          <a:bodyPr/>
          <a:lstStyle>
            <a:lvl1pPr algn="r">
              <a:defRPr sz="1600" b="1"/>
            </a:lvl1pPr>
          </a:lstStyle>
          <a:p>
            <a:r>
              <a:rPr lang="en-US" altLang="ja-JP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EPICS Collaboration Meeting 2017</a:t>
            </a:r>
          </a:p>
        </p:txBody>
      </p:sp>
    </p:spTree>
    <p:extLst>
      <p:ext uri="{BB962C8B-B14F-4D97-AF65-F5344CB8AC3E}">
        <p14:creationId xmlns:p14="http://schemas.microsoft.com/office/powerpoint/2010/main" val="64925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2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5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4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8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5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858B-0F2E-4BA2-9CDC-5AFB3A48EF5E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2D9EA-D590-4770-822C-F3C47D17B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5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8579"/>
          <a:stretch/>
        </p:blipFill>
        <p:spPr bwMode="auto">
          <a:xfrm>
            <a:off x="1" y="-20064"/>
            <a:ext cx="12192000" cy="2592000"/>
          </a:xfrm>
          <a:prstGeom prst="rect">
            <a:avLst/>
          </a:prstGeom>
          <a:gradFill>
            <a:gsLst>
              <a:gs pos="39000">
                <a:schemeClr val="accent2">
                  <a:alpha val="90000"/>
                </a:schemeClr>
              </a:gs>
              <a:gs pos="0">
                <a:schemeClr val="accent2">
                  <a:alpha val="0"/>
                </a:schemeClr>
              </a:gs>
              <a:gs pos="88000">
                <a:schemeClr val="accent2">
                  <a:alpha val="81000"/>
                </a:schemeClr>
              </a:gs>
              <a:gs pos="100000">
                <a:schemeClr val="accent2">
                  <a:alpha val="38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0" y="-20064"/>
            <a:ext cx="12192000" cy="2592000"/>
          </a:xfrm>
          <a:prstGeom prst="rect">
            <a:avLst/>
          </a:prstGeom>
          <a:gradFill>
            <a:gsLst>
              <a:gs pos="52000">
                <a:schemeClr val="accent2">
                  <a:alpha val="65000"/>
                </a:schemeClr>
              </a:gs>
              <a:gs pos="0">
                <a:schemeClr val="accent2">
                  <a:alpha val="0"/>
                </a:schemeClr>
              </a:gs>
              <a:gs pos="92000">
                <a:schemeClr val="accent2">
                  <a:lumMod val="0"/>
                  <a:lumOff val="100000"/>
                </a:schemeClr>
              </a:gs>
              <a:gs pos="28000">
                <a:schemeClr val="accent2">
                  <a:alpha val="3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959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2858B-0F2E-4BA2-9CDC-5AFB3A48EF5E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2D9EA-D590-4770-822C-F3C47D17B7B0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6237313"/>
            <a:ext cx="3974221" cy="56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175787" y="6237312"/>
            <a:ext cx="8016213" cy="620688"/>
          </a:xfrm>
          <a:prstGeom prst="rect">
            <a:avLst/>
          </a:prstGeom>
          <a:gradFill flip="none" rotWithShape="1">
            <a:gsLst>
              <a:gs pos="26000">
                <a:schemeClr val="bg2"/>
              </a:gs>
              <a:gs pos="83000">
                <a:schemeClr val="accent2"/>
              </a:gs>
              <a:gs pos="63000">
                <a:schemeClr val="bg2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9ED09E35-1EAD-4451-81C0-94946D330570}"/>
              </a:ext>
            </a:extLst>
          </p:cNvPr>
          <p:cNvSpPr txBox="1"/>
          <p:nvPr userDrawn="1"/>
        </p:nvSpPr>
        <p:spPr>
          <a:xfrm>
            <a:off x="6584304" y="6207816"/>
            <a:ext cx="5632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EPICS Collaboration Meeting 2017 at ICALEPCS2017</a:t>
            </a:r>
          </a:p>
          <a:p>
            <a:pPr algn="r"/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Oct. 7, 2017</a:t>
            </a:r>
          </a:p>
        </p:txBody>
      </p:sp>
    </p:spTree>
    <p:extLst>
      <p:ext uri="{BB962C8B-B14F-4D97-AF65-F5344CB8AC3E}">
        <p14:creationId xmlns:p14="http://schemas.microsoft.com/office/powerpoint/2010/main" val="38454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744"/>
            <a:ext cx="9144000" cy="3967760"/>
          </a:xfrm>
          <a:gradFill>
            <a:gsLst>
              <a:gs pos="29000">
                <a:schemeClr val="accent2">
                  <a:alpha val="98000"/>
                </a:schemeClr>
              </a:gs>
              <a:gs pos="0">
                <a:schemeClr val="accent2">
                  <a:alpha val="0"/>
                </a:schemeClr>
              </a:gs>
              <a:gs pos="88000">
                <a:schemeClr val="accent2">
                  <a:alpha val="80000"/>
                </a:schemeClr>
              </a:gs>
              <a:gs pos="100000">
                <a:schemeClr val="accent2">
                  <a:alpha val="38000"/>
                </a:schemeClr>
              </a:gs>
            </a:gsLst>
          </a:gradFill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EPICS status and future at KEK</a:t>
            </a:r>
            <a:br>
              <a:rPr lang="en-US" altLang="ja-JP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ja-JP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Group / Commissioning Group</a:t>
            </a:r>
            <a:b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e-/e+ Injector Linac, KEK, Japan</a:t>
            </a:r>
            <a:b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Masanori Satoh</a:t>
            </a:r>
            <a:endParaRPr lang="en-US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240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-315416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EPICS </a:t>
            </a:r>
            <a:r>
              <a:rPr lang="en-US" altLang="ja-JP" sz="4800" dirty="0"/>
              <a:t>status </a:t>
            </a:r>
            <a:r>
              <a:rPr lang="en-US" sz="4800" dirty="0"/>
              <a:t>in KEK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36" y="476672"/>
            <a:ext cx="11881320" cy="5832648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Accelerator facilities in KEK</a:t>
            </a:r>
          </a:p>
          <a:p>
            <a:pPr lvl="1"/>
            <a:r>
              <a:rPr lang="en-US" altLang="ja-JP" sz="3600" dirty="0"/>
              <a:t>Tokai campus</a:t>
            </a:r>
          </a:p>
          <a:p>
            <a:pPr lvl="2"/>
            <a:r>
              <a:rPr lang="en-US" altLang="ja-JP" sz="3400" b="1" dirty="0">
                <a:solidFill>
                  <a:srgbClr val="0000FF"/>
                </a:solidFill>
              </a:rPr>
              <a:t>J-PARC (Linac + Rapid Cycle Synchrotron + Main Ring)</a:t>
            </a:r>
          </a:p>
          <a:p>
            <a:pPr lvl="1"/>
            <a:endParaRPr lang="en-US" dirty="0"/>
          </a:p>
          <a:p>
            <a:pPr lvl="1"/>
            <a:r>
              <a:rPr lang="en-US" sz="3600" dirty="0"/>
              <a:t>Tsukuba campus</a:t>
            </a:r>
            <a:endParaRPr lang="en-US" sz="2400" dirty="0"/>
          </a:p>
          <a:p>
            <a:pPr lvl="2"/>
            <a:r>
              <a:rPr lang="en-US" sz="3300" b="1" u="sng" dirty="0">
                <a:solidFill>
                  <a:srgbClr val="0000FF"/>
                </a:solidFill>
              </a:rPr>
              <a:t>KEKB =&gt; SuperKEKB</a:t>
            </a:r>
            <a:r>
              <a:rPr lang="en-US" sz="3300" dirty="0"/>
              <a:t> (7 GeV e-, 4 GeV e+ collider w/ positron damping ring) </a:t>
            </a:r>
          </a:p>
          <a:p>
            <a:pPr lvl="2"/>
            <a:r>
              <a:rPr lang="en-US" sz="3300" dirty="0"/>
              <a:t>PF (2.5 GeV light source)</a:t>
            </a:r>
          </a:p>
          <a:p>
            <a:pPr lvl="2"/>
            <a:r>
              <a:rPr lang="en-US" sz="3300" b="1" dirty="0">
                <a:solidFill>
                  <a:srgbClr val="0000FF"/>
                </a:solidFill>
              </a:rPr>
              <a:t>PF-AR</a:t>
            </a:r>
            <a:r>
              <a:rPr lang="en-US" sz="3300" dirty="0"/>
              <a:t> (6.5 GeV light source)</a:t>
            </a:r>
          </a:p>
          <a:p>
            <a:pPr lvl="2"/>
            <a:r>
              <a:rPr lang="en-US" sz="3300" dirty="0"/>
              <a:t>Injector linac for SuperKEKB and light sources</a:t>
            </a:r>
          </a:p>
          <a:p>
            <a:pPr lvl="2"/>
            <a:r>
              <a:rPr lang="en-US" sz="3300" dirty="0"/>
              <a:t>ATF (Accelerator test facility for Linear Collider)</a:t>
            </a:r>
          </a:p>
          <a:p>
            <a:pPr lvl="2"/>
            <a:r>
              <a:rPr lang="en-US" sz="3300" dirty="0"/>
              <a:t>STF (Superconducting test facility)</a:t>
            </a:r>
          </a:p>
          <a:p>
            <a:pPr lvl="2"/>
            <a:r>
              <a:rPr lang="en-US" altLang="ja-JP" sz="3300" b="1" dirty="0" err="1">
                <a:solidFill>
                  <a:srgbClr val="0000FF"/>
                </a:solidFill>
              </a:rPr>
              <a:t>cERL</a:t>
            </a:r>
            <a:r>
              <a:rPr lang="en-US" altLang="ja-JP" sz="3300" dirty="0"/>
              <a:t> (ERL test facility)</a:t>
            </a:r>
            <a:endParaRPr lang="en-US" sz="3300" dirty="0"/>
          </a:p>
          <a:p>
            <a:endParaRPr lang="en-US" altLang="ja-JP" sz="1800" dirty="0"/>
          </a:p>
          <a:p>
            <a:r>
              <a:rPr lang="en-US" altLang="ja-JP" sz="3600" dirty="0"/>
              <a:t>We have used the EPICS based control system for KEKB project. After that, other machines have adopted EPICS based system.</a:t>
            </a:r>
          </a:p>
          <a:p>
            <a:r>
              <a:rPr lang="en-US" altLang="ja-JP" sz="3600" dirty="0"/>
              <a:t>Original control systems of Injector, PF, and others have been replaced by the EPICS based ones.</a:t>
            </a:r>
          </a:p>
        </p:txBody>
      </p:sp>
    </p:spTree>
    <p:extLst>
      <p:ext uri="{BB962C8B-B14F-4D97-AF65-F5344CB8AC3E}">
        <p14:creationId xmlns:p14="http://schemas.microsoft.com/office/powerpoint/2010/main" val="184295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97306C-D2CD-4ABA-AB15-279DBBC6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-27384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en-US" altLang="ja-JP" sz="4800" dirty="0"/>
              <a:t>EPICS status in Injector Linac</a:t>
            </a:r>
            <a:endParaRPr kumimoji="1" lang="ja-JP" altLang="en-US" sz="4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F42145-6DA2-43F4-AB8C-7F63D91F1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268761"/>
            <a:ext cx="10369152" cy="4176463"/>
          </a:xfrm>
        </p:spPr>
        <p:txBody>
          <a:bodyPr>
            <a:normAutofit/>
          </a:bodyPr>
          <a:lstStyle/>
          <a:p>
            <a:r>
              <a:rPr kumimoji="1" lang="en-US" altLang="ja-JP" sz="3000" dirty="0"/>
              <a:t>The original control system </a:t>
            </a:r>
            <a:r>
              <a:rPr kumimoji="1" lang="en-US" altLang="ja-JP" sz="3000" dirty="0" err="1"/>
              <a:t>softwares</a:t>
            </a:r>
            <a:r>
              <a:rPr kumimoji="1" lang="en-US" altLang="ja-JP" sz="3000" dirty="0"/>
              <a:t> have been gradually transferred to the EPICS based ones.</a:t>
            </a:r>
          </a:p>
          <a:p>
            <a:r>
              <a:rPr kumimoji="1" lang="en-US" altLang="ja-JP" sz="3000" dirty="0"/>
              <a:t>All control parameters are accessible via EPICS PVs.</a:t>
            </a:r>
          </a:p>
          <a:p>
            <a:r>
              <a:rPr kumimoji="1" lang="en-US" altLang="ja-JP" sz="3000" dirty="0"/>
              <a:t>Base R3.14.12 - R3.15.5 (~ 150 IOCs)</a:t>
            </a:r>
          </a:p>
          <a:p>
            <a:r>
              <a:rPr kumimoji="1" lang="en-US" altLang="ja-JP" sz="3000" dirty="0"/>
              <a:t>CSS archiver, CSS alarm</a:t>
            </a:r>
          </a:p>
          <a:p>
            <a:r>
              <a:rPr kumimoji="1" lang="en-US" altLang="ja-JP" sz="3000" dirty="0"/>
              <a:t>OPI: Many GUIs are implemented by Python/</a:t>
            </a:r>
            <a:r>
              <a:rPr kumimoji="1" lang="en-US" altLang="ja-JP" sz="3000" dirty="0" err="1"/>
              <a:t>Tkinter</a:t>
            </a:r>
            <a:r>
              <a:rPr kumimoji="1" lang="en-US" altLang="ja-JP" sz="3000" dirty="0"/>
              <a:t>/Qt4.</a:t>
            </a:r>
          </a:p>
        </p:txBody>
      </p:sp>
    </p:spTree>
    <p:extLst>
      <p:ext uri="{BB962C8B-B14F-4D97-AF65-F5344CB8AC3E}">
        <p14:creationId xmlns:p14="http://schemas.microsoft.com/office/powerpoint/2010/main" val="313183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97306C-D2CD-4ABA-AB15-279DBBC6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-27384"/>
            <a:ext cx="9505056" cy="1143000"/>
          </a:xfrm>
        </p:spPr>
        <p:txBody>
          <a:bodyPr>
            <a:normAutofit/>
          </a:bodyPr>
          <a:lstStyle/>
          <a:p>
            <a:pPr algn="ctr"/>
            <a:r>
              <a:rPr lang="en-US" altLang="ja-JP" sz="4800" dirty="0"/>
              <a:t>EPICS status in Injector Linac (cont’d)</a:t>
            </a:r>
            <a:endParaRPr kumimoji="1" lang="ja-JP" altLang="en-US" sz="4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F42145-6DA2-43F4-AB8C-7F63D91F1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340768"/>
            <a:ext cx="11809312" cy="4392487"/>
          </a:xfrm>
        </p:spPr>
        <p:txBody>
          <a:bodyPr>
            <a:normAutofit/>
          </a:bodyPr>
          <a:lstStyle/>
          <a:p>
            <a:r>
              <a:rPr kumimoji="1" lang="en-US" altLang="ja-JP" sz="3000" dirty="0"/>
              <a:t>Local controller (~ 400)</a:t>
            </a:r>
          </a:p>
          <a:p>
            <a:pPr lvl="1"/>
            <a:r>
              <a:rPr kumimoji="1" lang="en-US" altLang="ja-JP" sz="2600" dirty="0"/>
              <a:t>VMEx64: MRF EVG, EVR for timing system, DAC, ADC for LLRF control, BPM readout (</a:t>
            </a:r>
            <a:r>
              <a:rPr kumimoji="1" lang="en-US" altLang="ja-JP" sz="2600" dirty="0" err="1"/>
              <a:t>VxWork</a:t>
            </a:r>
            <a:r>
              <a:rPr kumimoji="1" lang="en-US" altLang="ja-JP" sz="2600" dirty="0"/>
              <a:t> 6.8)</a:t>
            </a:r>
          </a:p>
          <a:p>
            <a:pPr lvl="1"/>
            <a:r>
              <a:rPr kumimoji="1" lang="en-US" altLang="ja-JP" sz="2600" dirty="0"/>
              <a:t>PLC for magnet power supply, vacuum, safety system (</a:t>
            </a:r>
            <a:r>
              <a:rPr kumimoji="1" lang="en-US" altLang="ja-JP" sz="2600" dirty="0" err="1"/>
              <a:t>NetDev</a:t>
            </a:r>
            <a:r>
              <a:rPr kumimoji="1" lang="en-US" altLang="ja-JP" sz="2600" dirty="0"/>
              <a:t>)</a:t>
            </a:r>
          </a:p>
          <a:p>
            <a:pPr lvl="1"/>
            <a:r>
              <a:rPr kumimoji="1" lang="en-US" altLang="ja-JP" sz="2600" dirty="0"/>
              <a:t>Network attached power supply  (x100) (</a:t>
            </a:r>
            <a:r>
              <a:rPr kumimoji="1" lang="en-US" altLang="ja-JP" sz="2600" dirty="0" err="1"/>
              <a:t>StreamDevice</a:t>
            </a:r>
            <a:r>
              <a:rPr kumimoji="1" lang="en-US" altLang="ja-JP" sz="2600" dirty="0"/>
              <a:t>)</a:t>
            </a:r>
          </a:p>
          <a:p>
            <a:pPr lvl="1"/>
            <a:r>
              <a:rPr kumimoji="1" lang="en-US" altLang="ja-JP" sz="2600" dirty="0"/>
              <a:t>Embedded computer for klystron controller (</a:t>
            </a:r>
            <a:r>
              <a:rPr kumimoji="1" lang="en-US" altLang="ja-JP" sz="2600" dirty="0" err="1"/>
              <a:t>Almazillo</a:t>
            </a:r>
            <a:r>
              <a:rPr kumimoji="1" lang="en-US" altLang="ja-JP" sz="2600" dirty="0"/>
              <a:t>)</a:t>
            </a:r>
          </a:p>
          <a:p>
            <a:pPr lvl="1"/>
            <a:r>
              <a:rPr kumimoji="1" lang="en-US" altLang="ja-JP" sz="2600" dirty="0"/>
              <a:t>PXI based DAC, ADC, MRF EVR for pulsed magnet control (LabVIEW based, Windows Pro. 8.1)</a:t>
            </a:r>
          </a:p>
        </p:txBody>
      </p:sp>
    </p:spTree>
    <p:extLst>
      <p:ext uri="{BB962C8B-B14F-4D97-AF65-F5344CB8AC3E}">
        <p14:creationId xmlns:p14="http://schemas.microsoft.com/office/powerpoint/2010/main" val="105620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97306C-D2CD-4ABA-AB15-279DBBC6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-171400"/>
            <a:ext cx="8219256" cy="1008112"/>
          </a:xfrm>
        </p:spPr>
        <p:txBody>
          <a:bodyPr>
            <a:normAutofit/>
          </a:bodyPr>
          <a:lstStyle/>
          <a:p>
            <a:pPr algn="ctr"/>
            <a:r>
              <a:rPr lang="en-US" altLang="ja-JP" sz="4800" dirty="0"/>
              <a:t>Future in KEK</a:t>
            </a:r>
            <a:endParaRPr kumimoji="1" lang="ja-JP" altLang="en-US" sz="48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F42145-6DA2-43F4-AB8C-7F63D91F1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764704"/>
            <a:ext cx="11881320" cy="5472608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sz="3200" dirty="0"/>
              <a:t>For the recent new project like </a:t>
            </a:r>
            <a:r>
              <a:rPr kumimoji="1" lang="en-US" altLang="ja-JP" sz="3200" dirty="0" err="1"/>
              <a:t>cERL</a:t>
            </a:r>
            <a:r>
              <a:rPr kumimoji="1" lang="en-US" altLang="ja-JP" sz="3200" dirty="0"/>
              <a:t>, 100% EPICS based control system was developed from the beginning.</a:t>
            </a:r>
          </a:p>
          <a:p>
            <a:r>
              <a:rPr kumimoji="1" lang="en-US" altLang="ja-JP" sz="3200" dirty="0"/>
              <a:t>In the other facilities like injector linac, PF, the original control system =&gt; EPICS in this decade.</a:t>
            </a:r>
          </a:p>
          <a:p>
            <a:r>
              <a:rPr kumimoji="1" lang="en-US" altLang="ja-JP" sz="3200" dirty="0"/>
              <a:t>EPICS V3 is still mainstream for the time being. </a:t>
            </a:r>
          </a:p>
          <a:p>
            <a:r>
              <a:rPr kumimoji="1" lang="en-US" altLang="ja-JP" sz="3200" dirty="0"/>
              <a:t>EPICS7 will be tested, and gradually deployed for the beam operation.</a:t>
            </a:r>
          </a:p>
          <a:p>
            <a:r>
              <a:rPr kumimoji="1" lang="en-US" altLang="ja-JP" sz="3200" dirty="0"/>
              <a:t>e-/e+ Injector Linac</a:t>
            </a:r>
          </a:p>
          <a:p>
            <a:pPr lvl="1"/>
            <a:r>
              <a:rPr kumimoji="1" lang="en-US" altLang="ja-JP" sz="3200" dirty="0"/>
              <a:t>The original (non-EPICS) control applications still exist. These old ones will be obsoleted soon.</a:t>
            </a:r>
          </a:p>
          <a:p>
            <a:pPr lvl="1"/>
            <a:r>
              <a:rPr kumimoji="1" lang="en-US" altLang="ja-JP" sz="3200" dirty="0"/>
              <a:t>EPICS7 functionalities</a:t>
            </a:r>
          </a:p>
          <a:p>
            <a:pPr lvl="2"/>
            <a:r>
              <a:rPr kumimoji="1" lang="en-US" altLang="ja-JP" sz="3300" dirty="0"/>
              <a:t>Improvement of the data transfer performance (camera data of profile monitors )</a:t>
            </a:r>
          </a:p>
          <a:p>
            <a:pPr lvl="2"/>
            <a:r>
              <a:rPr kumimoji="1" lang="en-US" altLang="ja-JP" sz="3300" dirty="0"/>
              <a:t>Hierarchal data structure could be effective for commissioning tool developments</a:t>
            </a:r>
            <a:r>
              <a:rPr kumimoji="1" lang="en-US" altLang="ja-JP" sz="2800" dirty="0"/>
              <a:t>.</a:t>
            </a:r>
          </a:p>
          <a:p>
            <a:pPr lvl="2"/>
            <a:endParaRPr kumimoji="1" lang="en-US" altLang="ja-JP" sz="2800" dirty="0"/>
          </a:p>
          <a:p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0852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ALEPCS">
      <a:dk1>
        <a:srgbClr val="545255"/>
      </a:dk1>
      <a:lt1>
        <a:srgbClr val="AFAEB4"/>
      </a:lt1>
      <a:dk2>
        <a:srgbClr val="86858B"/>
      </a:dk2>
      <a:lt2>
        <a:srgbClr val="009CD9"/>
      </a:lt2>
      <a:accent1>
        <a:srgbClr val="EDC501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392</Words>
  <Application>Microsoft Office PowerPoint</Application>
  <PresentationFormat>ワイド画面</PresentationFormat>
  <Paragraphs>41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ＭＳ Ｐゴシック</vt:lpstr>
      <vt:lpstr>游ゴシック</vt:lpstr>
      <vt:lpstr>Arial</vt:lpstr>
      <vt:lpstr>Calibri</vt:lpstr>
      <vt:lpstr>Wingdings</vt:lpstr>
      <vt:lpstr>Office Theme</vt:lpstr>
      <vt:lpstr>EPICS status and future at KEK  Control Group / Commissioning Group e-/e+ Injector Linac, KEK, Japan Masanori Satoh</vt:lpstr>
      <vt:lpstr>EPICS status in KEK</vt:lpstr>
      <vt:lpstr>EPICS status in Injector Linac</vt:lpstr>
      <vt:lpstr>EPICS status in Injector Linac (cont’d)</vt:lpstr>
      <vt:lpstr>Future in KEK</vt:lpstr>
    </vt:vector>
  </TitlesOfParts>
  <Company>CELLS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Malysa Martin</dc:creator>
  <cp:lastModifiedBy>masanori</cp:lastModifiedBy>
  <cp:revision>82</cp:revision>
  <dcterms:created xsi:type="dcterms:W3CDTF">2017-08-07T15:15:56Z</dcterms:created>
  <dcterms:modified xsi:type="dcterms:W3CDTF">2017-10-07T13:09:45Z</dcterms:modified>
</cp:coreProperties>
</file>