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1"/>
  </p:notesMasterIdLst>
  <p:sldIdLst>
    <p:sldId id="357" r:id="rId3"/>
    <p:sldId id="354" r:id="rId4"/>
    <p:sldId id="356" r:id="rId5"/>
    <p:sldId id="362" r:id="rId6"/>
    <p:sldId id="358" r:id="rId7"/>
    <p:sldId id="359" r:id="rId8"/>
    <p:sldId id="360" r:id="rId9"/>
    <p:sldId id="361" r:id="rId10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E3E3E"/>
    <a:srgbClr val="FFFF99"/>
    <a:srgbClr val="67CFFD"/>
    <a:srgbClr val="4F792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14" y="-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18200490-B681-4448-8EF5-8682DF5D66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278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805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90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5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4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16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844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046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6608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450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469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136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995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2428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118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6522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456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26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05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16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88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61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923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3590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1874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4575"/>
            <a:ext cx="87630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9" name="Title 1"/>
          <p:cNvSpPr txBox="1">
            <a:spLocks/>
          </p:cNvSpPr>
          <p:nvPr userDrawn="1"/>
        </p:nvSpPr>
        <p:spPr bwMode="auto">
          <a:xfrm>
            <a:off x="468313" y="6453188"/>
            <a:ext cx="28797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0"/>
            <a:endParaRPr lang="en-GB" altLang="en-US" sz="1000" b="1" dirty="0">
              <a:solidFill>
                <a:srgbClr val="A6A6A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4575"/>
            <a:ext cx="87630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3" y="2141502"/>
            <a:ext cx="7772400" cy="1470025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5843" y="3897275"/>
            <a:ext cx="6400800" cy="1752600"/>
          </a:xfrm>
        </p:spPr>
        <p:txBody>
          <a:bodyPr/>
          <a:lstStyle/>
          <a:p>
            <a:endParaRPr lang="en-GB"/>
          </a:p>
        </p:txBody>
      </p:sp>
      <p:pic>
        <p:nvPicPr>
          <p:cNvPr id="5" name="Picture 2" descr="05EC4052DLSdu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746" y="1268760"/>
            <a:ext cx="9605963" cy="4212468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187624" y="4113076"/>
            <a:ext cx="6934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 Heron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Head of Controls Group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kern="0" dirty="0" smtClean="0">
                <a:latin typeface="+mn-lt"/>
                <a:cs typeface="+mn-cs"/>
              </a:rPr>
              <a:t>Diamond Light Source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1712" y="332656"/>
            <a:ext cx="4657044" cy="6647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latin typeface="+mn-lt"/>
              </a:rPr>
              <a:t>EPICS </a:t>
            </a:r>
            <a:r>
              <a:rPr lang="en-GB" sz="4000" b="1" dirty="0" smtClean="0">
                <a:latin typeface="+mn-lt"/>
              </a:rPr>
              <a:t>at </a:t>
            </a:r>
            <a:r>
              <a:rPr lang="en-GB" sz="4000" b="1" dirty="0">
                <a:latin typeface="+mn-lt"/>
              </a:rPr>
              <a:t>Diamond</a:t>
            </a:r>
            <a:endParaRPr lang="en-US" sz="4000" b="1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702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439" y="3434099"/>
            <a:ext cx="4572000" cy="3429000"/>
          </a:xfrm>
          <a:prstGeom prst="rect">
            <a:avLst/>
          </a:prstGeom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2" b="19018"/>
          <a:stretch/>
        </p:blipFill>
        <p:spPr bwMode="auto">
          <a:xfrm>
            <a:off x="4566560" y="3501007"/>
            <a:ext cx="4577439" cy="335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_view_of_the_Storage_R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439" y="-1"/>
            <a:ext cx="4585614" cy="350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S:\Science\I16\Diffractometer\Pictures\PA190054.JPG"/>
          <p:cNvPicPr>
            <a:picLocks noChangeAspect="1" noChangeArrowheads="1"/>
          </p:cNvPicPr>
          <p:nvPr/>
        </p:nvPicPr>
        <p:blipFill>
          <a:blip r:embed="rId5" cstate="print"/>
          <a:srcRect r="21743" b="5895"/>
          <a:stretch>
            <a:fillRect/>
          </a:stretch>
        </p:blipFill>
        <p:spPr bwMode="auto">
          <a:xfrm>
            <a:off x="4566560" y="-72598"/>
            <a:ext cx="4577440" cy="3573605"/>
          </a:xfrm>
          <a:prstGeom prst="rect">
            <a:avLst/>
          </a:prstGeom>
          <a:noFill/>
        </p:spPr>
      </p:pic>
      <p:pic>
        <p:nvPicPr>
          <p:cNvPr id="6" name="Picture 9" descr="P101076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7285" y="-72598"/>
            <a:ext cx="4911516" cy="357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648072"/>
          </a:xfrm>
        </p:spPr>
        <p:txBody>
          <a:bodyPr/>
          <a:lstStyle/>
          <a:p>
            <a:r>
              <a:rPr lang="en-GB" sz="4000" dirty="0" smtClean="0"/>
              <a:t>Current Diamond </a:t>
            </a:r>
            <a:r>
              <a:rPr lang="en-GB" sz="4000" dirty="0" smtClean="0"/>
              <a:t>Control </a:t>
            </a:r>
            <a:r>
              <a:rPr lang="en-GB" sz="4000" dirty="0" smtClean="0"/>
              <a:t>System (1)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544615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EPICS: </a:t>
            </a:r>
            <a:r>
              <a:rPr lang="en-GB" sz="2800" dirty="0" smtClean="0"/>
              <a:t>3.14.12</a:t>
            </a:r>
            <a:endParaRPr lang="en-GB" sz="2800" dirty="0" smtClean="0"/>
          </a:p>
          <a:p>
            <a:pPr marL="857250" lvl="1" indent="-4572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PVs: Acc. 862,050, </a:t>
            </a:r>
            <a:r>
              <a:rPr lang="en-GB" sz="2400" dirty="0"/>
              <a:t>Beamlines </a:t>
            </a:r>
            <a:r>
              <a:rPr lang="en-GB" sz="2400" dirty="0" smtClean="0"/>
              <a:t>2,376,386</a:t>
            </a:r>
          </a:p>
          <a:p>
            <a:pPr marL="857250" lvl="1" indent="-4572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IOCs: Acc. 363, Beamlines 1017</a:t>
            </a:r>
          </a:p>
          <a:p>
            <a:pPr marL="857250" lvl="1" indent="-4572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Channel Archiver: 52 </a:t>
            </a:r>
            <a:r>
              <a:rPr lang="en-GB" sz="2400" dirty="0"/>
              <a:t>Archives, 256,839 PVs, </a:t>
            </a:r>
            <a:r>
              <a:rPr lang="en-GB" sz="2400" dirty="0" smtClean="0"/>
              <a:t>35TB</a:t>
            </a:r>
            <a:endParaRPr lang="en-GB" sz="2400" dirty="0"/>
          </a:p>
          <a:p>
            <a:pPr marL="857250" lvl="1" indent="-4572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EDM: </a:t>
            </a:r>
            <a:r>
              <a:rPr lang="en-GB" sz="2400" dirty="0" smtClean="0"/>
              <a:t>~7000 </a:t>
            </a:r>
            <a:r>
              <a:rPr lang="en-GB" sz="2400" dirty="0" smtClean="0"/>
              <a:t>panels</a:t>
            </a:r>
          </a:p>
          <a:p>
            <a:pPr marL="857250" lvl="1" indent="-4572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Gateways: ~40</a:t>
            </a:r>
            <a:endParaRPr lang="en-GB" sz="2400" dirty="0"/>
          </a:p>
          <a:p>
            <a:pPr marL="857250" lvl="1" indent="-4572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Hardware: </a:t>
            </a:r>
            <a:r>
              <a:rPr lang="en-GB" sz="2400" dirty="0" smtClean="0"/>
              <a:t>467 VME, 56 </a:t>
            </a:r>
            <a:r>
              <a:rPr lang="en-GB" sz="2400" dirty="0" smtClean="0"/>
              <a:t>x86 </a:t>
            </a:r>
            <a:r>
              <a:rPr lang="en-GB" sz="2400" dirty="0" smtClean="0"/>
              <a:t>~240 </a:t>
            </a:r>
            <a:r>
              <a:rPr lang="en-GB" sz="2400" dirty="0" smtClean="0"/>
              <a:t>ARM, </a:t>
            </a:r>
            <a:r>
              <a:rPr lang="en-GB" sz="2400" dirty="0" smtClean="0"/>
              <a:t>?? Soft</a:t>
            </a:r>
            <a:endParaRPr lang="en-GB" sz="2400" dirty="0"/>
          </a:p>
          <a:p>
            <a:pPr marL="457200" indent="-4572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Extensions: </a:t>
            </a:r>
            <a:r>
              <a:rPr lang="en-GB" sz="2800" dirty="0" err="1" smtClean="0"/>
              <a:t>asyn</a:t>
            </a:r>
            <a:r>
              <a:rPr lang="en-GB" sz="2800" dirty="0" smtClean="0"/>
              <a:t>, Area Detector, Motor Record, Streams, ….</a:t>
            </a:r>
          </a:p>
          <a:p>
            <a:pPr marL="457200" indent="-4572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Clients:</a:t>
            </a:r>
            <a:r>
              <a:rPr lang="en-GB" sz="2800" dirty="0"/>
              <a:t> </a:t>
            </a:r>
            <a:r>
              <a:rPr lang="en-GB" sz="2800" dirty="0" smtClean="0"/>
              <a:t>EDM, CSS</a:t>
            </a:r>
            <a:r>
              <a:rPr lang="en-GB" sz="2800" dirty="0" smtClean="0"/>
              <a:t>, BURT, </a:t>
            </a:r>
            <a:r>
              <a:rPr lang="en-GB" sz="2800" dirty="0"/>
              <a:t>ALH, Channel </a:t>
            </a:r>
            <a:r>
              <a:rPr lang="en-GB" sz="2800" dirty="0" smtClean="0"/>
              <a:t>Archiver, …. </a:t>
            </a:r>
          </a:p>
          <a:p>
            <a:pPr marL="457200" indent="-4572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Client Libs: C++, Python, GDA (Java), MML (</a:t>
            </a:r>
            <a:r>
              <a:rPr lang="en-GB" sz="2800" dirty="0" err="1" smtClean="0"/>
              <a:t>Matlab</a:t>
            </a:r>
            <a:r>
              <a:rPr lang="en-GB" sz="2800" dirty="0" smtClean="0"/>
              <a:t>), </a:t>
            </a:r>
            <a:r>
              <a:rPr lang="en-GB" sz="2800" dirty="0" err="1" smtClean="0"/>
              <a:t>.Net</a:t>
            </a:r>
            <a:r>
              <a:rPr lang="en-GB" sz="2800" dirty="0" smtClean="0"/>
              <a:t>, ….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0240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648072"/>
          </a:xfrm>
        </p:spPr>
        <p:txBody>
          <a:bodyPr/>
          <a:lstStyle/>
          <a:p>
            <a:r>
              <a:rPr lang="en-GB" sz="4000" dirty="0"/>
              <a:t>Current Diamond Control </a:t>
            </a:r>
            <a:r>
              <a:rPr lang="en-GB" sz="4000" dirty="0" smtClean="0"/>
              <a:t>System (2)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544615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EPICS V4</a:t>
            </a:r>
          </a:p>
          <a:p>
            <a:pPr marL="857250" lvl="1" indent="-4572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Detector integration</a:t>
            </a:r>
          </a:p>
          <a:p>
            <a:pPr marL="857250" lvl="1" indent="-4572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Malcolm </a:t>
            </a:r>
            <a:r>
              <a:rPr lang="en-GB" sz="2400" dirty="0" smtClean="0"/>
              <a:t>a </a:t>
            </a:r>
            <a:r>
              <a:rPr lang="en-GB" sz="2400" dirty="0" err="1" smtClean="0"/>
              <a:t>middlelayer</a:t>
            </a:r>
            <a:r>
              <a:rPr lang="en-GB" sz="2400" dirty="0" smtClean="0"/>
              <a:t> </a:t>
            </a:r>
            <a:r>
              <a:rPr lang="en-GB" sz="2400" dirty="0"/>
              <a:t>framework that implements high level configure/run behaviour </a:t>
            </a:r>
            <a:r>
              <a:rPr lang="en-GB" sz="2400" dirty="0" smtClean="0"/>
              <a:t>for </a:t>
            </a:r>
            <a:r>
              <a:rPr lang="en-GB" sz="2400" dirty="0"/>
              <a:t>continuous scan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214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648072"/>
          </a:xfrm>
        </p:spPr>
        <p:txBody>
          <a:bodyPr/>
          <a:lstStyle/>
          <a:p>
            <a:r>
              <a:rPr lang="en-GB" sz="4000" dirty="0" smtClean="0"/>
              <a:t>Future Diamond Control System (1</a:t>
            </a:r>
            <a:r>
              <a:rPr lang="en-GB" sz="4000" dirty="0" smtClean="0"/>
              <a:t>)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5544615"/>
          </a:xfrm>
        </p:spPr>
        <p:txBody>
          <a:bodyPr/>
          <a:lstStyle/>
          <a:p>
            <a:pPr marL="457200" indent="-457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EPICS 7</a:t>
            </a:r>
          </a:p>
          <a:p>
            <a:pPr marL="857250" lvl="1" indent="-457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Migration path</a:t>
            </a:r>
            <a:endParaRPr lang="en-GB" dirty="0" smtClean="0"/>
          </a:p>
          <a:p>
            <a:pPr marL="857250" lvl="1" indent="-457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PVA Gateway, PVA </a:t>
            </a:r>
            <a:r>
              <a:rPr lang="en-GB" dirty="0" smtClean="0"/>
              <a:t>Archiver</a:t>
            </a:r>
            <a:r>
              <a:rPr lang="en-GB" dirty="0"/>
              <a:t>, </a:t>
            </a:r>
            <a:r>
              <a:rPr lang="en-GB" dirty="0" smtClean="0"/>
              <a:t>PVA </a:t>
            </a:r>
            <a:r>
              <a:rPr lang="en-GB" dirty="0" smtClean="0"/>
              <a:t>DM</a:t>
            </a:r>
          </a:p>
          <a:p>
            <a:pPr marL="1257300" lvl="2" indent="-457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Moving to EDM to CSS, CA to AA</a:t>
            </a:r>
            <a:endParaRPr lang="en-GB" dirty="0" smtClean="0"/>
          </a:p>
          <a:p>
            <a:pPr marL="857250" lvl="1" indent="-457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PVA </a:t>
            </a:r>
            <a:r>
              <a:rPr lang="en-GB" dirty="0" err="1" smtClean="0"/>
              <a:t>WebDM</a:t>
            </a:r>
            <a:endParaRPr lang="en-GB" dirty="0"/>
          </a:p>
          <a:p>
            <a:pPr marL="857250" lvl="1" indent="-457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Services </a:t>
            </a:r>
            <a:r>
              <a:rPr lang="en-GB" dirty="0"/>
              <a:t>to </a:t>
            </a:r>
            <a:r>
              <a:rPr lang="en-GB" dirty="0" err="1" smtClean="0"/>
              <a:t>eg</a:t>
            </a:r>
            <a:r>
              <a:rPr lang="en-GB" dirty="0" smtClean="0"/>
              <a:t> Malcolm uses EPICS V4</a:t>
            </a:r>
            <a:endParaRPr lang="en-GB" dirty="0"/>
          </a:p>
          <a:p>
            <a:pPr marL="857250" lvl="1" indent="-457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dirty="0"/>
              <a:t>PVA Client libraries </a:t>
            </a:r>
            <a:r>
              <a:rPr lang="en-GB" dirty="0" smtClean="0"/>
              <a:t>Python</a:t>
            </a:r>
            <a:r>
              <a:rPr lang="en-GB" dirty="0"/>
              <a:t>, Java, </a:t>
            </a:r>
            <a:r>
              <a:rPr lang="en-GB" dirty="0" err="1"/>
              <a:t>.</a:t>
            </a:r>
            <a:r>
              <a:rPr lang="en-GB" dirty="0" err="1" smtClean="0"/>
              <a:t>Net</a:t>
            </a:r>
            <a:endParaRPr lang="en-GB" dirty="0" smtClean="0"/>
          </a:p>
          <a:p>
            <a:pPr marL="1257300" lvl="2" indent="-457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Blessed</a:t>
            </a:r>
            <a:endParaRPr lang="en-GB" dirty="0"/>
          </a:p>
          <a:p>
            <a:pPr marL="857250" lvl="1" indent="-457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Area </a:t>
            </a:r>
            <a:r>
              <a:rPr lang="en-GB" dirty="0"/>
              <a:t>Detector </a:t>
            </a:r>
            <a:r>
              <a:rPr lang="en-GB" dirty="0" err="1" smtClean="0"/>
              <a:t>NTNDArray</a:t>
            </a:r>
            <a:r>
              <a:rPr lang="en-GB" dirty="0" smtClean="0"/>
              <a:t> </a:t>
            </a:r>
            <a:endParaRPr lang="en-GB" dirty="0"/>
          </a:p>
          <a:p>
            <a:pPr marL="1257300" lvl="2" indent="-457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Mark </a:t>
            </a:r>
            <a:r>
              <a:rPr lang="en-GB" dirty="0" smtClean="0"/>
              <a:t>Rivers is planning </a:t>
            </a:r>
            <a:r>
              <a:rPr lang="en-GB" dirty="0" smtClean="0"/>
              <a:t>IOC</a:t>
            </a:r>
          </a:p>
          <a:p>
            <a:pPr marL="857250" lvl="1" indent="-457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CA-to-PVA Gateway</a:t>
            </a:r>
          </a:p>
          <a:p>
            <a:pPr marL="857250" lvl="1" indent="-457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dirty="0"/>
              <a:t>Training </a:t>
            </a:r>
            <a:r>
              <a:rPr lang="en-GB" dirty="0" smtClean="0"/>
              <a:t>material and documentation</a:t>
            </a:r>
            <a:endParaRPr lang="en-GB" dirty="0"/>
          </a:p>
          <a:p>
            <a:pPr marL="857250" lvl="1" indent="-45720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45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8013" cy="648072"/>
          </a:xfrm>
        </p:spPr>
        <p:txBody>
          <a:bodyPr/>
          <a:lstStyle/>
          <a:p>
            <a:r>
              <a:rPr lang="en-GB" sz="4000" dirty="0"/>
              <a:t>Future Diamond Control System </a:t>
            </a:r>
            <a:r>
              <a:rPr lang="en-GB" sz="4000" dirty="0" smtClean="0"/>
              <a:t>(2)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5544615"/>
          </a:xfrm>
        </p:spPr>
        <p:txBody>
          <a:bodyPr/>
          <a:lstStyle/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IOCs</a:t>
            </a:r>
            <a:endParaRPr lang="en-GB" dirty="0"/>
          </a:p>
          <a:p>
            <a:pPr marL="857250" lvl="1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/>
              <a:t>Dynamically create/delete </a:t>
            </a:r>
            <a:r>
              <a:rPr lang="en-GB" dirty="0" smtClean="0"/>
              <a:t>records</a:t>
            </a:r>
            <a:endParaRPr lang="en-GB" dirty="0"/>
          </a:p>
          <a:p>
            <a:pPr marL="857250" lvl="1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/>
              <a:t>Introspect to define PVs </a:t>
            </a:r>
            <a:r>
              <a:rPr lang="en-GB" dirty="0" smtClean="0"/>
              <a:t>that make </a:t>
            </a:r>
            <a:r>
              <a:rPr lang="en-GB" dirty="0"/>
              <a:t>up a “Device</a:t>
            </a:r>
            <a:r>
              <a:rPr lang="en-GB" dirty="0" smtClean="0"/>
              <a:t>”</a:t>
            </a:r>
          </a:p>
          <a:p>
            <a:pPr marL="857250" lvl="1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Refresh Records</a:t>
            </a:r>
          </a:p>
          <a:p>
            <a:pPr marL="1257300" lvl="2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Motor </a:t>
            </a:r>
            <a:r>
              <a:rPr lang="en-GB" dirty="0" smtClean="0"/>
              <a:t>Record behaviour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Python </a:t>
            </a:r>
            <a:r>
              <a:rPr lang="en-GB" dirty="0" smtClean="0"/>
              <a:t>IOCs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Build </a:t>
            </a:r>
            <a:r>
              <a:rPr lang="en-GB" dirty="0"/>
              <a:t>EPICS support modules in a more ‘standard’ fashion </a:t>
            </a:r>
            <a:r>
              <a:rPr lang="en-GB" dirty="0" err="1"/>
              <a:t>ie</a:t>
            </a:r>
            <a:r>
              <a:rPr lang="en-GB" dirty="0"/>
              <a:t> ./configure</a:t>
            </a:r>
          </a:p>
          <a:p>
            <a:pPr marL="857250" lvl="1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/>
              <a:t>Removes edit of configure/* files</a:t>
            </a:r>
          </a:p>
          <a:p>
            <a:pPr marL="857250" lvl="1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/>
              <a:t>Supports use of Continuous Integration services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Stability of code base and releases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14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8013" cy="648072"/>
          </a:xfrm>
        </p:spPr>
        <p:txBody>
          <a:bodyPr/>
          <a:lstStyle/>
          <a:p>
            <a:r>
              <a:rPr lang="en-GB" dirty="0" smtClean="0"/>
              <a:t>Diamond’s Commitment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6912768" cy="5544615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Historically Diamond has had at least 1FTE on working on EPICS Core</a:t>
            </a:r>
          </a:p>
          <a:p>
            <a:pPr marL="857250" lvl="1" indent="-4572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Was David Hickin </a:t>
            </a:r>
            <a:r>
              <a:rPr lang="en-GB" sz="2400" dirty="0"/>
              <a:t>now with European XFEL</a:t>
            </a:r>
            <a:endParaRPr lang="en-GB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692696"/>
            <a:ext cx="2016223" cy="231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7746" y="2852936"/>
            <a:ext cx="8868749" cy="381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kern="0" dirty="0" smtClean="0"/>
              <a:t>Other developments and contribution</a:t>
            </a:r>
          </a:p>
          <a:p>
            <a:pPr marL="857250" lvl="1" indent="-4572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kern="0" dirty="0" smtClean="0"/>
              <a:t>CSS, </a:t>
            </a:r>
            <a:r>
              <a:rPr lang="en-GB" sz="2400" kern="0" dirty="0" err="1" smtClean="0"/>
              <a:t>CAtools</a:t>
            </a:r>
            <a:r>
              <a:rPr lang="en-GB" sz="2400" kern="0" dirty="0" smtClean="0"/>
              <a:t>, Area Detector, Various Device Support, </a:t>
            </a:r>
            <a:r>
              <a:rPr lang="en-GB" sz="2400" kern="0" dirty="0" err="1" smtClean="0"/>
              <a:t>Ethercat</a:t>
            </a:r>
            <a:r>
              <a:rPr lang="en-GB" sz="2400" kern="0" dirty="0" smtClean="0"/>
              <a:t>, ….</a:t>
            </a:r>
          </a:p>
          <a:p>
            <a:pPr marL="457200" indent="-4572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kern="0" dirty="0" smtClean="0"/>
              <a:t>Diamond very willing to contribute </a:t>
            </a:r>
          </a:p>
          <a:p>
            <a:pPr marL="857250" lvl="1" indent="-4572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kern="0" dirty="0" smtClean="0"/>
              <a:t>Needs to be against a plan for EPICS</a:t>
            </a:r>
          </a:p>
          <a:p>
            <a:pPr marL="857250" lvl="1" indent="-4572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kern="0" dirty="0" smtClean="0"/>
              <a:t>We need to show organisational benefit</a:t>
            </a:r>
          </a:p>
          <a:p>
            <a:pPr marL="457200" indent="-4572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kern="0" dirty="0" smtClean="0"/>
              <a:t>See EPICS council as important in defining future direction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GB" sz="2400" kern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160655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8013" cy="64807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554461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0" indent="0" algn="ctr"/>
            <a:r>
              <a:rPr lang="en-GB" sz="5400" smtClean="0"/>
              <a:t>Thank you</a:t>
            </a:r>
          </a:p>
          <a:p>
            <a:pPr marL="0" indent="0" algn="ctr"/>
            <a:endParaRPr lang="en-GB" sz="5400" dirty="0" smtClean="0"/>
          </a:p>
          <a:p>
            <a:pPr marL="0" indent="0" algn="ctr">
              <a:tabLst>
                <a:tab pos="2151063" algn="l"/>
              </a:tabLst>
            </a:pPr>
            <a:r>
              <a:rPr lang="en-GB" sz="5400" dirty="0" smtClean="0"/>
              <a:t>Questions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55014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9308</TotalTime>
  <Words>332</Words>
  <Application>Microsoft Office PowerPoint</Application>
  <PresentationFormat>On-screen Show (4:3)</PresentationFormat>
  <Paragraphs>56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PowerPoint Presentation</vt:lpstr>
      <vt:lpstr>PowerPoint Presentation</vt:lpstr>
      <vt:lpstr>Current Diamond Control System (1)</vt:lpstr>
      <vt:lpstr>Current Diamond Control System (2)</vt:lpstr>
      <vt:lpstr>Future Diamond Control System (1)</vt:lpstr>
      <vt:lpstr>Future Diamond Control System (2)</vt:lpstr>
      <vt:lpstr>Diamond’s Commitment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Uzun, Isa (DLSLtd,RAL,TEC)</dc:creator>
  <cp:lastModifiedBy>Heron, Mark (DLSLtd,RAL,TEC)</cp:lastModifiedBy>
  <cp:revision>235</cp:revision>
  <cp:lastPrinted>1601-01-01T00:00:00Z</cp:lastPrinted>
  <dcterms:created xsi:type="dcterms:W3CDTF">1601-01-01T00:00:00Z</dcterms:created>
  <dcterms:modified xsi:type="dcterms:W3CDTF">2017-10-07T11:00:45Z</dcterms:modified>
</cp:coreProperties>
</file>