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72" r:id="rId2"/>
    <p:sldId id="273" r:id="rId3"/>
    <p:sldId id="264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4" r:id="rId14"/>
    <p:sldId id="283" r:id="rId15"/>
    <p:sldId id="289" r:id="rId16"/>
    <p:sldId id="290" r:id="rId17"/>
    <p:sldId id="292" r:id="rId18"/>
    <p:sldId id="293" r:id="rId19"/>
    <p:sldId id="294" r:id="rId20"/>
    <p:sldId id="295" r:id="rId21"/>
    <p:sldId id="29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737F"/>
    <a:srgbClr val="4E5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71" autoAdjust="0"/>
  </p:normalViewPr>
  <p:slideViewPr>
    <p:cSldViewPr snapToGrid="0">
      <p:cViewPr varScale="1">
        <p:scale>
          <a:sx n="88" d="100"/>
          <a:sy n="88" d="100"/>
        </p:scale>
        <p:origin x="-96" y="-3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8CC94-FE96-462C-A166-0CC6B0A3B24B}" type="datetimeFigureOut">
              <a:rPr lang="en-US" smtClean="0"/>
              <a:t>10/6/17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5611D-5171-4A04-B9A4-511585A2D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5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Relationship Id="rId3" Type="http://schemas.openxmlformats.org/officeDocument/2006/relationships/hyperlink" Target="http://epics-pvdata.sourceforge.net/alpha/normativeTypes/normativeTypes.html" TargetMode="Externa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Relationship Id="rId3" Type="http://schemas.openxmlformats.org/officeDocument/2006/relationships/hyperlink" Target="http://epics-pvdata.sourceforge.net/alpha/normativeTypes/normativeTypes.html" TargetMode="Externa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Relationship Id="rId3" Type="http://schemas.openxmlformats.org/officeDocument/2006/relationships/hyperlink" Target="http://epics-pvdata.sourceforge.net/alpha/normativeTypes/normativeTypes.html" TargetMode="Externa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Relationship Id="rId3" Type="http://schemas.openxmlformats.org/officeDocument/2006/relationships/hyperlink" Target="http://epics-pvdata.sourceforge.net/alpha/normativeTypes/normativeTypes.html" TargetMode="Externa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Relationship Id="rId3" Type="http://schemas.openxmlformats.org/officeDocument/2006/relationships/hyperlink" Target="http://epics-pvdata.sourceforge.net/alpha/normativeTypes/normativeTypes.html" TargetMode="Externa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Relationship Id="rId3" Type="http://schemas.openxmlformats.org/officeDocument/2006/relationships/hyperlink" Target="http://epics-pvdata.sourceforge.net/alpha/normativeTypes/normativeTypes.html" TargetMode="Externa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2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5578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Publish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susbscribe</a:t>
            </a:r>
            <a:endParaRPr lang="en-US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487C29-F375-2B48-BA6C-79B3C5A15FE2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431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Publish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susbscribe</a:t>
            </a:r>
            <a:endParaRPr lang="en-US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487C29-F375-2B48-BA6C-79B3C5A15FE2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431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14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5578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15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937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16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5578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17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937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General Normative Types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NTScalar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NTScalarArray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NTEnum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NTMatrix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NTURI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NTNameValue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NTTable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NTAttribute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Specific Normative Types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NTMultiChannel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NTNDArray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NTContinuum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NTHistogram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NTAggregate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487C29-F375-2B48-BA6C-79B3C5A15FE2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431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General Normative Types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NTScalar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NTScalarArray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NTEnum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NTMatrix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NTURI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NTNameValue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NTTable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NTAttribute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Specific Normative Types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NTMultiChannel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NTNDArray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NTContinuum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NTHistogram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NTAggregate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487C29-F375-2B48-BA6C-79B3C5A15FE2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431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General Normative Types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NTScalar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NTScalarArray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NTEnum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NTMatrix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NTURI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NTNameValue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NTTable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NTAttribute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Specific Normative Types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NTMultiChannel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NTNDArray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NTContinuum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NTHistogram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NTAggregate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487C29-F375-2B48-BA6C-79B3C5A15FE2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4310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AA5189-E3C0-5541-BCD2-55708D4D52CC}" type="slidenum">
              <a:rPr lang="de-DE"/>
              <a:pPr/>
              <a:t>21</a:t>
            </a:fld>
            <a:endParaRPr lang="de-DE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3178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4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5578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Publish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susbscribe</a:t>
            </a:r>
            <a:endParaRPr lang="en-US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487C29-F375-2B48-BA6C-79B3C5A15FE2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431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Publish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susbscribe</a:t>
            </a:r>
            <a:endParaRPr lang="en-US" baseline="0" dirty="0" smtClean="0"/>
          </a:p>
          <a:p>
            <a:r>
              <a:rPr lang="en-US" baseline="0" dirty="0" err="1" smtClean="0"/>
              <a:t>Alarm_t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display_t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time_t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control_t</a:t>
            </a:r>
            <a:endParaRPr lang="en-US" baseline="0" dirty="0" smtClean="0"/>
          </a:p>
          <a:p>
            <a:r>
              <a:rPr lang="en-US" baseline="0" dirty="0" err="1" smtClean="0"/>
              <a:t>o.diirt.support.pva.adapters</a:t>
            </a:r>
            <a:endParaRPr lang="en-US" baseline="0" dirty="0" smtClean="0"/>
          </a:p>
          <a:p>
            <a:r>
              <a:rPr lang="en-US" baseline="0" dirty="0" err="1" smtClean="0"/>
              <a:t>PVFieldto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Vtypes</a:t>
            </a:r>
            <a:endParaRPr lang="en-US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487C29-F375-2B48-BA6C-79B3C5A15FE2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431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General Normative Types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NTScalar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NTScalarArray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NTEnum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NTMatrix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NTURI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NTNameValue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NTTable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NTAttribute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Specific Normative Types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NTMultiChannel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NTNDArray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NTContinuum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NTHistogram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NTAggregate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487C29-F375-2B48-BA6C-79B3C5A15FE2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431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General Normative Types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NTScalar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NTScalarArray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NTEnum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NTMatrix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NTURI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NTNameValue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NTTable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NTAttribute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Specific Normative Types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NTMultiChannel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NTNDArray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NTContinuum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NTHistogram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NTAggregate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487C29-F375-2B48-BA6C-79B3C5A15FE2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431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General Normative Types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NTScalar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NTScalarArray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NTEnum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NTMatrix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NTURI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NTNameValue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NTTable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NTAttribute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Specific Normative Types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NTMultiChannel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NTNDArray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NTContinuum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NTHistogram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NTAggregate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487C29-F375-2B48-BA6C-79B3C5A15FE2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431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10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5578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Publish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susbscribe</a:t>
            </a:r>
            <a:endParaRPr lang="en-US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487C29-F375-2B48-BA6C-79B3C5A15FE2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43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F6F0-7349-4C0B-BA8D-5C9486FFB8C2}" type="datetimeFigureOut">
              <a:rPr lang="en-US" smtClean="0"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8992-B8B9-41F9-9E26-8202F3022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714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F6F0-7349-4C0B-BA8D-5C9486FFB8C2}" type="datetimeFigureOut">
              <a:rPr lang="en-US" smtClean="0"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8992-B8B9-41F9-9E26-8202F3022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3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F6F0-7349-4C0B-BA8D-5C9486FFB8C2}" type="datetimeFigureOut">
              <a:rPr lang="en-US" smtClean="0"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8992-B8B9-41F9-9E26-8202F3022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0385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blatt mit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4472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49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F6F0-7349-4C0B-BA8D-5C9486FFB8C2}" type="datetimeFigureOut">
              <a:rPr lang="en-US" smtClean="0"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8992-B8B9-41F9-9E26-8202F3022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7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F6F0-7349-4C0B-BA8D-5C9486FFB8C2}" type="datetimeFigureOut">
              <a:rPr lang="en-US" smtClean="0"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8992-B8B9-41F9-9E26-8202F3022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8266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F6F0-7349-4C0B-BA8D-5C9486FFB8C2}" type="datetimeFigureOut">
              <a:rPr lang="en-US" smtClean="0"/>
              <a:t>10/6/17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8992-B8B9-41F9-9E26-8202F3022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1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F6F0-7349-4C0B-BA8D-5C9486FFB8C2}" type="datetimeFigureOut">
              <a:rPr lang="en-US" smtClean="0"/>
              <a:t>10/6/17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8992-B8B9-41F9-9E26-8202F3022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40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F6F0-7349-4C0B-BA8D-5C9486FFB8C2}" type="datetimeFigureOut">
              <a:rPr lang="en-US" smtClean="0"/>
              <a:t>10/6/17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8992-B8B9-41F9-9E26-8202F3022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71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F6F0-7349-4C0B-BA8D-5C9486FFB8C2}" type="datetimeFigureOut">
              <a:rPr lang="en-US" smtClean="0"/>
              <a:t>10/6/17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8992-B8B9-41F9-9E26-8202F3022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2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F6F0-7349-4C0B-BA8D-5C9486FFB8C2}" type="datetimeFigureOut">
              <a:rPr lang="en-US" smtClean="0"/>
              <a:t>10/6/17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8992-B8B9-41F9-9E26-8202F3022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7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F6F0-7349-4C0B-BA8D-5C9486FFB8C2}" type="datetimeFigureOut">
              <a:rPr lang="en-US" smtClean="0"/>
              <a:t>10/6/17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8992-B8B9-41F9-9E26-8202F3022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2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5F6F0-7349-4C0B-BA8D-5C9486FFB8C2}" type="datetimeFigureOut">
              <a:rPr lang="en-US" smtClean="0"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A8992-B8B9-41F9-9E26-8202F3022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9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484E73C2-F2A9-4B9B-9CED-42336F14D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46378E54-04EF-4DF2-8303-28A184E83BB8}"/>
              </a:ext>
            </a:extLst>
          </p:cNvPr>
          <p:cNvSpPr txBox="1"/>
          <p:nvPr/>
        </p:nvSpPr>
        <p:spPr>
          <a:xfrm>
            <a:off x="589252" y="600974"/>
            <a:ext cx="5988866" cy="7991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0" hangingPunct="0"/>
            <a:r>
              <a:rPr lang="de-DE" sz="4400" spc="30" dirty="0">
                <a:solidFill>
                  <a:srgbClr val="C7DE37"/>
                </a:solidFill>
                <a:latin typeface="Oswald Regular"/>
                <a:cs typeface="Oswald Regular"/>
              </a:rPr>
              <a:t>CS-Studio </a:t>
            </a:r>
            <a:r>
              <a:rPr lang="de-DE" sz="4400" spc="30" dirty="0" err="1">
                <a:solidFill>
                  <a:srgbClr val="C7DE37"/>
                </a:solidFill>
                <a:latin typeface="Oswald Regular"/>
                <a:cs typeface="Oswald Regular"/>
              </a:rPr>
              <a:t>and</a:t>
            </a:r>
            <a:r>
              <a:rPr lang="de-DE" sz="4400" spc="30" dirty="0">
                <a:solidFill>
                  <a:srgbClr val="C7DE37"/>
                </a:solidFill>
                <a:latin typeface="Oswald Regular"/>
                <a:cs typeface="Oswald Regular"/>
              </a:rPr>
              <a:t> </a:t>
            </a:r>
            <a:r>
              <a:rPr lang="de-DE" sz="4400" spc="30" dirty="0" smtClean="0">
                <a:solidFill>
                  <a:srgbClr val="C7DE37"/>
                </a:solidFill>
                <a:latin typeface="Oswald Regular"/>
                <a:cs typeface="Oswald Regular"/>
              </a:rPr>
              <a:t>EPICS7</a:t>
            </a:r>
          </a:p>
          <a:p>
            <a:pPr eaLnBrk="0" hangingPunct="0"/>
            <a:endParaRPr lang="de-DE" sz="4400" spc="30" dirty="0">
              <a:solidFill>
                <a:srgbClr val="C7DE37"/>
              </a:solidFill>
              <a:latin typeface="Oswald Regular"/>
              <a:cs typeface="Oswald Regular"/>
            </a:endParaRPr>
          </a:p>
          <a:p>
            <a:pPr eaLnBrk="0" hangingPunct="0"/>
            <a:r>
              <a:rPr lang="de-DE" sz="2400" spc="30" dirty="0" smtClean="0">
                <a:solidFill>
                  <a:srgbClr val="C7DE37"/>
                </a:solidFill>
                <a:latin typeface="Oswald Regular"/>
                <a:cs typeface="Oswald Regular"/>
              </a:rPr>
              <a:t>Kunal Shroff</a:t>
            </a:r>
          </a:p>
          <a:p>
            <a:pPr eaLnBrk="0" hangingPunct="0"/>
            <a:r>
              <a:rPr lang="de-DE" sz="2400" spc="30" dirty="0" smtClean="0">
                <a:solidFill>
                  <a:srgbClr val="C7DE37"/>
                </a:solidFill>
                <a:latin typeface="Oswald Regular"/>
                <a:cs typeface="Oswald Regular"/>
              </a:rPr>
              <a:t>Gabriele </a:t>
            </a:r>
            <a:r>
              <a:rPr lang="de-DE" sz="2400" spc="30" dirty="0" err="1" smtClean="0">
                <a:solidFill>
                  <a:srgbClr val="C7DE37"/>
                </a:solidFill>
                <a:latin typeface="Oswald Regular"/>
                <a:cs typeface="Oswald Regular"/>
              </a:rPr>
              <a:t>Carcassi</a:t>
            </a:r>
            <a:endParaRPr lang="de-DE" sz="2400" spc="30" dirty="0" smtClean="0">
              <a:solidFill>
                <a:srgbClr val="C7DE37"/>
              </a:solidFill>
              <a:latin typeface="Oswald Regular"/>
              <a:cs typeface="Oswald Regular"/>
            </a:endParaRPr>
          </a:p>
          <a:p>
            <a:pPr eaLnBrk="0" hangingPunct="0"/>
            <a:endParaRPr lang="de-DE" sz="4400" spc="30" dirty="0">
              <a:solidFill>
                <a:srgbClr val="C7DE37"/>
              </a:solidFill>
              <a:latin typeface="Oswald Regular"/>
              <a:cs typeface="Oswald Regular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EC544E34-662F-4CD5-9395-A2DC301EE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52" y="6057018"/>
            <a:ext cx="835060" cy="44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66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43A7D583-DEB7-4C50-8293-7DE3E8B20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26825" y="5623974"/>
            <a:ext cx="10485303" cy="688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48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CS-Studio </a:t>
            </a:r>
            <a:r>
              <a:rPr lang="de-DE" sz="4800" cap="all" dirty="0" err="1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and</a:t>
            </a:r>
            <a:r>
              <a:rPr lang="de-DE" sz="48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 EPICS7 </a:t>
            </a:r>
            <a:r>
              <a:rPr lang="de-DE" sz="4800" cap="all" dirty="0" err="1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services</a:t>
            </a:r>
            <a:endParaRPr lang="de-DE" sz="4800" cap="all" dirty="0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  <p:pic>
        <p:nvPicPr>
          <p:cNvPr id="6" name="Grafik 8">
            <a:extLst>
              <a:ext uri="{FF2B5EF4-FFF2-40B4-BE49-F238E27FC236}">
                <a16:creationId xmlns="" xmlns:a16="http://schemas.microsoft.com/office/drawing/2014/main" id="{BC701026-3BA4-46E5-BB96-6AD7DE7CF3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575" y="6312519"/>
            <a:ext cx="387721" cy="20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3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80484" y="390744"/>
            <a:ext cx="6459373" cy="53446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3200" cap="all" dirty="0" err="1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Describing</a:t>
            </a:r>
            <a:r>
              <a:rPr lang="de-DE" sz="3200" cap="all" dirty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 V4 </a:t>
            </a:r>
            <a:r>
              <a:rPr lang="de-DE" sz="3200" cap="all" dirty="0" err="1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services</a:t>
            </a:r>
            <a:r>
              <a:rPr lang="de-DE" sz="3200" cap="all" dirty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/>
            </a:r>
            <a:br>
              <a:rPr lang="de-DE" sz="3200" cap="all" dirty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</a:br>
            <a:r>
              <a:rPr lang="de-DE" sz="3200" cap="all" dirty="0" err="1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for</a:t>
            </a:r>
            <a:r>
              <a:rPr lang="de-DE" sz="3200" cap="all" dirty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200" cap="all" dirty="0" err="1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Diirt</a:t>
            </a:r>
            <a:endParaRPr lang="de-DE" sz="3200" cap="all" dirty="0">
              <a:solidFill>
                <a:srgbClr val="60737F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6" name="Textfeld 3"/>
          <p:cNvSpPr txBox="1"/>
          <p:nvPr/>
        </p:nvSpPr>
        <p:spPr>
          <a:xfrm>
            <a:off x="487678" y="1575842"/>
            <a:ext cx="5270958" cy="352250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Services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provide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a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means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to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execute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and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retrieve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result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EPICS7 RPC </a:t>
            </a:r>
            <a:r>
              <a:rPr lang="pt-BR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calls</a:t>
            </a:r>
            <a:endParaRPr lang="pt-BR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934383" lvl="1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Preparing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arguments</a:t>
            </a:r>
            <a:endParaRPr lang="pt-BR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934383" lvl="1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Mapping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Vtype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&lt;-&gt;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NTTypes</a:t>
            </a:r>
            <a:endParaRPr lang="pt-BR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934383" lvl="1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Handle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asyn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/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synchronous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calls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(todo)</a:t>
            </a: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New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diirt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services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can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be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contributed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via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java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SPI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28" b="-8928"/>
          <a:stretch>
            <a:fillRect/>
          </a:stretch>
        </p:blipFill>
        <p:spPr>
          <a:xfrm>
            <a:off x="5731370" y="1541044"/>
            <a:ext cx="5622430" cy="472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7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80484" y="390744"/>
            <a:ext cx="4686413" cy="106671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3200" cap="all" dirty="0" err="1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Describing</a:t>
            </a:r>
            <a:r>
              <a:rPr lang="de-DE" sz="3200" cap="all" dirty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 V4 </a:t>
            </a:r>
            <a:r>
              <a:rPr lang="de-DE" sz="3200" cap="all" dirty="0" err="1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services</a:t>
            </a:r>
            <a:r>
              <a:rPr lang="de-DE" sz="3200" cap="all" dirty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/>
            </a:r>
            <a:br>
              <a:rPr lang="de-DE" sz="3200" cap="all" dirty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</a:br>
            <a:r>
              <a:rPr lang="de-DE" sz="3200" cap="all" dirty="0" err="1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for</a:t>
            </a:r>
            <a:r>
              <a:rPr lang="de-DE" sz="3200" cap="all" dirty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200" cap="all" dirty="0" err="1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Diirt</a:t>
            </a:r>
            <a:endParaRPr lang="de-DE" sz="3200" cap="all" dirty="0">
              <a:solidFill>
                <a:srgbClr val="60737F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6" name="Textfeld 3"/>
          <p:cNvSpPr txBox="1"/>
          <p:nvPr/>
        </p:nvSpPr>
        <p:spPr>
          <a:xfrm>
            <a:off x="487678" y="2066473"/>
            <a:ext cx="5270958" cy="46531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Simple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services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can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be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described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via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xml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files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which</a:t>
            </a:r>
            <a:endParaRPr lang="pt-BR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934383" lvl="1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Service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name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to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be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connected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</a:p>
          <a:p>
            <a:pPr marL="934383" lvl="1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List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of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arguments</a:t>
            </a:r>
            <a:endParaRPr lang="pt-BR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934383" lvl="1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List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of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results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along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with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fields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result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maps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to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and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Type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endParaRPr lang="pt-BR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Configuration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file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location</a:t>
            </a:r>
            <a:endParaRPr lang="pt-BR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934383" lvl="1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/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configuration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/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diirt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/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pvarpc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/</a:t>
            </a:r>
          </a:p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tabLst>
                <a:tab pos="392682" algn="l"/>
              </a:tabLst>
            </a:pP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		               </a:t>
            </a:r>
            <a:r>
              <a:rPr lang="pt-BR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helloService.xml</a:t>
            </a:r>
            <a:r>
              <a:rPr lang="pt-BR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		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	              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mathService.xml</a:t>
            </a:r>
            <a:endParaRPr lang="pt-BR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300" y="262345"/>
            <a:ext cx="6559550" cy="1762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521620"/>
            <a:ext cx="5810250" cy="1954600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634" y="3106352"/>
            <a:ext cx="3877216" cy="2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0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80484" y="390744"/>
            <a:ext cx="6459373" cy="53446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3200" cap="all" dirty="0" err="1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Using</a:t>
            </a:r>
            <a:r>
              <a:rPr lang="de-DE" sz="3200" cap="all" dirty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200" cap="all" dirty="0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EPICS7 RPC </a:t>
            </a:r>
            <a:r>
              <a:rPr lang="de-DE" sz="3200" cap="all" dirty="0" err="1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services</a:t>
            </a:r>
            <a:r>
              <a:rPr lang="de-DE" sz="3200" cap="all" dirty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 </a:t>
            </a:r>
            <a:br>
              <a:rPr lang="de-DE" sz="3200" cap="all" dirty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</a:br>
            <a:r>
              <a:rPr lang="de-DE" sz="3200" cap="all" dirty="0" err="1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with</a:t>
            </a:r>
            <a:r>
              <a:rPr lang="de-DE" sz="3200" cap="all" dirty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200" cap="all" dirty="0" err="1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Diirt</a:t>
            </a:r>
            <a:endParaRPr lang="de-DE" sz="3200" cap="all" dirty="0">
              <a:solidFill>
                <a:srgbClr val="60737F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6" name="Textfeld 3"/>
          <p:cNvSpPr txBox="1"/>
          <p:nvPr/>
        </p:nvSpPr>
        <p:spPr>
          <a:xfrm>
            <a:off x="487677" y="1575842"/>
            <a:ext cx="6310111" cy="517795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services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button</a:t>
            </a:r>
            <a:endParaRPr lang="pt-BR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934383" lvl="1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pt-BR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Defines </a:t>
            </a:r>
            <a:r>
              <a:rPr lang="pt-BR" sz="20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</a:t>
            </a:r>
            <a:r>
              <a:rPr lang="pt-BR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V4 </a:t>
            </a:r>
            <a:r>
              <a:rPr lang="pt-BR" sz="20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service</a:t>
            </a:r>
            <a:r>
              <a:rPr lang="pt-BR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0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to</a:t>
            </a:r>
            <a:r>
              <a:rPr lang="pt-BR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0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be</a:t>
            </a:r>
            <a:r>
              <a:rPr lang="pt-BR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use</a:t>
            </a:r>
            <a:br>
              <a:rPr lang="pt-BR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pt-BR" sz="20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RPCMath</a:t>
            </a:r>
            <a:r>
              <a:rPr lang="pt-BR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/Sum</a:t>
            </a:r>
            <a:br>
              <a:rPr lang="pt-BR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endParaRPr lang="pt-BR" sz="20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channels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from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which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to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create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argument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list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/>
            </a:r>
            <a:b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pt-BR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	</a:t>
            </a:r>
            <a:r>
              <a:rPr lang="pt-BR" sz="20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loc</a:t>
            </a:r>
            <a:r>
              <a:rPr lang="pt-BR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://</a:t>
            </a:r>
            <a:r>
              <a:rPr lang="pt-BR" sz="20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pv_a</a:t>
            </a:r>
            <a:r>
              <a:rPr lang="pt-BR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(</a:t>
            </a:r>
            <a:r>
              <a:rPr lang="pt-BR" sz="20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VDouble</a:t>
            </a:r>
            <a:r>
              <a:rPr lang="pt-BR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) -&gt; </a:t>
            </a:r>
            <a:r>
              <a:rPr lang="pt-BR" sz="20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argument</a:t>
            </a:r>
            <a:r>
              <a:rPr lang="pt-BR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a</a:t>
            </a:r>
            <a:br>
              <a:rPr lang="pt-BR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pt-BR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	</a:t>
            </a:r>
            <a:r>
              <a:rPr lang="pt-BR" sz="20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loc</a:t>
            </a:r>
            <a:r>
              <a:rPr lang="pt-BR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://</a:t>
            </a:r>
            <a:r>
              <a:rPr lang="pt-BR" sz="20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pv_b</a:t>
            </a:r>
            <a:r>
              <a:rPr lang="pt-BR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(</a:t>
            </a:r>
            <a:r>
              <a:rPr lang="pt-BR" sz="20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VDouble</a:t>
            </a:r>
            <a:r>
              <a:rPr lang="pt-BR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) -&gt; </a:t>
            </a:r>
            <a:r>
              <a:rPr lang="pt-BR" sz="20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argument</a:t>
            </a:r>
            <a:r>
              <a:rPr lang="pt-BR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0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</a:t>
            </a:r>
            <a:r>
              <a:rPr lang="pt-BR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/>
            </a:r>
            <a:br>
              <a:rPr lang="pt-BR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endParaRPr lang="pt-BR" sz="20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Provide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</a:t>
            </a:r>
            <a:r>
              <a:rPr lang="pt-BR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channel</a:t>
            </a:r>
            <a:r>
              <a:rPr lang="pt-BR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to</a:t>
            </a:r>
            <a:r>
              <a:rPr lang="pt-BR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which</a:t>
            </a:r>
            <a:r>
              <a:rPr lang="pt-BR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</a:t>
            </a:r>
            <a:r>
              <a:rPr lang="pt-BR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result</a:t>
            </a:r>
            <a:r>
              <a:rPr lang="pt-BR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will</a:t>
            </a:r>
            <a:r>
              <a:rPr lang="pt-BR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be</a:t>
            </a:r>
            <a:r>
              <a:rPr lang="pt-BR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written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/>
            </a:r>
            <a:b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pt-BR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	</a:t>
            </a:r>
            <a:r>
              <a:rPr lang="pt-BR" sz="20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loc</a:t>
            </a:r>
            <a:r>
              <a:rPr lang="pt-BR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://</a:t>
            </a:r>
            <a:r>
              <a:rPr lang="pt-BR" sz="20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pv_sum</a:t>
            </a:r>
            <a:r>
              <a:rPr lang="pt-BR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(</a:t>
            </a:r>
            <a:r>
              <a:rPr lang="pt-BR" sz="20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Vdouble</a:t>
            </a:r>
            <a:r>
              <a:rPr lang="pt-BR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)</a:t>
            </a:r>
            <a:endParaRPr lang="pt-BR" sz="20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  <p:pic>
        <p:nvPicPr>
          <p:cNvPr id="7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870" r="-40870"/>
          <a:stretch>
            <a:fillRect/>
          </a:stretch>
        </p:blipFill>
        <p:spPr>
          <a:xfrm>
            <a:off x="5394091" y="426628"/>
            <a:ext cx="7149310" cy="600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1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43A7D583-DEB7-4C50-8293-7DE3E8B20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26825" y="4588836"/>
            <a:ext cx="10485303" cy="1723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48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CS-Studio </a:t>
            </a:r>
            <a:r>
              <a:rPr lang="de-DE" sz="4800" cap="all" dirty="0" err="1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and</a:t>
            </a:r>
            <a:r>
              <a:rPr lang="de-DE" sz="48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4800" cap="all" dirty="0" smtClean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EPICS7</a:t>
            </a:r>
          </a:p>
          <a:p>
            <a:r>
              <a:rPr lang="de-DE" sz="4800" cap="all" dirty="0" smtClean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Next </a:t>
            </a:r>
            <a:r>
              <a:rPr lang="de-DE" sz="4800" cap="all" dirty="0" err="1" smtClean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steps</a:t>
            </a:r>
            <a:endParaRPr lang="de-DE" sz="4800" cap="all" dirty="0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  <p:pic>
        <p:nvPicPr>
          <p:cNvPr id="6" name="Grafik 8">
            <a:extLst>
              <a:ext uri="{FF2B5EF4-FFF2-40B4-BE49-F238E27FC236}">
                <a16:creationId xmlns="" xmlns:a16="http://schemas.microsoft.com/office/drawing/2014/main" id="{BC701026-3BA4-46E5-BB96-6AD7DE7CF3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575" y="6312519"/>
            <a:ext cx="387721" cy="20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8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314629" y="2077963"/>
            <a:ext cx="9283883" cy="34921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Create </a:t>
            </a:r>
            <a:r>
              <a:rPr lang="de-DE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new</a:t>
            </a: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VTYpes</a:t>
            </a: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for</a:t>
            </a: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NTTypes</a:t>
            </a: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currently</a:t>
            </a: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not </a:t>
            </a:r>
            <a:r>
              <a:rPr lang="de-DE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supported</a:t>
            </a:r>
            <a:endParaRPr lang="de-DE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de-DE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Improve</a:t>
            </a: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existing</a:t>
            </a: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widgets</a:t>
            </a: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and</a:t>
            </a: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create</a:t>
            </a: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new</a:t>
            </a: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widgets</a:t>
            </a: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optimized</a:t>
            </a: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for</a:t>
            </a: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structured</a:t>
            </a: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data</a:t>
            </a: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</a:p>
          <a:p>
            <a:pPr marL="934383" lvl="1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Image</a:t>
            </a:r>
          </a:p>
          <a:p>
            <a:pPr marL="934383" lvl="1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de-DE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Tree</a:t>
            </a:r>
            <a:endParaRPr lang="de-DE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934383" lvl="1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Table</a:t>
            </a: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de-DE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Improve</a:t>
            </a: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pvDataJava</a:t>
            </a: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and</a:t>
            </a: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pvAccessJava</a:t>
            </a:r>
            <a:endParaRPr lang="de-DE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5815325B-EFE7-4CCD-BD3B-05EC55F3EA75}"/>
              </a:ext>
            </a:extLst>
          </p:cNvPr>
          <p:cNvSpPr txBox="1"/>
          <p:nvPr/>
        </p:nvSpPr>
        <p:spPr>
          <a:xfrm>
            <a:off x="1323683" y="1445348"/>
            <a:ext cx="7563305" cy="450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3000" dirty="0" smtClean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NEXT STEPS</a:t>
            </a:r>
            <a:endParaRPr lang="de-DE" sz="3000" dirty="0">
              <a:solidFill>
                <a:srgbClr val="18334B"/>
              </a:solidFill>
              <a:latin typeface="Oswald Regular"/>
              <a:ea typeface="Milo-Medium"/>
              <a:cs typeface="Oswal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1434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43A7D583-DEB7-4C50-8293-7DE3E8B20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26825" y="4372381"/>
            <a:ext cx="10485303" cy="194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4800" cap="all" dirty="0" err="1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Improve</a:t>
            </a:r>
            <a:r>
              <a:rPr lang="de-DE" sz="48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4800" cap="all" dirty="0" err="1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pvDataJava</a:t>
            </a:r>
            <a:r>
              <a:rPr lang="de-DE" sz="48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4800" cap="all" dirty="0" err="1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and</a:t>
            </a:r>
            <a:r>
              <a:rPr lang="de-DE" sz="48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4800" cap="all" dirty="0" err="1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pvAccessJava</a:t>
            </a:r>
            <a:endParaRPr lang="de-DE" sz="4800" cap="all" dirty="0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  <a:p>
            <a:r>
              <a:rPr lang="de-DE" sz="4800" cap="all" dirty="0" smtClean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Next </a:t>
            </a:r>
            <a:r>
              <a:rPr lang="de-DE" sz="4800" cap="all" dirty="0" err="1" smtClean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steps</a:t>
            </a:r>
            <a:endParaRPr lang="de-DE" sz="4800" cap="all" dirty="0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  <p:pic>
        <p:nvPicPr>
          <p:cNvPr id="6" name="Grafik 8">
            <a:extLst>
              <a:ext uri="{FF2B5EF4-FFF2-40B4-BE49-F238E27FC236}">
                <a16:creationId xmlns="" xmlns:a16="http://schemas.microsoft.com/office/drawing/2014/main" id="{BC701026-3BA4-46E5-BB96-6AD7DE7CF3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575" y="6312519"/>
            <a:ext cx="387721" cy="20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314629" y="2077963"/>
            <a:ext cx="9283883" cy="363573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de-DE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Writting</a:t>
            </a: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client</a:t>
            </a: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code</a:t>
            </a: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to</a:t>
            </a: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handle type </a:t>
            </a:r>
            <a:r>
              <a:rPr lang="de-DE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casting</a:t>
            </a: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is</a:t>
            </a: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not trivial</a:t>
            </a:r>
            <a:endParaRPr lang="de-DE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endParaRPr lang="de-DE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tabLst>
                <a:tab pos="392682" algn="l"/>
              </a:tabLst>
            </a:pPr>
            <a:endParaRPr lang="de-DE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tabLst>
                <a:tab pos="392682" algn="l"/>
              </a:tabLst>
            </a:pPr>
            <a:endParaRPr lang="de-DE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de-DE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Using</a:t>
            </a: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Arrays </a:t>
            </a:r>
            <a:r>
              <a:rPr lang="de-DE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is</a:t>
            </a: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not intuitive </a:t>
            </a:r>
            <a:r>
              <a:rPr lang="de-DE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nor</a:t>
            </a: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easy</a:t>
            </a:r>
            <a:b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endParaRPr lang="de-DE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endParaRPr lang="de-DE" sz="32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5815325B-EFE7-4CCD-BD3B-05EC55F3EA75}"/>
              </a:ext>
            </a:extLst>
          </p:cNvPr>
          <p:cNvSpPr txBox="1"/>
          <p:nvPr/>
        </p:nvSpPr>
        <p:spPr>
          <a:xfrm>
            <a:off x="1323683" y="1445348"/>
            <a:ext cx="7563305" cy="450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3000" dirty="0" smtClean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OBSERVATIONS ON THE PVDATA API</a:t>
            </a:r>
            <a:endParaRPr lang="de-DE" sz="3000" dirty="0">
              <a:solidFill>
                <a:srgbClr val="18334B"/>
              </a:solidFill>
              <a:latin typeface="Oswald Regular"/>
              <a:ea typeface="Milo-Medium"/>
              <a:cs typeface="Oswald Regula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2" y="4964014"/>
            <a:ext cx="10795514" cy="1071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07" y="2785048"/>
            <a:ext cx="11298603" cy="94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80484" y="390744"/>
            <a:ext cx="9766713" cy="53446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3200" cap="all" dirty="0" err="1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Epics-util</a:t>
            </a:r>
            <a:r>
              <a:rPr lang="de-DE" sz="3200" cap="all" dirty="0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200" cap="all" dirty="0" err="1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and</a:t>
            </a:r>
            <a:r>
              <a:rPr lang="de-DE" sz="3200" cap="all" dirty="0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200" cap="all" dirty="0" err="1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pvdata</a:t>
            </a:r>
            <a:endParaRPr lang="de-DE" sz="3200" cap="all" dirty="0">
              <a:solidFill>
                <a:srgbClr val="60737F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28433" y="1006110"/>
            <a:ext cx="3236327" cy="4033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0" hangingPunct="0"/>
            <a:endParaRPr lang="de-DE" sz="2267" dirty="0">
              <a:solidFill>
                <a:srgbClr val="C7DE59"/>
              </a:solidFill>
              <a:latin typeface="Oswald Regular"/>
              <a:cs typeface="Oswald Regular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681" y="1251301"/>
            <a:ext cx="11575003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// Common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superclass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for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all </a:t>
            </a:r>
            <a:r>
              <a:rPr lang="de-DE" dirty="0" err="1">
                <a:solidFill>
                  <a:srgbClr val="4E5F6C"/>
                </a:solidFill>
                <a:latin typeface="Source Sans Pro"/>
                <a:ea typeface="Milo-Medium"/>
                <a:cs typeface="Source Sans Pro"/>
              </a:rPr>
              <a:t>numerical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arrays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. Returns a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no-copy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array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wrapper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with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a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generic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interface</a:t>
            </a:r>
            <a:endParaRPr lang="de-DE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r>
              <a:rPr lang="en-US" b="1" dirty="0" err="1" smtClean="0">
                <a:latin typeface="Source Sans Pro"/>
                <a:cs typeface="Source Sans Pro"/>
              </a:rPr>
              <a:t>PVNumberArray</a:t>
            </a:r>
            <a:r>
              <a:rPr lang="en-US" b="1" dirty="0" smtClean="0">
                <a:latin typeface="Source Sans Pro"/>
                <a:cs typeface="Source Sans Pro"/>
              </a:rPr>
              <a:t> </a:t>
            </a:r>
            <a:r>
              <a:rPr lang="en-US" b="1" dirty="0" err="1" smtClean="0">
                <a:latin typeface="Source Sans Pro"/>
                <a:cs typeface="Source Sans Pro"/>
              </a:rPr>
              <a:t>pvArray</a:t>
            </a:r>
            <a:r>
              <a:rPr lang="en-US" b="1" dirty="0" smtClean="0">
                <a:latin typeface="Source Sans Pro"/>
                <a:cs typeface="Source Sans Pro"/>
              </a:rPr>
              <a:t> = ...</a:t>
            </a:r>
          </a:p>
          <a:p>
            <a:r>
              <a:rPr lang="en-US" b="1" dirty="0" err="1" smtClean="0">
                <a:latin typeface="Source Sans Pro"/>
                <a:cs typeface="Source Sans Pro"/>
              </a:rPr>
              <a:t>ListNumber</a:t>
            </a:r>
            <a:r>
              <a:rPr lang="en-US" b="1" dirty="0" smtClean="0">
                <a:latin typeface="Source Sans Pro"/>
                <a:cs typeface="Source Sans Pro"/>
              </a:rPr>
              <a:t> values = </a:t>
            </a:r>
            <a:r>
              <a:rPr lang="en-US" b="1" dirty="0" err="1" smtClean="0">
                <a:latin typeface="Source Sans Pro"/>
                <a:cs typeface="Source Sans Pro"/>
              </a:rPr>
              <a:t>pvArray.get</a:t>
            </a:r>
            <a:r>
              <a:rPr lang="en-US" b="1" dirty="0" smtClean="0">
                <a:latin typeface="Source Sans Pro"/>
                <a:cs typeface="Source Sans Pro"/>
              </a:rPr>
              <a:t>();</a:t>
            </a:r>
          </a:p>
          <a:p>
            <a:endParaRPr lang="en-US" dirty="0" smtClean="0">
              <a:latin typeface="Source Sans Pro"/>
              <a:cs typeface="Source Sans Pro"/>
            </a:endParaRPr>
          </a:p>
          <a:p>
            <a:r>
              <a:rPr lang="en-US" dirty="0" smtClean="0">
                <a:solidFill>
                  <a:srgbClr val="60737F"/>
                </a:solidFill>
                <a:latin typeface="Source Sans Pro"/>
                <a:cs typeface="Source Sans Pro"/>
              </a:rPr>
              <a:t>// Provides index access for any primitive type taking care of casting (including unsigned conversions)</a:t>
            </a:r>
          </a:p>
          <a:p>
            <a:r>
              <a:rPr lang="en-US" b="1" dirty="0" smtClean="0">
                <a:latin typeface="Source Sans Pro"/>
                <a:cs typeface="Source Sans Pro"/>
              </a:rPr>
              <a:t>float sum = 0;</a:t>
            </a:r>
          </a:p>
          <a:p>
            <a:r>
              <a:rPr lang="en-US" b="1" dirty="0" smtClean="0">
                <a:latin typeface="Source Sans Pro"/>
                <a:cs typeface="Source Sans Pro"/>
              </a:rPr>
              <a:t>for (</a:t>
            </a:r>
            <a:r>
              <a:rPr lang="en-US" b="1" dirty="0" err="1" smtClean="0">
                <a:latin typeface="Source Sans Pro"/>
                <a:cs typeface="Source Sans Pro"/>
              </a:rPr>
              <a:t>int</a:t>
            </a:r>
            <a:r>
              <a:rPr lang="en-US" b="1" dirty="0" smtClean="0">
                <a:latin typeface="Source Sans Pro"/>
                <a:cs typeface="Source Sans Pro"/>
              </a:rPr>
              <a:t> </a:t>
            </a:r>
            <a:r>
              <a:rPr lang="en-US" b="1" dirty="0" err="1" smtClean="0">
                <a:latin typeface="Source Sans Pro"/>
                <a:cs typeface="Source Sans Pro"/>
              </a:rPr>
              <a:t>i</a:t>
            </a:r>
            <a:r>
              <a:rPr lang="en-US" b="1" dirty="0" smtClean="0">
                <a:latin typeface="Source Sans Pro"/>
                <a:cs typeface="Source Sans Pro"/>
              </a:rPr>
              <a:t> = 0; </a:t>
            </a:r>
            <a:r>
              <a:rPr lang="en-US" b="1" dirty="0" err="1" smtClean="0">
                <a:latin typeface="Source Sans Pro"/>
                <a:cs typeface="Source Sans Pro"/>
              </a:rPr>
              <a:t>i</a:t>
            </a:r>
            <a:r>
              <a:rPr lang="en-US" b="1" dirty="0" smtClean="0">
                <a:latin typeface="Source Sans Pro"/>
                <a:cs typeface="Source Sans Pro"/>
              </a:rPr>
              <a:t> &lt; </a:t>
            </a:r>
            <a:r>
              <a:rPr lang="en-US" b="1" dirty="0" err="1" smtClean="0">
                <a:latin typeface="Source Sans Pro"/>
                <a:cs typeface="Source Sans Pro"/>
              </a:rPr>
              <a:t>values.size</a:t>
            </a:r>
            <a:r>
              <a:rPr lang="en-US" b="1" dirty="0" smtClean="0">
                <a:latin typeface="Source Sans Pro"/>
                <a:cs typeface="Source Sans Pro"/>
              </a:rPr>
              <a:t>(); </a:t>
            </a:r>
            <a:r>
              <a:rPr lang="en-US" b="1" dirty="0" err="1" smtClean="0">
                <a:latin typeface="Source Sans Pro"/>
                <a:cs typeface="Source Sans Pro"/>
              </a:rPr>
              <a:t>i</a:t>
            </a:r>
            <a:r>
              <a:rPr lang="en-US" b="1" dirty="0" smtClean="0">
                <a:latin typeface="Source Sans Pro"/>
                <a:cs typeface="Source Sans Pro"/>
              </a:rPr>
              <a:t>++) {</a:t>
            </a:r>
          </a:p>
          <a:p>
            <a:r>
              <a:rPr lang="en-US" b="1" dirty="0" smtClean="0">
                <a:latin typeface="Source Sans Pro"/>
                <a:cs typeface="Source Sans Pro"/>
              </a:rPr>
              <a:t>    sum += </a:t>
            </a:r>
            <a:r>
              <a:rPr lang="en-US" b="1" dirty="0" err="1" smtClean="0">
                <a:latin typeface="Source Sans Pro"/>
                <a:cs typeface="Source Sans Pro"/>
              </a:rPr>
              <a:t>values.getFloat</a:t>
            </a:r>
            <a:r>
              <a:rPr lang="en-US" b="1" dirty="0" smtClean="0">
                <a:latin typeface="Source Sans Pro"/>
                <a:cs typeface="Source Sans Pro"/>
              </a:rPr>
              <a:t>(</a:t>
            </a:r>
            <a:r>
              <a:rPr lang="en-US" b="1" dirty="0" err="1" smtClean="0">
                <a:latin typeface="Source Sans Pro"/>
                <a:cs typeface="Source Sans Pro"/>
              </a:rPr>
              <a:t>i</a:t>
            </a:r>
            <a:r>
              <a:rPr lang="en-US" b="1" dirty="0" smtClean="0">
                <a:latin typeface="Source Sans Pro"/>
                <a:cs typeface="Source Sans Pro"/>
              </a:rPr>
              <a:t>);</a:t>
            </a:r>
          </a:p>
          <a:p>
            <a:r>
              <a:rPr lang="en-US" b="1" dirty="0" smtClean="0">
                <a:latin typeface="Source Sans Pro"/>
                <a:cs typeface="Source Sans Pro"/>
              </a:rPr>
              <a:t>}</a:t>
            </a:r>
          </a:p>
          <a:p>
            <a:endParaRPr lang="en-US" dirty="0" smtClean="0">
              <a:latin typeface="Source Sans Pro"/>
              <a:cs typeface="Source Sans Pro"/>
            </a:endParaRPr>
          </a:p>
          <a:p>
            <a:r>
              <a:rPr lang="en-US" dirty="0" smtClean="0">
                <a:solidFill>
                  <a:srgbClr val="60737F"/>
                </a:solidFill>
                <a:latin typeface="Source Sans Pro"/>
                <a:cs typeface="Source Sans Pro"/>
              </a:rPr>
              <a:t>// Provides iterator access</a:t>
            </a:r>
          </a:p>
          <a:p>
            <a:r>
              <a:rPr lang="en-US" b="1" dirty="0" err="1" smtClean="0">
                <a:latin typeface="Source Sans Pro"/>
                <a:cs typeface="Source Sans Pro"/>
              </a:rPr>
              <a:t>IteratorNumber</a:t>
            </a:r>
            <a:r>
              <a:rPr lang="en-US" b="1" dirty="0" smtClean="0">
                <a:latin typeface="Source Sans Pro"/>
                <a:cs typeface="Source Sans Pro"/>
              </a:rPr>
              <a:t> </a:t>
            </a:r>
            <a:r>
              <a:rPr lang="en-US" b="1" dirty="0" err="1" smtClean="0">
                <a:latin typeface="Source Sans Pro"/>
                <a:cs typeface="Source Sans Pro"/>
              </a:rPr>
              <a:t>iter</a:t>
            </a:r>
            <a:r>
              <a:rPr lang="en-US" b="1" dirty="0" smtClean="0">
                <a:latin typeface="Source Sans Pro"/>
                <a:cs typeface="Source Sans Pro"/>
              </a:rPr>
              <a:t> = </a:t>
            </a:r>
            <a:r>
              <a:rPr lang="en-US" b="1" dirty="0" err="1" smtClean="0">
                <a:latin typeface="Source Sans Pro"/>
                <a:cs typeface="Source Sans Pro"/>
              </a:rPr>
              <a:t>values.iterator</a:t>
            </a:r>
            <a:r>
              <a:rPr lang="en-US" b="1" dirty="0" smtClean="0">
                <a:latin typeface="Source Sans Pro"/>
                <a:cs typeface="Source Sans Pro"/>
              </a:rPr>
              <a:t>();</a:t>
            </a:r>
          </a:p>
          <a:p>
            <a:r>
              <a:rPr lang="en-US" b="1" dirty="0" smtClean="0">
                <a:latin typeface="Source Sans Pro"/>
                <a:cs typeface="Source Sans Pro"/>
              </a:rPr>
              <a:t>double sum = 0;</a:t>
            </a:r>
          </a:p>
          <a:p>
            <a:r>
              <a:rPr lang="en-US" b="1" dirty="0" smtClean="0">
                <a:latin typeface="Source Sans Pro"/>
                <a:cs typeface="Source Sans Pro"/>
              </a:rPr>
              <a:t>while (</a:t>
            </a:r>
            <a:r>
              <a:rPr lang="en-US" b="1" dirty="0" err="1" smtClean="0">
                <a:latin typeface="Source Sans Pro"/>
                <a:cs typeface="Source Sans Pro"/>
              </a:rPr>
              <a:t>iter.hasNext</a:t>
            </a:r>
            <a:r>
              <a:rPr lang="en-US" b="1" dirty="0" smtClean="0">
                <a:latin typeface="Source Sans Pro"/>
                <a:cs typeface="Source Sans Pro"/>
              </a:rPr>
              <a:t>()) {</a:t>
            </a:r>
          </a:p>
          <a:p>
            <a:r>
              <a:rPr lang="en-US" b="1" dirty="0" smtClean="0">
                <a:latin typeface="Source Sans Pro"/>
                <a:cs typeface="Source Sans Pro"/>
              </a:rPr>
              <a:t>     sum += </a:t>
            </a:r>
            <a:r>
              <a:rPr lang="en-US" b="1" dirty="0" err="1" smtClean="0">
                <a:latin typeface="Source Sans Pro"/>
                <a:cs typeface="Source Sans Pro"/>
              </a:rPr>
              <a:t>iter.nextDouble</a:t>
            </a:r>
            <a:r>
              <a:rPr lang="en-US" b="1" dirty="0" smtClean="0">
                <a:latin typeface="Source Sans Pro"/>
                <a:cs typeface="Source Sans Pro"/>
              </a:rPr>
              <a:t>();</a:t>
            </a:r>
          </a:p>
          <a:p>
            <a:r>
              <a:rPr lang="en-US" b="1" dirty="0" smtClean="0">
                <a:latin typeface="Source Sans Pro"/>
                <a:cs typeface="Source Sans Pro"/>
              </a:rPr>
              <a:t>}</a:t>
            </a:r>
          </a:p>
          <a:p>
            <a:endParaRPr lang="en-US" dirty="0" smtClean="0">
              <a:latin typeface="Source Sans Pro"/>
              <a:cs typeface="Source Sans Pro"/>
            </a:endParaRPr>
          </a:p>
          <a:p>
            <a:r>
              <a:rPr lang="en-US" dirty="0" smtClean="0">
                <a:solidFill>
                  <a:srgbClr val="60737F"/>
                </a:solidFill>
                <a:latin typeface="Source Sans Pro"/>
                <a:cs typeface="Source Sans Pro"/>
              </a:rPr>
              <a:t>// Allows writing from any type to any type</a:t>
            </a:r>
          </a:p>
          <a:p>
            <a:r>
              <a:rPr lang="en-US" b="1" dirty="0" err="1" smtClean="0">
                <a:latin typeface="Source Sans Pro"/>
                <a:cs typeface="Source Sans Pro"/>
              </a:rPr>
              <a:t>pvArray.put</a:t>
            </a:r>
            <a:r>
              <a:rPr lang="en-US" b="1" dirty="0" smtClean="0">
                <a:latin typeface="Source Sans Pro"/>
                <a:cs typeface="Source Sans Pro"/>
              </a:rPr>
              <a:t>(5, </a:t>
            </a:r>
            <a:r>
              <a:rPr lang="en-US" b="1" dirty="0" err="1" smtClean="0">
                <a:latin typeface="Source Sans Pro"/>
                <a:cs typeface="Source Sans Pro"/>
              </a:rPr>
              <a:t>CollectionNumbers.toListDouble</a:t>
            </a:r>
            <a:r>
              <a:rPr lang="en-US" b="1" dirty="0" smtClean="0">
                <a:latin typeface="Source Sans Pro"/>
                <a:cs typeface="Source Sans Pro"/>
              </a:rPr>
              <a:t>(1,2,3));</a:t>
            </a:r>
            <a:endParaRPr lang="en-US" b="1" dirty="0">
              <a:latin typeface="Source Sans Pro"/>
              <a:cs typeface="Source Sans Pro"/>
            </a:endParaRPr>
          </a:p>
        </p:txBody>
      </p:sp>
      <p:sp>
        <p:nvSpPr>
          <p:cNvPr id="9" name="Textfeld 7"/>
          <p:cNvSpPr txBox="1"/>
          <p:nvPr/>
        </p:nvSpPr>
        <p:spPr>
          <a:xfrm>
            <a:off x="478776" y="898765"/>
            <a:ext cx="3236327" cy="4033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0" hangingPunct="0"/>
            <a:r>
              <a:rPr lang="de-DE" sz="2267" dirty="0" smtClean="0">
                <a:solidFill>
                  <a:srgbClr val="C7DE59"/>
                </a:solidFill>
                <a:latin typeface="Oswald Regular"/>
                <a:cs typeface="Oswald Regular"/>
              </a:rPr>
              <a:t>Working </a:t>
            </a:r>
            <a:r>
              <a:rPr lang="de-DE" sz="2267" dirty="0" err="1" smtClean="0">
                <a:solidFill>
                  <a:srgbClr val="C7DE59"/>
                </a:solidFill>
                <a:latin typeface="Oswald Regular"/>
                <a:cs typeface="Oswald Regular"/>
              </a:rPr>
              <a:t>with</a:t>
            </a:r>
            <a:r>
              <a:rPr lang="de-DE" sz="2267" dirty="0" smtClean="0">
                <a:solidFill>
                  <a:srgbClr val="C7DE59"/>
                </a:solidFill>
                <a:latin typeface="Oswald Regular"/>
                <a:cs typeface="Oswald Regular"/>
              </a:rPr>
              <a:t> </a:t>
            </a:r>
            <a:r>
              <a:rPr lang="de-DE" sz="2267" dirty="0" err="1" smtClean="0">
                <a:solidFill>
                  <a:srgbClr val="C7DE59"/>
                </a:solidFill>
                <a:latin typeface="Oswald Regular"/>
                <a:cs typeface="Oswald Regular"/>
              </a:rPr>
              <a:t>direct</a:t>
            </a:r>
            <a:r>
              <a:rPr lang="de-DE" sz="2267" dirty="0" smtClean="0">
                <a:solidFill>
                  <a:srgbClr val="C7DE59"/>
                </a:solidFill>
                <a:latin typeface="Oswald Regular"/>
                <a:cs typeface="Oswald Regular"/>
              </a:rPr>
              <a:t> </a:t>
            </a:r>
            <a:r>
              <a:rPr lang="de-DE" sz="2267" dirty="0" err="1" smtClean="0">
                <a:solidFill>
                  <a:srgbClr val="C7DE59"/>
                </a:solidFill>
                <a:latin typeface="Oswald Regular"/>
                <a:cs typeface="Oswald Regular"/>
              </a:rPr>
              <a:t>types</a:t>
            </a:r>
            <a:endParaRPr lang="de-DE" sz="2267" dirty="0">
              <a:solidFill>
                <a:srgbClr val="C7DE59"/>
              </a:solidFill>
              <a:latin typeface="Oswald Regular"/>
              <a:cs typeface="Oswal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1115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80484" y="390744"/>
            <a:ext cx="9766713" cy="53446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3200" cap="all" dirty="0" err="1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Epics-util</a:t>
            </a:r>
            <a:r>
              <a:rPr lang="de-DE" sz="3200" cap="all" dirty="0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200" cap="all" dirty="0" err="1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and</a:t>
            </a:r>
            <a:r>
              <a:rPr lang="de-DE" sz="3200" cap="all" dirty="0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200" cap="all" dirty="0" err="1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pvdata</a:t>
            </a:r>
            <a:endParaRPr lang="de-DE" sz="3200" cap="all" dirty="0">
              <a:solidFill>
                <a:srgbClr val="60737F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28433" y="1006110"/>
            <a:ext cx="3236327" cy="4033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0" hangingPunct="0"/>
            <a:endParaRPr lang="de-DE" sz="2267" dirty="0">
              <a:solidFill>
                <a:srgbClr val="C7DE59"/>
              </a:solidFill>
              <a:latin typeface="Oswald Regular"/>
              <a:cs typeface="Oswald Regular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681" y="1251301"/>
            <a:ext cx="11575003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/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/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Specific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arrays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return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concrete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unmodifiable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array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wrappers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.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Direct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use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of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wrapper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provide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no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performance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cost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over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array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(after JIT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warmup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)</a:t>
            </a:r>
          </a:p>
          <a:p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PVUByteArray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pvArray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 = ...</a:t>
            </a:r>
          </a:p>
          <a:p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ArrayUByte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values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 = 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pvArray.get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();</a:t>
            </a:r>
          </a:p>
          <a:p>
            <a:endParaRPr lang="de-DE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//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Slicing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array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just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provides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a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view</a:t>
            </a:r>
            <a:endParaRPr lang="de-DE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r>
              <a:rPr lang="de-DE" b="1" dirty="0" err="1">
                <a:latin typeface="Source Sans Pro"/>
                <a:ea typeface="Milo-Medium"/>
                <a:cs typeface="Source Sans Pro"/>
              </a:rPr>
              <a:t>ArrayUByte</a:t>
            </a:r>
            <a:r>
              <a:rPr lang="de-DE" b="1" dirty="0">
                <a:latin typeface="Source Sans Pro"/>
                <a:ea typeface="Milo-Medium"/>
                <a:cs typeface="Source Sans Pro"/>
              </a:rPr>
              <a:t> slice = </a:t>
            </a:r>
            <a:r>
              <a:rPr lang="de-DE" b="1" dirty="0" err="1">
                <a:latin typeface="Source Sans Pro"/>
                <a:ea typeface="Milo-Medium"/>
                <a:cs typeface="Source Sans Pro"/>
              </a:rPr>
              <a:t>values.subList</a:t>
            </a:r>
            <a:r>
              <a:rPr lang="de-DE" b="1" dirty="0">
                <a:latin typeface="Source Sans Pro"/>
                <a:ea typeface="Milo-Medium"/>
                <a:cs typeface="Source Sans Pro"/>
              </a:rPr>
              <a:t>(3, 5);</a:t>
            </a:r>
          </a:p>
          <a:p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//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You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can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always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make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explicit (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and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mutable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)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copies</a:t>
            </a:r>
            <a:endParaRPr lang="de-DE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ArrayUByte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sliceCopy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 = 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new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ArrayUByte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(slice);</a:t>
            </a:r>
          </a:p>
          <a:p>
            <a:endParaRPr lang="de-DE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// The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wrapped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array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is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always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accessible</a:t>
            </a:r>
            <a:endParaRPr lang="de-DE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UnsafeUnwrapper.Array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&lt;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byte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[]&gt; 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data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 = 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UnsafeUnwrapper.readSafeByteArray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(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values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);</a:t>
            </a:r>
          </a:p>
          <a:p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for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 (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int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 i = 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data.startIndex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; i &lt; 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data.size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; i++) {</a:t>
            </a:r>
          </a:p>
          <a:p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    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byte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 b = 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data.array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[i];</a:t>
            </a:r>
          </a:p>
          <a:p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}</a:t>
            </a:r>
          </a:p>
          <a:p>
            <a:endParaRPr lang="de-DE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//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You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can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also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ask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for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a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write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safe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version</a:t>
            </a:r>
            <a:endParaRPr lang="de-DE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UnsafeUnwrapper.Array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&lt;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byte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[]&gt; 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data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 = 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UnsafeUnwrapper.writeSafeByteArray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(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values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);</a:t>
            </a:r>
          </a:p>
          <a:p>
            <a:endParaRPr lang="de-DE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  <p:sp>
        <p:nvSpPr>
          <p:cNvPr id="9" name="Textfeld 7"/>
          <p:cNvSpPr txBox="1"/>
          <p:nvPr/>
        </p:nvSpPr>
        <p:spPr>
          <a:xfrm>
            <a:off x="478776" y="898765"/>
            <a:ext cx="3236327" cy="4033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0" hangingPunct="0"/>
            <a:r>
              <a:rPr lang="de-DE" sz="2267" dirty="0" smtClean="0">
                <a:solidFill>
                  <a:srgbClr val="C7DE59"/>
                </a:solidFill>
                <a:latin typeface="Oswald Regular"/>
                <a:cs typeface="Oswald Regular"/>
              </a:rPr>
              <a:t>Working </a:t>
            </a:r>
            <a:r>
              <a:rPr lang="de-DE" sz="2267" dirty="0" err="1" smtClean="0">
                <a:solidFill>
                  <a:srgbClr val="C7DE59"/>
                </a:solidFill>
                <a:latin typeface="Oswald Regular"/>
                <a:cs typeface="Oswald Regular"/>
              </a:rPr>
              <a:t>with</a:t>
            </a:r>
            <a:r>
              <a:rPr lang="de-DE" sz="2267" dirty="0" smtClean="0">
                <a:solidFill>
                  <a:srgbClr val="C7DE59"/>
                </a:solidFill>
                <a:latin typeface="Oswald Regular"/>
                <a:cs typeface="Oswald Regular"/>
              </a:rPr>
              <a:t> </a:t>
            </a:r>
            <a:r>
              <a:rPr lang="de-DE" sz="2267" dirty="0" err="1" smtClean="0">
                <a:solidFill>
                  <a:srgbClr val="C7DE59"/>
                </a:solidFill>
                <a:latin typeface="Oswald Regular"/>
                <a:cs typeface="Oswald Regular"/>
              </a:rPr>
              <a:t>direct</a:t>
            </a:r>
            <a:r>
              <a:rPr lang="de-DE" sz="2267" dirty="0" smtClean="0">
                <a:solidFill>
                  <a:srgbClr val="C7DE59"/>
                </a:solidFill>
                <a:latin typeface="Oswald Regular"/>
                <a:cs typeface="Oswald Regular"/>
              </a:rPr>
              <a:t> </a:t>
            </a:r>
            <a:r>
              <a:rPr lang="de-DE" sz="2267" dirty="0" err="1" smtClean="0">
                <a:solidFill>
                  <a:srgbClr val="C7DE59"/>
                </a:solidFill>
                <a:latin typeface="Oswald Regular"/>
                <a:cs typeface="Oswald Regular"/>
              </a:rPr>
              <a:t>types</a:t>
            </a:r>
            <a:endParaRPr lang="de-DE" sz="2267" dirty="0">
              <a:solidFill>
                <a:srgbClr val="C7DE59"/>
              </a:solidFill>
              <a:latin typeface="Oswald Regular"/>
              <a:cs typeface="Oswal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6157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43A7D583-DEB7-4C50-8293-7DE3E8B20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26826" y="5623974"/>
            <a:ext cx="9515390" cy="688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4800" cap="all" dirty="0" err="1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Diirt</a:t>
            </a:r>
            <a:r>
              <a:rPr lang="de-DE" sz="48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4800" cap="all" dirty="0" err="1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Architecture</a:t>
            </a:r>
            <a:endParaRPr lang="de-DE" sz="4800" cap="all" dirty="0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  <p:pic>
        <p:nvPicPr>
          <p:cNvPr id="6" name="Grafik 8">
            <a:extLst>
              <a:ext uri="{FF2B5EF4-FFF2-40B4-BE49-F238E27FC236}">
                <a16:creationId xmlns="" xmlns:a16="http://schemas.microsoft.com/office/drawing/2014/main" id="{BC701026-3BA4-46E5-BB96-6AD7DE7CF3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575" y="6312519"/>
            <a:ext cx="387721" cy="20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9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80484" y="390744"/>
            <a:ext cx="9766713" cy="53446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3200" cap="all" dirty="0" err="1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Epics-util</a:t>
            </a:r>
            <a:r>
              <a:rPr lang="de-DE" sz="3200" cap="all" dirty="0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200" cap="all" dirty="0" err="1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and</a:t>
            </a:r>
            <a:r>
              <a:rPr lang="de-DE" sz="3200" cap="all" dirty="0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200" cap="all" dirty="0" err="1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pvdata</a:t>
            </a:r>
            <a:endParaRPr lang="de-DE" sz="3200" cap="all" dirty="0">
              <a:solidFill>
                <a:srgbClr val="60737F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28433" y="1006110"/>
            <a:ext cx="3236327" cy="4033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0" hangingPunct="0"/>
            <a:endParaRPr lang="de-DE" sz="2267" dirty="0">
              <a:solidFill>
                <a:srgbClr val="C7DE59"/>
              </a:solidFill>
              <a:latin typeface="Oswald Regular"/>
              <a:cs typeface="Oswald Regular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681" y="1251301"/>
            <a:ext cx="11575003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r>
              <a:rPr lang="de-DE" b="1" dirty="0" err="1" smtClean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org.epics.util.array</a:t>
            </a:r>
            <a:endParaRPr lang="de-DE" b="1" dirty="0">
              <a:solidFill>
                <a:srgbClr val="000000"/>
              </a:solidFill>
              <a:latin typeface="Source Sans Pro"/>
              <a:ea typeface="Milo-Medium"/>
              <a:cs typeface="Source Sans Pro"/>
            </a:endParaRPr>
          </a:p>
          <a:p>
            <a:endParaRPr lang="de-DE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//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Provides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numerous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utility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functions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to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work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with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generic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arrays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of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numbers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.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Including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unsigned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type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casting</a:t>
            </a:r>
            <a:endParaRPr lang="de-DE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float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floatValue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toFloat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(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unsignedLongValue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);</a:t>
            </a:r>
          </a:p>
          <a:p>
            <a:endParaRPr lang="de-DE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// Array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copies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from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all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combinations</a:t>
            </a:r>
            <a:endParaRPr lang="de-DE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doubleArray.setAll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(0, 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longArray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);</a:t>
            </a:r>
          </a:p>
          <a:p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double[] 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array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 = 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list.toArray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(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new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 double[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list.size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()]);</a:t>
            </a:r>
          </a:p>
          <a:p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//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Transparently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uses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System.arraycopy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when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possible</a:t>
            </a:r>
            <a:endParaRPr lang="de-DE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doubleArray.setAll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(0, 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otherDoubleArray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);</a:t>
            </a:r>
          </a:p>
          <a:p>
            <a:endParaRPr lang="de-DE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//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Lazy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math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operations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on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arrays</a:t>
            </a:r>
            <a:endParaRPr lang="de-DE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ListDouble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sum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 = 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ListMath.add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(list1, list2);</a:t>
            </a:r>
          </a:p>
          <a:p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ListDouble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concat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 = 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ListMath.concatenate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(list1, list2);</a:t>
            </a:r>
          </a:p>
          <a:p>
            <a:endParaRPr lang="de-DE" b="1" dirty="0">
              <a:solidFill>
                <a:srgbClr val="000000"/>
              </a:solidFill>
              <a:latin typeface="Source Sans Pro"/>
              <a:ea typeface="Milo-Medium"/>
              <a:cs typeface="Source Sans Pro"/>
            </a:endParaRPr>
          </a:p>
          <a:p>
            <a:endParaRPr lang="de-DE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  <p:sp>
        <p:nvSpPr>
          <p:cNvPr id="9" name="Textfeld 7"/>
          <p:cNvSpPr txBox="1"/>
          <p:nvPr/>
        </p:nvSpPr>
        <p:spPr>
          <a:xfrm>
            <a:off x="478776" y="898765"/>
            <a:ext cx="3236327" cy="4033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0" hangingPunct="0"/>
            <a:r>
              <a:rPr lang="de-DE" sz="2267" dirty="0" smtClean="0">
                <a:solidFill>
                  <a:srgbClr val="C7DE59"/>
                </a:solidFill>
                <a:latin typeface="Oswald Regular"/>
                <a:cs typeface="Oswald Regular"/>
              </a:rPr>
              <a:t>Working </a:t>
            </a:r>
            <a:r>
              <a:rPr lang="de-DE" sz="2267" dirty="0" err="1" smtClean="0">
                <a:solidFill>
                  <a:srgbClr val="C7DE59"/>
                </a:solidFill>
                <a:latin typeface="Oswald Regular"/>
                <a:cs typeface="Oswald Regular"/>
              </a:rPr>
              <a:t>with</a:t>
            </a:r>
            <a:r>
              <a:rPr lang="de-DE" sz="2267" dirty="0" smtClean="0">
                <a:solidFill>
                  <a:srgbClr val="C7DE59"/>
                </a:solidFill>
                <a:latin typeface="Oswald Regular"/>
                <a:cs typeface="Oswald Regular"/>
              </a:rPr>
              <a:t> </a:t>
            </a:r>
            <a:r>
              <a:rPr lang="de-DE" sz="2267" dirty="0" err="1" smtClean="0">
                <a:solidFill>
                  <a:srgbClr val="C7DE59"/>
                </a:solidFill>
                <a:latin typeface="Oswald Regular"/>
                <a:cs typeface="Oswald Regular"/>
              </a:rPr>
              <a:t>arrays</a:t>
            </a:r>
            <a:endParaRPr lang="de-DE" sz="2267" dirty="0">
              <a:solidFill>
                <a:srgbClr val="C7DE59"/>
              </a:solidFill>
              <a:latin typeface="Oswald Regular"/>
              <a:cs typeface="Oswal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54156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081E4B5E-9F23-434D-8EF6-723C1D16D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92148" y="435454"/>
            <a:ext cx="6746511" cy="9562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3467" dirty="0" err="1">
                <a:solidFill>
                  <a:srgbClr val="C7DE27"/>
                </a:solidFill>
                <a:latin typeface="Oswald Regular"/>
                <a:ea typeface="Milo-Medium"/>
                <a:cs typeface="Oswald Regular"/>
              </a:rPr>
              <a:t>Thank</a:t>
            </a:r>
            <a:r>
              <a:rPr lang="de-DE" sz="3467" dirty="0">
                <a:solidFill>
                  <a:srgbClr val="C7DE27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467" dirty="0" err="1">
                <a:solidFill>
                  <a:srgbClr val="C7DE27"/>
                </a:solidFill>
                <a:latin typeface="Oswald Regular"/>
                <a:ea typeface="Milo-Medium"/>
                <a:cs typeface="Oswald Regular"/>
              </a:rPr>
              <a:t>You</a:t>
            </a:r>
            <a:r>
              <a:rPr lang="de-DE" sz="3467" dirty="0">
                <a:solidFill>
                  <a:srgbClr val="C7DE27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467" dirty="0" err="1">
                <a:solidFill>
                  <a:srgbClr val="C7DE27"/>
                </a:solidFill>
                <a:latin typeface="Oswald Regular"/>
                <a:ea typeface="Milo-Medium"/>
                <a:cs typeface="Oswald Regular"/>
              </a:rPr>
              <a:t>for</a:t>
            </a:r>
            <a:r>
              <a:rPr lang="de-DE" sz="3467" dirty="0">
                <a:solidFill>
                  <a:srgbClr val="C7DE27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467" dirty="0" err="1">
                <a:solidFill>
                  <a:srgbClr val="C7DE27"/>
                </a:solidFill>
                <a:latin typeface="Oswald Regular"/>
                <a:ea typeface="Milo-Medium"/>
                <a:cs typeface="Oswald Regular"/>
              </a:rPr>
              <a:t>Your</a:t>
            </a:r>
            <a:r>
              <a:rPr lang="de-DE" sz="3467" dirty="0">
                <a:solidFill>
                  <a:srgbClr val="C7DE27"/>
                </a:solidFill>
                <a:latin typeface="Oswald Regular"/>
                <a:ea typeface="Milo-Medium"/>
                <a:cs typeface="Oswald Regular"/>
              </a:rPr>
              <a:t> Attention!</a:t>
            </a:r>
            <a:endParaRPr lang="de-DE" sz="1867" dirty="0">
              <a:solidFill>
                <a:srgbClr val="595959"/>
              </a:solidFill>
              <a:latin typeface="Source Sans Pro"/>
              <a:ea typeface="Milo-Medium"/>
              <a:cs typeface="Source Sans Pro"/>
            </a:endParaRPr>
          </a:p>
          <a:p>
            <a:endParaRPr lang="de-DE" sz="2400" dirty="0">
              <a:solidFill>
                <a:srgbClr val="9C072D"/>
              </a:solidFill>
              <a:latin typeface="Milo-RegularItalic"/>
              <a:ea typeface="Milo-Medium"/>
              <a:cs typeface="Milo-RegularItalic"/>
            </a:endParaRPr>
          </a:p>
        </p:txBody>
      </p:sp>
      <p:pic>
        <p:nvPicPr>
          <p:cNvPr id="36" name="Grafik 8">
            <a:extLst>
              <a:ext uri="{FF2B5EF4-FFF2-40B4-BE49-F238E27FC236}">
                <a16:creationId xmlns="" xmlns:a16="http://schemas.microsoft.com/office/drawing/2014/main" id="{BBFCB516-DB00-4844-B0CC-5A420930E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8" y="6139281"/>
            <a:ext cx="648829" cy="34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1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irt architecture out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13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72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43A7D583-DEB7-4C50-8293-7DE3E8B20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26826" y="5623974"/>
            <a:ext cx="9515390" cy="688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48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CS-Studio </a:t>
            </a:r>
            <a:r>
              <a:rPr lang="de-DE" sz="4800" cap="all" dirty="0" err="1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and</a:t>
            </a:r>
            <a:r>
              <a:rPr lang="de-DE" sz="4800" cap="all" dirty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 V4 </a:t>
            </a:r>
            <a:r>
              <a:rPr lang="de-DE" sz="4800" cap="all" dirty="0" err="1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channels</a:t>
            </a:r>
            <a:endParaRPr lang="de-DE" sz="4800" cap="all" dirty="0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  <p:pic>
        <p:nvPicPr>
          <p:cNvPr id="6" name="Grafik 8">
            <a:extLst>
              <a:ext uri="{FF2B5EF4-FFF2-40B4-BE49-F238E27FC236}">
                <a16:creationId xmlns="" xmlns:a16="http://schemas.microsoft.com/office/drawing/2014/main" id="{BC701026-3BA4-46E5-BB96-6AD7DE7CF3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575" y="6312519"/>
            <a:ext cx="387721" cy="20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2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80484" y="390744"/>
            <a:ext cx="6459373" cy="53446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3200" cap="all" dirty="0" err="1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Creating</a:t>
            </a:r>
            <a:r>
              <a:rPr lang="de-DE" sz="3200" cap="all" dirty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200" cap="all" dirty="0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EPICS7 </a:t>
            </a:r>
            <a:r>
              <a:rPr lang="de-DE" sz="3200" cap="all" dirty="0" err="1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channels</a:t>
            </a:r>
            <a:endParaRPr lang="de-DE" sz="3200" cap="all" dirty="0">
              <a:solidFill>
                <a:srgbClr val="60737F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28433" y="1006110"/>
            <a:ext cx="3236327" cy="4033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0" hangingPunct="0"/>
            <a:r>
              <a:rPr lang="de-DE" sz="2267" dirty="0" err="1">
                <a:solidFill>
                  <a:srgbClr val="C7DE59"/>
                </a:solidFill>
                <a:latin typeface="Oswald Regular"/>
                <a:cs typeface="Oswald Regular"/>
              </a:rPr>
              <a:t>p</a:t>
            </a:r>
            <a:r>
              <a:rPr lang="de-DE" sz="2267" dirty="0" err="1" smtClean="0">
                <a:solidFill>
                  <a:srgbClr val="C7DE59"/>
                </a:solidFill>
                <a:latin typeface="Oswald Regular"/>
                <a:cs typeface="Oswald Regular"/>
              </a:rPr>
              <a:t>va</a:t>
            </a:r>
            <a:r>
              <a:rPr lang="de-DE" sz="2267" dirty="0" smtClean="0">
                <a:solidFill>
                  <a:srgbClr val="C7DE59"/>
                </a:solidFill>
                <a:latin typeface="Oswald Regular"/>
                <a:cs typeface="Oswald Regular"/>
              </a:rPr>
              <a:t> </a:t>
            </a:r>
            <a:r>
              <a:rPr lang="de-DE" sz="2267" dirty="0" err="1" smtClean="0">
                <a:solidFill>
                  <a:srgbClr val="C7DE59"/>
                </a:solidFill>
                <a:latin typeface="Oswald Regular"/>
                <a:cs typeface="Oswald Regular"/>
              </a:rPr>
              <a:t>datasource</a:t>
            </a:r>
            <a:endParaRPr lang="de-DE" sz="2267" dirty="0">
              <a:solidFill>
                <a:srgbClr val="C7DE59"/>
              </a:solidFill>
              <a:latin typeface="Oswald Regular"/>
              <a:cs typeface="Oswald Regular"/>
            </a:endParaRPr>
          </a:p>
        </p:txBody>
      </p:sp>
      <p:sp>
        <p:nvSpPr>
          <p:cNvPr id="6" name="Textfeld 3"/>
          <p:cNvSpPr txBox="1"/>
          <p:nvPr/>
        </p:nvSpPr>
        <p:spPr>
          <a:xfrm>
            <a:off x="487678" y="1575842"/>
            <a:ext cx="5611092" cy="176048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pt-BR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</a:t>
            </a:r>
            <a:r>
              <a:rPr lang="pt-BR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pvaccess</a:t>
            </a:r>
            <a:r>
              <a:rPr lang="pt-BR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datasource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prefix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when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creating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channel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/>
            </a:r>
            <a:b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/>
            </a:r>
            <a:b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pt-BR" sz="2400" b="1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pva</a:t>
            </a:r>
            <a:r>
              <a:rPr lang="pt-BR" sz="2400" b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://&lt;</a:t>
            </a:r>
            <a:r>
              <a:rPr lang="pt-BR" sz="2400" b="1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name</a:t>
            </a:r>
            <a:r>
              <a:rPr lang="pt-BR" sz="2400" b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&gt;</a:t>
            </a:r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00" r="-30300"/>
          <a:stretch>
            <a:fillRect/>
          </a:stretch>
        </p:blipFill>
        <p:spPr>
          <a:xfrm>
            <a:off x="5494866" y="580826"/>
            <a:ext cx="6697134" cy="562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4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80484" y="390744"/>
            <a:ext cx="6459373" cy="53446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3200" cap="all" dirty="0" err="1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Creating</a:t>
            </a:r>
            <a:r>
              <a:rPr lang="de-DE" sz="3200" cap="all" dirty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200" cap="all" dirty="0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EPICS7 </a:t>
            </a:r>
            <a:r>
              <a:rPr lang="de-DE" sz="3200" cap="all" dirty="0" err="1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channels</a:t>
            </a:r>
            <a:endParaRPr lang="de-DE" sz="3200" cap="all" dirty="0">
              <a:solidFill>
                <a:srgbClr val="60737F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28433" y="1006110"/>
            <a:ext cx="3236327" cy="4033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0" hangingPunct="0"/>
            <a:r>
              <a:rPr lang="de-DE" sz="2267" dirty="0" err="1">
                <a:solidFill>
                  <a:srgbClr val="C7DE59"/>
                </a:solidFill>
                <a:latin typeface="Oswald Regular"/>
                <a:cs typeface="Oswald Regular"/>
              </a:rPr>
              <a:t>p</a:t>
            </a:r>
            <a:r>
              <a:rPr lang="de-DE" sz="2267" dirty="0" err="1" smtClean="0">
                <a:solidFill>
                  <a:srgbClr val="C7DE59"/>
                </a:solidFill>
                <a:latin typeface="Oswald Regular"/>
                <a:cs typeface="Oswald Regular"/>
              </a:rPr>
              <a:t>va</a:t>
            </a:r>
            <a:r>
              <a:rPr lang="de-DE" sz="2267" dirty="0" smtClean="0">
                <a:solidFill>
                  <a:srgbClr val="C7DE59"/>
                </a:solidFill>
                <a:latin typeface="Oswald Regular"/>
                <a:cs typeface="Oswald Regular"/>
              </a:rPr>
              <a:t> </a:t>
            </a:r>
            <a:r>
              <a:rPr lang="de-DE" sz="2267" dirty="0" err="1" smtClean="0">
                <a:solidFill>
                  <a:srgbClr val="C7DE59"/>
                </a:solidFill>
                <a:latin typeface="Oswald Regular"/>
                <a:cs typeface="Oswald Regular"/>
              </a:rPr>
              <a:t>datasource</a:t>
            </a:r>
            <a:endParaRPr lang="de-DE" sz="2267" dirty="0">
              <a:solidFill>
                <a:srgbClr val="C7DE59"/>
              </a:solidFill>
              <a:latin typeface="Oswald Regular"/>
              <a:cs typeface="Oswald Regular"/>
            </a:endParaRPr>
          </a:p>
        </p:txBody>
      </p:sp>
      <p:sp>
        <p:nvSpPr>
          <p:cNvPr id="6" name="Textfeld 3"/>
          <p:cNvSpPr txBox="1"/>
          <p:nvPr/>
        </p:nvSpPr>
        <p:spPr>
          <a:xfrm>
            <a:off x="487678" y="1575841"/>
            <a:ext cx="4592168" cy="35332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Use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pvacess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datasource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prefix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when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creating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channel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/>
            </a:r>
            <a:b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pt-BR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/>
            </a:r>
            <a:br>
              <a:rPr lang="pt-BR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pt-BR" sz="2400" b="1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pva</a:t>
            </a:r>
            <a:r>
              <a:rPr lang="pt-BR" sz="2400" b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://</a:t>
            </a:r>
            <a:r>
              <a:rPr lang="pt-BR" sz="2400" b="1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pvcounter</a:t>
            </a:r>
            <a:r>
              <a:rPr lang="pt-BR" sz="2400" b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/>
            </a:r>
            <a:br>
              <a:rPr lang="pt-BR" sz="2400" b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pt-BR" sz="2400" b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/>
            </a:r>
            <a:br>
              <a:rPr lang="pt-BR" sz="2400" b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epics:nt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/NTScalar:1.0 -&gt;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Vdouble</a:t>
            </a:r>
            <a:endParaRPr lang="pt-BR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00" r="-30300"/>
          <a:stretch>
            <a:fillRect/>
          </a:stretch>
        </p:blipFill>
        <p:spPr>
          <a:xfrm>
            <a:off x="3988634" y="965850"/>
            <a:ext cx="6697134" cy="5624034"/>
          </a:xfrm>
          <a:prstGeom prst="rect">
            <a:avLst/>
          </a:prstGeom>
        </p:spPr>
      </p:pic>
      <p:pic>
        <p:nvPicPr>
          <p:cNvPr id="10" name="Picture 9" descr="pvcoun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481" y="2202610"/>
            <a:ext cx="326707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2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80484" y="390744"/>
            <a:ext cx="9766713" cy="53446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3200" cap="all" dirty="0" err="1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Accessing</a:t>
            </a:r>
            <a:r>
              <a:rPr lang="de-DE" sz="3200" cap="all" dirty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200" cap="all" dirty="0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EPICS7 </a:t>
            </a:r>
            <a:r>
              <a:rPr lang="de-DE" sz="3200" cap="all" dirty="0" err="1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structured</a:t>
            </a:r>
            <a:r>
              <a:rPr lang="de-DE" sz="3200" cap="all" dirty="0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200" cap="all" dirty="0" err="1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data</a:t>
            </a:r>
            <a:endParaRPr lang="de-DE" sz="3200" cap="all" dirty="0">
              <a:solidFill>
                <a:srgbClr val="60737F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28433" y="1006110"/>
            <a:ext cx="3236327" cy="4033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0" hangingPunct="0"/>
            <a:r>
              <a:rPr lang="de-DE" sz="2267" dirty="0" err="1" smtClean="0">
                <a:solidFill>
                  <a:srgbClr val="C7DE59"/>
                </a:solidFill>
                <a:latin typeface="Oswald Regular"/>
                <a:cs typeface="Oswald Regular"/>
              </a:rPr>
              <a:t>pva</a:t>
            </a:r>
            <a:r>
              <a:rPr lang="de-DE" sz="2267" dirty="0" smtClean="0">
                <a:solidFill>
                  <a:srgbClr val="C7DE59"/>
                </a:solidFill>
                <a:latin typeface="Oswald Regular"/>
                <a:cs typeface="Oswald Regular"/>
              </a:rPr>
              <a:t> </a:t>
            </a:r>
            <a:r>
              <a:rPr lang="de-DE" sz="2267" dirty="0" err="1" smtClean="0">
                <a:solidFill>
                  <a:srgbClr val="C7DE59"/>
                </a:solidFill>
                <a:latin typeface="Oswald Regular"/>
                <a:cs typeface="Oswald Regular"/>
              </a:rPr>
              <a:t>NTType</a:t>
            </a:r>
            <a:r>
              <a:rPr lang="de-DE" sz="2267" dirty="0" smtClean="0">
                <a:solidFill>
                  <a:srgbClr val="C7DE59"/>
                </a:solidFill>
                <a:latin typeface="Oswald Regular"/>
                <a:cs typeface="Oswald Regular"/>
              </a:rPr>
              <a:t> </a:t>
            </a:r>
            <a:r>
              <a:rPr lang="de-DE" sz="2267" dirty="0" err="1" smtClean="0">
                <a:solidFill>
                  <a:srgbClr val="C7DE59"/>
                </a:solidFill>
                <a:latin typeface="Oswald Regular"/>
                <a:cs typeface="Oswald Regular"/>
              </a:rPr>
              <a:t>support</a:t>
            </a:r>
            <a:endParaRPr lang="de-DE" sz="2267" dirty="0">
              <a:solidFill>
                <a:srgbClr val="C7DE59"/>
              </a:solidFill>
              <a:latin typeface="Oswald Regular"/>
              <a:cs typeface="Oswald Regular"/>
            </a:endParaRPr>
          </a:p>
        </p:txBody>
      </p:sp>
      <p:sp>
        <p:nvSpPr>
          <p:cNvPr id="6" name="Textfeld 3"/>
          <p:cNvSpPr txBox="1"/>
          <p:nvPr/>
        </p:nvSpPr>
        <p:spPr>
          <a:xfrm>
            <a:off x="487678" y="1575841"/>
            <a:ext cx="4751382" cy="630133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pt-BR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</a:t>
            </a:r>
            <a:r>
              <a:rPr lang="pt-BR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va</a:t>
            </a:r>
            <a:r>
              <a:rPr lang="pt-BR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module </a:t>
            </a:r>
            <a:r>
              <a:rPr lang="pt-BR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provides</a:t>
            </a:r>
            <a:r>
              <a:rPr lang="pt-BR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mapping</a:t>
            </a:r>
            <a:r>
              <a:rPr lang="pt-BR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for </a:t>
            </a:r>
            <a:r>
              <a:rPr lang="pt-BR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NTTypes</a:t>
            </a:r>
            <a:r>
              <a:rPr lang="pt-BR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to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Vtypes</a:t>
            </a:r>
            <a:endParaRPr lang="pt-BR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477183" lvl="1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pt-BR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Currently</a:t>
            </a:r>
            <a:r>
              <a:rPr lang="pt-BR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supported</a:t>
            </a:r>
            <a:r>
              <a:rPr lang="pt-BR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NTTypes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includes</a:t>
            </a:r>
          </a:p>
          <a:p>
            <a:pPr marL="0" lvl="1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tabLst>
                <a:tab pos="392682" algn="l"/>
              </a:tabLst>
            </a:pPr>
            <a:r>
              <a:rPr lang="pt-BR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	</a:t>
            </a:r>
            <a:r>
              <a:rPr lang="pt-BR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General </a:t>
            </a:r>
            <a:r>
              <a:rPr lang="pt-BR" sz="20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Normative</a:t>
            </a:r>
            <a:r>
              <a:rPr lang="pt-BR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0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Types</a:t>
            </a:r>
            <a:endParaRPr lang="pt-BR" sz="20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457200" lvl="2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tabLst>
                <a:tab pos="392682" algn="l"/>
              </a:tabLst>
            </a:pPr>
            <a:r>
              <a:rPr lang="pt-BR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	</a:t>
            </a:r>
            <a:r>
              <a:rPr lang="pt-BR" sz="1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NTScalar</a:t>
            </a:r>
            <a:endParaRPr lang="pt-BR" sz="1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0" lvl="1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tabLst>
                <a:tab pos="392682" algn="l"/>
              </a:tabLst>
            </a:pPr>
            <a:r>
              <a:rPr lang="pt-BR" sz="1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		</a:t>
            </a:r>
            <a:r>
              <a:rPr lang="pt-BR" sz="1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NTScalarArray</a:t>
            </a:r>
            <a:endParaRPr lang="pt-BR" sz="1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457200" lvl="2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tabLst>
                <a:tab pos="392682" algn="l"/>
              </a:tabLst>
            </a:pPr>
            <a:r>
              <a:rPr lang="pt-BR" sz="1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	</a:t>
            </a:r>
            <a:r>
              <a:rPr lang="pt-BR" sz="1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NTEnum</a:t>
            </a:r>
            <a:endParaRPr lang="pt-BR" sz="1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0" lvl="1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tabLst>
                <a:tab pos="392682" algn="l"/>
              </a:tabLst>
            </a:pPr>
            <a:r>
              <a:rPr lang="pt-BR" sz="1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		</a:t>
            </a:r>
            <a:r>
              <a:rPr lang="pt-BR" sz="1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NTTable</a:t>
            </a:r>
            <a:endParaRPr lang="pt-BR" sz="1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0" lvl="1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tabLst>
                <a:tab pos="392682" algn="l"/>
              </a:tabLst>
            </a:pPr>
            <a:r>
              <a:rPr lang="pt-BR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	</a:t>
            </a:r>
            <a:r>
              <a:rPr lang="pt-BR" sz="20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Specific</a:t>
            </a:r>
            <a:r>
              <a:rPr lang="pt-BR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0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Normative</a:t>
            </a:r>
            <a:r>
              <a:rPr lang="pt-BR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0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Types</a:t>
            </a:r>
            <a:endParaRPr lang="pt-BR" sz="20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457200" lvl="2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tabLst>
                <a:tab pos="392682" algn="l"/>
              </a:tabLst>
            </a:pPr>
            <a:r>
              <a:rPr lang="pt-BR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	</a:t>
            </a:r>
            <a:r>
              <a:rPr lang="pt-BR" sz="1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NTMultiChannel</a:t>
            </a:r>
            <a:endParaRPr lang="pt-BR" sz="1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457200" lvl="2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tabLst>
                <a:tab pos="392682" algn="l"/>
              </a:tabLst>
            </a:pPr>
            <a:r>
              <a:rPr lang="pt-BR" sz="1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	</a:t>
            </a:r>
            <a:r>
              <a:rPr lang="pt-BR" sz="1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NTNDArray</a:t>
            </a:r>
            <a:endParaRPr lang="pt-BR" sz="1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477183" lvl="1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endParaRPr lang="pt-BR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lvl="1"/>
            <a:endParaRPr lang="en-US" sz="1200" dirty="0"/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endParaRPr lang="pt-BR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  <p:pic>
        <p:nvPicPr>
          <p:cNvPr id="7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36" y="1121432"/>
            <a:ext cx="3724795" cy="41249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481" y="1753614"/>
            <a:ext cx="3734321" cy="41153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123" y="3594100"/>
            <a:ext cx="3715268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1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80484" y="390744"/>
            <a:ext cx="9665685" cy="53446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3200" cap="all" dirty="0" err="1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Accessing</a:t>
            </a:r>
            <a:r>
              <a:rPr lang="de-DE" sz="3200" cap="all" dirty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200" cap="all" dirty="0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EPICS7 </a:t>
            </a:r>
            <a:r>
              <a:rPr lang="de-DE" sz="3200" cap="all" dirty="0" err="1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structured</a:t>
            </a:r>
            <a:r>
              <a:rPr lang="de-DE" sz="3200" cap="all" dirty="0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200" cap="all" dirty="0" err="1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data</a:t>
            </a:r>
            <a:endParaRPr lang="de-DE" sz="3200" cap="all" dirty="0">
              <a:solidFill>
                <a:srgbClr val="60737F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28433" y="1006110"/>
            <a:ext cx="3236327" cy="4033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0" hangingPunct="0"/>
            <a:r>
              <a:rPr lang="de-DE" sz="2267" dirty="0" err="1">
                <a:solidFill>
                  <a:srgbClr val="C7DE59"/>
                </a:solidFill>
                <a:latin typeface="Oswald Regular"/>
                <a:cs typeface="Oswald Regular"/>
              </a:rPr>
              <a:t>p</a:t>
            </a:r>
            <a:r>
              <a:rPr lang="de-DE" sz="2267" dirty="0" err="1" smtClean="0">
                <a:solidFill>
                  <a:srgbClr val="C7DE59"/>
                </a:solidFill>
                <a:latin typeface="Oswald Regular"/>
                <a:cs typeface="Oswald Regular"/>
              </a:rPr>
              <a:t>va</a:t>
            </a:r>
            <a:r>
              <a:rPr lang="de-DE" sz="2267" dirty="0" smtClean="0">
                <a:solidFill>
                  <a:srgbClr val="C7DE59"/>
                </a:solidFill>
                <a:latin typeface="Oswald Regular"/>
                <a:cs typeface="Oswald Regular"/>
              </a:rPr>
              <a:t> Type </a:t>
            </a:r>
            <a:r>
              <a:rPr lang="de-DE" sz="2267" dirty="0" err="1" smtClean="0">
                <a:solidFill>
                  <a:srgbClr val="C7DE59"/>
                </a:solidFill>
                <a:latin typeface="Oswald Regular"/>
                <a:cs typeface="Oswald Regular"/>
              </a:rPr>
              <a:t>support</a:t>
            </a:r>
            <a:endParaRPr lang="de-DE" sz="2267" dirty="0">
              <a:solidFill>
                <a:srgbClr val="C7DE59"/>
              </a:solidFill>
              <a:latin typeface="Oswald Regular"/>
              <a:cs typeface="Oswald Regular"/>
            </a:endParaRPr>
          </a:p>
        </p:txBody>
      </p:sp>
      <p:sp>
        <p:nvSpPr>
          <p:cNvPr id="6" name="Textfeld 3"/>
          <p:cNvSpPr txBox="1"/>
          <p:nvPr/>
        </p:nvSpPr>
        <p:spPr>
          <a:xfrm>
            <a:off x="487678" y="1575841"/>
            <a:ext cx="3250384" cy="37744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Formula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Functions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/>
            </a:r>
            <a:b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/>
            </a:r>
            <a:b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Allow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parsing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of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any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EPICS7 data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structure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into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a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Type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that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can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be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used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by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cs-studio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applications</a:t>
            </a:r>
            <a:endParaRPr lang="pt-BR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endParaRPr lang="pt-BR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endParaRPr lang="pt-BR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endParaRPr lang="pt-BR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  <p:pic>
        <p:nvPicPr>
          <p:cNvPr id="9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090" y="2312097"/>
            <a:ext cx="3770354" cy="41483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505" y="1310392"/>
            <a:ext cx="6181092" cy="887102"/>
          </a:xfrm>
          <a:prstGeom prst="rect">
            <a:avLst/>
          </a:prstGeom>
        </p:spPr>
      </p:pic>
      <p:pic>
        <p:nvPicPr>
          <p:cNvPr id="13" name="Picture 12" descr="formul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479" y="2302430"/>
            <a:ext cx="4146542" cy="416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80484" y="390744"/>
            <a:ext cx="9665685" cy="53446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3200" cap="all" dirty="0" err="1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Accessing</a:t>
            </a:r>
            <a:r>
              <a:rPr lang="de-DE" sz="3200" cap="all" dirty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200" cap="all" dirty="0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EPICS7 </a:t>
            </a:r>
            <a:r>
              <a:rPr lang="de-DE" sz="3200" cap="all" dirty="0" err="1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structured</a:t>
            </a:r>
            <a:r>
              <a:rPr lang="de-DE" sz="3200" cap="all" dirty="0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200" cap="all" dirty="0" err="1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data</a:t>
            </a:r>
            <a:endParaRPr lang="de-DE" sz="3200" cap="all" dirty="0">
              <a:solidFill>
                <a:srgbClr val="60737F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28433" y="1006110"/>
            <a:ext cx="3236327" cy="4033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0" hangingPunct="0"/>
            <a:r>
              <a:rPr lang="de-DE" sz="2267" dirty="0" err="1">
                <a:solidFill>
                  <a:srgbClr val="C7DE59"/>
                </a:solidFill>
                <a:latin typeface="Oswald Regular"/>
                <a:cs typeface="Oswald Regular"/>
              </a:rPr>
              <a:t>p</a:t>
            </a:r>
            <a:r>
              <a:rPr lang="de-DE" sz="2267" dirty="0" err="1" smtClean="0">
                <a:solidFill>
                  <a:srgbClr val="C7DE59"/>
                </a:solidFill>
                <a:latin typeface="Oswald Regular"/>
                <a:cs typeface="Oswald Regular"/>
              </a:rPr>
              <a:t>va</a:t>
            </a:r>
            <a:r>
              <a:rPr lang="de-DE" sz="2267" dirty="0" smtClean="0">
                <a:solidFill>
                  <a:srgbClr val="C7DE59"/>
                </a:solidFill>
                <a:latin typeface="Oswald Regular"/>
                <a:cs typeface="Oswald Regular"/>
              </a:rPr>
              <a:t> </a:t>
            </a:r>
            <a:r>
              <a:rPr lang="de-DE" sz="2267" dirty="0" err="1" smtClean="0">
                <a:solidFill>
                  <a:srgbClr val="C7DE59"/>
                </a:solidFill>
                <a:latin typeface="Oswald Regular"/>
                <a:cs typeface="Oswald Regular"/>
              </a:rPr>
              <a:t>formula</a:t>
            </a:r>
            <a:r>
              <a:rPr lang="de-DE" sz="2267" dirty="0" smtClean="0">
                <a:solidFill>
                  <a:srgbClr val="C7DE59"/>
                </a:solidFill>
                <a:latin typeface="Oswald Regular"/>
                <a:cs typeface="Oswald Regular"/>
              </a:rPr>
              <a:t> </a:t>
            </a:r>
            <a:r>
              <a:rPr lang="de-DE" sz="2267" dirty="0" err="1" smtClean="0">
                <a:solidFill>
                  <a:srgbClr val="C7DE59"/>
                </a:solidFill>
                <a:latin typeface="Oswald Regular"/>
                <a:cs typeface="Oswald Regular"/>
              </a:rPr>
              <a:t>support</a:t>
            </a:r>
            <a:endParaRPr lang="de-DE" sz="2267" dirty="0">
              <a:solidFill>
                <a:srgbClr val="C7DE59"/>
              </a:solidFill>
              <a:latin typeface="Oswald Regular"/>
              <a:cs typeface="Oswald Regular"/>
            </a:endParaRPr>
          </a:p>
        </p:txBody>
      </p:sp>
      <p:sp>
        <p:nvSpPr>
          <p:cNvPr id="6" name="Textfeld 3"/>
          <p:cNvSpPr txBox="1"/>
          <p:nvPr/>
        </p:nvSpPr>
        <p:spPr>
          <a:xfrm>
            <a:off x="487678" y="1575841"/>
            <a:ext cx="7277100" cy="660334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NTNDArray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formula set</a:t>
            </a: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endParaRPr lang="pt-BR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endParaRPr lang="pt-BR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endParaRPr lang="pt-BR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285750" indent="-285750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image</a:t>
            </a:r>
            <a:endParaRPr lang="pt-BR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tabLst>
                <a:tab pos="392682" algn="l"/>
              </a:tabLst>
            </a:pPr>
            <a:r>
              <a:rPr lang="pt-BR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		</a:t>
            </a:r>
            <a:r>
              <a:rPr lang="pt-BR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Creates</a:t>
            </a:r>
            <a:r>
              <a:rPr lang="pt-BR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an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VImage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from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NTNDArray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using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all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			</a:t>
            </a:r>
            <a:r>
              <a:rPr lang="pt-BR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appropriate</a:t>
            </a:r>
            <a:r>
              <a:rPr lang="pt-BR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fields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(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value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dimensions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…)</a:t>
            </a:r>
          </a:p>
          <a:p>
            <a:pPr marL="285750" indent="-285750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ndArray</a:t>
            </a:r>
            <a:endParaRPr lang="pt-BR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lvl="1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tabLst>
                <a:tab pos="392682" algn="l"/>
              </a:tabLst>
            </a:pPr>
            <a:r>
              <a:rPr lang="pt-BR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	</a:t>
            </a:r>
            <a:r>
              <a:rPr lang="pt-BR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Extracts</a:t>
            </a:r>
            <a:r>
              <a:rPr lang="pt-BR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raw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values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as a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VNumberArray</a:t>
            </a:r>
            <a:endParaRPr lang="pt-BR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285750" indent="-285750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attributes</a:t>
            </a:r>
            <a:endParaRPr lang="pt-BR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tabLst>
                <a:tab pos="392682" algn="l"/>
              </a:tabLst>
            </a:pPr>
            <a:r>
              <a:rPr lang="pt-BR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		</a:t>
            </a:r>
            <a:r>
              <a:rPr lang="pt-BR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Creates</a:t>
            </a:r>
            <a:r>
              <a:rPr lang="pt-BR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VTable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from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attributes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structure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of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this</a:t>
            </a:r>
            <a:r>
              <a:rPr lang="pt-BR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			</a:t>
            </a:r>
            <a:r>
              <a:rPr lang="pt-BR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NTNDArray</a:t>
            </a:r>
            <a:endParaRPr lang="pt-BR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endParaRPr lang="pt-BR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endParaRPr lang="pt-BR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endParaRPr lang="pt-BR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  <p:pic>
        <p:nvPicPr>
          <p:cNvPr id="11" name="Content Placeholder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553" y="1914709"/>
            <a:ext cx="3273572" cy="4488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553" y="993813"/>
            <a:ext cx="3273572" cy="7974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20" y="2108731"/>
            <a:ext cx="6642423" cy="125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5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2847</TotalTime>
  <Words>823</Words>
  <Application>Microsoft Macintosh PowerPoint</Application>
  <PresentationFormat>Custom</PresentationFormat>
  <Paragraphs>255</Paragraphs>
  <Slides>21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Diirt and V4</dc:title>
  <dc:creator>Kunal Shroff</dc:creator>
  <cp:lastModifiedBy>Kunal Shroff</cp:lastModifiedBy>
  <cp:revision>41</cp:revision>
  <dcterms:created xsi:type="dcterms:W3CDTF">2016-09-18T15:44:26Z</dcterms:created>
  <dcterms:modified xsi:type="dcterms:W3CDTF">2017-10-06T17:30:06Z</dcterms:modified>
</cp:coreProperties>
</file>