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306" r:id="rId3"/>
    <p:sldId id="287" r:id="rId4"/>
    <p:sldId id="288" r:id="rId5"/>
    <p:sldId id="307" r:id="rId6"/>
    <p:sldId id="308" r:id="rId7"/>
    <p:sldId id="309" r:id="rId8"/>
    <p:sldId id="310" r:id="rId9"/>
    <p:sldId id="311" r:id="rId10"/>
    <p:sldId id="313" r:id="rId11"/>
    <p:sldId id="286" r:id="rId12"/>
    <p:sldId id="289" r:id="rId13"/>
    <p:sldId id="317" r:id="rId14"/>
    <p:sldId id="318" r:id="rId15"/>
    <p:sldId id="319" r:id="rId16"/>
    <p:sldId id="297" r:id="rId17"/>
    <p:sldId id="320" r:id="rId18"/>
    <p:sldId id="301" r:id="rId19"/>
    <p:sldId id="321" r:id="rId20"/>
    <p:sldId id="322" r:id="rId21"/>
    <p:sldId id="323" r:id="rId22"/>
    <p:sldId id="315" r:id="rId23"/>
    <p:sldId id="28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D37"/>
    <a:srgbClr val="000000"/>
    <a:srgbClr val="EFB531"/>
    <a:srgbClr val="0033C3"/>
    <a:srgbClr val="D3D3D3"/>
    <a:srgbClr val="B8B8B8"/>
    <a:srgbClr val="115593"/>
    <a:srgbClr val="156BB8"/>
    <a:srgbClr val="020202"/>
    <a:srgbClr val="146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5" autoAdjust="0"/>
    <p:restoredTop sz="78702" autoAdjust="0"/>
  </p:normalViewPr>
  <p:slideViewPr>
    <p:cSldViewPr snapToGrid="0">
      <p:cViewPr varScale="1">
        <p:scale>
          <a:sx n="75" d="100"/>
          <a:sy n="75" d="100"/>
        </p:scale>
        <p:origin x="-90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59" Type="http://schemas.microsoft.com/office/2015/10/relationships/revisionInfo" Target="revisionInfo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10/6/17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10/6/17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The </a:t>
            </a:r>
            <a:r>
              <a:rPr lang="de-DE" dirty="0" err="1" smtClean="0"/>
              <a:t>channelfinder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simple </a:t>
            </a:r>
            <a:r>
              <a:rPr lang="de-DE" baseline="0" dirty="0" err="1" smtClean="0"/>
              <a:t>directory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tags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it.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baseline="0" dirty="0" smtClean="0"/>
          </a:p>
          <a:p>
            <a:r>
              <a:rPr lang="en-US" dirty="0" smtClean="0"/>
              <a:t>A simple directory server</a:t>
            </a:r>
          </a:p>
          <a:p>
            <a:pPr lvl="1"/>
            <a:r>
              <a:rPr lang="en-US" dirty="0" smtClean="0"/>
              <a:t>The directory data consists of </a:t>
            </a:r>
            <a:r>
              <a:rPr lang="en-US" b="1" i="1" dirty="0" smtClean="0"/>
              <a:t>Channels</a:t>
            </a:r>
            <a:r>
              <a:rPr lang="en-US" dirty="0" smtClean="0"/>
              <a:t>, with an arbitrary set of </a:t>
            </a:r>
            <a:r>
              <a:rPr lang="en-US" b="1" i="1" dirty="0" smtClean="0"/>
              <a:t>Properties</a:t>
            </a:r>
            <a:r>
              <a:rPr lang="en-US" dirty="0" smtClean="0"/>
              <a:t>(name-value pairs), and an arbitrary set of </a:t>
            </a:r>
            <a:r>
              <a:rPr lang="en-US" b="1" i="1" dirty="0" smtClean="0"/>
              <a:t>Tags</a:t>
            </a:r>
            <a:r>
              <a:rPr lang="en-US" dirty="0" smtClean="0"/>
              <a:t>(names).</a:t>
            </a:r>
          </a:p>
          <a:p>
            <a:pPr lvl="1"/>
            <a:r>
              <a:rPr lang="en-US" dirty="0" smtClean="0"/>
              <a:t>Queried based on the channel name, property value and tags</a:t>
            </a:r>
          </a:p>
          <a:p>
            <a:pPr marL="457200" lvl="1" indent="0">
              <a:buNone/>
            </a:pPr>
            <a:r>
              <a:rPr lang="en-US" dirty="0" smtClean="0"/>
              <a:t>e.g.</a:t>
            </a:r>
          </a:p>
          <a:p>
            <a:pPr marL="457200" lvl="1" indent="0">
              <a:buNone/>
            </a:pPr>
            <a:r>
              <a:rPr lang="en-US" dirty="0" smtClean="0"/>
              <a:t>XF:31</a:t>
            </a:r>
            <a:r>
              <a:rPr lang="en-US" i="1" dirty="0" smtClean="0"/>
              <a:t>*</a:t>
            </a:r>
            <a:r>
              <a:rPr lang="en-US" dirty="0" smtClean="0"/>
              <a:t>IDA*</a:t>
            </a:r>
            <a:r>
              <a:rPr lang="en-US" i="1" dirty="0" smtClean="0"/>
              <a:t>&amp;</a:t>
            </a:r>
            <a:r>
              <a:rPr lang="en-US" dirty="0" smtClean="0"/>
              <a:t>axis</a:t>
            </a:r>
            <a:r>
              <a:rPr lang="en-US" i="1" dirty="0" smtClean="0"/>
              <a:t>=4*&amp;tag=</a:t>
            </a:r>
            <a:r>
              <a:rPr lang="en-US" dirty="0" smtClean="0"/>
              <a:t>sys.XF:31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pvs</a:t>
            </a:r>
            <a:r>
              <a:rPr lang="en-US" dirty="0" smtClean="0"/>
              <a:t> from the insertion device 31 belonging to axis 4 with tag sys.XF:31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The </a:t>
            </a:r>
            <a:r>
              <a:rPr lang="de-DE" dirty="0" err="1" smtClean="0"/>
              <a:t>channelfinder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simple </a:t>
            </a:r>
            <a:r>
              <a:rPr lang="de-DE" baseline="0" dirty="0" err="1" smtClean="0"/>
              <a:t>directory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tags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it.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baseline="0" dirty="0" smtClean="0"/>
          </a:p>
          <a:p>
            <a:r>
              <a:rPr lang="en-US" dirty="0" smtClean="0"/>
              <a:t>A simple directory server</a:t>
            </a:r>
          </a:p>
          <a:p>
            <a:pPr lvl="1"/>
            <a:r>
              <a:rPr lang="en-US" dirty="0" smtClean="0"/>
              <a:t>The directory data consists of </a:t>
            </a:r>
            <a:r>
              <a:rPr lang="en-US" b="1" i="1" dirty="0" smtClean="0"/>
              <a:t>Channels</a:t>
            </a:r>
            <a:r>
              <a:rPr lang="en-US" dirty="0" smtClean="0"/>
              <a:t>, with an arbitrary set of </a:t>
            </a:r>
            <a:r>
              <a:rPr lang="en-US" b="1" i="1" dirty="0" smtClean="0"/>
              <a:t>Properties</a:t>
            </a:r>
            <a:r>
              <a:rPr lang="en-US" dirty="0" smtClean="0"/>
              <a:t>(name-value pairs), and an arbitrary set of </a:t>
            </a:r>
            <a:r>
              <a:rPr lang="en-US" b="1" i="1" dirty="0" smtClean="0"/>
              <a:t>Tags</a:t>
            </a:r>
            <a:r>
              <a:rPr lang="en-US" dirty="0" smtClean="0"/>
              <a:t>(names).</a:t>
            </a:r>
          </a:p>
          <a:p>
            <a:pPr lvl="1"/>
            <a:r>
              <a:rPr lang="en-US" dirty="0" smtClean="0"/>
              <a:t>Queried based on the channel name, property value and tags</a:t>
            </a:r>
          </a:p>
          <a:p>
            <a:pPr marL="457200" lvl="1" indent="0">
              <a:buNone/>
            </a:pPr>
            <a:r>
              <a:rPr lang="en-US" dirty="0" smtClean="0"/>
              <a:t>e.g.</a:t>
            </a:r>
          </a:p>
          <a:p>
            <a:pPr marL="457200" lvl="1" indent="0">
              <a:buNone/>
            </a:pPr>
            <a:r>
              <a:rPr lang="en-US" dirty="0" smtClean="0"/>
              <a:t>XF:31</a:t>
            </a:r>
            <a:r>
              <a:rPr lang="en-US" i="1" dirty="0" smtClean="0"/>
              <a:t>*</a:t>
            </a:r>
            <a:r>
              <a:rPr lang="en-US" dirty="0" smtClean="0"/>
              <a:t>IDA*</a:t>
            </a:r>
            <a:r>
              <a:rPr lang="en-US" i="1" dirty="0" smtClean="0"/>
              <a:t>&amp;</a:t>
            </a:r>
            <a:r>
              <a:rPr lang="en-US" dirty="0" smtClean="0"/>
              <a:t>axis</a:t>
            </a:r>
            <a:r>
              <a:rPr lang="en-US" i="1" dirty="0" smtClean="0"/>
              <a:t>=4*&amp;tag=</a:t>
            </a:r>
            <a:r>
              <a:rPr lang="en-US" dirty="0" smtClean="0"/>
              <a:t>sys.XF:31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pvs</a:t>
            </a:r>
            <a:r>
              <a:rPr lang="en-US" dirty="0" smtClean="0"/>
              <a:t> from the insertion device 31 belonging to axis 4 with tag sys.XF:31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The </a:t>
            </a:r>
            <a:r>
              <a:rPr lang="de-DE" dirty="0" err="1" smtClean="0"/>
              <a:t>channelfinder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simple </a:t>
            </a:r>
            <a:r>
              <a:rPr lang="de-DE" baseline="0" dirty="0" err="1" smtClean="0"/>
              <a:t>directory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tags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it.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baseline="0" dirty="0" smtClean="0"/>
          </a:p>
          <a:p>
            <a:r>
              <a:rPr lang="en-US" dirty="0" smtClean="0"/>
              <a:t>A simple directory server</a:t>
            </a:r>
          </a:p>
          <a:p>
            <a:pPr lvl="1"/>
            <a:r>
              <a:rPr lang="en-US" dirty="0" smtClean="0"/>
              <a:t>The directory data consists of </a:t>
            </a:r>
            <a:r>
              <a:rPr lang="en-US" b="1" i="1" dirty="0" smtClean="0"/>
              <a:t>Channels</a:t>
            </a:r>
            <a:r>
              <a:rPr lang="en-US" dirty="0" smtClean="0"/>
              <a:t>, with an arbitrary set of </a:t>
            </a:r>
            <a:r>
              <a:rPr lang="en-US" b="1" i="1" dirty="0" smtClean="0"/>
              <a:t>Properties</a:t>
            </a:r>
            <a:r>
              <a:rPr lang="en-US" dirty="0" smtClean="0"/>
              <a:t>(name-value pairs), and an arbitrary set of </a:t>
            </a:r>
            <a:r>
              <a:rPr lang="en-US" b="1" i="1" dirty="0" smtClean="0"/>
              <a:t>Tags</a:t>
            </a:r>
            <a:r>
              <a:rPr lang="en-US" dirty="0" smtClean="0"/>
              <a:t>(names).</a:t>
            </a:r>
          </a:p>
          <a:p>
            <a:pPr lvl="1"/>
            <a:r>
              <a:rPr lang="en-US" dirty="0" smtClean="0"/>
              <a:t>Queried based on the channel name, property value and tags</a:t>
            </a:r>
          </a:p>
          <a:p>
            <a:pPr marL="457200" lvl="1" indent="0">
              <a:buNone/>
            </a:pPr>
            <a:r>
              <a:rPr lang="en-US" dirty="0" smtClean="0"/>
              <a:t>e.g.</a:t>
            </a:r>
          </a:p>
          <a:p>
            <a:pPr marL="457200" lvl="1" indent="0">
              <a:buNone/>
            </a:pPr>
            <a:r>
              <a:rPr lang="en-US" dirty="0" smtClean="0"/>
              <a:t>XF:31</a:t>
            </a:r>
            <a:r>
              <a:rPr lang="en-US" i="1" dirty="0" smtClean="0"/>
              <a:t>*</a:t>
            </a:r>
            <a:r>
              <a:rPr lang="en-US" dirty="0" smtClean="0"/>
              <a:t>IDA*</a:t>
            </a:r>
            <a:r>
              <a:rPr lang="en-US" i="1" dirty="0" smtClean="0"/>
              <a:t>&amp;</a:t>
            </a:r>
            <a:r>
              <a:rPr lang="en-US" dirty="0" smtClean="0"/>
              <a:t>axis</a:t>
            </a:r>
            <a:r>
              <a:rPr lang="en-US" i="1" dirty="0" smtClean="0"/>
              <a:t>=4*&amp;tag=</a:t>
            </a:r>
            <a:r>
              <a:rPr lang="en-US" dirty="0" smtClean="0"/>
              <a:t>sys.XF:31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pvs</a:t>
            </a:r>
            <a:r>
              <a:rPr lang="en-US" dirty="0" smtClean="0"/>
              <a:t> from the insertion device 31 belonging to axis 4 with tag sys.XF:31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https://github.com/ChannelFinder/ChannelFinderService</a:t>
            </a:r>
          </a:p>
          <a:p>
            <a:endParaRPr lang="en-US" dirty="0" smtClean="0"/>
          </a:p>
          <a:p>
            <a:r>
              <a:rPr lang="en-US" dirty="0" smtClean="0"/>
              <a:t>https://github.com/ChannelFinder/pvaChannelFinder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https://github.com/ChannelFinder/javaCFClient</a:t>
            </a:r>
          </a:p>
          <a:p>
            <a:endParaRPr lang="en-US" dirty="0" smtClean="0"/>
          </a:p>
          <a:p>
            <a:r>
              <a:rPr lang="en-US" dirty="0" smtClean="0"/>
              <a:t>https://github.com/ChannelFinder/pyCFClient</a:t>
            </a:r>
          </a:p>
          <a:p>
            <a:endParaRPr lang="en-US" dirty="0" smtClean="0"/>
          </a:p>
          <a:p>
            <a:r>
              <a:rPr lang="en-US" dirty="0" smtClean="0"/>
              <a:t>https://github.com/ChannelFinder/recsync</a:t>
            </a:r>
          </a:p>
          <a:p>
            <a:endParaRPr lang="en-US" dirty="0" smtClean="0"/>
          </a:p>
          <a:p>
            <a:r>
              <a:rPr lang="en-US" dirty="0" smtClean="0"/>
              <a:t>https://github.com/ChannelFinder/hla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C99F-EB2A-7640-9BD8-29818CCEB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The </a:t>
            </a:r>
            <a:r>
              <a:rPr lang="de-DE" dirty="0" err="1" smtClean="0"/>
              <a:t>channelfinder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simple </a:t>
            </a:r>
            <a:r>
              <a:rPr lang="de-DE" baseline="0" dirty="0" err="1" smtClean="0"/>
              <a:t>directory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tags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it.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baseline="0" dirty="0" smtClean="0"/>
          </a:p>
          <a:p>
            <a:r>
              <a:rPr lang="en-US" dirty="0" smtClean="0"/>
              <a:t>A simple directory server</a:t>
            </a:r>
          </a:p>
          <a:p>
            <a:pPr lvl="1"/>
            <a:r>
              <a:rPr lang="en-US" dirty="0" smtClean="0"/>
              <a:t>The directory data consists of </a:t>
            </a:r>
            <a:r>
              <a:rPr lang="en-US" b="1" i="1" dirty="0" smtClean="0"/>
              <a:t>Channels</a:t>
            </a:r>
            <a:r>
              <a:rPr lang="en-US" dirty="0" smtClean="0"/>
              <a:t>, with an arbitrary set of </a:t>
            </a:r>
            <a:r>
              <a:rPr lang="en-US" b="1" i="1" dirty="0" smtClean="0"/>
              <a:t>Properties</a:t>
            </a:r>
            <a:r>
              <a:rPr lang="en-US" dirty="0" smtClean="0"/>
              <a:t>(name-value pairs), and an arbitrary set of </a:t>
            </a:r>
            <a:r>
              <a:rPr lang="en-US" b="1" i="1" dirty="0" smtClean="0"/>
              <a:t>Tags</a:t>
            </a:r>
            <a:r>
              <a:rPr lang="en-US" dirty="0" smtClean="0"/>
              <a:t>(names).</a:t>
            </a:r>
          </a:p>
          <a:p>
            <a:pPr lvl="1"/>
            <a:r>
              <a:rPr lang="en-US" dirty="0" smtClean="0"/>
              <a:t>Queried based on the channel name, property value and tags</a:t>
            </a:r>
          </a:p>
          <a:p>
            <a:pPr marL="457200" lvl="1" indent="0">
              <a:buNone/>
            </a:pPr>
            <a:r>
              <a:rPr lang="en-US" dirty="0" smtClean="0"/>
              <a:t>e.g.</a:t>
            </a:r>
          </a:p>
          <a:p>
            <a:pPr marL="457200" lvl="1" indent="0">
              <a:buNone/>
            </a:pPr>
            <a:r>
              <a:rPr lang="en-US" dirty="0" smtClean="0"/>
              <a:t>XF:31</a:t>
            </a:r>
            <a:r>
              <a:rPr lang="en-US" i="1" dirty="0" smtClean="0"/>
              <a:t>*</a:t>
            </a:r>
            <a:r>
              <a:rPr lang="en-US" dirty="0" smtClean="0"/>
              <a:t>IDA*</a:t>
            </a:r>
            <a:r>
              <a:rPr lang="en-US" i="1" dirty="0" smtClean="0"/>
              <a:t>&amp;</a:t>
            </a:r>
            <a:r>
              <a:rPr lang="en-US" dirty="0" smtClean="0"/>
              <a:t>axis</a:t>
            </a:r>
            <a:r>
              <a:rPr lang="en-US" i="1" dirty="0" smtClean="0"/>
              <a:t>=4*&amp;tag=</a:t>
            </a:r>
            <a:r>
              <a:rPr lang="en-US" dirty="0" smtClean="0"/>
              <a:t>sys.XF:31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pvs</a:t>
            </a:r>
            <a:r>
              <a:rPr lang="en-US" dirty="0" smtClean="0"/>
              <a:t> from the insertion device 31 belonging to axis 4 with tag sys.XF:31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Motivation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endParaRPr lang="de-DE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Motivation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endParaRPr lang="de-DE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configuration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10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32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32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32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Motivation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endParaRPr lang="de-DE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The </a:t>
            </a:r>
            <a:r>
              <a:rPr lang="de-DE" dirty="0" err="1" smtClean="0"/>
              <a:t>channelfinder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simple </a:t>
            </a:r>
            <a:r>
              <a:rPr lang="de-DE" baseline="0" dirty="0" err="1" smtClean="0"/>
              <a:t>directory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tags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it.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baseline="0" dirty="0" smtClean="0"/>
          </a:p>
          <a:p>
            <a:r>
              <a:rPr lang="en-US" dirty="0" smtClean="0"/>
              <a:t>A simple directory server</a:t>
            </a:r>
          </a:p>
          <a:p>
            <a:pPr lvl="1"/>
            <a:r>
              <a:rPr lang="en-US" dirty="0" smtClean="0"/>
              <a:t>The directory data consists of </a:t>
            </a:r>
            <a:r>
              <a:rPr lang="en-US" b="1" i="1" dirty="0" smtClean="0"/>
              <a:t>Channels</a:t>
            </a:r>
            <a:r>
              <a:rPr lang="en-US" dirty="0" smtClean="0"/>
              <a:t>, with an arbitrary set of </a:t>
            </a:r>
            <a:r>
              <a:rPr lang="en-US" b="1" i="1" dirty="0" smtClean="0"/>
              <a:t>Properties</a:t>
            </a:r>
            <a:r>
              <a:rPr lang="en-US" dirty="0" smtClean="0"/>
              <a:t>(name-value pairs), and an arbitrary set of </a:t>
            </a:r>
            <a:r>
              <a:rPr lang="en-US" b="1" i="1" dirty="0" smtClean="0"/>
              <a:t>Tags</a:t>
            </a:r>
            <a:r>
              <a:rPr lang="en-US" dirty="0" smtClean="0"/>
              <a:t>(names).</a:t>
            </a:r>
          </a:p>
          <a:p>
            <a:pPr lvl="1"/>
            <a:r>
              <a:rPr lang="en-US" dirty="0" smtClean="0"/>
              <a:t>Queried based on the channel name, property value and tags</a:t>
            </a:r>
          </a:p>
          <a:p>
            <a:pPr marL="457200" lvl="1" indent="0">
              <a:buNone/>
            </a:pPr>
            <a:r>
              <a:rPr lang="en-US" dirty="0" smtClean="0"/>
              <a:t>e.g.</a:t>
            </a:r>
          </a:p>
          <a:p>
            <a:pPr marL="457200" lvl="1" indent="0">
              <a:buNone/>
            </a:pPr>
            <a:r>
              <a:rPr lang="en-US" dirty="0" smtClean="0"/>
              <a:t>XF:31</a:t>
            </a:r>
            <a:r>
              <a:rPr lang="en-US" i="1" dirty="0" smtClean="0"/>
              <a:t>*</a:t>
            </a:r>
            <a:r>
              <a:rPr lang="en-US" dirty="0" smtClean="0"/>
              <a:t>IDA*</a:t>
            </a:r>
            <a:r>
              <a:rPr lang="en-US" i="1" dirty="0" smtClean="0"/>
              <a:t>&amp;</a:t>
            </a:r>
            <a:r>
              <a:rPr lang="en-US" dirty="0" smtClean="0"/>
              <a:t>axis</a:t>
            </a:r>
            <a:r>
              <a:rPr lang="en-US" i="1" dirty="0" smtClean="0"/>
              <a:t>=4*&amp;tag=</a:t>
            </a:r>
            <a:r>
              <a:rPr lang="en-US" dirty="0" smtClean="0"/>
              <a:t>sys.XF:31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pvs</a:t>
            </a:r>
            <a:r>
              <a:rPr lang="en-US" dirty="0" smtClean="0"/>
              <a:t> from the insertion device 31 belonging to axis 4 with tag sys.XF:31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21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10/6/17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84E73C2-F2A9-4B9B-9CED-42336F14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6378E54-04EF-4DF2-8303-28A184E83BB8}"/>
              </a:ext>
            </a:extLst>
          </p:cNvPr>
          <p:cNvSpPr txBox="1"/>
          <p:nvPr/>
        </p:nvSpPr>
        <p:spPr>
          <a:xfrm>
            <a:off x="589252" y="600974"/>
            <a:ext cx="5988866" cy="799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EPICS 7 Services</a:t>
            </a:r>
          </a:p>
          <a:p>
            <a:pPr eaLnBrk="0" hangingPunct="0"/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Kunal </a:t>
            </a:r>
            <a:r>
              <a:rPr lang="de-DE" sz="28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Shroff</a:t>
            </a:r>
          </a:p>
          <a:p>
            <a:pPr eaLnBrk="0" hangingPunct="0"/>
            <a:r>
              <a:rPr lang="de-DE" sz="2800" spc="30" dirty="0" err="1" smtClean="0">
                <a:solidFill>
                  <a:srgbClr val="C7DE37"/>
                </a:solidFill>
                <a:latin typeface="Oswald Regular"/>
                <a:cs typeface="Oswald Regular"/>
              </a:rPr>
              <a:t>Guobao</a:t>
            </a:r>
            <a:r>
              <a:rPr lang="de-DE" sz="28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28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Shen</a:t>
            </a:r>
            <a:endParaRPr lang="de-DE" sz="2800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Michael </a:t>
            </a:r>
            <a:r>
              <a:rPr lang="de-DE" sz="28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Davidsaver</a:t>
            </a:r>
            <a:endParaRPr lang="de-DE" sz="2800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</a:p>
          <a:p>
            <a:pPr eaLnBrk="0" hangingPunct="0"/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Gabriele </a:t>
            </a:r>
            <a:r>
              <a:rPr lang="de-DE" sz="28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Carcassi</a:t>
            </a:r>
            <a:endParaRPr lang="de-DE" sz="2800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r>
              <a:rPr lang="de-DE" sz="28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Jaka</a:t>
            </a: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2800" spc="30" dirty="0" err="1" smtClean="0">
                <a:solidFill>
                  <a:srgbClr val="C7DE37"/>
                </a:solidFill>
                <a:latin typeface="Oswald Regular"/>
                <a:cs typeface="Oswald Regular"/>
              </a:rPr>
              <a:t>Bobnar</a:t>
            </a:r>
            <a:r>
              <a:rPr lang="de-DE" sz="28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/>
            </a:r>
            <a:br>
              <a:rPr lang="de-DE" sz="28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Eric Berryman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C544E34-662F-4CD5-9395-A2DC301E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2" y="6057018"/>
            <a:ext cx="835060" cy="4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31562" y="1620763"/>
            <a:ext cx="9283883" cy="5640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Has added functionality to create and update configurations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storeServiceConfig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for multiple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backends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–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mongodb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sqlite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etc</a:t>
            </a:r>
            <a:r>
              <a:rPr lang="is-I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…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service methods requests and results use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NTTypes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storeServiceConfig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requires an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NTTable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   	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getLiveMachine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(), </a:t>
            </a:r>
            <a:r>
              <a:rPr lang="en-US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retrieveSnapshot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(), and </a:t>
            </a:r>
            <a:r>
              <a:rPr lang="en-US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saveSnapshot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()</a:t>
            </a:r>
            <a:b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return 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</a:t>
            </a:r>
            <a:r>
              <a:rPr lang="en-US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NTMultiChannel</a:t>
            </a:r>
            <a:endParaRPr lang="en-US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for the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of user defined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tags, groups,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 read only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flags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standardized service request structure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31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NEW MASAR SERVICE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21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Channel </a:t>
            </a:r>
            <a:r>
              <a:rPr lang="de-DE" sz="48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finder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Epics directory service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xmlns="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9" y="2077963"/>
            <a:ext cx="9283883" cy="37157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service is a simple directory service which consists of a list of channels/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with user defined tags and properties; which are key value pairs associated with it. 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Queried based on the channel name, property value and tags</a:t>
            </a: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e.g.</a:t>
            </a: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XF:31*IDA*&amp;axis=4*&amp;tag=sys.XF:31</a:t>
            </a: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</a:t>
            </a:r>
            <a:r>
              <a:rPr lang="en-US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pvs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the insertion device 31 belonging to axis 4 with tag sys.XF: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31</a:t>
            </a:r>
            <a:endParaRPr lang="en-US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  <a:p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A simple directory service</a:t>
            </a:r>
            <a:endParaRPr lang="en-US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607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30" y="2721430"/>
            <a:ext cx="3934704" cy="17604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Autocomplete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hints for PV Names can be populated from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query results.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  <a:p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Usage</a:t>
            </a:r>
            <a:endParaRPr lang="en-US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7" b="-2917"/>
          <a:stretch>
            <a:fillRect/>
          </a:stretch>
        </p:blipFill>
        <p:spPr>
          <a:xfrm>
            <a:off x="5520267" y="851959"/>
            <a:ext cx="5854573" cy="51593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07366" y="2106776"/>
            <a:ext cx="2621167" cy="41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>
                <a:solidFill>
                  <a:srgbClr val="C7DE59"/>
                </a:solidFill>
                <a:latin typeface="Oswald Regular"/>
                <a:cs typeface="Oswald Regular"/>
              </a:rPr>
              <a:t>Auto-</a:t>
            </a:r>
            <a:r>
              <a:rPr lang="de-DE" sz="2267" dirty="0" err="1">
                <a:solidFill>
                  <a:srgbClr val="C7DE59"/>
                </a:solidFill>
                <a:latin typeface="Oswald Regular"/>
                <a:cs typeface="Oswald Regular"/>
              </a:rPr>
              <a:t>complete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879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30" y="2721430"/>
            <a:ext cx="2613903" cy="13172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 hierarchical views based on properties and tags 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  <a:p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Usage</a:t>
            </a:r>
            <a:endParaRPr lang="en-US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07366" y="2106776"/>
            <a:ext cx="2621167" cy="41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Tree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View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34" y="1659465"/>
            <a:ext cx="7418255" cy="42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30" y="2721430"/>
            <a:ext cx="2613903" cy="33039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Dedicated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widgets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 Viewer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 Tree by Property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Waterfall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 Line </a:t>
            </a:r>
            <a:r>
              <a:rPr lang="en-US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Plot</a:t>
            </a:r>
            <a:endParaRPr lang="en-US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  <a:p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Usage</a:t>
            </a:r>
            <a:endParaRPr lang="en-US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07366" y="2106776"/>
            <a:ext cx="2621167" cy="41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Boy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integration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1" y="2277061"/>
            <a:ext cx="1739900" cy="358140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4"/>
          <a:srcRect l="3901" t="5183" r="-309"/>
          <a:stretch/>
        </p:blipFill>
        <p:spPr>
          <a:xfrm>
            <a:off x="6271403" y="410225"/>
            <a:ext cx="5192465" cy="54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8564363" y="4898572"/>
            <a:ext cx="2658808" cy="1959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198879" y="4898572"/>
            <a:ext cx="7254219" cy="1959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0" y="0"/>
            <a:ext cx="11223171" cy="4708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562957" y="3396343"/>
            <a:ext cx="2333172" cy="827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CS-Studio Clients</a:t>
            </a:r>
            <a:endParaRPr lang="en-US" dirty="0"/>
          </a:p>
        </p:txBody>
      </p:sp>
      <p:pic>
        <p:nvPicPr>
          <p:cNvPr id="8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04" y="914400"/>
            <a:ext cx="3969519" cy="2427514"/>
          </a:xfrm>
          <a:prstGeom prst="rect">
            <a:avLst/>
          </a:prstGeom>
        </p:spPr>
      </p:pic>
      <p:pic>
        <p:nvPicPr>
          <p:cNvPr id="86" name="Content Placeholder 5"/>
          <p:cNvPicPr>
            <a:picLocks noChangeAspect="1"/>
          </p:cNvPicPr>
          <p:nvPr/>
        </p:nvPicPr>
        <p:blipFill rotWithShape="1">
          <a:blip r:embed="rId4"/>
          <a:srcRect l="-565" r="-309"/>
          <a:stretch/>
        </p:blipFill>
        <p:spPr>
          <a:xfrm>
            <a:off x="1877157" y="60353"/>
            <a:ext cx="3018972" cy="319447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5658129" y="3396343"/>
            <a:ext cx="2333172" cy="827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Clients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129" y="1233586"/>
            <a:ext cx="4235346" cy="1835799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2562957" y="5094900"/>
            <a:ext cx="2333172" cy="77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ChannelFinder</a:t>
            </a:r>
            <a:endParaRPr lang="en-US" dirty="0" smtClean="0"/>
          </a:p>
          <a:p>
            <a:pPr algn="ctr"/>
            <a:r>
              <a:rPr lang="en-US" dirty="0" smtClean="0"/>
              <a:t>(REST)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5658130" y="5094899"/>
            <a:ext cx="2333172" cy="772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pvaChannelFinder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pvaccess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2562957" y="4250872"/>
            <a:ext cx="2333172" cy="3732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client library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658129" y="4250872"/>
            <a:ext cx="2333172" cy="3736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client library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4801978"/>
            <a:ext cx="12192000" cy="73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Flowchart: Magnetic Disk 20"/>
          <p:cNvSpPr/>
          <p:nvPr/>
        </p:nvSpPr>
        <p:spPr>
          <a:xfrm>
            <a:off x="4397828" y="6008914"/>
            <a:ext cx="1807028" cy="66441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ElasticSearch</a:t>
            </a:r>
            <a:endParaRPr lang="en-US" dirty="0" smtClean="0"/>
          </a:p>
        </p:txBody>
      </p:sp>
      <p:sp>
        <p:nvSpPr>
          <p:cNvPr id="98" name="Rectangle 97"/>
          <p:cNvSpPr/>
          <p:nvPr/>
        </p:nvSpPr>
        <p:spPr>
          <a:xfrm>
            <a:off x="8716421" y="5040086"/>
            <a:ext cx="2333172" cy="3265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Recsync</a:t>
            </a:r>
            <a:r>
              <a:rPr lang="en-US" dirty="0" smtClean="0"/>
              <a:t> (</a:t>
            </a:r>
            <a:r>
              <a:rPr lang="en-US" dirty="0" err="1" smtClean="0"/>
              <a:t>cfstore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8712759" y="5453743"/>
            <a:ext cx="1112785" cy="7579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IOC’s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9936808" y="5737158"/>
            <a:ext cx="1112785" cy="775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IOC’s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98" idx="0"/>
          </p:cNvCxnSpPr>
          <p:nvPr/>
        </p:nvCxnSpPr>
        <p:spPr>
          <a:xfrm flipV="1">
            <a:off x="9883007" y="4801978"/>
            <a:ext cx="0" cy="238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3" idx="2"/>
          </p:cNvCxnSpPr>
          <p:nvPr/>
        </p:nvCxnSpPr>
        <p:spPr>
          <a:xfrm>
            <a:off x="3729543" y="4624099"/>
            <a:ext cx="0" cy="1851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6824715" y="4624099"/>
            <a:ext cx="505" cy="1851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92" idx="0"/>
          </p:cNvCxnSpPr>
          <p:nvPr/>
        </p:nvCxnSpPr>
        <p:spPr>
          <a:xfrm>
            <a:off x="6824212" y="4805631"/>
            <a:ext cx="504" cy="289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3729543" y="4820427"/>
            <a:ext cx="0" cy="2744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8712759" y="5453743"/>
            <a:ext cx="1112785" cy="223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epics </a:t>
            </a:r>
            <a:r>
              <a:rPr lang="en-US" sz="1000" dirty="0" err="1" smtClean="0"/>
              <a:t>recsync</a:t>
            </a:r>
            <a:endParaRPr lang="en-US" sz="1000" dirty="0"/>
          </a:p>
        </p:txBody>
      </p:sp>
      <p:sp>
        <p:nvSpPr>
          <p:cNvPr id="136" name="Rectangle 135"/>
          <p:cNvSpPr/>
          <p:nvPr/>
        </p:nvSpPr>
        <p:spPr>
          <a:xfrm>
            <a:off x="9936808" y="5737158"/>
            <a:ext cx="1112785" cy="223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epics </a:t>
            </a:r>
            <a:r>
              <a:rPr lang="en-US" sz="1000" dirty="0" err="1" smtClean="0"/>
              <a:t>recsync</a:t>
            </a:r>
            <a:endParaRPr lang="en-US" sz="1000" dirty="0"/>
          </a:p>
        </p:txBody>
      </p:sp>
      <p:cxnSp>
        <p:nvCxnSpPr>
          <p:cNvPr id="124" name="Straight Arrow Connector 123"/>
          <p:cNvCxnSpPr>
            <a:endCxn id="92" idx="1"/>
          </p:cNvCxnSpPr>
          <p:nvPr/>
        </p:nvCxnSpPr>
        <p:spPr>
          <a:xfrm>
            <a:off x="4896129" y="5453743"/>
            <a:ext cx="762001" cy="274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21" idx="1"/>
          </p:cNvCxnSpPr>
          <p:nvPr/>
        </p:nvCxnSpPr>
        <p:spPr>
          <a:xfrm>
            <a:off x="5300663" y="5481150"/>
            <a:ext cx="679" cy="527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337916" y="4094062"/>
            <a:ext cx="843608" cy="37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318483" y="4979933"/>
            <a:ext cx="8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8618164" y="6211669"/>
            <a:ext cx="131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population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06400" y="449160"/>
            <a:ext cx="121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CS-Studio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5547823" y="512856"/>
            <a:ext cx="228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Python </a:t>
            </a:r>
            <a:r>
              <a:rPr lang="en-US" dirty="0" err="1" smtClean="0"/>
              <a:t>hla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47823" y="853111"/>
            <a:ext cx="21932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https://github.com/ChannelFinder/hla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0480" y="5826319"/>
            <a:ext cx="29787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https://github.com/ChannelFinder/pvaChannelFinder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5228" y="5814526"/>
            <a:ext cx="31662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https://github.com/ChannelFinder/ChannelFinderService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-56387" y="4435194"/>
            <a:ext cx="2675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https://github.com/ChannelFinder/javaCFClient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973764" y="4376669"/>
            <a:ext cx="2590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https://github.com/ChannelFinder/pyCFClient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9835158" y="4862458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https://github.com/ChannelFinder/recsync</a:t>
            </a:r>
          </a:p>
        </p:txBody>
      </p:sp>
    </p:spTree>
    <p:extLst>
      <p:ext uri="{BB962C8B-B14F-4D97-AF65-F5344CB8AC3E}">
        <p14:creationId xmlns:p14="http://schemas.microsoft.com/office/powerpoint/2010/main" val="34919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30" y="1925563"/>
            <a:ext cx="4374970" cy="53453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EPICS7 RPC service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Request is a NTURI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name, tag, or property 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value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* &amp; % wildcard chars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 is a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NTTable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List of all the matching 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channels and their 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associated properties and 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tags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pvaChannelFinder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</p:txBody>
      </p:sp>
      <p:pic>
        <p:nvPicPr>
          <p:cNvPr id="10" name="Content Placeholder 7" descr="reques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79" b="-26179"/>
          <a:stretch>
            <a:fillRect/>
          </a:stretch>
        </p:blipFill>
        <p:spPr>
          <a:xfrm>
            <a:off x="4937656" y="0"/>
            <a:ext cx="4385193" cy="3132667"/>
          </a:xfrm>
          <a:prstGeom prst="rect">
            <a:avLst/>
          </a:prstGeom>
        </p:spPr>
      </p:pic>
      <p:pic>
        <p:nvPicPr>
          <p:cNvPr id="3" name="Picture 2" descr="result-pagination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43495" r="5371" b="20438"/>
          <a:stretch/>
        </p:blipFill>
        <p:spPr>
          <a:xfrm>
            <a:off x="4944533" y="2201333"/>
            <a:ext cx="6807199" cy="34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equest-filter4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979" r="19848" b="33524"/>
          <a:stretch/>
        </p:blipFill>
        <p:spPr>
          <a:xfrm>
            <a:off x="3561806" y="181079"/>
            <a:ext cx="5183188" cy="2339627"/>
          </a:xfrm>
        </p:spPr>
      </p:pic>
      <p:pic>
        <p:nvPicPr>
          <p:cNvPr id="7" name="Content Placeholder 6" descr="result-filtered2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3505" r="30504" b="3724"/>
          <a:stretch/>
        </p:blipFill>
        <p:spPr>
          <a:xfrm>
            <a:off x="3557145" y="2582170"/>
            <a:ext cx="8309610" cy="3418221"/>
          </a:xfr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206083" y="311754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pvaChannelFinder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257500" y="1192376"/>
            <a:ext cx="2621167" cy="41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Filtering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11" name="Textfeld 3"/>
          <p:cNvSpPr txBox="1"/>
          <p:nvPr/>
        </p:nvSpPr>
        <p:spPr>
          <a:xfrm>
            <a:off x="281697" y="1807030"/>
            <a:ext cx="3155770" cy="3250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query defines the tags and properties to be included in the result</a:t>
            </a:r>
            <a:endParaRPr lang="en-US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Improves performance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7810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273817" y="989087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pvaChannelFinder</a:t>
            </a:r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</a:p>
        </p:txBody>
      </p:sp>
      <p:sp>
        <p:nvSpPr>
          <p:cNvPr id="11" name="Textfeld 3"/>
          <p:cNvSpPr txBox="1"/>
          <p:nvPr/>
        </p:nvSpPr>
        <p:spPr>
          <a:xfrm>
            <a:off x="281697" y="1807030"/>
            <a:ext cx="4612036" cy="3220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en-US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result can be fetched in parts using the _size and _from arguments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Results in the creation for more robust and responsive clients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13" name="Content Placeholder 7" descr="request-pagination1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4256" r="14644" b="25853"/>
          <a:stretch/>
        </p:blipFill>
        <p:spPr>
          <a:xfrm>
            <a:off x="5344055" y="1014941"/>
            <a:ext cx="5157787" cy="2575215"/>
          </a:xfrm>
        </p:spPr>
      </p:pic>
      <p:sp>
        <p:nvSpPr>
          <p:cNvPr id="14" name="Textfeld 7"/>
          <p:cNvSpPr txBox="1"/>
          <p:nvPr/>
        </p:nvSpPr>
        <p:spPr>
          <a:xfrm>
            <a:off x="257500" y="1683442"/>
            <a:ext cx="2621167" cy="41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Pagination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054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 noChangeShapeType="1"/>
          </p:cNvCxnSpPr>
          <p:nvPr/>
        </p:nvCxnSpPr>
        <p:spPr bwMode="auto">
          <a:xfrm flipH="1">
            <a:off x="7726122" y="2510167"/>
            <a:ext cx="1588" cy="27305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H="1">
            <a:off x="3463117" y="2486354"/>
            <a:ext cx="1588" cy="27463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757122" y="2759404"/>
            <a:ext cx="19050" cy="260508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2074622" y="2535453"/>
            <a:ext cx="673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Ethernet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560272" y="2765754"/>
            <a:ext cx="8714232" cy="23813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2671522" y="1892629"/>
            <a:ext cx="1600200" cy="623888"/>
            <a:chOff x="744538" y="1625714"/>
            <a:chExt cx="1236663" cy="623888"/>
          </a:xfrm>
        </p:grpSpPr>
        <p:sp>
          <p:nvSpPr>
            <p:cNvPr id="8" name="Snip Single Corner Rectangle 7"/>
            <p:cNvSpPr/>
            <p:nvPr/>
          </p:nvSpPr>
          <p:spPr bwMode="auto">
            <a:xfrm>
              <a:off x="744539" y="1625714"/>
              <a:ext cx="1236662" cy="623888"/>
            </a:xfrm>
            <a:prstGeom prst="snip1Rect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>
              <a:normAutofit fontScale="8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Physics Application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 Library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44538" y="1976552"/>
              <a:ext cx="1236662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7091122" y="1883102"/>
            <a:ext cx="1227137" cy="633413"/>
            <a:chOff x="6850063" y="1616187"/>
            <a:chExt cx="1660525" cy="633413"/>
          </a:xfrm>
        </p:grpSpPr>
        <p:sp>
          <p:nvSpPr>
            <p:cNvPr id="11" name="Snip Single Corner Rectangle 10"/>
            <p:cNvSpPr/>
            <p:nvPr/>
          </p:nvSpPr>
          <p:spPr bwMode="auto">
            <a:xfrm>
              <a:off x="6850063" y="1616187"/>
              <a:ext cx="1660525" cy="633413"/>
            </a:xfrm>
            <a:prstGeom prst="snip1Rect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>
              <a:normAutofit fontScale="8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 Library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6850063" y="1976551"/>
              <a:ext cx="1660525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528522" y="5364492"/>
            <a:ext cx="8714232" cy="2540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1414305" y="5364492"/>
            <a:ext cx="1466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Distributed Front-Ends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2127143" y="5362904"/>
            <a:ext cx="1323" cy="27463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270039" y="5378779"/>
            <a:ext cx="1843" cy="27305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6930452" y="5376587"/>
            <a:ext cx="1843" cy="27305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16"/>
          <p:cNvSpPr>
            <a:spLocks noChangeArrowheads="1"/>
          </p:cNvSpPr>
          <p:nvPr/>
        </p:nvSpPr>
        <p:spPr bwMode="auto">
          <a:xfrm>
            <a:off x="1471503" y="5624356"/>
            <a:ext cx="1358849" cy="565105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 (7)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Model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>
            <a:cxnSpLocks noChangeShapeType="1"/>
            <a:stCxn id="18" idx="1"/>
            <a:endCxn id="18" idx="3"/>
          </p:cNvCxnSpPr>
          <p:nvPr/>
        </p:nvCxnSpPr>
        <p:spPr bwMode="auto">
          <a:xfrm>
            <a:off x="1471503" y="5906909"/>
            <a:ext cx="1358849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4525979" y="5608437"/>
            <a:ext cx="1498344" cy="576263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 (7)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 System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>
            <a:cxnSpLocks noChangeShapeType="1"/>
            <a:stCxn id="20" idx="1"/>
            <a:endCxn id="20" idx="3"/>
          </p:cNvCxnSpPr>
          <p:nvPr/>
        </p:nvCxnSpPr>
        <p:spPr bwMode="auto">
          <a:xfrm>
            <a:off x="4525979" y="5896569"/>
            <a:ext cx="1498344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132"/>
          <p:cNvSpPr>
            <a:spLocks noChangeArrowheads="1"/>
          </p:cNvSpPr>
          <p:nvPr/>
        </p:nvSpPr>
        <p:spPr bwMode="auto">
          <a:xfrm>
            <a:off x="1471504" y="6167237"/>
            <a:ext cx="1358849" cy="209550"/>
          </a:xfrm>
          <a:prstGeom prst="rect">
            <a:avLst/>
          </a:prstGeom>
          <a:gradFill rotWithShape="1">
            <a:gsLst>
              <a:gs pos="0">
                <a:srgbClr val="4E8542">
                  <a:tint val="100000"/>
                  <a:shade val="100000"/>
                  <a:satMod val="130000"/>
                </a:srgbClr>
              </a:gs>
              <a:gs pos="100000">
                <a:srgbClr val="4E85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Engine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6125917" y="5606245"/>
            <a:ext cx="1531263" cy="556157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 (7)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Acquisition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1"/>
            <a:endCxn id="23" idx="3"/>
          </p:cNvCxnSpPr>
          <p:nvPr/>
        </p:nvCxnSpPr>
        <p:spPr bwMode="auto">
          <a:xfrm>
            <a:off x="6125917" y="5884324"/>
            <a:ext cx="1531263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059215" y="566053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  <a:cs typeface="ヒラギノ角ゴ Pro W3"/>
              </a:rPr>
              <a:t>…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H="1">
            <a:off x="5668722" y="2494180"/>
            <a:ext cx="1588" cy="27305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4842541" y="1867115"/>
            <a:ext cx="1638981" cy="633413"/>
            <a:chOff x="6850063" y="1616187"/>
            <a:chExt cx="1660525" cy="633413"/>
          </a:xfrm>
        </p:grpSpPr>
        <p:sp>
          <p:nvSpPr>
            <p:cNvPr id="28" name="Snip Single Corner Rectangle 27"/>
            <p:cNvSpPr/>
            <p:nvPr/>
          </p:nvSpPr>
          <p:spPr bwMode="auto">
            <a:xfrm>
              <a:off x="6850063" y="1616187"/>
              <a:ext cx="1660525" cy="633413"/>
            </a:xfrm>
            <a:prstGeom prst="snip1Rect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>
              <a:normAutofit fontScale="8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CS-Studio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 Library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6850063" y="1976551"/>
              <a:ext cx="1660525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30" name="Group 29"/>
          <p:cNvGrpSpPr/>
          <p:nvPr/>
        </p:nvGrpSpPr>
        <p:grpSpPr>
          <a:xfrm>
            <a:off x="1897867" y="2781515"/>
            <a:ext cx="8241255" cy="2362200"/>
            <a:chOff x="518115" y="3079435"/>
            <a:chExt cx="8241255" cy="2362200"/>
          </a:xfrm>
        </p:grpSpPr>
        <p:grpSp>
          <p:nvGrpSpPr>
            <p:cNvPr id="31" name="Group 357"/>
            <p:cNvGrpSpPr>
              <a:grpSpLocks/>
            </p:cNvGrpSpPr>
            <p:nvPr/>
          </p:nvGrpSpPr>
          <p:grpSpPr bwMode="auto">
            <a:xfrm>
              <a:off x="3120570" y="3085898"/>
              <a:ext cx="1371600" cy="2000250"/>
              <a:chOff x="5449888" y="2698750"/>
              <a:chExt cx="1423987" cy="2000250"/>
            </a:xfrm>
          </p:grpSpPr>
          <p:sp>
            <p:nvSpPr>
              <p:cNvPr id="75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7" cy="3683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MongoDB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76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7" cy="274638"/>
              </a:xfrm>
              <a:prstGeom prst="line">
                <a:avLst/>
              </a:prstGeom>
              <a:noFill/>
              <a:ln w="38100" cap="flat" cmpd="sng" algn="ctr">
                <a:solidFill>
                  <a:srgbClr val="4E854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" name="Rounded Rectangle 417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EPICS 7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HTTP/REST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Lattice/Model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Python</a:t>
                </a:r>
              </a:p>
            </p:txBody>
          </p: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6178550" y="2960689"/>
                <a:ext cx="1588" cy="320675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5457825" y="3509964"/>
                <a:ext cx="1370013" cy="15875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5451475" y="3252789"/>
                <a:ext cx="74136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58"/>
            <p:cNvGrpSpPr>
              <a:grpSpLocks/>
            </p:cNvGrpSpPr>
            <p:nvPr/>
          </p:nvGrpSpPr>
          <p:grpSpPr bwMode="auto">
            <a:xfrm>
              <a:off x="4541631" y="3092249"/>
              <a:ext cx="1474539" cy="2000250"/>
              <a:chOff x="5449888" y="2698750"/>
              <a:chExt cx="1423987" cy="2000250"/>
            </a:xfrm>
          </p:grpSpPr>
          <p:sp>
            <p:nvSpPr>
              <p:cNvPr id="67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Elastic Search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68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38100" cap="flat" cmpd="sng" algn="ctr">
                <a:solidFill>
                  <a:srgbClr val="4E854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EPICS 7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HTTP/REST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Channel Finder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Java</a:t>
                </a:r>
              </a:p>
            </p:txBody>
          </p: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3" name="Group 359"/>
            <p:cNvGrpSpPr>
              <a:grpSpLocks/>
            </p:cNvGrpSpPr>
            <p:nvPr/>
          </p:nvGrpSpPr>
          <p:grpSpPr bwMode="auto">
            <a:xfrm>
              <a:off x="1825170" y="3092249"/>
              <a:ext cx="1255221" cy="2000250"/>
              <a:chOff x="5449888" y="2698750"/>
              <a:chExt cx="1423987" cy="2000250"/>
            </a:xfrm>
          </p:grpSpPr>
          <p:sp>
            <p:nvSpPr>
              <p:cNvPr id="59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8" cy="3683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MySQL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61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38100" cap="flat" cmpd="sng" algn="ctr">
                <a:solidFill>
                  <a:srgbClr val="4E854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Rounded Rectangle 401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EPICS 7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HTTP/REST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Archiver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Python</a:t>
                </a:r>
              </a:p>
            </p:txBody>
          </p:sp>
          <p:cxnSp>
            <p:nvCxnSpPr>
              <p:cNvPr id="63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64" name="Straight Connector 63"/>
              <p:cNvCxnSpPr>
                <a:cxnSpLocks noChangeShapeType="1"/>
              </p:cNvCxnSpPr>
              <p:nvPr/>
            </p:nvCxnSpPr>
            <p:spPr bwMode="auto">
              <a:xfrm flipH="1">
                <a:off x="6178551" y="2960689"/>
                <a:ext cx="1587" cy="320675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65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5457826" y="3509964"/>
                <a:ext cx="1370012" cy="15875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66" name="Straight Connector 65"/>
              <p:cNvCxnSpPr>
                <a:cxnSpLocks noChangeShapeType="1"/>
              </p:cNvCxnSpPr>
              <p:nvPr/>
            </p:nvCxnSpPr>
            <p:spPr bwMode="auto">
              <a:xfrm>
                <a:off x="5451476" y="3252789"/>
                <a:ext cx="741362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34" name="Group 360"/>
            <p:cNvGrpSpPr>
              <a:grpSpLocks/>
            </p:cNvGrpSpPr>
            <p:nvPr/>
          </p:nvGrpSpPr>
          <p:grpSpPr bwMode="auto">
            <a:xfrm>
              <a:off x="518115" y="3079549"/>
              <a:ext cx="1265121" cy="2362086"/>
              <a:chOff x="5322883" y="2698751"/>
              <a:chExt cx="1663268" cy="2362086"/>
            </a:xfrm>
          </p:grpSpPr>
          <p:sp>
            <p:nvSpPr>
              <p:cNvPr id="53" name="Can 47"/>
              <p:cNvSpPr>
                <a:spLocks noChangeArrowheads="1"/>
              </p:cNvSpPr>
              <p:nvPr/>
            </p:nvSpPr>
            <p:spPr bwMode="auto">
              <a:xfrm>
                <a:off x="5322883" y="4254501"/>
                <a:ext cx="1663268" cy="806336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SQLite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MongoDB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38100" cap="flat" cmpd="sng" algn="ctr">
                <a:solidFill>
                  <a:srgbClr val="4E854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Rounded Rectangle 395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MASAR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Python</a:t>
                </a:r>
              </a:p>
            </p:txBody>
          </p:sp>
          <p:cxnSp>
            <p:nvCxnSpPr>
              <p:cNvPr id="57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5449888" y="3754439"/>
                <a:ext cx="1381125" cy="11112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5457826" y="3440114"/>
                <a:ext cx="1370012" cy="15875"/>
              </a:xfrm>
              <a:prstGeom prst="line">
                <a:avLst/>
              </a:prstGeom>
              <a:noFill/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" name="Group 358"/>
            <p:cNvGrpSpPr>
              <a:grpSpLocks/>
            </p:cNvGrpSpPr>
            <p:nvPr/>
          </p:nvGrpSpPr>
          <p:grpSpPr bwMode="auto">
            <a:xfrm>
              <a:off x="6065631" y="3080608"/>
              <a:ext cx="1322139" cy="2000250"/>
              <a:chOff x="5449888" y="2698750"/>
              <a:chExt cx="1423987" cy="2000250"/>
            </a:xfrm>
          </p:grpSpPr>
          <p:sp>
            <p:nvSpPr>
              <p:cNvPr id="45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47" name="Straight Connector 46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38100" cap="flat" cmpd="sng" algn="ctr">
                <a:solidFill>
                  <a:srgbClr val="4E854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EPICS 7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HTTP/REST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Olog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Java</a:t>
                </a:r>
              </a:p>
            </p:txBody>
          </p:sp>
          <p:cxnSp>
            <p:nvCxnSpPr>
              <p:cNvPr id="49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50" name="Straight Connector 49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36" name="Group 358"/>
            <p:cNvGrpSpPr>
              <a:grpSpLocks/>
            </p:cNvGrpSpPr>
            <p:nvPr/>
          </p:nvGrpSpPr>
          <p:grpSpPr bwMode="auto">
            <a:xfrm>
              <a:off x="7437230" y="3079435"/>
              <a:ext cx="1322140" cy="2000250"/>
              <a:chOff x="5449887" y="2698750"/>
              <a:chExt cx="1423988" cy="2000250"/>
            </a:xfrm>
          </p:grpSpPr>
          <p:sp>
            <p:nvSpPr>
              <p:cNvPr id="37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38100" cap="flat" cmpd="sng" algn="ctr">
                <a:solidFill>
                  <a:srgbClr val="4E854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EPICS 7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HTTP/REST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BEAST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Java</a:t>
                </a:r>
              </a:p>
            </p:txBody>
          </p: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43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44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</p:grpSp>
      <p:cxnSp>
        <p:nvCxnSpPr>
          <p:cNvPr id="83" name="Straight Connector 82"/>
          <p:cNvCxnSpPr>
            <a:cxnSpLocks noChangeShapeType="1"/>
          </p:cNvCxnSpPr>
          <p:nvPr/>
        </p:nvCxnSpPr>
        <p:spPr bwMode="auto">
          <a:xfrm flipH="1">
            <a:off x="3549518" y="5358069"/>
            <a:ext cx="1323" cy="27463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116"/>
          <p:cNvSpPr>
            <a:spLocks noChangeArrowheads="1"/>
          </p:cNvSpPr>
          <p:nvPr/>
        </p:nvSpPr>
        <p:spPr bwMode="auto">
          <a:xfrm>
            <a:off x="2893878" y="5619521"/>
            <a:ext cx="1566265" cy="565105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 (7)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Accelerator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>
            <a:cxnSpLocks noChangeShapeType="1"/>
            <a:stCxn id="84" idx="1"/>
            <a:endCxn id="84" idx="3"/>
          </p:cNvCxnSpPr>
          <p:nvPr/>
        </p:nvCxnSpPr>
        <p:spPr bwMode="auto">
          <a:xfrm>
            <a:off x="2893878" y="5902074"/>
            <a:ext cx="1566265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132"/>
          <p:cNvSpPr>
            <a:spLocks noChangeArrowheads="1"/>
          </p:cNvSpPr>
          <p:nvPr/>
        </p:nvSpPr>
        <p:spPr bwMode="auto">
          <a:xfrm>
            <a:off x="2893879" y="6162402"/>
            <a:ext cx="1566265" cy="209550"/>
          </a:xfrm>
          <a:prstGeom prst="rect">
            <a:avLst/>
          </a:prstGeom>
          <a:gradFill rotWithShape="1">
            <a:gsLst>
              <a:gs pos="0">
                <a:srgbClr val="4E8542">
                  <a:tint val="100000"/>
                  <a:shade val="100000"/>
                  <a:satMod val="130000"/>
                </a:srgbClr>
              </a:gs>
              <a:gs pos="100000">
                <a:srgbClr val="4E85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Engine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H="1">
            <a:off x="9850165" y="5383847"/>
            <a:ext cx="1843" cy="27305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119"/>
          <p:cNvSpPr>
            <a:spLocks noChangeArrowheads="1"/>
          </p:cNvSpPr>
          <p:nvPr/>
        </p:nvSpPr>
        <p:spPr bwMode="auto">
          <a:xfrm>
            <a:off x="9420575" y="5613505"/>
            <a:ext cx="853929" cy="576263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>
            <a:cxnSpLocks noChangeShapeType="1"/>
            <a:stCxn id="88" idx="1"/>
            <a:endCxn id="88" idx="3"/>
          </p:cNvCxnSpPr>
          <p:nvPr/>
        </p:nvCxnSpPr>
        <p:spPr bwMode="auto">
          <a:xfrm>
            <a:off x="9420575" y="5901637"/>
            <a:ext cx="853929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H="1">
            <a:off x="8172623" y="5369142"/>
            <a:ext cx="1843" cy="27305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119"/>
          <p:cNvSpPr>
            <a:spLocks noChangeArrowheads="1"/>
          </p:cNvSpPr>
          <p:nvPr/>
        </p:nvSpPr>
        <p:spPr bwMode="auto">
          <a:xfrm>
            <a:off x="7743033" y="5598800"/>
            <a:ext cx="1300926" cy="576263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 (7)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Analysis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Straight Connector 91"/>
          <p:cNvCxnSpPr>
            <a:cxnSpLocks noChangeShapeType="1"/>
            <a:stCxn id="91" idx="1"/>
            <a:endCxn id="91" idx="3"/>
          </p:cNvCxnSpPr>
          <p:nvPr/>
        </p:nvCxnSpPr>
        <p:spPr bwMode="auto">
          <a:xfrm>
            <a:off x="7743033" y="5886932"/>
            <a:ext cx="1300926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2107608" y="865191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Middle</a:t>
            </a:r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Layer Services &amp; EPICS7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172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120483" y="955220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Performance Consideration</a:t>
            </a:r>
            <a:endParaRPr lang="en-US" sz="3000" dirty="0" smtClean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1" name="Textfeld 3"/>
          <p:cNvSpPr txBox="1"/>
          <p:nvPr/>
        </p:nvSpPr>
        <p:spPr>
          <a:xfrm>
            <a:off x="1117599" y="1807030"/>
            <a:ext cx="8449733" cy="45393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Database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2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200k channels</a:t>
            </a:r>
          </a:p>
          <a:p>
            <a:pPr marL="800100" lvl="2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40 properties</a:t>
            </a:r>
          </a:p>
          <a:p>
            <a:pPr marL="800100" lvl="2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60 tags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Queries</a:t>
            </a: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Search using wildcards for channel names and property values</a:t>
            </a:r>
          </a:p>
          <a:p>
            <a:pPr marL="3429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 Size</a:t>
            </a: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Each channel is 1127 bytes</a:t>
            </a:r>
          </a:p>
        </p:txBody>
      </p:sp>
    </p:spTree>
    <p:extLst>
      <p:ext uri="{BB962C8B-B14F-4D97-AF65-F5344CB8AC3E}">
        <p14:creationId xmlns:p14="http://schemas.microsoft.com/office/powerpoint/2010/main" val="159818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120483" y="955220"/>
            <a:ext cx="9463131" cy="822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en-US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Performance Numbers</a:t>
            </a:r>
            <a:endParaRPr lang="en-US" sz="3000" dirty="0" smtClean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2375"/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p:pic>
        <p:nvPicPr>
          <p:cNvPr id="5" name="Content Placeholder 3" descr="Channelfinder 3000 Performance for random set of channels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 b="2608"/>
          <a:stretch>
            <a:fillRect/>
          </a:stretch>
        </p:blipFill>
        <p:spPr>
          <a:xfrm>
            <a:off x="6172200" y="2505075"/>
            <a:ext cx="5183188" cy="3684588"/>
          </a:xfrm>
        </p:spPr>
      </p:pic>
      <p:sp>
        <p:nvSpPr>
          <p:cNvPr id="6" name="Textfeld 3"/>
          <p:cNvSpPr txBox="1"/>
          <p:nvPr/>
        </p:nvSpPr>
        <p:spPr>
          <a:xfrm>
            <a:off x="1473200" y="1807030"/>
            <a:ext cx="4013200" cy="6555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CF v1:</a:t>
            </a:r>
            <a:b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Mysql</a:t>
            </a: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performance results</a:t>
            </a:r>
          </a:p>
        </p:txBody>
      </p:sp>
      <p:sp>
        <p:nvSpPr>
          <p:cNvPr id="7" name="Textfeld 3"/>
          <p:cNvSpPr txBox="1"/>
          <p:nvPr/>
        </p:nvSpPr>
        <p:spPr>
          <a:xfrm>
            <a:off x="6773333" y="1807030"/>
            <a:ext cx="4013200" cy="6555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CF v3:</a:t>
            </a:r>
            <a:b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Elastic performance results</a:t>
            </a:r>
          </a:p>
        </p:txBody>
      </p:sp>
    </p:spTree>
    <p:extLst>
      <p:ext uri="{BB962C8B-B14F-4D97-AF65-F5344CB8AC3E}">
        <p14:creationId xmlns:p14="http://schemas.microsoft.com/office/powerpoint/2010/main" val="224374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9" y="2077963"/>
            <a:ext cx="9283883" cy="4096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Fork us on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MASAR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github.com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/epics-base/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masarService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b="1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endParaRPr lang="en-US" sz="24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github.com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github.com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pvaChannelFinder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CS-Studio</a:t>
            </a:r>
            <a:endParaRPr lang="en-US" sz="24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github.com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cs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-studio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31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Links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32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 smtClean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</a:t>
            </a:r>
            <a:r>
              <a:rPr lang="de-DE" sz="3467" dirty="0" smtClean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!</a:t>
            </a:r>
            <a:endParaRPr lang="de-DE" sz="1867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  <a:p>
            <a:endParaRPr lang="de-DE" sz="2400" dirty="0">
              <a:solidFill>
                <a:srgbClr val="9C072D"/>
              </a:solidFill>
              <a:latin typeface="Milo-RegularItalic"/>
              <a:ea typeface="Milo-Medium"/>
              <a:cs typeface="Milo-RegularItalic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:a16="http://schemas.microsoft.com/office/drawing/2014/main" xmlns="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MASAR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xmlns="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9" y="2077963"/>
            <a:ext cx="9283883" cy="3935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control room application to help machine commissioning &amp; operation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Core features: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Allows for the creation of user defined collection of PV’s across multiple IOCs called a MASAR configuration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Snapshot machine status for given configuration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Restore machine status back to snapshot point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Both snapshots and configurations can be tagged and queried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972154"/>
            <a:ext cx="9463131" cy="831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MASAR: </a:t>
            </a:r>
            <a:r>
              <a:rPr lang="de-DE" sz="3000" dirty="0" err="1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Machine</a:t>
            </a:r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Snapshot, </a:t>
            </a:r>
            <a:r>
              <a:rPr lang="de-DE" sz="3000" dirty="0" err="1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Archiving</a:t>
            </a:r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, </a:t>
            </a:r>
            <a:r>
              <a:rPr lang="de-DE" sz="3000" dirty="0" err="1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000" dirty="0" err="1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Retrieve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59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24" y="0"/>
            <a:ext cx="8113018" cy="5880985"/>
          </a:xfrm>
          <a:prstGeom prst="rect">
            <a:avLst/>
          </a:prstGeom>
        </p:spPr>
      </p:pic>
      <p:sp>
        <p:nvSpPr>
          <p:cNvPr id="3" name="Textfeld 5"/>
          <p:cNvSpPr txBox="1"/>
          <p:nvPr/>
        </p:nvSpPr>
        <p:spPr>
          <a:xfrm>
            <a:off x="1307723" y="6259828"/>
            <a:ext cx="7722651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Masar</a:t>
            </a:r>
            <a:r>
              <a:rPr lang="de-DE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cs</a:t>
            </a:r>
            <a:r>
              <a:rPr lang="de-DE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-studio </a:t>
            </a:r>
            <a:r>
              <a:rPr lang="de-DE" sz="16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client</a:t>
            </a:r>
            <a:r>
              <a:rPr lang="de-DE" sz="16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Editor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0427" y="1352287"/>
            <a:ext cx="3387539" cy="4217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 a configuration of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setpoint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pv’s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Pair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etpoint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eadback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pv’s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Tag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pv’s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that are to be excluded from restore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Define deltas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356035" y="367425"/>
            <a:ext cx="3030738" cy="100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CS-STUDIO </a:t>
            </a:r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MASAR</a:t>
            </a:r>
            <a:r>
              <a:rPr lang="de-DE" sz="3000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: </a:t>
            </a:r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Editor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112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8358"/>
          </a:xfrm>
          <a:prstGeom prst="rect">
            <a:avLst/>
          </a:prstGeom>
        </p:spPr>
      </p:pic>
      <p:sp>
        <p:nvSpPr>
          <p:cNvPr id="3" name="Textfeld 5"/>
          <p:cNvSpPr txBox="1"/>
          <p:nvPr/>
        </p:nvSpPr>
        <p:spPr>
          <a:xfrm>
            <a:off x="1307723" y="6259828"/>
            <a:ext cx="7722651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Masar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cs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-studio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client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snapshot</a:t>
            </a:r>
            <a:r>
              <a:rPr lang="de-DE" sz="16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viewer</a:t>
            </a:r>
            <a:endParaRPr lang="de-DE" sz="1600" cap="all" dirty="0" smtClean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390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-tu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8358"/>
          </a:xfrm>
          <a:prstGeom prst="rect">
            <a:avLst/>
          </a:prstGeom>
        </p:spPr>
      </p:pic>
      <p:sp>
        <p:nvSpPr>
          <p:cNvPr id="5" name="Textfeld 5"/>
          <p:cNvSpPr txBox="1"/>
          <p:nvPr/>
        </p:nvSpPr>
        <p:spPr>
          <a:xfrm>
            <a:off x="1307723" y="6259828"/>
            <a:ext cx="7722651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Masar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cs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-studio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client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snapshot</a:t>
            </a:r>
            <a:r>
              <a:rPr lang="de-DE" sz="16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viewer</a:t>
            </a:r>
            <a:endParaRPr lang="de-DE" sz="1600" cap="all" dirty="0" smtClean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441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/>
          <p:nvPr/>
        </p:nvSpPr>
        <p:spPr>
          <a:xfrm>
            <a:off x="1307723" y="6259828"/>
            <a:ext cx="7722651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Masar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cs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-studio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client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snapshot</a:t>
            </a:r>
            <a:r>
              <a:rPr lang="de-DE" sz="16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viewer</a:t>
            </a:r>
            <a:endParaRPr lang="de-DE" sz="1600" cap="all" dirty="0" smtClean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3" name="Picture 2" descr="snapshot-read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4" y="0"/>
            <a:ext cx="10447586" cy="60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/>
          <p:nvPr/>
        </p:nvSpPr>
        <p:spPr>
          <a:xfrm>
            <a:off x="1307723" y="6259828"/>
            <a:ext cx="7722651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Masar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cs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-studio </a:t>
            </a:r>
            <a:r>
              <a:rPr lang="de-DE" sz="16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client</a:t>
            </a:r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snapshot</a:t>
            </a:r>
            <a:r>
              <a:rPr lang="de-DE" sz="16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16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viewer</a:t>
            </a:r>
            <a:endParaRPr lang="de-DE" sz="1600" cap="all" dirty="0" smtClean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3" name="Picture 2" descr="rest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" y="0"/>
            <a:ext cx="10855813" cy="59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1257</Words>
  <Application>Microsoft Macintosh PowerPoint</Application>
  <PresentationFormat>Custom</PresentationFormat>
  <Paragraphs>263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booom peeeng</dc:creator>
  <cp:lastModifiedBy>Kunal Shroff</cp:lastModifiedBy>
  <cp:revision>125</cp:revision>
  <dcterms:created xsi:type="dcterms:W3CDTF">2017-06-28T18:01:38Z</dcterms:created>
  <dcterms:modified xsi:type="dcterms:W3CDTF">2017-10-06T22:47:56Z</dcterms:modified>
</cp:coreProperties>
</file>