
<file path=[Content_Types].xml><?xml version="1.0" encoding="utf-8"?>
<Types xmlns="http://schemas.openxmlformats.org/package/2006/content-types">
  <Default Extension="xml" ContentType="application/xml"/>
  <Default Extension="vsdx" ContentType="application/vnd.ms-visio.drawing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3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6" r:id="rId3"/>
    <p:sldId id="265" r:id="rId4"/>
    <p:sldId id="267" r:id="rId5"/>
    <p:sldId id="268" r:id="rId6"/>
    <p:sldId id="269" r:id="rId7"/>
    <p:sldId id="275" r:id="rId8"/>
    <p:sldId id="270" r:id="rId9"/>
    <p:sldId id="280" r:id="rId10"/>
    <p:sldId id="271" r:id="rId11"/>
    <p:sldId id="274" r:id="rId12"/>
    <p:sldId id="273" r:id="rId13"/>
    <p:sldId id="277" r:id="rId14"/>
    <p:sldId id="276" r:id="rId15"/>
    <p:sldId id="278" r:id="rId16"/>
    <p:sldId id="281" r:id="rId17"/>
    <p:sldId id="279" r:id="rId18"/>
    <p:sldId id="262" r:id="rId19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B"/>
    <a:srgbClr val="EE2E24"/>
    <a:srgbClr val="ED1C24"/>
    <a:srgbClr val="343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>
      <p:cViewPr varScale="1">
        <p:scale>
          <a:sx n="75" d="100"/>
          <a:sy n="75" d="100"/>
        </p:scale>
        <p:origin x="-144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E33974-45D8-417A-924D-686083594D03}" type="datetimeFigureOut">
              <a:rPr lang="en-GB"/>
              <a:pPr>
                <a:defRPr/>
              </a:pPr>
              <a:t>07/10/17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6598983-7C48-4F2E-B2D0-6B6CE8B9BB52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20486" name="Picture 2" descr="C:\Users\apodborsek\Desktop\CGP\LOGO\HORIZONTALNI\BREZ_PODNASLOVA\PANTONE\COSYLAB_HORIZONTAL_PANT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8675688"/>
            <a:ext cx="20891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355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F8A3CAB-8423-480B-A334-3A4E12D95620}" type="datetimeFigureOut">
              <a:rPr lang="sl-SI"/>
              <a:pPr>
                <a:defRPr/>
              </a:pPr>
              <a:t>07/10/17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sl-S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E1F52DD-C14A-4E4F-A3C4-E917547F2E8A}" type="slidenum">
              <a:rPr lang="sl-SI" altLang="en-US"/>
              <a:pPr/>
              <a:t>‹#›</a:t>
            </a:fld>
            <a:endParaRPr lang="sl-SI" altLang="en-US"/>
          </a:p>
        </p:txBody>
      </p:sp>
      <p:pic>
        <p:nvPicPr>
          <p:cNvPr id="18440" name="Picture 2" descr="C:\Users\apodborsek\Desktop\CGP\LOGO\HORIZONTALNI\BREZ_PODNASLOVA\PANTONE\COSYLAB_HORIZONTAL_PANTO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8675688"/>
            <a:ext cx="20891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995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55BBA52-1E94-4F6F-8F90-B111146B3F65}" type="slidenum">
              <a:rPr lang="sl-SI" altLang="en-US">
                <a:latin typeface="Calibri" panose="020F0502020204030204" pitchFamily="34" charset="0"/>
              </a:rPr>
              <a:pPr eaLnBrk="1" hangingPunct="1"/>
              <a:t>1</a:t>
            </a:fld>
            <a:endParaRPr lang="sl-SI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485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ni diapozitiv">
    <p:bg>
      <p:bgPr>
        <a:solidFill>
          <a:srgbClr val="EE2E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podborsek\Desktop\COSYLAB_HORIZONTAL+P_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6381750"/>
            <a:ext cx="227488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61605"/>
            <a:ext cx="7342584" cy="2475707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988840"/>
            <a:ext cx="7344816" cy="1752600"/>
          </a:xfrm>
        </p:spPr>
        <p:txBody>
          <a:bodyPr anchor="b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54678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podborsek\Desktop\CGP\LOGO\HORIZONTALNI\BREZ_PODNASLOVA\PANTONE\COSYLAB_HORIZONTAL_PANT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15938"/>
            <a:ext cx="20875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podborsek\Desktop\CGP\LOGO\HORIZONTALNI\BREZ_PODNASLOVA\PANTONE\COSYLAB_HORIZONTAL_PANT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15938"/>
            <a:ext cx="20875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 rot="5400000">
            <a:off x="2179304" y="-636376"/>
            <a:ext cx="4808040" cy="8474299"/>
          </a:xfrm>
        </p:spPr>
        <p:txBody>
          <a:bodyPr/>
          <a:lstStyle>
            <a:lvl1pPr>
              <a:defRPr sz="2400"/>
            </a:lvl1pPr>
            <a:lvl2pPr>
              <a:buNone/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 baseline="0"/>
            </a:lvl5pPr>
            <a:lvl6pPr>
              <a:defRPr sz="1600" baseline="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7551738" y="6453188"/>
            <a:ext cx="11239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95485F4-35A0-4229-A415-12FFB7BCB8BB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807846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podborsek\Desktop\CGP\LOGO\HORIZONTALNI\BREZ_PODNASLOVA\PANTONE\COSYLAB_HORIZONTAL_PANT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15938"/>
            <a:ext cx="20875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podborsek\Desktop\CGP\LOGO\HORIZONTALNI\BREZ_PODNASLOVA\PANTONE\COSYLAB_HORIZONTAL_PANT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15938"/>
            <a:ext cx="20875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8720"/>
            <a:ext cx="2057400" cy="5217443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 rot="5400000">
            <a:off x="838905" y="415989"/>
            <a:ext cx="5184577" cy="6170042"/>
          </a:xfrm>
        </p:spPr>
        <p:txBody>
          <a:bodyPr/>
          <a:lstStyle>
            <a:lvl1pPr>
              <a:defRPr sz="2400"/>
            </a:lvl1pPr>
            <a:lvl2pPr>
              <a:buNone/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 baseline="0"/>
            </a:lvl5pPr>
            <a:lvl6pPr>
              <a:defRPr sz="1600" baseline="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7551738" y="6453188"/>
            <a:ext cx="11239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C818A31-B207-4642-9CD0-FA952F7B09F5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376701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stavitev po m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5E8E944-8869-43A5-AF5D-C72C2ADCBBDC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67402680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EE2E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/>
          <p:nvPr/>
        </p:nvSpPr>
        <p:spPr>
          <a:xfrm>
            <a:off x="468313" y="549275"/>
            <a:ext cx="10795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rgbClr val="ED1C24"/>
                </a:solidFill>
                <a:latin typeface="+mn-lt"/>
                <a:cs typeface="+mn-cs"/>
              </a:rPr>
              <a:t>Agenda</a:t>
            </a:r>
          </a:p>
        </p:txBody>
      </p:sp>
      <p:pic>
        <p:nvPicPr>
          <p:cNvPr id="5" name="Picture 2" descr="C:\Users\apodborsek\Desktop\COSYLAB_HORIZONTAL+P_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6392863"/>
            <a:ext cx="227488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61605"/>
            <a:ext cx="7342584" cy="2475707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988840"/>
            <a:ext cx="7344816" cy="1752600"/>
          </a:xfrm>
        </p:spPr>
        <p:txBody>
          <a:bodyPr anchor="b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41058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podborsek\Desktop\CGP\LOGO\HORIZONTALNI\BREZ_PODNASLOVA\PANTONE\COSYLAB_HORIZONTAL_PANT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15938"/>
            <a:ext cx="20875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 b="1" baseline="0"/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7544" y="1124744"/>
            <a:ext cx="8352928" cy="5001419"/>
          </a:xfrm>
        </p:spPr>
        <p:txBody>
          <a:bodyPr/>
          <a:lstStyle>
            <a:lvl1pPr>
              <a:defRPr sz="2400"/>
            </a:lvl1pPr>
            <a:lvl2pPr>
              <a:buNone/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 baseline="0"/>
            </a:lvl5pPr>
            <a:lvl6pPr>
              <a:defRPr sz="1600" baseline="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 smtClean="0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4"/>
          </p:nvPr>
        </p:nvSpPr>
        <p:spPr>
          <a:xfrm>
            <a:off x="7551738" y="6448425"/>
            <a:ext cx="11239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E13F82AA-9AE0-4C1E-8A2A-FA5CED90D24A}" type="slidenum">
              <a:rPr lang="sl-SI" altLang="en-US"/>
              <a:pPr/>
              <a:t>‹#›</a:t>
            </a:fld>
            <a:endParaRPr lang="sl-SI" altLang="en-US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8608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CD3959-09AA-4E21-BF59-684A77CFEB5A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623268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podborsek\Desktop\CGP\LOGO\HORIZONTALNI\BREZ_PODNASLOVA\PANTONE\COSYLAB_HORIZONTAL_PANT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15938"/>
            <a:ext cx="20875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podborsek\Desktop\CGP\LOGO\HORIZONTALNI\BREZ_PODNASLOVA\PANTONE\COSYLAB_HORIZONTAL_PANT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15938"/>
            <a:ext cx="20875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363" indent="-360363">
              <a:tabLst>
                <a:tab pos="360363" algn="l"/>
              </a:tabLst>
              <a:defRPr sz="2400"/>
            </a:lvl1pPr>
            <a:lvl2pPr marL="538163" indent="-273050">
              <a:buSzPct val="80000"/>
              <a:buFont typeface="Wingdings 2" pitchFamily="18" charset="2"/>
              <a:buChar char=""/>
              <a:defRPr sz="2200"/>
            </a:lvl2pPr>
            <a:lvl3pPr marL="711200" indent="-261938">
              <a:defRPr lang="en-US" sz="2000" kern="12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8525" indent="-273050" defTabSz="804863">
              <a:buSzPct val="80000"/>
              <a:buFont typeface="Wingdings 2" pitchFamily="18" charset="2"/>
              <a:buChar char="¢"/>
              <a:defRPr sz="1800"/>
            </a:lvl4pPr>
            <a:lvl5pPr marL="1074738" indent="-265113">
              <a:defRPr sz="1600"/>
            </a:lvl5pPr>
            <a:lvl6pPr>
              <a:buSzPct val="70000"/>
              <a:buFont typeface="Wingdings" pitchFamily="2" charset="2"/>
              <a:buNone/>
              <a:defRPr/>
            </a:lvl6pPr>
            <a:lvl8pPr>
              <a:buSzPct val="70000"/>
              <a:buFont typeface="Wingdings" pitchFamily="2" charset="2"/>
              <a:buChar char="q"/>
              <a:defRPr/>
            </a:lvl8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 smtClean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 b="1" baseline="0"/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6" name="Date Placeholder 10"/>
          <p:cNvSpPr>
            <a:spLocks noGrp="1"/>
          </p:cNvSpPr>
          <p:nvPr>
            <p:ph type="dt" sz="half" idx="10"/>
          </p:nvPr>
        </p:nvSpPr>
        <p:spPr>
          <a:xfrm>
            <a:off x="7551738" y="6448425"/>
            <a:ext cx="11239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81827A-BF8A-4AB9-863F-0F76C9DD4E7D}" type="slidenum">
              <a:rPr lang="sl-SI" altLang="en-US"/>
              <a:pPr/>
              <a:t>‹#›</a:t>
            </a:fld>
            <a:endParaRPr lang="sl-SI" altLang="en-US"/>
          </a:p>
        </p:txBody>
      </p:sp>
      <p:sp>
        <p:nvSpPr>
          <p:cNvPr id="8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2690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Pr>
        <a:solidFill>
          <a:srgbClr val="EE2E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podborsek\Desktop\COSYLAB_HORIZONTAL+P_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6319838"/>
            <a:ext cx="227488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378079" cy="1830412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30607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771463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podborsek\Desktop\CGP\LOGO\HORIZONTALNI\BREZ_PODNASLOVA\PANTONE\COSYLAB_HORIZONTAL_PANT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15938"/>
            <a:ext cx="20875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apodborsek\Desktop\CGP\LOGO\HORIZONTALNI\BREZ_PODNASLOVA\PANTONE\COSYLAB_HORIZONTAL_PANT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15938"/>
            <a:ext cx="20875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038600" cy="5145435"/>
          </a:xfrm>
        </p:spPr>
        <p:txBody>
          <a:bodyPr/>
          <a:lstStyle>
            <a:lvl1pPr>
              <a:defRPr sz="2400"/>
            </a:lvl1pPr>
            <a:lvl2pPr>
              <a:buNone/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 baseline="0"/>
            </a:lvl5pPr>
            <a:lvl6pPr>
              <a:defRPr sz="1600" baseline="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 smtClean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09864" y="980728"/>
            <a:ext cx="4038600" cy="5145435"/>
          </a:xfrm>
        </p:spPr>
        <p:txBody>
          <a:bodyPr/>
          <a:lstStyle>
            <a:lvl1pPr>
              <a:defRPr sz="2400"/>
            </a:lvl1pPr>
            <a:lvl2pPr>
              <a:buNone/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 baseline="0"/>
            </a:lvl5pPr>
            <a:lvl6pPr>
              <a:defRPr sz="1600" baseline="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>
          <a:xfrm>
            <a:off x="7551738" y="6453188"/>
            <a:ext cx="11239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26E0B9C-DE7D-4D26-B667-15624E272CFE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237194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podborsek\Desktop\CGP\LOGO\HORIZONTALNI\BREZ_PODNASLOVA\PANTONE\COSYLAB_HORIZONTAL_PANT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15938"/>
            <a:ext cx="20875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apodborsek\Desktop\CGP\LOGO\HORIZONTALNI\BREZ_PODNASLOVA\PANTONE\COSYLAB_HORIZONTAL_PANT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15938"/>
            <a:ext cx="20875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0729"/>
            <a:ext cx="4040188" cy="7920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80729"/>
            <a:ext cx="4041775" cy="7920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467544" y="1844824"/>
            <a:ext cx="4038600" cy="4281339"/>
          </a:xfrm>
        </p:spPr>
        <p:txBody>
          <a:bodyPr/>
          <a:lstStyle>
            <a:lvl1pPr>
              <a:defRPr sz="2400"/>
            </a:lvl1pPr>
            <a:lvl2pPr>
              <a:buNone/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 baseline="0"/>
            </a:lvl5pPr>
            <a:lvl6pPr>
              <a:defRPr sz="1600" baseline="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 smtClean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637856" y="1844824"/>
            <a:ext cx="4038600" cy="4281339"/>
          </a:xfrm>
        </p:spPr>
        <p:txBody>
          <a:bodyPr/>
          <a:lstStyle>
            <a:lvl1pPr>
              <a:defRPr sz="2400"/>
            </a:lvl1pPr>
            <a:lvl2pPr>
              <a:buNone/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 baseline="0"/>
            </a:lvl5pPr>
            <a:lvl6pPr>
              <a:defRPr sz="1600" baseline="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 smtClean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5"/>
          </p:nvPr>
        </p:nvSpPr>
        <p:spPr>
          <a:xfrm>
            <a:off x="7551738" y="6453188"/>
            <a:ext cx="11239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869E01E0-3E3B-4988-9551-716508C0EC2E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87291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Users\apodborsek\Desktop\CGP\LOGO\HORIZONTALNI\BREZ_PODNASLOVA\PANTONE\COSYLAB_HORIZONTAL_PANT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15938"/>
            <a:ext cx="20875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apodborsek\Desktop\CGP\LOGO\HORIZONTALNI\BREZ_PODNASLOVA\PANTONE\COSYLAB_HORIZONTAL_PANT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15938"/>
            <a:ext cx="20875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7551738" y="6453188"/>
            <a:ext cx="11239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A1D22-D4CC-4992-BB12-9437FB6339F1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814313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podborsek\Desktop\CGP\LOGO\HORIZONTALNI\BREZ_PODNASLOVA\PANTONE\COSYLAB_HORIZONTAL_PANT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15938"/>
            <a:ext cx="20875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C:\Users\apodborsek\Desktop\CGP\LOGO\HORIZONTALNI\BREZ_PODNASLOVA\PANTONE\COSYLAB_HORIZONTAL_PANT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15938"/>
            <a:ext cx="20875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7551738" y="6453188"/>
            <a:ext cx="11239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BA3FC-0C95-46AF-9C05-1AFEE9389928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86005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podborsek\Desktop\CGP\LOGO\HORIZONTALNI\BREZ_PODNASLOVA\PANTONE\COSYLAB_HORIZONTAL_PANT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15938"/>
            <a:ext cx="20875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apodborsek\Desktop\CGP\LOGO\HORIZONTALNI\BREZ_PODNASLOVA\PANTONE\COSYLAB_HORIZONTAL_PANT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15938"/>
            <a:ext cx="20875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143" y="908720"/>
            <a:ext cx="3008313" cy="64807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143" y="1628800"/>
            <a:ext cx="3008313" cy="475252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539552" y="476671"/>
            <a:ext cx="5040560" cy="5904657"/>
          </a:xfrm>
        </p:spPr>
        <p:txBody>
          <a:bodyPr/>
          <a:lstStyle>
            <a:lvl1pPr>
              <a:defRPr sz="2400"/>
            </a:lvl1pPr>
            <a:lvl2pPr>
              <a:buNone/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 baseline="0"/>
            </a:lvl5pPr>
            <a:lvl6pPr>
              <a:defRPr sz="1600" baseline="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>
          <a:xfrm>
            <a:off x="7551738" y="6453188"/>
            <a:ext cx="11239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9D71963-5E54-4CB4-8D49-D3E8A3BDA84A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212612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podborsek\Desktop\CGP\LOGO\HORIZONTALNI\BREZ_PODNASLOVA\PANTONE\COSYLAB_HORIZONTAL_PANT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15938"/>
            <a:ext cx="20875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apodborsek\Desktop\CGP\LOGO\HORIZONTALNI\BREZ_PODNASLOVA\PANTONE\COSYLAB_HORIZONTAL_PANT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15938"/>
            <a:ext cx="20875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90872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346449"/>
            <a:ext cx="5486400" cy="38188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 smtClean="0"/>
              <a:t>Kliknite ikono, če želite dodati sliko</a:t>
            </a:r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147545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551738" y="6453188"/>
            <a:ext cx="11239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ACD646-79FE-4404-A3C9-00D8EDC76C4E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374072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62753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 smtClean="0"/>
              <a:t>Uredite slog naslova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1075"/>
            <a:ext cx="8229600" cy="5400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313" y="6448425"/>
            <a:ext cx="828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476250"/>
            <a:ext cx="4413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7F7F7F"/>
                </a:solidFill>
              </a:defRPr>
            </a:lvl1pPr>
          </a:lstStyle>
          <a:p>
            <a:fld id="{D9031356-1564-4285-95B7-402C5E32BF4B}" type="slidenum">
              <a:rPr lang="sl-SI" altLang="en-US"/>
              <a:pPr/>
              <a:t>‹#›</a:t>
            </a:fld>
            <a:endParaRPr lang="sl-SI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836613"/>
            <a:ext cx="323850" cy="0"/>
          </a:xfrm>
          <a:prstGeom prst="line">
            <a:avLst/>
          </a:prstGeom>
          <a:ln>
            <a:solidFill>
              <a:srgbClr val="EE2E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3" descr="C:\Users\apodborsek\Desktop\web_page\design\tagline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483350"/>
            <a:ext cx="28733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77" r:id="rId12"/>
    <p:sldLayoutId id="2147483790" r:id="rId13"/>
    <p:sldLayoutId id="2147483791" r:id="rId14"/>
    <p:sldLayoutId id="2147483778" r:id="rId15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rgbClr val="EE2E24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EE2E24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EE2E24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EE2E24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EE2E24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EE2E24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EE2E24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EE2E24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EE2E24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D1C24"/>
        </a:buClr>
        <a:buFont typeface="Wingdings" panose="05000000000000000000" pitchFamily="2" charset="2"/>
        <a:buChar char="q"/>
        <a:defRPr sz="32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1pPr>
      <a:lvl2pPr marL="360363" indent="-360363" algn="l" rtl="0" eaLnBrk="1" fontAlgn="base" hangingPunct="1">
        <a:spcBef>
          <a:spcPct val="20000"/>
        </a:spcBef>
        <a:spcAft>
          <a:spcPct val="0"/>
        </a:spcAft>
        <a:buClr>
          <a:srgbClr val="EE2E24"/>
        </a:buClr>
        <a:buSzPct val="100000"/>
        <a:buFont typeface="Wingdings" panose="05000000000000000000" pitchFamily="2" charset="2"/>
        <a:buChar char="q"/>
        <a:defRPr sz="24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2pPr>
      <a:lvl3pPr marL="534988" indent="-269875" algn="l" rtl="0" eaLnBrk="1" fontAlgn="base" hangingPunct="1">
        <a:spcBef>
          <a:spcPct val="20000"/>
        </a:spcBef>
        <a:spcAft>
          <a:spcPct val="0"/>
        </a:spcAft>
        <a:buClr>
          <a:srgbClr val="EE2E24"/>
        </a:buClr>
        <a:buSzPct val="80000"/>
        <a:buFont typeface="Wingdings 2" panose="05020102010507070707" pitchFamily="18" charset="2"/>
        <a:buChar char="¢"/>
        <a:defRPr sz="22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3pPr>
      <a:lvl4pPr marL="714375" indent="-265113" algn="l" rtl="0" eaLnBrk="1" fontAlgn="base" hangingPunct="1">
        <a:spcBef>
          <a:spcPct val="20000"/>
        </a:spcBef>
        <a:spcAft>
          <a:spcPct val="0"/>
        </a:spcAft>
        <a:buClr>
          <a:srgbClr val="EE2E24"/>
        </a:buClr>
        <a:buSzPct val="80000"/>
        <a:buFont typeface="Wingdings 2" panose="05020102010507070707" pitchFamily="18" charset="2"/>
        <a:buChar char="¢"/>
        <a:defRPr sz="20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4pPr>
      <a:lvl5pPr marL="898525" indent="-273050" algn="l" defTabSz="1079500" rtl="0" eaLnBrk="1" fontAlgn="base" hangingPunct="1">
        <a:spcBef>
          <a:spcPct val="20000"/>
        </a:spcBef>
        <a:spcAft>
          <a:spcPct val="0"/>
        </a:spcAft>
        <a:buClr>
          <a:srgbClr val="ED1C24"/>
        </a:buClr>
        <a:buSzPct val="80000"/>
        <a:buFont typeface="Wingdings 2" panose="05020102010507070707" pitchFamily="18" charset="2"/>
        <a:buChar char="¢"/>
        <a:defRPr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5pPr>
      <a:lvl6pPr marL="1079500" indent="-269875" algn="l" defTabSz="914400" rtl="0" eaLnBrk="1" latinLnBrk="0" hangingPunct="1">
        <a:spcBef>
          <a:spcPct val="20000"/>
        </a:spcBef>
        <a:buClr>
          <a:srgbClr val="ED1C24"/>
        </a:buClr>
        <a:buSzPct val="80000"/>
        <a:buFont typeface="Wingdings 2" pitchFamily="18" charset="2"/>
        <a:buChar char="¢"/>
        <a:defRPr sz="16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rgbClr val="ED1C24"/>
        </a:buClr>
        <a:buFont typeface="Wingdings" pitchFamily="2" charset="2"/>
        <a:buChar char="§"/>
        <a:defRPr sz="16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rgbClr val="ED1C24"/>
        </a:buClr>
        <a:buFont typeface="Wingdings" pitchFamily="2" charset="2"/>
        <a:buChar char="§"/>
        <a:defRPr sz="1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rgbClr val="ED1C24"/>
        </a:buClr>
        <a:buFont typeface="Wingdings" pitchFamily="2" charset="2"/>
        <a:buChar char="§"/>
        <a:defRPr sz="12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Visio_Drawing11.vsdx"/><Relationship Id="rId5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685800" y="3644900"/>
            <a:ext cx="7342188" cy="1800225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7200" dirty="0" smtClean="0"/>
              <a:t>ORBIT CONTORL AT COSY</a:t>
            </a:r>
            <a:endParaRPr lang="sl-SI" altLang="en-US" sz="7200" dirty="0" smtClean="0"/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 bwMode="auto">
          <a:xfrm>
            <a:off x="684213" y="1600200"/>
            <a:ext cx="7343775" cy="4572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z="2000" dirty="0" smtClean="0"/>
              <a:t>EPICS Implementation example</a:t>
            </a:r>
            <a:endParaRPr lang="sl-SI" altLang="en-US" sz="2000" dirty="0" smtClean="0"/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755650" y="5589588"/>
            <a:ext cx="5832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noProof="1">
                <a:solidFill>
                  <a:schemeClr val="bg1"/>
                </a:solidFill>
              </a:rPr>
              <a:t>j</a:t>
            </a:r>
            <a:r>
              <a:rPr lang="en-US" altLang="en-US" noProof="1" smtClean="0">
                <a:solidFill>
                  <a:schemeClr val="bg1"/>
                </a:solidFill>
              </a:rPr>
              <a:t>an.malec@cosylab.com</a:t>
            </a:r>
            <a:endParaRPr lang="en-US" altLang="en-US" noProof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C</a:t>
            </a:r>
            <a:r>
              <a:rPr lang="en-US" dirty="0" smtClean="0"/>
              <a:t>OSY</a:t>
            </a:r>
            <a:r>
              <a:rPr lang="sl-SI" dirty="0" smtClean="0"/>
              <a:t> </a:t>
            </a:r>
            <a:r>
              <a:rPr lang="sl-SI" dirty="0" err="1" smtClean="0"/>
              <a:t>cycle</a:t>
            </a:r>
            <a:r>
              <a:rPr lang="sl-SI" dirty="0" smtClean="0"/>
              <a:t> </a:t>
            </a:r>
            <a:r>
              <a:rPr lang="sl-SI" dirty="0" err="1" smtClean="0"/>
              <a:t>operation</a:t>
            </a:r>
            <a:r>
              <a:rPr lang="en-US" dirty="0" smtClean="0"/>
              <a:t> + OC</a:t>
            </a:r>
            <a:endParaRPr lang="en-US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81827A-BF8A-4AB9-863F-0F76C9DD4E7D}" type="slidenum">
              <a:rPr lang="sl-SI" altLang="en-US" smtClean="0"/>
              <a:pPr/>
              <a:t>10</a:t>
            </a:fld>
            <a:endParaRPr lang="sl-SI" altLang="en-US"/>
          </a:p>
        </p:txBody>
      </p:sp>
      <p:pic>
        <p:nvPicPr>
          <p:cNvPr id="5" name="Označba mesta vsebine 4" descr="C:\Users\Jan\AppData\Local\Microsoft\Windows\INetCache\Content.Word\path3336-0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7843823" cy="30871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3441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929821"/>
            <a:ext cx="5029200" cy="5301750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orbit correction state machine</a:t>
            </a:r>
            <a:endParaRPr lang="en-US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81827A-BF8A-4AB9-863F-0F76C9DD4E7D}" type="slidenum">
              <a:rPr lang="sl-SI" altLang="en-US" smtClean="0"/>
              <a:pPr/>
              <a:t>11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147478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 correction GUI</a:t>
            </a:r>
            <a:endParaRPr lang="en-US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81827A-BF8A-4AB9-863F-0F76C9DD4E7D}" type="slidenum">
              <a:rPr lang="sl-SI" altLang="en-US" smtClean="0"/>
              <a:pPr/>
              <a:t>12</a:t>
            </a:fld>
            <a:endParaRPr lang="sl-SI" altLang="en-US"/>
          </a:p>
        </p:txBody>
      </p:sp>
      <p:sp>
        <p:nvSpPr>
          <p:cNvPr id="2" name="Označba mest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Slika 5"/>
          <p:cNvPicPr/>
          <p:nvPr/>
        </p:nvPicPr>
        <p:blipFill>
          <a:blip r:embed="rId2"/>
          <a:stretch>
            <a:fillRect/>
          </a:stretch>
        </p:blipFill>
        <p:spPr>
          <a:xfrm>
            <a:off x="452846" y="959304"/>
            <a:ext cx="8691154" cy="542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622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Creation of a vertical bump</a:t>
            </a:r>
            <a:endParaRPr lang="en-US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81827A-BF8A-4AB9-863F-0F76C9DD4E7D}" type="slidenum">
              <a:rPr lang="sl-SI" altLang="en-US" smtClean="0"/>
              <a:pPr/>
              <a:t>13</a:t>
            </a:fld>
            <a:endParaRPr lang="sl-SI" altLang="en-US"/>
          </a:p>
        </p:txBody>
      </p:sp>
      <p:pic>
        <p:nvPicPr>
          <p:cNvPr id="5" name="Označba mesta vsebine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0600"/>
            <a:ext cx="7010400" cy="502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6522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Correcting a vertical bump</a:t>
            </a:r>
            <a:endParaRPr lang="en-US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81827A-BF8A-4AB9-863F-0F76C9DD4E7D}" type="slidenum">
              <a:rPr lang="sl-SI" altLang="en-US" smtClean="0"/>
              <a:pPr/>
              <a:t>14</a:t>
            </a:fld>
            <a:endParaRPr lang="sl-SI" altLang="en-US"/>
          </a:p>
        </p:txBody>
      </p:sp>
      <p:pic>
        <p:nvPicPr>
          <p:cNvPr id="5" name="Označba mesta vsebine 4" descr="C:\Users\Jan\AppData\Local\Microsoft\Windows\INetCache\Content.Word\rmsplotSV161820400perentcorrection05cutoff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95412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0709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2211" y="262731"/>
            <a:ext cx="6275388" cy="792162"/>
          </a:xfrm>
        </p:spPr>
        <p:txBody>
          <a:bodyPr/>
          <a:lstStyle/>
          <a:p>
            <a:r>
              <a:rPr lang="en-US" dirty="0" smtClean="0"/>
              <a:t>Correction to zero over multiple cycles</a:t>
            </a:r>
            <a:endParaRPr lang="en-US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81827A-BF8A-4AB9-863F-0F76C9DD4E7D}" type="slidenum">
              <a:rPr lang="sl-SI" altLang="en-US" smtClean="0"/>
              <a:pPr/>
              <a:t>15</a:t>
            </a:fld>
            <a:endParaRPr lang="sl-SI" altLang="en-US"/>
          </a:p>
        </p:txBody>
      </p:sp>
      <p:pic>
        <p:nvPicPr>
          <p:cNvPr id="5" name="Označba mesta vsebine 4" descr="C:\Users\Jan\AppData\Local\Microsoft\Windows\INetCache\Content.Word\hto0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6629400" cy="487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5778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possible bottlenecks</a:t>
            </a:r>
            <a:endParaRPr lang="en-US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81827A-BF8A-4AB9-863F-0F76C9DD4E7D}" type="slidenum">
              <a:rPr lang="sl-SI" altLang="en-US" smtClean="0"/>
              <a:pPr/>
              <a:t>16</a:t>
            </a:fld>
            <a:endParaRPr lang="sl-SI" altLang="en-US"/>
          </a:p>
        </p:txBody>
      </p:sp>
      <p:pic>
        <p:nvPicPr>
          <p:cNvPr id="5" name="Picture 2" descr="Picture of VME-EVR-2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60426"/>
            <a:ext cx="25908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771900"/>
            <a:ext cx="3733800" cy="2800350"/>
          </a:xfrm>
          <a:prstGeom prst="rect">
            <a:avLst/>
          </a:prstGeom>
        </p:spPr>
      </p:pic>
      <p:pic>
        <p:nvPicPr>
          <p:cNvPr id="37890" name="Picture 2" descr="http://m.i-tech.si/image/original/89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-1219200"/>
            <a:ext cx="8153400" cy="553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594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COSY is an interesting machine with a great team</a:t>
            </a:r>
          </a:p>
          <a:p>
            <a:r>
              <a:rPr lang="en-US" dirty="0" smtClean="0"/>
              <a:t>Implemented orbit correction in EPICS with virtually no hardware changes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minimal</a:t>
            </a:r>
            <a:r>
              <a:rPr lang="sl-SI" dirty="0" smtClean="0"/>
              <a:t> </a:t>
            </a:r>
            <a:r>
              <a:rPr lang="sl-SI" dirty="0" err="1" smtClean="0"/>
              <a:t>downtime</a:t>
            </a:r>
            <a:endParaRPr lang="en-US" dirty="0" smtClean="0"/>
          </a:p>
          <a:p>
            <a:r>
              <a:rPr lang="en-US" dirty="0" smtClean="0"/>
              <a:t>Introduced distributed ACS</a:t>
            </a:r>
          </a:p>
          <a:p>
            <a:r>
              <a:rPr lang="sl-SI" dirty="0" err="1" smtClean="0"/>
              <a:t>Really</a:t>
            </a:r>
            <a:r>
              <a:rPr lang="sl-SI" dirty="0" smtClean="0"/>
              <a:t> </a:t>
            </a:r>
            <a:r>
              <a:rPr lang="sl-SI" dirty="0" err="1" smtClean="0"/>
              <a:t>interesting</a:t>
            </a:r>
            <a:r>
              <a:rPr lang="sl-SI" dirty="0" smtClean="0"/>
              <a:t> </a:t>
            </a:r>
            <a:r>
              <a:rPr lang="sl-SI" dirty="0" err="1" smtClean="0"/>
              <a:t>project</a:t>
            </a:r>
            <a:endParaRPr lang="en-US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81827A-BF8A-4AB9-863F-0F76C9DD4E7D}" type="slidenum">
              <a:rPr lang="sl-SI" altLang="en-US" smtClean="0"/>
              <a:pPr/>
              <a:t>17</a:t>
            </a:fld>
            <a:endParaRPr lang="sl-SI" altLang="en-US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2" t="21512"/>
          <a:stretch/>
        </p:blipFill>
        <p:spPr>
          <a:xfrm>
            <a:off x="2286000" y="3124199"/>
            <a:ext cx="6629400" cy="333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95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65400"/>
            <a:ext cx="5218112" cy="1830388"/>
          </a:xfrm>
        </p:spPr>
        <p:txBody>
          <a:bodyPr rtlCol="0" anchor="b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 smtClean="0"/>
              <a:t>Thank</a:t>
            </a:r>
            <a:r>
              <a:rPr lang="sl-SI" dirty="0" smtClean="0"/>
              <a:t> </a:t>
            </a:r>
            <a:r>
              <a:rPr lang="sl-SI" dirty="0" err="1" smtClean="0"/>
              <a:t>you</a:t>
            </a:r>
            <a:r>
              <a:rPr lang="sl-SI" dirty="0" smtClean="0"/>
              <a:t>!</a:t>
            </a:r>
            <a:endParaRPr lang="sl-SI" dirty="0"/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4521200"/>
            <a:ext cx="5218112" cy="150018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Jan Malec</a:t>
            </a:r>
            <a:endParaRPr lang="sl-SI" altLang="en-US" dirty="0" smtClean="0"/>
          </a:p>
          <a:p>
            <a:r>
              <a:rPr lang="sl-SI" altLang="en-US" b="1" dirty="0" smtClean="0"/>
              <a:t>COSYLAB </a:t>
            </a:r>
          </a:p>
          <a:p>
            <a:r>
              <a:rPr lang="sl-SI" altLang="en-US" dirty="0" smtClean="0"/>
              <a:t>Tel.:   </a:t>
            </a:r>
            <a:r>
              <a:rPr lang="en-US" altLang="en-US" dirty="0" smtClean="0"/>
              <a:t>+386 40 671 246</a:t>
            </a:r>
            <a:endParaRPr lang="sl-SI" altLang="en-US" dirty="0" smtClean="0"/>
          </a:p>
          <a:p>
            <a:r>
              <a:rPr lang="sl-SI" altLang="en-US" dirty="0" err="1" smtClean="0"/>
              <a:t>Web</a:t>
            </a:r>
            <a:r>
              <a:rPr lang="sl-SI" altLang="en-US" dirty="0" smtClean="0"/>
              <a:t>: www.cosylab.com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About COSY</a:t>
            </a:r>
          </a:p>
          <a:p>
            <a:r>
              <a:rPr lang="en-US" dirty="0" smtClean="0"/>
              <a:t>Orbit correction based on ORM</a:t>
            </a:r>
          </a:p>
          <a:p>
            <a:r>
              <a:rPr lang="en-US" dirty="0" smtClean="0"/>
              <a:t>Implementation at COSY</a:t>
            </a:r>
          </a:p>
          <a:p>
            <a:r>
              <a:rPr lang="en-US" dirty="0" smtClean="0"/>
              <a:t>Results and conclusions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</a:t>
            </a:r>
            <a:endParaRPr lang="en-US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81827A-BF8A-4AB9-863F-0F76C9DD4E7D}" type="slidenum">
              <a:rPr lang="sl-SI" altLang="en-US" smtClean="0"/>
              <a:pPr/>
              <a:t>2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50673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Cooler Synchrotron</a:t>
            </a:r>
            <a:endParaRPr lang="en-US" dirty="0"/>
          </a:p>
          <a:p>
            <a:r>
              <a:rPr lang="en-US" dirty="0" err="1" smtClean="0"/>
              <a:t>Forschungszentrum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Jülich</a:t>
            </a:r>
            <a:endParaRPr lang="en-US" dirty="0"/>
          </a:p>
          <a:p>
            <a:r>
              <a:rPr lang="en-US" dirty="0" smtClean="0"/>
              <a:t>Polarized and </a:t>
            </a:r>
            <a:br>
              <a:rPr lang="en-US" dirty="0" smtClean="0"/>
            </a:br>
            <a:r>
              <a:rPr lang="en-US" dirty="0" smtClean="0"/>
              <a:t>non </a:t>
            </a:r>
            <a:r>
              <a:rPr lang="en-US" dirty="0"/>
              <a:t>polarized </a:t>
            </a:r>
            <a:r>
              <a:rPr lang="en-US" dirty="0" smtClean="0"/>
              <a:t>beams</a:t>
            </a:r>
          </a:p>
          <a:p>
            <a:r>
              <a:rPr lang="en-US" dirty="0" smtClean="0"/>
              <a:t>Beam cooling</a:t>
            </a:r>
          </a:p>
          <a:p>
            <a:r>
              <a:rPr lang="en-US" dirty="0" smtClean="0"/>
              <a:t>Internal or </a:t>
            </a:r>
            <a:br>
              <a:rPr lang="en-US" dirty="0" smtClean="0"/>
            </a:br>
            <a:r>
              <a:rPr lang="en-US" dirty="0" smtClean="0"/>
              <a:t>external target</a:t>
            </a:r>
            <a:endParaRPr lang="sl-SI" dirty="0" smtClean="0"/>
          </a:p>
          <a:p>
            <a:r>
              <a:rPr lang="sl-SI" dirty="0" err="1" smtClean="0"/>
              <a:t>Preparations</a:t>
            </a:r>
            <a:r>
              <a:rPr lang="sl-SI" dirty="0" smtClean="0"/>
              <a:t> </a:t>
            </a:r>
            <a:r>
              <a:rPr lang="sl-SI" dirty="0" err="1" smtClean="0"/>
              <a:t>for</a:t>
            </a:r>
            <a:r>
              <a:rPr lang="sl-SI" dirty="0" smtClean="0"/>
              <a:t> </a:t>
            </a:r>
            <a:br>
              <a:rPr lang="sl-SI" dirty="0" smtClean="0"/>
            </a:br>
            <a:r>
              <a:rPr lang="sl-SI" dirty="0" smtClean="0"/>
              <a:t>EDM </a:t>
            </a:r>
            <a:r>
              <a:rPr lang="sl-SI" dirty="0" err="1" smtClean="0"/>
              <a:t>measurements</a:t>
            </a:r>
            <a:endParaRPr lang="sl-SI" dirty="0" smtClean="0"/>
          </a:p>
          <a:p>
            <a:pPr lvl="4">
              <a:buFont typeface="Wingdings 2" panose="05020102010507070707" pitchFamily="18" charset="2"/>
              <a:buNone/>
              <a:defRPr/>
            </a:pPr>
            <a:endParaRPr lang="sl-SI" dirty="0" smtClean="0"/>
          </a:p>
          <a:p>
            <a:pPr lvl="5">
              <a:defRPr/>
            </a:pPr>
            <a:endParaRPr lang="sl-SI" dirty="0" smtClean="0"/>
          </a:p>
        </p:txBody>
      </p:sp>
      <p:sp>
        <p:nvSpPr>
          <p:cNvPr id="163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COSY (FZJ)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EFD6A82-34CE-43E9-9DDA-D05C52861626}" type="slidenum">
              <a:rPr lang="sl-SI" altLang="en-US">
                <a:solidFill>
                  <a:srgbClr val="7F7F7F"/>
                </a:solidFill>
              </a:rPr>
              <a:pPr eaLnBrk="1" hangingPunct="1"/>
              <a:t>3</a:t>
            </a:fld>
            <a:endParaRPr lang="sl-SI" altLang="en-US">
              <a:solidFill>
                <a:srgbClr val="7F7F7F"/>
              </a:solidFill>
            </a:endParaRPr>
          </a:p>
        </p:txBody>
      </p:sp>
      <p:pic>
        <p:nvPicPr>
          <p:cNvPr id="37892" name="Picture 4" descr="http://www.fz-juelich.de/SharedDocs/Bilder/PORTAL/EN/EnergyEnvironment/cosy.jpg?__blob=po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572" y="1024526"/>
            <a:ext cx="5313771" cy="531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Označba mesta vsebine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81075"/>
                <a:ext cx="8229600" cy="229552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sl-SI" dirty="0" smtClean="0"/>
                  <a:t>ORM – Orbit </a:t>
                </a:r>
                <a:r>
                  <a:rPr lang="sl-SI" dirty="0" err="1" smtClean="0"/>
                  <a:t>Response</a:t>
                </a:r>
                <a:r>
                  <a:rPr lang="sl-SI" dirty="0" smtClean="0"/>
                  <a:t> </a:t>
                </a:r>
                <a:r>
                  <a:rPr lang="sl-SI" dirty="0" err="1" smtClean="0"/>
                  <a:t>Matrix</a:t>
                </a:r>
                <a:endParaRPr lang="sl-SI" dirty="0" smtClean="0"/>
              </a:p>
              <a:p>
                <a:r>
                  <a:rPr lang="sl-SI" dirty="0" smtClean="0"/>
                  <a:t>m x n </a:t>
                </a:r>
                <a:r>
                  <a:rPr lang="sl-SI" dirty="0" err="1" smtClean="0"/>
                  <a:t>for</a:t>
                </a:r>
                <a:r>
                  <a:rPr lang="sl-SI" dirty="0" smtClean="0"/>
                  <a:t> m </a:t>
                </a:r>
                <a:r>
                  <a:rPr lang="sl-SI" dirty="0" err="1" smtClean="0"/>
                  <a:t>bpms</a:t>
                </a:r>
                <a:r>
                  <a:rPr lang="sl-SI" dirty="0" smtClean="0"/>
                  <a:t> </a:t>
                </a:r>
                <a:r>
                  <a:rPr lang="sl-SI" dirty="0" err="1" smtClean="0"/>
                  <a:t>and</a:t>
                </a:r>
                <a:r>
                  <a:rPr lang="sl-SI" dirty="0" smtClean="0"/>
                  <a:t> n steerers</a:t>
                </a:r>
              </a:p>
              <a:p>
                <a:r>
                  <a:rPr lang="sl-SI" dirty="0" err="1" smtClean="0"/>
                  <a:t>Describes</a:t>
                </a:r>
                <a:r>
                  <a:rPr lang="sl-SI" dirty="0" smtClean="0"/>
                  <a:t> how steerer </a:t>
                </a:r>
                <a:r>
                  <a:rPr lang="sl-SI" dirty="0" err="1" smtClean="0"/>
                  <a:t>changes</a:t>
                </a:r>
                <a:r>
                  <a:rPr lang="sl-SI" dirty="0" smtClean="0"/>
                  <a:t> </a:t>
                </a:r>
                <a:r>
                  <a:rPr lang="sl-SI" dirty="0" err="1" smtClean="0"/>
                  <a:t>affect</a:t>
                </a:r>
                <a:r>
                  <a:rPr lang="sl-SI" dirty="0" smtClean="0"/>
                  <a:t> BPM </a:t>
                </a:r>
                <a:r>
                  <a:rPr lang="sl-SI" dirty="0" err="1" smtClean="0"/>
                  <a:t>measurements</a:t>
                </a:r>
                <a:endParaRPr lang="sl-SI" dirty="0" smtClean="0"/>
              </a:p>
              <a:p>
                <a14:m>
                  <m:oMath xmlns:m="http://schemas.openxmlformats.org/officeDocument/2006/math" xmlns="">
                    <m:r>
                      <a:rPr lang="sl-SI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sl-SI" b="0" dirty="0" smtClean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 xmlns="">
                    <m:r>
                      <a:rPr lang="sl-SI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sl-SI" b="0" dirty="0" smtClean="0">
                    <a:ea typeface="Cambria Math" panose="02040503050406030204" pitchFamily="18" charset="0"/>
                  </a:rPr>
                  <a:t> – </a:t>
                </a:r>
                <a:r>
                  <a:rPr lang="sl-SI" b="0" dirty="0" err="1" smtClean="0">
                    <a:ea typeface="Cambria Math" panose="02040503050406030204" pitchFamily="18" charset="0"/>
                  </a:rPr>
                  <a:t>beam</a:t>
                </a:r>
                <a:r>
                  <a:rPr lang="sl-SI" b="0" dirty="0" smtClean="0">
                    <a:ea typeface="Cambria Math" panose="02040503050406030204" pitchFamily="18" charset="0"/>
                  </a:rPr>
                  <a:t> </a:t>
                </a:r>
                <a:r>
                  <a:rPr lang="sl-SI" b="0" dirty="0" err="1" smtClean="0">
                    <a:ea typeface="Cambria Math" panose="02040503050406030204" pitchFamily="18" charset="0"/>
                  </a:rPr>
                  <a:t>position</a:t>
                </a:r>
                <a:r>
                  <a:rPr lang="sl-SI" b="0" dirty="0" smtClean="0">
                    <a:ea typeface="Cambria Math" panose="02040503050406030204" pitchFamily="18" charset="0"/>
                  </a:rPr>
                  <a:t> delta, </a:t>
                </a:r>
                <a:r>
                  <a:rPr lang="sl-SI" i="1" dirty="0">
                    <a:latin typeface="Cambria Math" panose="02040503050406030204" pitchFamily="18" charset="0"/>
                  </a:rPr>
                  <a:t/>
                </a:r>
                <a:br>
                  <a:rPr lang="sl-SI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 xmlns="">
                    <m:r>
                      <a:rPr lang="sl-SI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sl-SI" b="0" dirty="0" smtClean="0">
                    <a:ea typeface="Cambria Math" panose="02040503050406030204" pitchFamily="18" charset="0"/>
                  </a:rPr>
                  <a:t> – ORM, </a:t>
                </a:r>
                <a14:m>
                  <m:oMath xmlns:m="http://schemas.openxmlformats.org/officeDocument/2006/math" xmlns=""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sl-SI" b="0" dirty="0" smtClean="0">
                    <a:ea typeface="Cambria Math" panose="02040503050406030204" pitchFamily="18" charset="0"/>
                  </a:rPr>
                  <a:t> – steerer </a:t>
                </a:r>
                <a:r>
                  <a:rPr lang="sl-SI" b="0" dirty="0" err="1" smtClean="0">
                    <a:ea typeface="Cambria Math" panose="02040503050406030204" pitchFamily="18" charset="0"/>
                  </a:rPr>
                  <a:t>settings</a:t>
                </a:r>
                <a:endParaRPr lang="sl-SI" b="0" dirty="0" smtClean="0">
                  <a:ea typeface="Cambria Math" panose="02040503050406030204" pitchFamily="18" charset="0"/>
                </a:endParaRPr>
              </a:p>
              <a:p>
                <a:endParaRPr lang="sl-SI" b="0" dirty="0" smtClean="0"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Označba mesta vsebin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81075"/>
                <a:ext cx="8229600" cy="2295525"/>
              </a:xfrm>
              <a:blipFill rotWithShape="0">
                <a:blip r:embed="rId2"/>
                <a:stretch>
                  <a:fillRect l="-815" t="-3183" b="-1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 control based on ORM</a:t>
            </a:r>
            <a:endParaRPr lang="en-US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81827A-BF8A-4AB9-863F-0F76C9DD4E7D}" type="slidenum">
              <a:rPr lang="sl-SI" altLang="en-US" smtClean="0"/>
              <a:pPr/>
              <a:t>4</a:t>
            </a:fld>
            <a:endParaRPr lang="sl-SI" altLang="en-US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3" t="11393" r="34167" b="7222"/>
          <a:stretch/>
        </p:blipFill>
        <p:spPr>
          <a:xfrm>
            <a:off x="5943600" y="2667000"/>
            <a:ext cx="27432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478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Označba mesta vsebine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l-SI" dirty="0" smtClean="0"/>
                  <a:t>We </a:t>
                </a:r>
                <a:r>
                  <a:rPr lang="sl-SI" dirty="0" err="1" smtClean="0"/>
                  <a:t>would</a:t>
                </a:r>
                <a:r>
                  <a:rPr lang="sl-SI" dirty="0" smtClean="0"/>
                  <a:t> like </a:t>
                </a:r>
                <a14:m>
                  <m:oMath xmlns:m="http://schemas.openxmlformats.org/officeDocument/2006/math" xmlns=""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sl-SI" dirty="0">
                    <a:ea typeface="Cambria Math" panose="02040503050406030204" pitchFamily="18" charset="0"/>
                  </a:rPr>
                  <a:t> </a:t>
                </a:r>
                <a:r>
                  <a:rPr lang="sl-SI" dirty="0" err="1" smtClean="0">
                    <a:ea typeface="Cambria Math" panose="02040503050406030204" pitchFamily="18" charset="0"/>
                  </a:rPr>
                  <a:t>for</a:t>
                </a:r>
                <a:r>
                  <a:rPr lang="sl-SI" dirty="0" smtClean="0">
                    <a:ea typeface="Cambria Math" panose="02040503050406030204" pitchFamily="18" charset="0"/>
                  </a:rPr>
                  <a:t> </a:t>
                </a:r>
                <a:r>
                  <a:rPr lang="sl-SI" dirty="0" err="1" smtClean="0">
                    <a:ea typeface="Cambria Math" panose="02040503050406030204" pitchFamily="18" charset="0"/>
                  </a:rPr>
                  <a:t>desired</a:t>
                </a:r>
                <a:r>
                  <a:rPr lang="sl-SI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 xmlns="">
                    <m:r>
                      <a:rPr lang="sl-SI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sl-SI" dirty="0" smtClean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 xmlns="">
                    <m:r>
                      <a:rPr lang="sl-SI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sl-SI" dirty="0" smtClean="0">
                  <a:ea typeface="Cambria Math" panose="02040503050406030204" pitchFamily="18" charset="0"/>
                </a:endParaRPr>
              </a:p>
              <a:p>
                <a:r>
                  <a:rPr lang="sl-SI" dirty="0" smtClean="0">
                    <a:ea typeface="Cambria Math" panose="02040503050406030204" pitchFamily="18" charset="0"/>
                  </a:rPr>
                  <a:t>R </a:t>
                </a:r>
                <a:r>
                  <a:rPr lang="sl-SI" dirty="0" err="1" smtClean="0">
                    <a:ea typeface="Cambria Math" panose="02040503050406030204" pitchFamily="18" charset="0"/>
                  </a:rPr>
                  <a:t>usually</a:t>
                </a:r>
                <a:r>
                  <a:rPr lang="sl-SI" dirty="0" smtClean="0">
                    <a:ea typeface="Cambria Math" panose="02040503050406030204" pitchFamily="18" charset="0"/>
                  </a:rPr>
                  <a:t> not </a:t>
                </a:r>
                <a:r>
                  <a:rPr lang="sl-SI" dirty="0" err="1" smtClean="0">
                    <a:ea typeface="Cambria Math" panose="02040503050406030204" pitchFamily="18" charset="0"/>
                  </a:rPr>
                  <a:t>invertible</a:t>
                </a:r>
                <a:endParaRPr lang="sl-SI" dirty="0" smtClean="0">
                  <a:ea typeface="Cambria Math" panose="02040503050406030204" pitchFamily="18" charset="0"/>
                </a:endParaRPr>
              </a:p>
              <a:p>
                <a:r>
                  <a:rPr lang="sl-SI" dirty="0" smtClean="0">
                    <a:ea typeface="Cambria Math" panose="02040503050406030204" pitchFamily="18" charset="0"/>
                  </a:rPr>
                  <a:t>SVD </a:t>
                </a:r>
                <a:r>
                  <a:rPr lang="sl-SI" dirty="0" err="1" smtClean="0">
                    <a:ea typeface="Cambria Math" panose="02040503050406030204" pitchFamily="18" charset="0"/>
                  </a:rPr>
                  <a:t>decomposition</a:t>
                </a:r>
                <a:r>
                  <a:rPr lang="sl-SI" dirty="0" smtClean="0">
                    <a:ea typeface="Cambria Math" panose="02040503050406030204" pitchFamily="18" charset="0"/>
                  </a:rPr>
                  <a:t> -&gt; </a:t>
                </a:r>
                <a:r>
                  <a:rPr lang="sl-SI" dirty="0" err="1" smtClean="0">
                    <a:ea typeface="Cambria Math" panose="02040503050406030204" pitchFamily="18" charset="0"/>
                  </a:rPr>
                  <a:t>pseudo</a:t>
                </a:r>
                <a:r>
                  <a:rPr lang="sl-SI" dirty="0" smtClean="0">
                    <a:ea typeface="Cambria Math" panose="02040503050406030204" pitchFamily="18" charset="0"/>
                  </a:rPr>
                  <a:t> </a:t>
                </a:r>
                <a:r>
                  <a:rPr lang="sl-SI" dirty="0" err="1" smtClean="0">
                    <a:ea typeface="Cambria Math" panose="02040503050406030204" pitchFamily="18" charset="0"/>
                  </a:rPr>
                  <a:t>inverse</a:t>
                </a:r>
                <a:r>
                  <a:rPr lang="sl-SI" dirty="0" smtClean="0"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sl-SI" dirty="0" err="1" smtClean="0">
                    <a:ea typeface="Cambria Math" panose="02040503050406030204" pitchFamily="18" charset="0"/>
                  </a:rPr>
                  <a:t>Find</a:t>
                </a:r>
                <a:r>
                  <a:rPr lang="sl-SI" dirty="0" smtClean="0">
                    <a:ea typeface="Cambria Math" panose="02040503050406030204" pitchFamily="18" charset="0"/>
                  </a:rPr>
                  <a:t> </a:t>
                </a:r>
                <a:r>
                  <a:rPr lang="sl-SI" dirty="0" err="1" smtClean="0">
                    <a:ea typeface="Cambria Math" panose="02040503050406030204" pitchFamily="18" charset="0"/>
                  </a:rPr>
                  <a:t>optimal</a:t>
                </a:r>
                <a:r>
                  <a:rPr lang="sl-SI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 xmlns=""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sl-SI" dirty="0" smtClean="0"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Označba mesta vsebin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Orbit control based on ORM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81827A-BF8A-4AB9-863F-0F76C9DD4E7D}" type="slidenum">
              <a:rPr lang="sl-SI" altLang="en-US" smtClean="0"/>
              <a:pPr/>
              <a:t>5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4192751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 smtClean="0"/>
              <a:t>Measured</a:t>
            </a:r>
            <a:r>
              <a:rPr lang="sl-SI" dirty="0" smtClean="0"/>
              <a:t> ORM </a:t>
            </a:r>
            <a:r>
              <a:rPr lang="sl-SI" dirty="0" err="1" smtClean="0"/>
              <a:t>empirically</a:t>
            </a:r>
            <a:endParaRPr lang="sl-SI" dirty="0" smtClean="0"/>
          </a:p>
          <a:p>
            <a:r>
              <a:rPr lang="sl-SI" dirty="0" smtClean="0"/>
              <a:t>Model -&gt; ORM </a:t>
            </a:r>
            <a:r>
              <a:rPr lang="sl-SI" dirty="0" err="1" smtClean="0"/>
              <a:t>with</a:t>
            </a:r>
            <a:r>
              <a:rPr lang="sl-SI" dirty="0" smtClean="0"/>
              <a:t> a </a:t>
            </a:r>
            <a:r>
              <a:rPr lang="sl-SI" dirty="0" err="1" smtClean="0"/>
              <a:t>python</a:t>
            </a:r>
            <a:r>
              <a:rPr lang="sl-SI" dirty="0" smtClean="0"/>
              <a:t> </a:t>
            </a:r>
            <a:r>
              <a:rPr lang="sl-SI" dirty="0" err="1" smtClean="0"/>
              <a:t>script</a:t>
            </a:r>
            <a:endParaRPr lang="sl-SI" dirty="0" smtClean="0"/>
          </a:p>
          <a:p>
            <a:r>
              <a:rPr lang="sl-SI" dirty="0" smtClean="0"/>
              <a:t>Data </a:t>
            </a:r>
            <a:r>
              <a:rPr lang="sl-SI" dirty="0" err="1" smtClean="0"/>
              <a:t>from</a:t>
            </a:r>
            <a:r>
              <a:rPr lang="sl-SI" dirty="0" smtClean="0"/>
              <a:t> MAD-&gt; </a:t>
            </a:r>
            <a:r>
              <a:rPr lang="sl-SI" dirty="0" err="1" smtClean="0"/>
              <a:t>bump</a:t>
            </a:r>
            <a:r>
              <a:rPr lang="sl-SI" dirty="0" smtClean="0"/>
              <a:t> </a:t>
            </a:r>
            <a:r>
              <a:rPr lang="sl-SI" dirty="0" err="1" smtClean="0"/>
              <a:t>creation</a:t>
            </a:r>
            <a:endParaRPr lang="sl-SI" dirty="0" smtClean="0"/>
          </a:p>
          <a:p>
            <a:r>
              <a:rPr lang="sl-SI" dirty="0" err="1" smtClean="0"/>
              <a:t>Bump</a:t>
            </a:r>
            <a:r>
              <a:rPr lang="sl-SI" dirty="0" smtClean="0"/>
              <a:t> </a:t>
            </a:r>
            <a:r>
              <a:rPr lang="sl-SI" dirty="0" err="1" smtClean="0"/>
              <a:t>creation</a:t>
            </a:r>
            <a:r>
              <a:rPr lang="sl-SI" dirty="0" smtClean="0"/>
              <a:t> </a:t>
            </a:r>
            <a:r>
              <a:rPr lang="sl-SI" dirty="0" err="1" smtClean="0"/>
              <a:t>confirms</a:t>
            </a:r>
            <a:r>
              <a:rPr lang="sl-SI" dirty="0" smtClean="0"/>
              <a:t> </a:t>
            </a:r>
            <a:r>
              <a:rPr lang="sl-SI" dirty="0" err="1" smtClean="0"/>
              <a:t>that</a:t>
            </a:r>
            <a:r>
              <a:rPr lang="sl-SI" dirty="0" smtClean="0"/>
              <a:t> model is </a:t>
            </a:r>
            <a:r>
              <a:rPr lang="sl-SI" dirty="0" err="1" smtClean="0"/>
              <a:t>realistic</a:t>
            </a:r>
            <a:endParaRPr lang="sl-SI" dirty="0" smtClean="0"/>
          </a:p>
          <a:p>
            <a:endParaRPr lang="en-US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ORM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Bump</a:t>
            </a:r>
            <a:r>
              <a:rPr lang="sl-SI" dirty="0" smtClean="0"/>
              <a:t> </a:t>
            </a:r>
            <a:r>
              <a:rPr lang="sl-SI" dirty="0" err="1" smtClean="0"/>
              <a:t>Creation</a:t>
            </a:r>
            <a:endParaRPr lang="en-US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81827A-BF8A-4AB9-863F-0F76C9DD4E7D}" type="slidenum">
              <a:rPr lang="sl-SI" altLang="en-US" smtClean="0"/>
              <a:pPr/>
              <a:t>6</a:t>
            </a:fld>
            <a:endParaRPr lang="sl-SI" altLang="en-US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3581400"/>
            <a:ext cx="88773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10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/>
          <p:cNvSpPr>
            <a:spLocks noGrp="1"/>
          </p:cNvSpPr>
          <p:nvPr>
            <p:ph idx="1"/>
          </p:nvPr>
        </p:nvSpPr>
        <p:spPr>
          <a:xfrm>
            <a:off x="457200" y="981075"/>
            <a:ext cx="4343400" cy="5400675"/>
          </a:xfrm>
        </p:spPr>
        <p:txBody>
          <a:bodyPr/>
          <a:lstStyle/>
          <a:p>
            <a:r>
              <a:rPr lang="en-US" dirty="0" smtClean="0"/>
              <a:t>Custom CPU with Motorola processors</a:t>
            </a:r>
          </a:p>
          <a:p>
            <a:r>
              <a:rPr lang="en-US" dirty="0" smtClean="0"/>
              <a:t>Ethernet based </a:t>
            </a:r>
            <a:r>
              <a:rPr lang="sl-SI" dirty="0" err="1" smtClean="0"/>
              <a:t>timing</a:t>
            </a:r>
            <a:r>
              <a:rPr lang="en-US" dirty="0" smtClean="0"/>
              <a:t> on 10 Megabit non switched network</a:t>
            </a:r>
          </a:p>
          <a:p>
            <a:r>
              <a:rPr lang="en-US" dirty="0" smtClean="0"/>
              <a:t>Non distributed</a:t>
            </a:r>
          </a:p>
          <a:p>
            <a:r>
              <a:rPr lang="en-US" dirty="0" err="1" smtClean="0"/>
              <a:t>Tcl</a:t>
            </a:r>
            <a:r>
              <a:rPr lang="en-US" dirty="0" smtClean="0"/>
              <a:t>/</a:t>
            </a:r>
            <a:r>
              <a:rPr lang="en-US" dirty="0" err="1" smtClean="0"/>
              <a:t>Tk</a:t>
            </a:r>
            <a:r>
              <a:rPr lang="en-US" dirty="0" smtClean="0"/>
              <a:t> GUIs</a:t>
            </a:r>
            <a:r>
              <a:rPr lang="sl-SI" dirty="0" smtClean="0"/>
              <a:t>, TCP</a:t>
            </a:r>
            <a:endParaRPr lang="en-US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COSY Control System</a:t>
            </a:r>
            <a:endParaRPr lang="en-US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81827A-BF8A-4AB9-863F-0F76C9DD4E7D}" type="slidenum">
              <a:rPr lang="sl-SI" altLang="en-US" smtClean="0"/>
              <a:pPr/>
              <a:t>7</a:t>
            </a:fld>
            <a:endParaRPr lang="sl-SI" altLang="en-US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57650" y="1700076"/>
            <a:ext cx="59436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1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Control</a:t>
            </a:r>
            <a:r>
              <a:rPr lang="sl-SI" dirty="0" smtClean="0"/>
              <a:t> </a:t>
            </a:r>
            <a:r>
              <a:rPr lang="sl-SI" dirty="0" err="1" smtClean="0"/>
              <a:t>system</a:t>
            </a:r>
            <a:r>
              <a:rPr lang="sl-SI" dirty="0" smtClean="0"/>
              <a:t> design</a:t>
            </a:r>
            <a:endParaRPr lang="en-US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81827A-BF8A-4AB9-863F-0F76C9DD4E7D}" type="slidenum">
              <a:rPr lang="sl-SI" altLang="en-US" smtClean="0"/>
              <a:pPr/>
              <a:t>8</a:t>
            </a:fld>
            <a:endParaRPr lang="sl-SI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371600" y="1295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Predm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362226"/>
              </p:ext>
            </p:extLst>
          </p:nvPr>
        </p:nvGraphicFramePr>
        <p:xfrm>
          <a:off x="685800" y="1143000"/>
          <a:ext cx="7492083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5" r:id="rId4" imgW="3991675" imgH="2631614" progId="Visio.Drawing.15">
                  <p:embed/>
                </p:oleObj>
              </mc:Choice>
              <mc:Fallback>
                <p:oleObj r:id="rId4" imgW="3991675" imgH="2631614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143000"/>
                        <a:ext cx="7492083" cy="4953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0918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57206"/>
            <a:ext cx="8229600" cy="30484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COSY cycle operation</a:t>
            </a:r>
            <a:endParaRPr lang="en-US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81827A-BF8A-4AB9-863F-0F76C9DD4E7D}" type="slidenum">
              <a:rPr lang="sl-SI" altLang="en-US" smtClean="0"/>
              <a:pPr/>
              <a:t>9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990867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osylab_template_MS2007">
  <a:themeElements>
    <a:clrScheme name="Custom 2">
      <a:dk1>
        <a:sysClr val="windowText" lastClr="000000"/>
      </a:dk1>
      <a:lt1>
        <a:sysClr val="window" lastClr="FFFFFF"/>
      </a:lt1>
      <a:dk2>
        <a:srgbClr val="EE2E24"/>
      </a:dk2>
      <a:lt2>
        <a:srgbClr val="A1A1A1"/>
      </a:lt2>
      <a:accent1>
        <a:srgbClr val="595959"/>
      </a:accent1>
      <a:accent2>
        <a:srgbClr val="A3140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SL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Cosylab_template_MS97-2003</Template>
  <TotalTime>5614</TotalTime>
  <Words>248</Words>
  <Application>Microsoft Macintosh PowerPoint</Application>
  <PresentationFormat>On-screen Show (4:3)</PresentationFormat>
  <Paragraphs>74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Cosylab_template_MS2007</vt:lpstr>
      <vt:lpstr>Visio.Drawing.15</vt:lpstr>
      <vt:lpstr>ORBIT CONTORL AT COSY</vt:lpstr>
      <vt:lpstr>Intro</vt:lpstr>
      <vt:lpstr>COSY (FZJ)</vt:lpstr>
      <vt:lpstr>Orbit control based on ORM</vt:lpstr>
      <vt:lpstr>Orbit control based on ORM</vt:lpstr>
      <vt:lpstr>ORM and Bump Creation</vt:lpstr>
      <vt:lpstr>COSY Control System</vt:lpstr>
      <vt:lpstr>Control system design</vt:lpstr>
      <vt:lpstr>COSY cycle operation</vt:lpstr>
      <vt:lpstr>COSY cycle operation + OC</vt:lpstr>
      <vt:lpstr>Full orbit correction state machine</vt:lpstr>
      <vt:lpstr>Orbit correction GUI</vt:lpstr>
      <vt:lpstr>Creation of a vertical bump</vt:lpstr>
      <vt:lpstr>Correcting a vertical bump</vt:lpstr>
      <vt:lpstr>Correction to zero over multiple cycles</vt:lpstr>
      <vt:lpstr>Solving possible bottlenecks</vt:lpstr>
      <vt:lpstr>Conclusions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ORBIT CONTORL AT COSY</dc:title>
  <dc:creator>Jan Malec</dc:creator>
  <cp:lastModifiedBy>Timo Korhonen</cp:lastModifiedBy>
  <cp:revision>29</cp:revision>
  <dcterms:created xsi:type="dcterms:W3CDTF">2017-10-02T06:30:21Z</dcterms:created>
  <dcterms:modified xsi:type="dcterms:W3CDTF">2017-10-07T09:37:01Z</dcterms:modified>
</cp:coreProperties>
</file>