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64" r:id="rId1"/>
  </p:sldMasterIdLst>
  <p:notesMasterIdLst>
    <p:notesMasterId r:id="rId13"/>
  </p:notesMasterIdLst>
  <p:handoutMasterIdLst>
    <p:handoutMasterId r:id="rId14"/>
  </p:handoutMasterIdLst>
  <p:sldIdLst>
    <p:sldId id="331" r:id="rId2"/>
    <p:sldId id="335" r:id="rId3"/>
    <p:sldId id="332" r:id="rId4"/>
    <p:sldId id="333" r:id="rId5"/>
    <p:sldId id="334" r:id="rId6"/>
    <p:sldId id="336" r:id="rId7"/>
    <p:sldId id="337" r:id="rId8"/>
    <p:sldId id="338" r:id="rId9"/>
    <p:sldId id="340" r:id="rId10"/>
    <p:sldId id="339" r:id="rId11"/>
    <p:sldId id="341" r:id="rId12"/>
  </p:sldIdLst>
  <p:sldSz cx="9144000" cy="6858000" type="screen4x3"/>
  <p:notesSz cx="7099300" cy="10234613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31"/>
            <p14:sldId id="335"/>
            <p14:sldId id="332"/>
            <p14:sldId id="333"/>
            <p14:sldId id="334"/>
            <p14:sldId id="336"/>
            <p14:sldId id="337"/>
            <p14:sldId id="338"/>
            <p14:sldId id="340"/>
            <p14:sldId id="339"/>
            <p14:sldId id="3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FFFFFF"/>
    <a:srgbClr val="808080"/>
    <a:srgbClr val="000000"/>
    <a:srgbClr val="FDCA00"/>
    <a:srgbClr val="EF5B00"/>
    <a:srgbClr val="C50006"/>
    <a:srgbClr val="7C204E"/>
    <a:srgbClr val="003B6E"/>
    <a:srgbClr val="197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953" autoAdjust="0"/>
  </p:normalViewPr>
  <p:slideViewPr>
    <p:cSldViewPr snapToObjects="1">
      <p:cViewPr varScale="1">
        <p:scale>
          <a:sx n="111" d="100"/>
          <a:sy n="111" d="100"/>
        </p:scale>
        <p:origin x="-1536" y="-78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0" d="100"/>
          <a:sy n="90" d="100"/>
        </p:scale>
        <p:origin x="-2964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6" rIns="99030" bIns="49516" numCol="1" anchor="t" anchorCtr="0" compatLnSpc="1">
            <a:prstTxWarp prst="textNoShape">
              <a:avLst/>
            </a:prstTxWarp>
          </a:bodyPr>
          <a:lstStyle>
            <a:lvl1pPr defTabSz="990363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GB" smtClean="0">
                <a:latin typeface="+mn-lt"/>
              </a:rPr>
              <a:t>bla bla bla</a:t>
            </a: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91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6" rIns="99030" bIns="49516" numCol="1" anchor="t" anchorCtr="0" compatLnSpc="1">
            <a:prstTxWarp prst="textNoShape">
              <a:avLst/>
            </a:prstTxWarp>
          </a:bodyPr>
          <a:lstStyle>
            <a:lvl1pPr algn="r" defTabSz="990363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date date date</a:t>
            </a: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6" rIns="99030" bIns="49516" numCol="1" anchor="b" anchorCtr="0" compatLnSpc="1">
            <a:prstTxWarp prst="textNoShape">
              <a:avLst/>
            </a:prstTxWarp>
          </a:bodyPr>
          <a:lstStyle>
            <a:lvl1pPr defTabSz="990363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91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6" rIns="99030" bIns="49516" numCol="1" anchor="b" anchorCtr="0" compatLnSpc="1">
            <a:prstTxWarp prst="textNoShape">
              <a:avLst/>
            </a:prstTxWarp>
          </a:bodyPr>
          <a:lstStyle>
            <a:lvl1pPr algn="r" defTabSz="990363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6" rIns="99030" bIns="49516" numCol="1" anchor="t" anchorCtr="0" compatLnSpc="1">
            <a:prstTxWarp prst="textNoShape">
              <a:avLst/>
            </a:prstTxWarp>
          </a:bodyPr>
          <a:lstStyle>
            <a:lvl1pPr defTabSz="990363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de-DE" dirty="0" err="1" smtClean="0"/>
              <a:t>bla</a:t>
            </a:r>
            <a:r>
              <a:rPr lang="de-DE" dirty="0" smtClean="0"/>
              <a:t> </a:t>
            </a:r>
            <a:r>
              <a:rPr lang="de-DE" dirty="0" err="1" smtClean="0"/>
              <a:t>bla</a:t>
            </a:r>
            <a:r>
              <a:rPr lang="de-DE" dirty="0" smtClean="0"/>
              <a:t> </a:t>
            </a:r>
            <a:r>
              <a:rPr lang="de-DE" dirty="0" err="1" smtClean="0"/>
              <a:t>bla</a:t>
            </a: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91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6" rIns="99030" bIns="49516" numCol="1" anchor="t" anchorCtr="0" compatLnSpc="1">
            <a:prstTxWarp prst="textNoShape">
              <a:avLst/>
            </a:prstTxWarp>
          </a:bodyPr>
          <a:lstStyle>
            <a:lvl1pPr algn="r" defTabSz="990363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smtClean="0"/>
              <a:t>date date date</a:t>
            </a: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303" y="4862119"/>
            <a:ext cx="5204695" cy="460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6" rIns="99030" bIns="49516" numCol="1" anchor="b" anchorCtr="0" compatLnSpc="1">
            <a:prstTxWarp prst="textNoShape">
              <a:avLst/>
            </a:prstTxWarp>
          </a:bodyPr>
          <a:lstStyle>
            <a:lvl1pPr defTabSz="990363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91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6" rIns="99030" bIns="49516" numCol="1" anchor="b" anchorCtr="0" compatLnSpc="1">
            <a:prstTxWarp prst="textNoShape">
              <a:avLst/>
            </a:prstTxWarp>
          </a:bodyPr>
          <a:lstStyle>
            <a:lvl1pPr algn="r" defTabSz="990363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bla bla bla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date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6599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47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316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44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617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810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06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984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750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152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7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1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 dirty="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pics.web.psi.ch/software/iocUtils.tgz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pics.web.psi.ch/software/caInfoFields-R3-14.patch" TargetMode="External"/><Relationship Id="rId4" Type="http://schemas.openxmlformats.org/officeDocument/2006/relationships/hyperlink" Target="http://epics.web.psi.ch/software/caInfoFields-R3-15.pat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4387" y="4572001"/>
            <a:ext cx="7969249" cy="1090800"/>
          </a:xfrm>
        </p:spPr>
        <p:txBody>
          <a:bodyPr/>
          <a:lstStyle/>
          <a:p>
            <a:r>
              <a:rPr lang="en-GB" dirty="0" smtClean="0"/>
              <a:t>IOC Utilities at PSI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Dirk Zimoch  </a:t>
            </a:r>
            <a:r>
              <a:rPr lang="en-GB" dirty="0"/>
              <a:t>::  </a:t>
            </a:r>
            <a:r>
              <a:rPr lang="en-GB" dirty="0" smtClean="0"/>
              <a:t>Controls Section  </a:t>
            </a:r>
            <a:r>
              <a:rPr lang="en-GB" dirty="0"/>
              <a:t>::  Paul </a:t>
            </a:r>
            <a:r>
              <a:rPr lang="en-GB" dirty="0" err="1"/>
              <a:t>Scherrer</a:t>
            </a:r>
            <a:r>
              <a:rPr lang="en-GB" dirty="0"/>
              <a:t> </a:t>
            </a:r>
            <a:r>
              <a:rPr lang="en-GB" dirty="0" err="1" smtClean="0"/>
              <a:t>Institut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814387" y="5662800"/>
            <a:ext cx="685395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dirty="0" smtClean="0">
                <a:solidFill>
                  <a:srgbClr val="969696"/>
                </a:solidFill>
                <a:latin typeface="+mn-lt"/>
              </a:rPr>
              <a:t>EPICS Collaboration Meeting at ICALEPCS 2017</a:t>
            </a:r>
            <a:endParaRPr lang="en-GB" sz="1800" b="1" kern="1000" spc="30" dirty="0" smtClean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59519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42988" y="1341438"/>
            <a:ext cx="7742237" cy="4823866"/>
          </a:xfrm>
        </p:spPr>
        <p:txBody>
          <a:bodyPr/>
          <a:lstStyle/>
          <a:p>
            <a:r>
              <a:rPr lang="en-US" dirty="0" smtClean="0"/>
              <a:t>New iterator API function: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dbNextMatchingInfo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 smtClean="0"/>
          </a:p>
          <a:p>
            <a:pPr marL="361950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char*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patternlist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{"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autosaveFields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NULL};</a:t>
            </a:r>
          </a:p>
          <a:p>
            <a:pPr marL="361950" lvl="2" indent="0"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dbInitEntry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pdbbase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&amp;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dbentry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while(</a:t>
            </a:r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dbNextMatchingInfo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(&amp;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dbentry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patternlist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== 0)</a:t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("%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s.%s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\"%s\"\n",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dbGetRecordName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(&amp;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dbentry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dbGetInfoName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(&amp;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dbentry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),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dbGetInfoString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(&amp;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dbentry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dbFinishEntry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(&amp;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dbentry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 smtClean="0"/>
          </a:p>
          <a:p>
            <a:pPr marL="182563" indent="-182563"/>
            <a:endParaRPr lang="en-US" dirty="0" smtClean="0"/>
          </a:p>
          <a:p>
            <a:pPr marL="182563" indent="-182563"/>
            <a:r>
              <a:rPr lang="en-US" dirty="0" smtClean="0"/>
              <a:t>Goody: Use Channel Access to read info fields</a:t>
            </a:r>
          </a:p>
          <a:p>
            <a:pPr marL="361950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caget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REC1.autosaveFields_pass0</a:t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REC1.autosaveFields_pass0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LOLO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LOW LLSV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LSV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Info Fields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236296" y="1628800"/>
            <a:ext cx="1440161" cy="756084"/>
          </a:xfrm>
          <a:prstGeom prst="wedgeRoundRectCallout">
            <a:avLst>
              <a:gd name="adj1" fmla="val -113748"/>
              <a:gd name="adj2" fmla="val 7048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NULL terminated array of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pattern strings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173" name="Picture 5" descr="C:\Users\zimoch\AppData\Local\Microsoft\Windows\Temporary Internet Files\Content.IE5\HUQH0MJE\Smil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77" y="4689757"/>
            <a:ext cx="1259523" cy="125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81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Package with utility </a:t>
            </a:r>
            <a:r>
              <a:rPr lang="en-US" dirty="0" smtClean="0"/>
              <a:t>functions (everything </a:t>
            </a:r>
            <a:r>
              <a:rPr lang="en-US" dirty="0" smtClean="0"/>
              <a:t>except Channel Access </a:t>
            </a:r>
            <a:r>
              <a:rPr lang="en-US" dirty="0" smtClean="0"/>
              <a:t>patch)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epics.web.psi.ch/software/iocUtils.tgz</a:t>
            </a:r>
            <a:endParaRPr lang="en-US" dirty="0" smtClean="0"/>
          </a:p>
          <a:p>
            <a:pPr marL="177800" lvl="1" indent="0">
              <a:buNone/>
            </a:pPr>
            <a:endParaRPr lang="en-US" dirty="0" smtClean="0"/>
          </a:p>
          <a:p>
            <a:r>
              <a:rPr lang="en-US" dirty="0" smtClean="0"/>
              <a:t>Patch </a:t>
            </a:r>
            <a:r>
              <a:rPr lang="en-US" dirty="0" smtClean="0"/>
              <a:t>for </a:t>
            </a:r>
            <a:r>
              <a:rPr lang="en-US" dirty="0" smtClean="0"/>
              <a:t>Channel </a:t>
            </a:r>
            <a:r>
              <a:rPr lang="en-US" dirty="0" smtClean="0"/>
              <a:t>Access </a:t>
            </a:r>
            <a:r>
              <a:rPr lang="en-US" dirty="0" smtClean="0"/>
              <a:t>to </a:t>
            </a:r>
            <a:r>
              <a:rPr lang="en-US" dirty="0" smtClean="0"/>
              <a:t>info </a:t>
            </a:r>
            <a:r>
              <a:rPr lang="en-US" dirty="0" smtClean="0"/>
              <a:t>fields</a:t>
            </a:r>
          </a:p>
          <a:p>
            <a:pPr lvl="1"/>
            <a:r>
              <a:rPr lang="en-US" dirty="0" smtClean="0"/>
              <a:t>for EPICS 3.15 and 3.16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epics.web.psi.ch/software/caInfoFields-R3-15.patch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or EPICS 3.14</a:t>
            </a:r>
            <a:br>
              <a:rPr lang="en-US" dirty="0" smtClean="0"/>
            </a:b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epics.web.psi.ch/software/caInfoFields-R3-14.patch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will try to get these changes into EPICS base.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it?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Page </a:t>
            </a:r>
            <a:fld id="{EBC07571-3134-BB4B-B83F-1A9FE18D34F3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8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Simplify tedious work</a:t>
            </a:r>
          </a:p>
          <a:p>
            <a:pPr lvl="1"/>
            <a:r>
              <a:rPr lang="en-US" dirty="0" smtClean="0"/>
              <a:t>Adding new scan rate</a:t>
            </a:r>
          </a:p>
          <a:p>
            <a:pPr lvl="1"/>
            <a:r>
              <a:rPr lang="en-US" dirty="0" smtClean="0"/>
              <a:t>Add</a:t>
            </a:r>
            <a:r>
              <a:rPr lang="en-US" dirty="0"/>
              <a:t>ing</a:t>
            </a:r>
            <a:r>
              <a:rPr lang="en-US" dirty="0" smtClean="0"/>
              <a:t> breakpoint tables</a:t>
            </a:r>
          </a:p>
          <a:p>
            <a:pPr lvl="1"/>
            <a:r>
              <a:rPr lang="en-US" dirty="0" smtClean="0"/>
              <a:t>Setting EPICS_CA_MAX_ARRAY_BYTES</a:t>
            </a:r>
          </a:p>
          <a:p>
            <a:endParaRPr lang="en-US" dirty="0" smtClean="0"/>
          </a:p>
          <a:p>
            <a:r>
              <a:rPr lang="en-US" dirty="0" smtClean="0"/>
              <a:t>Help debugging with reverse lookup functions</a:t>
            </a:r>
          </a:p>
          <a:p>
            <a:pPr lvl="1"/>
            <a:r>
              <a:rPr lang="en-US" dirty="0"/>
              <a:t>Listing all aliases of a </a:t>
            </a:r>
            <a:r>
              <a:rPr lang="en-US" dirty="0" smtClean="0"/>
              <a:t>record</a:t>
            </a:r>
          </a:p>
          <a:p>
            <a:pPr lvl="1"/>
            <a:r>
              <a:rPr lang="en-US" dirty="0"/>
              <a:t>Listing all links pointing to a </a:t>
            </a:r>
            <a:r>
              <a:rPr lang="en-US" dirty="0" smtClean="0"/>
              <a:t>record</a:t>
            </a:r>
          </a:p>
          <a:p>
            <a:pPr lvl="1"/>
            <a:r>
              <a:rPr lang="en-US" dirty="0"/>
              <a:t>Listing all CA connections to a </a:t>
            </a:r>
            <a:r>
              <a:rPr lang="en-US" dirty="0" smtClean="0"/>
              <a:t>record</a:t>
            </a:r>
          </a:p>
          <a:p>
            <a:endParaRPr lang="en-US" dirty="0" smtClean="0"/>
          </a:p>
          <a:p>
            <a:r>
              <a:rPr lang="en-US" dirty="0" smtClean="0"/>
              <a:t>Accessing info fields</a:t>
            </a:r>
          </a:p>
          <a:p>
            <a:pPr lvl="1"/>
            <a:r>
              <a:rPr lang="en-US" dirty="0" smtClean="0"/>
              <a:t>List matching </a:t>
            </a:r>
            <a:r>
              <a:rPr lang="en-US" dirty="0" err="1" smtClean="0"/>
              <a:t>infos</a:t>
            </a:r>
            <a:r>
              <a:rPr lang="en-US" dirty="0" smtClean="0"/>
              <a:t> of all records</a:t>
            </a:r>
          </a:p>
          <a:p>
            <a:pPr lvl="1"/>
            <a:r>
              <a:rPr lang="en-US" dirty="0" smtClean="0"/>
              <a:t>Iterator API function to traverse matching </a:t>
            </a:r>
            <a:r>
              <a:rPr lang="en-US" dirty="0" err="1" smtClean="0"/>
              <a:t>infos</a:t>
            </a:r>
            <a:endParaRPr lang="en-US" dirty="0" smtClean="0"/>
          </a:p>
          <a:p>
            <a:pPr lvl="1"/>
            <a:r>
              <a:rPr lang="en-US" dirty="0" smtClean="0"/>
              <a:t>Read </a:t>
            </a:r>
            <a:r>
              <a:rPr lang="en-US" dirty="0" err="1" smtClean="0"/>
              <a:t>infos</a:t>
            </a:r>
            <a:r>
              <a:rPr lang="en-US" dirty="0" smtClean="0"/>
              <a:t> with Channel Access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Make Life Easier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pic>
        <p:nvPicPr>
          <p:cNvPr id="8196" name="Picture 4" descr="C:\Users\zimoch\AppData\Local\Microsoft\Windows\Temporary Internet Files\Content.IE5\QFE9HEKJ\palm-tree-155730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4" y="1052736"/>
            <a:ext cx="3619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35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Edit </a:t>
            </a:r>
            <a:r>
              <a:rPr lang="en-US" dirty="0" err="1" smtClean="0"/>
              <a:t>menuScan.dbd</a:t>
            </a:r>
            <a:r>
              <a:rPr lang="en-US" dirty="0" smtClean="0"/>
              <a:t> the right way and rebuild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 simply execute </a:t>
            </a:r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addScan</a:t>
            </a:r>
            <a:r>
              <a:rPr lang="en-US" dirty="0" smtClean="0"/>
              <a:t> command in startup script:</a:t>
            </a:r>
          </a:p>
          <a:p>
            <a:pPr marL="361950" lvl="2" indent="0"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addScan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.3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onsolas" panose="020B0609020204030204" pitchFamily="49" charset="0"/>
              </a:rPr>
              <a:t>A</a:t>
            </a:r>
            <a:r>
              <a:rPr lang="en-US" dirty="0" smtClean="0">
                <a:cs typeface="Consolas" panose="020B0609020204030204" pitchFamily="49" charset="0"/>
              </a:rPr>
              <a:t>utomatically calls </a:t>
            </a:r>
            <a:r>
              <a:rPr lang="en-US" dirty="0" err="1" smtClean="0">
                <a:cs typeface="Consolas" panose="020B0609020204030204" pitchFamily="49" charset="0"/>
              </a:rPr>
              <a:t>sysClkRateSet</a:t>
            </a:r>
            <a:r>
              <a:rPr lang="en-US" dirty="0" smtClean="0">
                <a:cs typeface="Consolas" panose="020B0609020204030204" pitchFamily="49" charset="0"/>
              </a:rPr>
              <a:t>() on </a:t>
            </a:r>
            <a:r>
              <a:rPr lang="en-US" dirty="0" err="1" smtClean="0">
                <a:cs typeface="Consolas" panose="020B0609020204030204" pitchFamily="49" charset="0"/>
              </a:rPr>
              <a:t>vxWorks</a:t>
            </a:r>
            <a:r>
              <a:rPr lang="en-US" dirty="0" smtClean="0">
                <a:cs typeface="Consolas" panose="020B0609020204030204" pitchFamily="49" charset="0"/>
              </a:rPr>
              <a:t> if necessary</a:t>
            </a:r>
            <a:endParaRPr lang="en-US" dirty="0"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Adding New </a:t>
            </a:r>
            <a:r>
              <a:rPr lang="en-US" dirty="0"/>
              <a:t>S</a:t>
            </a:r>
            <a:r>
              <a:rPr lang="en-US" dirty="0" smtClean="0"/>
              <a:t>can </a:t>
            </a:r>
            <a:r>
              <a:rPr lang="en-US" dirty="0"/>
              <a:t>R</a:t>
            </a:r>
            <a:r>
              <a:rPr lang="en-US" dirty="0" smtClean="0"/>
              <a:t>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3757951"/>
            <a:ext cx="6552728" cy="67916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wrap="square" lIns="36000" tIns="0" rIns="36000" bIns="0" rtlCol="0">
            <a:noAutofit/>
          </a:bodyPr>
          <a:lstStyle/>
          <a:p>
            <a:pPr marL="0" lvl="2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choice(menuScan_2_second,".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2 second")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choice(menuScan_1_second,".1 second")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3745149"/>
            <a:ext cx="6552728" cy="228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0" rIns="3600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choice(menuScan_3_second,".3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second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endParaRPr lang="en-US" sz="14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628800"/>
            <a:ext cx="6552728" cy="212915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wrap="square" lIns="36000" tIns="0" rIns="36000" bIns="0" rtlCol="0">
            <a:noAutofit/>
          </a:bodyPr>
          <a:lstStyle/>
          <a:p>
            <a:pPr marL="0" lvl="1"/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menu(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menuScan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choice(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menuScanPassive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,"Passive")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choice(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menuScanEvent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,"Event")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choice(menuScanI_O_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,"I/O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# Periodic scans follow,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ordered from slowest to fastest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choice(menuScan10_second,"10 second")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choice(menuScan5_second,"5 second")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choice(menuScan2_second,"2 second")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choice(menuScan1_second,"1 second")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choice(menuScan_5_second,".5 second")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559508" y="2982781"/>
            <a:ext cx="1512168" cy="756084"/>
          </a:xfrm>
          <a:prstGeom prst="wedgeRoundRectCallout">
            <a:avLst>
              <a:gd name="adj1" fmla="val 107846"/>
              <a:gd name="adj2" fmla="val 6346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Basically arbitrary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name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367547" y="2765786"/>
            <a:ext cx="1838765" cy="756084"/>
          </a:xfrm>
          <a:prstGeom prst="wedgeRoundRectCallout">
            <a:avLst>
              <a:gd name="adj1" fmla="val -107005"/>
              <a:gd name="adj2" fmla="val 8668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Defines new scan rate.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b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Up to  R</a:t>
            </a:r>
            <a:r>
              <a:rPr lang="en-US" sz="1200" dirty="0" smtClean="0">
                <a:latin typeface="+mn-lt"/>
              </a:rPr>
              <a:t>3.15: unit must be “second”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6" name="Picture 2" descr="C:\Users\zimoch\AppData\Local\Microsoft\Windows\Temporary Internet Files\Content.IE5\2P03EOIS\4wBO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30" y="4725144"/>
            <a:ext cx="1584176" cy="159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31640" y="3975786"/>
            <a:ext cx="6552728" cy="67916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wrap="square" lIns="36000" tIns="0" rIns="36000" bIns="0" rtlCol="0">
            <a:noAutofit/>
          </a:bodyPr>
          <a:lstStyle/>
          <a:p>
            <a:pPr marL="0" lvl="2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choice(menuScan_2_second,".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2 second")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choice(menuScan_1_second,".1 second")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46194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8 0.00046 L -3.05556E-6 0.02845 " pathEditMode="fixed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  <p:bldP spid="8" grpId="1" animBg="1"/>
      <p:bldP spid="6" grpId="0" animBg="1"/>
      <p:bldP spid="7" grpId="0" animBg="1"/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42988" y="1341438"/>
            <a:ext cx="7742237" cy="4967882"/>
          </a:xfrm>
        </p:spPr>
        <p:txBody>
          <a:bodyPr>
            <a:noAutofit/>
          </a:bodyPr>
          <a:lstStyle/>
          <a:p>
            <a:r>
              <a:rPr lang="en-US" dirty="0" smtClean="0"/>
              <a:t>Include </a:t>
            </a:r>
            <a:r>
              <a:rPr lang="en-US" dirty="0" err="1" smtClean="0"/>
              <a:t>bpt</a:t>
            </a:r>
            <a:r>
              <a:rPr lang="en-US" dirty="0" smtClean="0"/>
              <a:t>*.</a:t>
            </a:r>
            <a:r>
              <a:rPr lang="en-US" dirty="0" err="1" smtClean="0"/>
              <a:t>dbd</a:t>
            </a:r>
            <a:r>
              <a:rPr lang="en-US" dirty="0" smtClean="0"/>
              <a:t>, edit </a:t>
            </a:r>
            <a:r>
              <a:rPr lang="en-US" dirty="0" err="1" smtClean="0"/>
              <a:t>menuConvert.dbd</a:t>
            </a:r>
            <a:r>
              <a:rPr lang="en-US" dirty="0" smtClean="0"/>
              <a:t> and then rebuild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Or simply load </a:t>
            </a:r>
            <a:r>
              <a:rPr lang="en-US" dirty="0" err="1"/>
              <a:t>b</a:t>
            </a:r>
            <a:r>
              <a:rPr lang="en-US" dirty="0" err="1" smtClean="0"/>
              <a:t>pt</a:t>
            </a:r>
            <a:r>
              <a:rPr lang="en-US" dirty="0" smtClean="0"/>
              <a:t>*.</a:t>
            </a:r>
            <a:r>
              <a:rPr lang="en-US" dirty="0" err="1" smtClean="0"/>
              <a:t>dbd</a:t>
            </a:r>
            <a:r>
              <a:rPr lang="en-US" dirty="0" smtClean="0"/>
              <a:t> files and update </a:t>
            </a:r>
            <a:r>
              <a:rPr lang="en-US" dirty="0" err="1" smtClean="0"/>
              <a:t>menuConvert</a:t>
            </a:r>
            <a:r>
              <a:rPr lang="en-US" dirty="0" smtClean="0"/>
              <a:t> in startup script</a:t>
            </a:r>
          </a:p>
          <a:p>
            <a:pPr marL="361950" lvl="2" indent="0">
              <a:buNone/>
            </a:pPr>
            <a:r>
              <a:rPr lang="en-US" sz="1600" dirty="0" err="1" smtClean="0"/>
              <a:t>dbLoadDatabase</a:t>
            </a:r>
            <a:r>
              <a:rPr lang="en-US" sz="1600" dirty="0" smtClean="0"/>
              <a:t> </a:t>
            </a:r>
            <a:r>
              <a:rPr lang="en-US" sz="1600" dirty="0" err="1" smtClean="0"/>
              <a:t>bptM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yConv.dbd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dbLoadDatabase</a:t>
            </a:r>
            <a:r>
              <a:rPr lang="en-US" sz="1600" dirty="0" smtClean="0"/>
              <a:t> </a:t>
            </a:r>
            <a:r>
              <a:rPr lang="en-US" sz="1600" dirty="0" err="1"/>
              <a:t>b</a:t>
            </a:r>
            <a:r>
              <a:rPr lang="en-US" sz="1600" dirty="0" err="1" smtClean="0"/>
              <a:t>ptM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yOtherConv.dbd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updateMenuConvert</a:t>
            </a:r>
            <a:endParaRPr lang="en-US" sz="16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Adding </a:t>
            </a:r>
            <a:r>
              <a:rPr lang="en-US" dirty="0"/>
              <a:t>B</a:t>
            </a:r>
            <a:r>
              <a:rPr lang="en-US" dirty="0" smtClean="0"/>
              <a:t>reakpoint </a:t>
            </a:r>
            <a:r>
              <a:rPr lang="en-US" dirty="0"/>
              <a:t>T</a:t>
            </a:r>
            <a:r>
              <a:rPr lang="en-US" dirty="0" smtClean="0"/>
              <a:t>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3757951"/>
            <a:ext cx="6552728" cy="247113"/>
          </a:xfrm>
          <a:prstGeom prst="rect">
            <a:avLst/>
          </a:prstGeom>
          <a:solidFill>
            <a:srgbClr val="E5E5E5"/>
          </a:solidFill>
        </p:spPr>
        <p:txBody>
          <a:bodyPr wrap="square" lIns="36000" tIns="0" rIns="36000" bIns="0" rtlCol="0">
            <a:noAutofit/>
          </a:bodyPr>
          <a:lstStyle/>
          <a:p>
            <a:pPr marL="0" lvl="2"/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3753036"/>
            <a:ext cx="6552728" cy="4491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0" rIns="36000" bIns="0" rtlCol="0">
            <a:noAutofit/>
          </a:bodyPr>
          <a:lstStyle/>
          <a:p>
            <a:pPr marL="0" lvl="2"/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choice(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menuConvertmyConv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,"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myConv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choice(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menuConvertmyOtherConv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,"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myOtherConv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628799"/>
            <a:ext cx="6552728" cy="2129151"/>
          </a:xfrm>
          <a:prstGeom prst="rect">
            <a:avLst/>
          </a:prstGeom>
          <a:solidFill>
            <a:srgbClr val="E5E5E5"/>
          </a:solidFill>
        </p:spPr>
        <p:txBody>
          <a:bodyPr wrap="square" lIns="36000" tIns="0" rIns="36000" bIns="0" rtlCol="0">
            <a:noAutofit/>
          </a:bodyPr>
          <a:lstStyle/>
          <a:p>
            <a:pPr marL="0" lvl="1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menu(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menuConvertNO_CONVERSION,"NO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CONVERSION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menuConvertSLOPE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,"SLOPE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menuConvertLINEAR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,"LINEAR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menuConverttypeKdegF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typeKdegF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menuConverttypeKdegC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typeKdegC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menuConverttypeJdegF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typeJdegF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menuConverttypeJdegC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typeJdegC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menuConverttypeEdegF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typeEdegF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ixe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only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)")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menuConverttypeEdegC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typeEdegC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ixe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only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)")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7202853" y="3140968"/>
            <a:ext cx="1512168" cy="756084"/>
          </a:xfrm>
          <a:prstGeom prst="wedgeRoundRectCallout">
            <a:avLst>
              <a:gd name="adj1" fmla="val -111779"/>
              <a:gd name="adj2" fmla="val 6733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Must match name </a:t>
            </a:r>
            <a:r>
              <a:rPr lang="en-US" sz="1200" dirty="0" smtClean="0">
                <a:latin typeface="+mn-lt"/>
              </a:rPr>
              <a:t>of </a:t>
            </a:r>
            <a:r>
              <a:rPr lang="en-US" sz="1200" dirty="0" err="1" smtClean="0">
                <a:latin typeface="+mn-lt"/>
              </a:rPr>
              <a:t>breaktable</a:t>
            </a:r>
            <a:r>
              <a:rPr lang="en-US" sz="1200" dirty="0" smtClean="0">
                <a:latin typeface="+mn-lt"/>
              </a:rPr>
              <a:t> in </a:t>
            </a:r>
            <a:r>
              <a:rPr lang="en-US" sz="1200" dirty="0" err="1" smtClean="0">
                <a:latin typeface="+mn-lt"/>
              </a:rPr>
              <a:t>bpt</a:t>
            </a:r>
            <a:r>
              <a:rPr lang="en-US" sz="1200" dirty="0" smtClean="0">
                <a:latin typeface="+mn-lt"/>
              </a:rPr>
              <a:t>*.</a:t>
            </a:r>
            <a:r>
              <a:rPr lang="en-US" sz="1200" dirty="0" err="1" smtClean="0">
                <a:latin typeface="+mn-lt"/>
              </a:rPr>
              <a:t>dbd</a:t>
            </a:r>
            <a:r>
              <a:rPr lang="en-US" sz="1200" dirty="0" smtClean="0">
                <a:latin typeface="+mn-lt"/>
              </a:rPr>
              <a:t> file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531469" y="2996952"/>
            <a:ext cx="1512168" cy="756084"/>
          </a:xfrm>
          <a:prstGeom prst="wedgeRoundRectCallout">
            <a:avLst>
              <a:gd name="adj1" fmla="val 112684"/>
              <a:gd name="adj2" fmla="val 5766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Basically arbitrary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name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50" name="Picture 2" descr="C:\Users\zimoch\AppData\Local\Microsoft\Windows\Temporary Internet Files\Content.IE5\HUQH0MJE\idea-1651681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19" y="5013176"/>
            <a:ext cx="1584177" cy="18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31640" y="4202185"/>
            <a:ext cx="6552728" cy="247113"/>
          </a:xfrm>
          <a:prstGeom prst="rect">
            <a:avLst/>
          </a:prstGeom>
          <a:solidFill>
            <a:srgbClr val="E5E5E5"/>
          </a:solidFill>
        </p:spPr>
        <p:txBody>
          <a:bodyPr wrap="square" lIns="36000" tIns="0" rIns="36000" bIns="0" rtlCol="0">
            <a:noAutofit/>
          </a:bodyPr>
          <a:lstStyle/>
          <a:p>
            <a:pPr marL="0" lvl="2"/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3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5.41291E-7 L 0.00035 0.0645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 animBg="1"/>
      <p:bldP spid="12" grpId="1" animBg="1"/>
      <p:bldP spid="13" grpId="0" animBg="1"/>
      <p:bldP spid="7" grpId="0" animBg="1"/>
      <p:bldP spid="9" grpId="0" animBg="1"/>
      <p:bldP spid="1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EPICS_CA_MAX_ARRAY_BYTES on IOC too small: array PVs inaccessible</a:t>
            </a:r>
          </a:p>
          <a:p>
            <a:pPr lvl="1"/>
            <a:r>
              <a:rPr lang="en-US" dirty="0" smtClean="0"/>
              <a:t>(Not needed any more with R3.16)</a:t>
            </a:r>
          </a:p>
          <a:p>
            <a:r>
              <a:rPr lang="en-US" dirty="0" smtClean="0"/>
              <a:t>Check size of all array fields of all records</a:t>
            </a:r>
          </a:p>
          <a:p>
            <a:pPr lvl="1"/>
            <a:r>
              <a:rPr lang="en-US" dirty="0" smtClean="0"/>
              <a:t>Keep in mind CA type promotion (e.g. ULONG </a:t>
            </a:r>
            <a:r>
              <a:rPr lang="en-US" dirty="0" smtClean="0">
                <a:sym typeface="Wingdings" panose="05000000000000000000" pitchFamily="2" charset="2"/>
              </a:rPr>
              <a:t> DOUBLE)</a:t>
            </a:r>
            <a:endParaRPr lang="en-US" dirty="0" smtClean="0"/>
          </a:p>
          <a:p>
            <a:pPr lvl="1"/>
            <a:r>
              <a:rPr lang="en-US" dirty="0"/>
              <a:t>Add </a:t>
            </a:r>
            <a:r>
              <a:rPr lang="en-US" dirty="0" smtClean="0"/>
              <a:t>overhead for </a:t>
            </a:r>
            <a:r>
              <a:rPr lang="en-US" dirty="0"/>
              <a:t>status, severity, time stamp, …</a:t>
            </a:r>
          </a:p>
          <a:p>
            <a:pPr lvl="1"/>
            <a:r>
              <a:rPr lang="en-US" dirty="0" smtClean="0"/>
              <a:t>Find maximum</a:t>
            </a:r>
          </a:p>
          <a:p>
            <a:r>
              <a:rPr lang="en-US" dirty="0"/>
              <a:t>A</a:t>
            </a:r>
            <a:r>
              <a:rPr lang="en-US" dirty="0" smtClean="0"/>
              <a:t>dd to startup script:</a:t>
            </a:r>
            <a:br>
              <a:rPr lang="en-US" dirty="0" smtClean="0"/>
            </a:b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epicsEnvSet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EPICS_CA_MAX_ARRAY_BYTES,… 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Or simply calculate it automatically</a:t>
            </a:r>
          </a:p>
          <a:p>
            <a:pPr lvl="1"/>
            <a:r>
              <a:rPr lang="en-US" dirty="0" err="1" smtClean="0"/>
              <a:t>Init</a:t>
            </a:r>
            <a:r>
              <a:rPr lang="en-US" dirty="0" smtClean="0"/>
              <a:t> hook checks potential array fields of all records</a:t>
            </a:r>
          </a:p>
          <a:p>
            <a:pPr lvl="2"/>
            <a:r>
              <a:rPr lang="en-US" dirty="0" smtClean="0"/>
              <a:t>Two </a:t>
            </a:r>
            <a:r>
              <a:rPr lang="en-US" dirty="0" err="1" smtClean="0"/>
              <a:t>SynApps</a:t>
            </a:r>
            <a:r>
              <a:rPr lang="en-US" dirty="0" smtClean="0"/>
              <a:t> records needed patch for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cvt_addr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 smtClean="0">
                <a:cs typeface="Consolas" panose="020B0609020204030204" pitchFamily="49" charset="0"/>
              </a:rPr>
              <a:t>:</a:t>
            </a:r>
            <a:r>
              <a:rPr lang="en-US" dirty="0">
                <a:cs typeface="Consolas" panose="020B0609020204030204" pitchFamily="49" charset="0"/>
              </a:rPr>
              <a:t/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 err="1" smtClean="0"/>
              <a:t>sCalcout</a:t>
            </a:r>
            <a:r>
              <a:rPr lang="en-US" dirty="0" smtClean="0"/>
              <a:t> record and table record</a:t>
            </a:r>
          </a:p>
          <a:p>
            <a:pPr lvl="1"/>
            <a:r>
              <a:rPr lang="en-US" dirty="0" smtClean="0"/>
              <a:t>Sets EPICS_CA_MAX_ARRAY_BYTES</a:t>
            </a:r>
            <a:br>
              <a:rPr lang="en-US" dirty="0" smtClean="0"/>
            </a:br>
            <a:r>
              <a:rPr lang="en-US" dirty="0" smtClean="0"/>
              <a:t>if current value (or default) is too small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EPICS_CA_MAX_ARRAY_BYTES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pic>
        <p:nvPicPr>
          <p:cNvPr id="3074" name="Picture 2" descr="C:\Users\zimoch\AppData\Local\Microsoft\Windows\Temporary Internet Files\Content.IE5\2P03EOIS\magic-297332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34" y="4005064"/>
            <a:ext cx="3031966" cy="19076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664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Translating alias name to record name is easy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emote: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caget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aliasname.NAME</a:t>
            </a:r>
          </a:p>
          <a:p>
            <a:pPr lvl="1"/>
            <a:r>
              <a:rPr lang="en-US" dirty="0" smtClean="0"/>
              <a:t>On IOC shell: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dbla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aliasname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dirty="0" smtClean="0"/>
              <a:t>Works with patterns: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dbla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*XYZ</a:t>
            </a:r>
          </a:p>
          <a:p>
            <a:r>
              <a:rPr lang="en-US" dirty="0" smtClean="0"/>
              <a:t>Finding all </a:t>
            </a:r>
            <a:r>
              <a:rPr lang="en-US" b="1" dirty="0" smtClean="0"/>
              <a:t>aliases of a record </a:t>
            </a:r>
            <a:r>
              <a:rPr lang="en-US" dirty="0" smtClean="0"/>
              <a:t>is difficult</a:t>
            </a:r>
          </a:p>
          <a:p>
            <a:pPr lvl="1"/>
            <a:r>
              <a:rPr lang="en-US" dirty="0" smtClean="0"/>
              <a:t>Call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dbla</a:t>
            </a:r>
            <a:r>
              <a:rPr lang="en-US" dirty="0" smtClean="0"/>
              <a:t> without parameter, then search the list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 modify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dbla</a:t>
            </a:r>
            <a:r>
              <a:rPr lang="en-US" dirty="0" smtClean="0"/>
              <a:t> to accept </a:t>
            </a:r>
            <a:r>
              <a:rPr lang="en-US" b="1" dirty="0" smtClean="0"/>
              <a:t>alias or record </a:t>
            </a:r>
            <a:r>
              <a:rPr lang="en-US" dirty="0" smtClean="0"/>
              <a:t>name patterns</a:t>
            </a:r>
          </a:p>
          <a:p>
            <a:pPr marL="361950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dbla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recordname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alias1 -&gt;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recordname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alias2 -&gt;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recordname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alias2 -&gt;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recordname</a:t>
            </a: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Listing </a:t>
            </a:r>
            <a:r>
              <a:rPr lang="en-US" dirty="0" smtClean="0"/>
              <a:t>All </a:t>
            </a:r>
            <a:r>
              <a:rPr lang="en-US" dirty="0"/>
              <a:t>A</a:t>
            </a:r>
            <a:r>
              <a:rPr lang="en-US" dirty="0" smtClean="0"/>
              <a:t>liases </a:t>
            </a:r>
            <a:r>
              <a:rPr lang="en-US" dirty="0"/>
              <a:t>of a R</a:t>
            </a:r>
            <a:r>
              <a:rPr lang="en-US" dirty="0" smtClean="0"/>
              <a:t>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pic>
        <p:nvPicPr>
          <p:cNvPr id="4099" name="Picture 3" descr="C:\Users\zimoch\AppData\Local\Microsoft\Windows\Temporary Internet Files\Content.IE5\HUQH0MJE\setting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06" y="4005064"/>
            <a:ext cx="181173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74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zimoch\AppData\Local\Microsoft\Windows\Temporary Internet Files\Content.IE5\HUQH0MJE\man-311353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1303135"/>
            <a:ext cx="2520280" cy="19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Finding link targets of a record is not too difficult</a:t>
            </a:r>
          </a:p>
          <a:p>
            <a:pPr lvl="1"/>
            <a:r>
              <a:rPr lang="en-US" dirty="0" smtClean="0"/>
              <a:t>On IOC shell: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dbpr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record,4 </a:t>
            </a:r>
            <a:r>
              <a:rPr lang="en-US" dirty="0" smtClean="0"/>
              <a:t>then search the output for links</a:t>
            </a:r>
          </a:p>
          <a:p>
            <a:pPr lvl="1"/>
            <a:r>
              <a:rPr lang="en-US" dirty="0" smtClean="0"/>
              <a:t>Or get known link field: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dbgf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record.OUT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cs typeface="Consolas" panose="020B0609020204030204" pitchFamily="49" charset="0"/>
              </a:rPr>
              <a:t>Finding all links </a:t>
            </a:r>
            <a:r>
              <a:rPr lang="en-US" dirty="0" smtClean="0"/>
              <a:t>with a </a:t>
            </a:r>
            <a:r>
              <a:rPr lang="en-US" dirty="0" smtClean="0">
                <a:cs typeface="Consolas" panose="020B0609020204030204" pitchFamily="49" charset="0"/>
              </a:rPr>
              <a:t>given </a:t>
            </a:r>
            <a:r>
              <a:rPr lang="en-US" b="1" dirty="0" smtClean="0">
                <a:cs typeface="Consolas" panose="020B0609020204030204" pitchFamily="49" charset="0"/>
              </a:rPr>
              <a:t>target record </a:t>
            </a:r>
            <a:r>
              <a:rPr lang="en-US" dirty="0" smtClean="0">
                <a:cs typeface="Consolas" panose="020B0609020204030204" pitchFamily="49" charset="0"/>
              </a:rPr>
              <a:t>is </a:t>
            </a:r>
            <a:r>
              <a:rPr lang="en-US" dirty="0" smtClean="0"/>
              <a:t>very difficult</a:t>
            </a:r>
            <a:endParaRPr lang="en-US" dirty="0"/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Analyze record database offline and search for links</a:t>
            </a:r>
          </a:p>
          <a:p>
            <a:pPr lvl="1"/>
            <a:endParaRPr lang="en-US" dirty="0">
              <a:cs typeface="Consolas" panose="020B0609020204030204" pitchFamily="49" charset="0"/>
            </a:endParaRPr>
          </a:p>
          <a:p>
            <a:endParaRPr lang="en-US" dirty="0" smtClean="0">
              <a:cs typeface="Consolas" panose="020B0609020204030204" pitchFamily="49" charset="0"/>
            </a:endParaRPr>
          </a:p>
          <a:p>
            <a:r>
              <a:rPr lang="en-US" dirty="0" smtClean="0">
                <a:cs typeface="Consolas" panose="020B0609020204030204" pitchFamily="49" charset="0"/>
              </a:rPr>
              <a:t>Or use new IOC shell function: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record-pattern</a:t>
            </a:r>
          </a:p>
          <a:p>
            <a:pPr marL="361950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dbll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*:X</a:t>
            </a:r>
            <a:b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A.DOL --&gt; DEV1:X</a:t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B.INPA --&gt; DEV2:X.VAL MS CP</a:t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C.OUT --&gt; DEV3:X.RVAL PP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Filter for target field</a:t>
            </a:r>
          </a:p>
          <a:p>
            <a:pPr marL="361950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dbll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*:X.VAL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A.DOL --&gt; DEV1:X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B.INPA --&gt; DEV2:X.VAL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MS CP</a:t>
            </a:r>
          </a:p>
          <a:p>
            <a:pPr marL="177800" lvl="1" indent="0"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All </a:t>
            </a:r>
            <a:r>
              <a:rPr lang="en-US" dirty="0"/>
              <a:t>L</a:t>
            </a:r>
            <a:r>
              <a:rPr lang="en-US" dirty="0" smtClean="0"/>
              <a:t>inks </a:t>
            </a:r>
            <a:r>
              <a:rPr lang="en-US" dirty="0"/>
              <a:t>P</a:t>
            </a:r>
            <a:r>
              <a:rPr lang="en-US" dirty="0" smtClean="0"/>
              <a:t>ointing to a Record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846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It is possible to get all CA connections to an IOC</a:t>
            </a:r>
          </a:p>
          <a:p>
            <a:pPr lvl="1"/>
            <a:r>
              <a:rPr lang="en-US" dirty="0" smtClean="0"/>
              <a:t>On IOC shell: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casr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2</a:t>
            </a:r>
          </a:p>
          <a:p>
            <a:r>
              <a:rPr lang="en-US" dirty="0" smtClean="0"/>
              <a:t>Good luck searching the output for a </a:t>
            </a:r>
            <a:r>
              <a:rPr lang="en-US" b="1" dirty="0" smtClean="0"/>
              <a:t>specific record</a:t>
            </a:r>
            <a:r>
              <a:rPr lang="en-US" dirty="0" smtClean="0"/>
              <a:t>!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 use new IOC shell function: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cal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record-pattern</a:t>
            </a:r>
          </a:p>
          <a:p>
            <a:pPr marL="361950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cal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MYRECORD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zimoch@pc1234:47643 --&gt; MYRECORD.VAL</a:t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zimoch@pc1234:47643 --&gt; MYRECORD.EGU</a:t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archive_user@archive_host:83542 --&gt; MYRECORD.VAL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All CA Connections to a Record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p:pic>
        <p:nvPicPr>
          <p:cNvPr id="6" name="Picture 2" descr="C:\Users\zimoch\AppData\Local\Microsoft\Windows\Temporary Internet Files\Content.IE5\HUQH0MJE\large-caveman-thinking-0-16476[1]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85543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1196752"/>
            <a:ext cx="1584176" cy="295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43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42988" y="1341438"/>
            <a:ext cx="7742237" cy="4823866"/>
          </a:xfrm>
        </p:spPr>
        <p:txBody>
          <a:bodyPr/>
          <a:lstStyle/>
          <a:p>
            <a:r>
              <a:rPr lang="en-US" dirty="0" smtClean="0"/>
              <a:t>Records can have info fields</a:t>
            </a:r>
          </a:p>
          <a:p>
            <a:pPr marL="361950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record (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ai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"REC1") {</a:t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info(autosaveFields_pass0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"LOLO LOW LLSV LSV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dirty="0" smtClean="0"/>
              <a:t>But info fields are not easily accessible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new IOC shell function: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dbli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info-pattern [pattern ...]</a:t>
            </a:r>
          </a:p>
          <a:p>
            <a:pPr marL="361950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dbli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autosaveFields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REC1.autosaveFields_pass0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"LOLO LOW LLSV LSV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REC2.autosaveFields_pass1 "VAL"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Info </a:t>
            </a:r>
            <a:r>
              <a:rPr lang="en-US" dirty="0"/>
              <a:t>F</a:t>
            </a:r>
            <a:r>
              <a:rPr lang="en-US" dirty="0" smtClean="0"/>
              <a:t>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pic>
        <p:nvPicPr>
          <p:cNvPr id="9220" name="Picture 4" descr="C:\Users\zimoch\AppData\Local\Microsoft\Windows\Temporary Internet Files\Content.IE5\QFE9HEKJ\info-symbol-1343394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2514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84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0</TotalTime>
  <Words>553</Words>
  <Application>Microsoft Office PowerPoint</Application>
  <PresentationFormat>On-screen Show (4:3)</PresentationFormat>
  <Paragraphs>176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PSI PowerPoint Master english</vt:lpstr>
      <vt:lpstr>IOC Utilities at PSI</vt:lpstr>
      <vt:lpstr>Goal: Make Life Easier</vt:lpstr>
      <vt:lpstr>Adding New Scan Rate</vt:lpstr>
      <vt:lpstr>Adding Breakpoint Tables</vt:lpstr>
      <vt:lpstr>Setting EPICS_CA_MAX_ARRAY_BYTES</vt:lpstr>
      <vt:lpstr>Listing All Aliases of a Record</vt:lpstr>
      <vt:lpstr>Listing All Links Pointing to a Record</vt:lpstr>
      <vt:lpstr>Listing All CA Connections to a Record</vt:lpstr>
      <vt:lpstr>Accessing Info Fields</vt:lpstr>
      <vt:lpstr>Accessing Info Fields (cont.)</vt:lpstr>
      <vt:lpstr>How to get it?</vt:lpstr>
    </vt:vector>
  </TitlesOfParts>
  <Company>Paul Scherrer Institut [PSI.CH]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IOC Utilities at PSI</dc:title>
  <dc:creator>dirk.zimoch@psi.ch</dc:creator>
  <cp:lastModifiedBy>PSI USER</cp:lastModifiedBy>
  <cp:revision>66</cp:revision>
  <cp:lastPrinted>2017-10-05T15:08:04Z</cp:lastPrinted>
  <dcterms:created xsi:type="dcterms:W3CDTF">2017-09-18T14:04:57Z</dcterms:created>
  <dcterms:modified xsi:type="dcterms:W3CDTF">2017-10-05T15:11:08Z</dcterms:modified>
</cp:coreProperties>
</file>