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64" r:id="rId1"/>
  </p:sldMasterIdLst>
  <p:notesMasterIdLst>
    <p:notesMasterId r:id="rId7"/>
  </p:notesMasterIdLst>
  <p:handoutMasterIdLst>
    <p:handoutMasterId r:id="rId8"/>
  </p:handoutMasterIdLst>
  <p:sldIdLst>
    <p:sldId id="331" r:id="rId2"/>
    <p:sldId id="335" r:id="rId3"/>
    <p:sldId id="336" r:id="rId4"/>
    <p:sldId id="337" r:id="rId5"/>
    <p:sldId id="338" r:id="rId6"/>
  </p:sldIdLst>
  <p:sldSz cx="9144000" cy="6858000" type="screen4x3"/>
  <p:notesSz cx="6794500" cy="9931400"/>
  <p:defaultTextStyle>
    <a:defPPr>
      <a:defRPr lang="de-CH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AE7857C0-2D20-4703-8FB6-39B300EF5577}">
          <p14:sldIdLst>
            <p14:sldId id="331"/>
            <p14:sldId id="335"/>
            <p14:sldId id="336"/>
            <p14:sldId id="337"/>
            <p14:sldId id="3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FFFFFF"/>
    <a:srgbClr val="808080"/>
    <a:srgbClr val="000000"/>
    <a:srgbClr val="FDCA00"/>
    <a:srgbClr val="EF5B00"/>
    <a:srgbClr val="C50006"/>
    <a:srgbClr val="7C204E"/>
    <a:srgbClr val="003B6E"/>
    <a:srgbClr val="197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953" autoAdjust="0"/>
  </p:normalViewPr>
  <p:slideViewPr>
    <p:cSldViewPr snapToObjects="1">
      <p:cViewPr varScale="1">
        <p:scale>
          <a:sx n="111" d="100"/>
          <a:sy n="111" d="100"/>
        </p:scale>
        <p:origin x="-1536" y="-78"/>
      </p:cViewPr>
      <p:guideLst>
        <p:guide orient="horz" pos="890"/>
        <p:guide orient="horz" pos="845"/>
        <p:guide orient="horz" pos="3793"/>
        <p:guide orient="horz" pos="1117"/>
        <p:guide orient="horz" pos="187"/>
        <p:guide orient="horz" pos="504"/>
        <p:guide orient="horz" pos="4156"/>
        <p:guide orient="horz"/>
        <p:guide pos="657"/>
        <p:guide pos="5534"/>
        <p:guide pos="521"/>
        <p:guide pos="453"/>
        <p:guide pos="1315"/>
        <p:guide pos="3039"/>
        <p:guide pos="3152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15" d="100"/>
          <a:sy n="115" d="100"/>
        </p:scale>
        <p:origin x="-4932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GB" smtClean="0">
                <a:latin typeface="+mn-lt"/>
              </a:rPr>
              <a:t>bla bla bla</a:t>
            </a:r>
            <a:endParaRPr lang="en-GB" dirty="0">
              <a:latin typeface="+mn-lt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date date date</a:t>
            </a:r>
            <a:endParaRPr lang="en-GB" dirty="0">
              <a:latin typeface="+mn-lt"/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</a:defRPr>
            </a:lvl1pPr>
          </a:lstStyle>
          <a:p>
            <a:pPr>
              <a:defRPr/>
            </a:pPr>
            <a:fld id="{630A188E-C926-984B-863C-48B251A81B15}" type="slidenum">
              <a:rPr lang="en-GB">
                <a:latin typeface="+mn-lt"/>
              </a:rPr>
              <a:pPr>
                <a:defRPr/>
              </a:pPr>
              <a:t>‹#›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99428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de-DE" smtClean="0"/>
              <a:t>bla bla bla</a:t>
            </a:r>
            <a:endParaRPr lang="de-DE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US" smtClean="0"/>
              <a:t>date date date</a:t>
            </a:r>
            <a:endParaRPr lang="de-DE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31" y="4718072"/>
            <a:ext cx="4981238" cy="4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</a:t>
            </a:r>
            <a:r>
              <a:rPr lang="de-DE" noProof="0" dirty="0" smtClean="0"/>
              <a:t>Ebene</a:t>
            </a:r>
          </a:p>
          <a:p>
            <a:pPr lvl="5"/>
            <a:r>
              <a:rPr lang="de-DE" noProof="0" dirty="0" smtClean="0"/>
              <a:t>Sechste Ebene</a:t>
            </a:r>
          </a:p>
          <a:p>
            <a:pPr lvl="6"/>
            <a:r>
              <a:rPr lang="de-DE" noProof="0" dirty="0" smtClean="0"/>
              <a:t>Siebte Ebene</a:t>
            </a:r>
          </a:p>
          <a:p>
            <a:pPr lvl="7"/>
            <a:r>
              <a:rPr lang="de-DE" noProof="0" dirty="0" smtClean="0"/>
              <a:t>Achte Ebene</a:t>
            </a:r>
          </a:p>
          <a:p>
            <a:pPr lvl="8"/>
            <a:r>
              <a:rPr lang="de-DE" noProof="0" dirty="0" smtClean="0"/>
              <a:t>Neunte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</a:defRPr>
            </a:lvl1pPr>
          </a:lstStyle>
          <a:p>
            <a:pPr>
              <a:defRPr/>
            </a:pPr>
            <a:fld id="{EC696245-F065-0B47-B74E-D5003861FD61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4738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90488" indent="-90488" algn="l" rtl="0" eaLnBrk="0" fontAlgn="base" hangingPunct="0">
      <a:spcBef>
        <a:spcPts val="0"/>
      </a:spcBef>
      <a:spcAft>
        <a:spcPct val="0"/>
      </a:spcAft>
      <a:buFont typeface="Arial" panose="020B0604020202020204" pitchFamily="34" charset="0"/>
      <a:buChar char="•"/>
      <a:defRPr sz="1000" kern="1200" baseline="0">
        <a:solidFill>
          <a:schemeClr val="tx1"/>
        </a:solidFill>
        <a:latin typeface="+mn-lt"/>
        <a:ea typeface="ヒラギノ角ゴ Pro W3" pitchFamily="-108" charset="-128"/>
        <a:cs typeface="ヒラギノ角ゴ Pro W3" pitchFamily="-108" charset="-128"/>
      </a:defRPr>
    </a:lvl1pPr>
    <a:lvl2pPr marL="180975" indent="-9207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266700" indent="-8572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357188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447675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pitchFamily="-112" charset="-128"/>
        <a:cs typeface="ＭＳ Ｐゴシック" charset="0"/>
      </a:defRPr>
    </a:lvl5pPr>
    <a:lvl6pPr marL="538163" indent="-90488" algn="l" defTabSz="457200" rtl="0" eaLnBrk="1" latinLnBrk="0" hangingPunct="1"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+mn-ea"/>
        <a:cs typeface="Arial" panose="020B0604020202020204" pitchFamily="34" charset="0"/>
      </a:defRPr>
    </a:lvl6pPr>
    <a:lvl7pPr marL="628650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7pPr>
    <a:lvl8pPr marL="719138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8pPr>
    <a:lvl9pPr marL="806450" indent="-88900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96245-F065-0B47-B74E-D5003861FD61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bla bla bla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date date date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59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U:\20160506_PSI_Luftbild_029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7666"/>
          <a:stretch/>
        </p:blipFill>
        <p:spPr bwMode="auto">
          <a:xfrm>
            <a:off x="2642401" y="282698"/>
            <a:ext cx="5674015" cy="336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>
          <a:xfrm>
            <a:off x="814387" y="4572000"/>
            <a:ext cx="7969249" cy="1388939"/>
          </a:xfrm>
        </p:spPr>
        <p:txBody>
          <a:bodyPr/>
          <a:lstStyle>
            <a:lvl1pPr>
              <a:defRPr sz="3000">
                <a:solidFill>
                  <a:srgbClr val="686868"/>
                </a:solidFill>
                <a:latin typeface="Georgia" charset="0"/>
                <a:ea typeface="ヒラギノ角ゴ Pro W3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814388" y="4140000"/>
            <a:ext cx="7969249" cy="36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1800" b="1">
                <a:solidFill>
                  <a:srgbClr val="969696"/>
                </a:solidFill>
                <a:ea typeface="ヒラギノ角ゴ Pro W3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-2" y="282698"/>
            <a:ext cx="25344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pic>
        <p:nvPicPr>
          <p:cNvPr id="12" name="Bild 2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263" y="548680"/>
            <a:ext cx="1219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"/>
          <p:cNvSpPr>
            <a:spLocks noChangeArrowheads="1"/>
          </p:cNvSpPr>
          <p:nvPr userDrawn="1"/>
        </p:nvSpPr>
        <p:spPr bwMode="auto">
          <a:xfrm>
            <a:off x="5292080" y="3412620"/>
            <a:ext cx="3024336" cy="232404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ctr">
              <a:spcBef>
                <a:spcPct val="0"/>
              </a:spcBef>
            </a:pPr>
            <a:r>
              <a:rPr lang="de-CH" sz="1100" b="1" i="0" kern="0" spc="30" dirty="0" smtClean="0">
                <a:solidFill>
                  <a:srgbClr val="505150"/>
                </a:solidFill>
                <a:latin typeface="+mn-lt"/>
                <a:cs typeface="Arial" charset="0"/>
              </a:rPr>
              <a:t>WIR SCHAFFEN WISSEN – HEUTE FÜR MORGEN</a:t>
            </a:r>
            <a:endParaRPr lang="de-CH" sz="1100" b="1" i="0" kern="0" spc="30" dirty="0">
              <a:solidFill>
                <a:srgbClr val="505150"/>
              </a:solidFill>
              <a:latin typeface="+mn-lt"/>
              <a:cs typeface="Arial" charset="0"/>
            </a:endParaRP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424000" y="282698"/>
            <a:ext cx="7200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sp>
        <p:nvSpPr>
          <p:cNvPr id="15" name="Rechteck 15"/>
          <p:cNvSpPr>
            <a:spLocks noChangeArrowheads="1"/>
          </p:cNvSpPr>
          <p:nvPr userDrawn="1"/>
        </p:nvSpPr>
        <p:spPr bwMode="auto">
          <a:xfrm>
            <a:off x="828000" y="6138863"/>
            <a:ext cx="720725" cy="719137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68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81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934839" y="1484782"/>
            <a:ext cx="7885633" cy="4608514"/>
          </a:xfrm>
        </p:spPr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  <a:p>
            <a:pPr lvl="5"/>
            <a:r>
              <a:rPr lang="de-CH" dirty="0" smtClean="0"/>
              <a:t>Sechste Ebene</a:t>
            </a:r>
          </a:p>
          <a:p>
            <a:pPr lvl="6"/>
            <a:r>
              <a:rPr lang="de-CH" dirty="0" smtClean="0"/>
              <a:t>Siebte Ebene</a:t>
            </a:r>
          </a:p>
          <a:p>
            <a:pPr lvl="7"/>
            <a:r>
              <a:rPr lang="de-CH" dirty="0" smtClean="0"/>
              <a:t>Achte Ebene</a:t>
            </a:r>
          </a:p>
          <a:p>
            <a:pPr lvl="8"/>
            <a:r>
              <a:rPr lang="de-CH" dirty="0" smtClean="0"/>
              <a:t>Neunte Ebene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391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1042988" y="1341438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5003800" y="1337869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65310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938416" y="1449803"/>
            <a:ext cx="3781425" cy="4571585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8" name="Inhaltsplatzhalter 10"/>
          <p:cNvSpPr>
            <a:spLocks noGrp="1"/>
          </p:cNvSpPr>
          <p:nvPr>
            <p:ph sz="quarter" idx="19" hasCustomPrompt="1"/>
          </p:nvPr>
        </p:nvSpPr>
        <p:spPr>
          <a:xfrm>
            <a:off x="4899228" y="1446234"/>
            <a:ext cx="3781425" cy="4575154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963531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525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38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auf Bild (ho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:\20160506_PSI_Luftbild_029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9811"/>
            <a:ext cx="8370753" cy="5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827088" y="1019810"/>
            <a:ext cx="2289712" cy="5577839"/>
          </a:xfrm>
          <a:solidFill>
            <a:schemeClr val="bg1">
              <a:alpha val="75000"/>
            </a:schemeClr>
          </a:solidFill>
        </p:spPr>
        <p:txBody>
          <a:bodyPr lIns="72000" tIns="360000" rIns="36000" bIns="36000" anchor="t" anchorCtr="0"/>
          <a:lstStyle>
            <a:lvl1pPr marL="177800" indent="-1778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13" name="Bild 1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14"/>
          <p:cNvSpPr>
            <a:spLocks noChangeArrowheads="1"/>
          </p:cNvSpPr>
          <p:nvPr userDrawn="1"/>
        </p:nvSpPr>
        <p:spPr bwMode="auto">
          <a:xfrm>
            <a:off x="0" y="1019811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8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077200" y="291600"/>
            <a:ext cx="6708025" cy="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Folientitel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endParaRPr lang="en-GB" noProof="0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6312" y="6661150"/>
            <a:ext cx="575742" cy="1968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latin typeface="+mn-lt"/>
              </a:defRPr>
            </a:lvl1pPr>
          </a:lstStyle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6" name="Rechteck 12"/>
          <p:cNvSpPr>
            <a:spLocks noChangeArrowheads="1"/>
          </p:cNvSpPr>
          <p:nvPr/>
        </p:nvSpPr>
        <p:spPr bwMode="auto">
          <a:xfrm>
            <a:off x="0" y="1412875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>
              <a:latin typeface="Times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1042988" y="1341438"/>
            <a:ext cx="7742237" cy="46799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pic>
        <p:nvPicPr>
          <p:cNvPr id="8" name="Bild 14" descr="PSI-Logo_narrow_30k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4" r:id="rId2"/>
    <p:sldLayoutId id="2147483976" r:id="rId3"/>
    <p:sldLayoutId id="2147483973" r:id="rId4"/>
    <p:sldLayoutId id="2147483977" r:id="rId5"/>
    <p:sldLayoutId id="2147483979" r:id="rId6"/>
    <p:sldLayoutId id="2147483978" r:id="rId7"/>
    <p:sldLayoutId id="2147483980" r:id="rId8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kern="1000" spc="0">
          <a:solidFill>
            <a:srgbClr val="68686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9pPr>
    </p:titleStyle>
    <p:bodyStyle>
      <a:lvl1pPr marL="1778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355600" indent="1841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spc="0" baseline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8953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107473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6pPr>
      <a:lvl7pPr marL="1257300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7pPr>
      <a:lvl8pPr marL="143668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8pPr>
      <a:lvl9pPr marL="16144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14387" y="4572001"/>
            <a:ext cx="7969249" cy="1090800"/>
          </a:xfrm>
        </p:spPr>
        <p:txBody>
          <a:bodyPr/>
          <a:lstStyle/>
          <a:p>
            <a:r>
              <a:rPr lang="en-GB" dirty="0" smtClean="0"/>
              <a:t>Channel Access Push</a:t>
            </a:r>
            <a:br>
              <a:rPr lang="en-GB" dirty="0" smtClean="0"/>
            </a:br>
            <a:r>
              <a:rPr lang="en-GB" dirty="0" smtClean="0"/>
              <a:t>Proposal for a New </a:t>
            </a:r>
            <a:r>
              <a:rPr lang="en-GB" dirty="0"/>
              <a:t>C</a:t>
            </a:r>
            <a:r>
              <a:rPr lang="en-GB" dirty="0" smtClean="0"/>
              <a:t>onnection </a:t>
            </a:r>
            <a:r>
              <a:rPr lang="en-GB" dirty="0"/>
              <a:t>M</a:t>
            </a:r>
            <a:r>
              <a:rPr lang="en-GB" dirty="0" smtClean="0"/>
              <a:t>ethod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Dirk Zimoch  </a:t>
            </a:r>
            <a:r>
              <a:rPr lang="en-GB" dirty="0"/>
              <a:t>::  </a:t>
            </a:r>
            <a:r>
              <a:rPr lang="en-GB" dirty="0" smtClean="0"/>
              <a:t>Controls Section  </a:t>
            </a:r>
            <a:r>
              <a:rPr lang="en-GB" dirty="0"/>
              <a:t>::  Paul </a:t>
            </a:r>
            <a:r>
              <a:rPr lang="en-GB" dirty="0" err="1"/>
              <a:t>Scherrer</a:t>
            </a:r>
            <a:r>
              <a:rPr lang="en-GB" dirty="0"/>
              <a:t> </a:t>
            </a:r>
            <a:r>
              <a:rPr lang="en-GB" dirty="0" err="1" smtClean="0"/>
              <a:t>Institut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814387" y="5662800"/>
            <a:ext cx="6853957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b="1" dirty="0" smtClean="0">
                <a:solidFill>
                  <a:srgbClr val="969696"/>
                </a:solidFill>
                <a:latin typeface="+mn-lt"/>
              </a:rPr>
              <a:t>EPICS Collaboration Meeting at ICALEPCS 2017</a:t>
            </a:r>
            <a:endParaRPr lang="en-GB" sz="1800" b="1" kern="1000" spc="30" dirty="0" smtClean="0">
              <a:solidFill>
                <a:srgbClr val="969696"/>
              </a:solidFill>
              <a:latin typeface="+mn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59519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Monitor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2</a:t>
            </a:fld>
            <a:endParaRPr lang="de-D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Current (simplified) work flow to set up a monitor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What's wrong?</a:t>
            </a:r>
          </a:p>
          <a:p>
            <a:r>
              <a:rPr lang="en-US" dirty="0" smtClean="0"/>
              <a:t>Some “clients” (e.g. </a:t>
            </a:r>
            <a:r>
              <a:rPr lang="en-US" b="1" dirty="0" smtClean="0"/>
              <a:t>archiver</a:t>
            </a:r>
            <a:r>
              <a:rPr lang="en-US" dirty="0" smtClean="0"/>
              <a:t>) flood the network with broadcasts.</a:t>
            </a:r>
            <a:br>
              <a:rPr lang="en-US" dirty="0" smtClean="0"/>
            </a:br>
            <a:r>
              <a:rPr lang="en-US" dirty="0" smtClean="0"/>
              <a:t>Reasons: wrong configuration, IOCs offline, …</a:t>
            </a:r>
          </a:p>
          <a:p>
            <a:r>
              <a:rPr lang="en-US" dirty="0" smtClean="0"/>
              <a:t>Archiver not a client at all, it's a </a:t>
            </a:r>
            <a:r>
              <a:rPr lang="en-US" b="1" dirty="0"/>
              <a:t>service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87832"/>
              </p:ext>
            </p:extLst>
          </p:nvPr>
        </p:nvGraphicFramePr>
        <p:xfrm>
          <a:off x="1187624" y="1697216"/>
          <a:ext cx="6840760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4336"/>
                <a:gridCol w="432048"/>
                <a:gridCol w="3384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 Client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Looks</a:t>
                      </a:r>
                      <a:r>
                        <a:rPr lang="en-US" baseline="0" dirty="0" smtClean="0"/>
                        <a:t> up PVs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Searches for PVs</a:t>
                      </a:r>
                      <a:r>
                        <a:rPr lang="en-US" baseline="0" dirty="0" smtClean="0"/>
                        <a:t> (UDP </a:t>
                      </a:r>
                      <a:r>
                        <a:rPr lang="en-US" dirty="0" smtClean="0"/>
                        <a:t>broadcast)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Search response (UDP</a:t>
                      </a:r>
                      <a:r>
                        <a:rPr lang="en-US" baseline="0" dirty="0" smtClean="0"/>
                        <a:t> unicast)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Gets host/port from response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Accepts</a:t>
                      </a:r>
                      <a:r>
                        <a:rPr lang="en-US" baseline="0" dirty="0" smtClean="0"/>
                        <a:t> connection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Connects (TCP) to host/port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Installs subscriptions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Set up monitors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Sends PV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Processes 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Goes offline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Searches again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357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9864395"/>
              </p:ext>
            </p:extLst>
          </p:nvPr>
        </p:nvGraphicFramePr>
        <p:xfrm>
          <a:off x="827584" y="1341438"/>
          <a:ext cx="7954470" cy="286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40"/>
                <a:gridCol w="39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PVs live on IOC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IOC sends updates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Runs on arbitrary hosts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Runs on </a:t>
                      </a:r>
                      <a:r>
                        <a:rPr lang="en-US" b="1" dirty="0" smtClean="0"/>
                        <a:t>well known </a:t>
                      </a:r>
                      <a:r>
                        <a:rPr lang="en-US" b="1" dirty="0" err="1" smtClean="0"/>
                        <a:t>host:port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start and top at any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runs permanently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wants something from IOC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IOC</a:t>
                      </a:r>
                      <a:r>
                        <a:rPr lang="en-US" baseline="0" dirty="0" smtClean="0"/>
                        <a:t> wants something from service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IOC</a:t>
                      </a:r>
                      <a:r>
                        <a:rPr lang="en-US" baseline="0" dirty="0" smtClean="0"/>
                        <a:t> cannot know PVs needed by client: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Configuration must</a:t>
                      </a:r>
                      <a:r>
                        <a:rPr lang="en-US" baseline="0" dirty="0" smtClean="0"/>
                        <a:t> be in the client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IOC knows PVs to send to service: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Configuration should be in the IOC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vs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039817" y="4653136"/>
            <a:ext cx="7742237" cy="14401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 sz="1800" spc="0" baseline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 sz="1800" kern="1200" spc="0" baseline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1074738" indent="-17938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1257300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1436688" indent="-17938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1614488" indent="-177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dirty="0" smtClean="0"/>
              <a:t>Let the IOC </a:t>
            </a:r>
            <a:r>
              <a:rPr lang="en-US" b="1" dirty="0" smtClean="0"/>
              <a:t>push</a:t>
            </a:r>
            <a:r>
              <a:rPr lang="en-US" dirty="0" smtClean="0"/>
              <a:t> its PVs to the service!</a:t>
            </a:r>
          </a:p>
          <a:p>
            <a:r>
              <a:rPr lang="en-US" dirty="0" smtClean="0"/>
              <a:t>Use info fields in records for configuration</a:t>
            </a:r>
          </a:p>
          <a:p>
            <a:r>
              <a:rPr lang="en-US" dirty="0" smtClean="0"/>
              <a:t>IOC does connection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42245198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Push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4</a:t>
            </a:fld>
            <a:endParaRPr lang="de-D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Proposed work flow to send data to services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 Channel Access service would be passive</a:t>
            </a:r>
          </a:p>
          <a:p>
            <a:r>
              <a:rPr lang="en-US" dirty="0" smtClean="0"/>
              <a:t>Service needs no PV list configuration</a:t>
            </a:r>
          </a:p>
          <a:p>
            <a:r>
              <a:rPr lang="en-US" dirty="0" smtClean="0"/>
              <a:t>PV list cannot be outdated</a:t>
            </a:r>
          </a:p>
          <a:p>
            <a:r>
              <a:rPr lang="en-US" dirty="0" smtClean="0"/>
              <a:t>Service does not send search broadcasts</a:t>
            </a:r>
          </a:p>
          <a:p>
            <a:r>
              <a:rPr lang="en-US" dirty="0" smtClean="0"/>
              <a:t>IOC </a:t>
            </a:r>
            <a:r>
              <a:rPr lang="en-US" b="1" dirty="0" smtClean="0"/>
              <a:t>pushes</a:t>
            </a:r>
            <a:r>
              <a:rPr lang="en-US" dirty="0" smtClean="0"/>
              <a:t> PVs to service</a:t>
            </a:r>
          </a:p>
          <a:p>
            <a:r>
              <a:rPr lang="en-US" dirty="0" smtClean="0"/>
              <a:t>Event/subscription concept and code probably does not change much</a:t>
            </a:r>
          </a:p>
          <a:p>
            <a:r>
              <a:rPr lang="en-US" dirty="0" smtClean="0"/>
              <a:t>“Only” connection setup needs to be developed</a:t>
            </a: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108612"/>
              </p:ext>
            </p:extLst>
          </p:nvPr>
        </p:nvGraphicFramePr>
        <p:xfrm>
          <a:off x="1187624" y="1700808"/>
          <a:ext cx="684076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8432"/>
                <a:gridCol w="432048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Connects (TCP) to well known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host:port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Accepts</a:t>
                      </a:r>
                      <a:r>
                        <a:rPr lang="en-US" baseline="0" dirty="0" smtClean="0"/>
                        <a:t> connection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Sends list of</a:t>
                      </a:r>
                      <a:r>
                        <a:rPr lang="en-US" baseline="0" dirty="0" smtClean="0"/>
                        <a:t> PVs (necessary?)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</a:t>
                      </a:r>
                      <a:r>
                        <a:rPr lang="en-US" baseline="0" dirty="0" smtClean="0"/>
                        <a:t> up monitors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Sends PV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→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Processes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Goes offline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Stops monitoring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598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Does this look useful?</a:t>
            </a:r>
          </a:p>
          <a:p>
            <a:r>
              <a:rPr lang="en-US" dirty="0" smtClean="0"/>
              <a:t>Channel </a:t>
            </a:r>
            <a:r>
              <a:rPr lang="en-US" dirty="0"/>
              <a:t>Access or PV Access or both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Anyone volunteering to implement 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5</a:t>
            </a:fld>
            <a:endParaRPr lang="de-DE" dirty="0"/>
          </a:p>
        </p:txBody>
      </p:sp>
      <p:pic>
        <p:nvPicPr>
          <p:cNvPr id="1028" name="Picture 4" descr="C:\Users\zimoch\AppData\Local\Microsoft\Windows\Temporary Internet Files\Content.IE5\QFE9HEKJ\questionmark-308636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780928"/>
            <a:ext cx="302433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34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C Utilities">
  <a:themeElements>
    <a:clrScheme name="Farbwelt des PSI">
      <a:dk1>
        <a:srgbClr val="000000"/>
      </a:dk1>
      <a:lt1>
        <a:srgbClr val="FFFFFF"/>
      </a:lt1>
      <a:dk2>
        <a:srgbClr val="000000"/>
      </a:dk2>
      <a:lt2>
        <a:srgbClr val="686868"/>
      </a:lt2>
      <a:accent1>
        <a:srgbClr val="FDCA00"/>
      </a:accent1>
      <a:accent2>
        <a:srgbClr val="EB5B00"/>
      </a:accent2>
      <a:accent3>
        <a:srgbClr val="C50006"/>
      </a:accent3>
      <a:accent4>
        <a:srgbClr val="7C204E"/>
      </a:accent4>
      <a:accent5>
        <a:srgbClr val="003B6E"/>
      </a:accent5>
      <a:accent6>
        <a:srgbClr val="197418"/>
      </a:accent6>
      <a:hlink>
        <a:srgbClr val="000000"/>
      </a:hlink>
      <a:folHlink>
        <a:srgbClr val="686868"/>
      </a:folHlink>
    </a:clrScheme>
    <a:fontScheme name="Georgia/Calibri">
      <a:majorFont>
        <a:latin typeface="Georgia"/>
        <a:ea typeface="ヒラギノ角ゴ Pro W3"/>
        <a:cs typeface="ヒラギノ角ゴ Pro W3"/>
      </a:majorFont>
      <a:minorFont>
        <a:latin typeface="Calibri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10000"/>
          </a:lnSpc>
          <a:spcBef>
            <a:spcPts val="0"/>
          </a:spcBef>
          <a:defRPr sz="1800" kern="1000" spc="30" dirty="0" err="1" smtClean="0">
            <a:latin typeface="+mn-lt"/>
            <a:cs typeface="Franklin Gothic Book"/>
          </a:defRPr>
        </a:defPPr>
      </a:lstStyle>
    </a:txDef>
  </a:objectDefaults>
  <a:extraClrSchemeLst>
    <a:extraClrScheme>
      <a:clrScheme name="Farbwelt des PSI">
        <a:dk1>
          <a:srgbClr val="000000"/>
        </a:dk1>
        <a:lt1>
          <a:srgbClr val="FFFFFF"/>
        </a:lt1>
        <a:dk2>
          <a:srgbClr val="000000"/>
        </a:dk2>
        <a:lt2>
          <a:srgbClr val="686868"/>
        </a:lt2>
        <a:accent1>
          <a:srgbClr val="FDCA00"/>
        </a:accent1>
        <a:accent2>
          <a:srgbClr val="EB5B00"/>
        </a:accent2>
        <a:accent3>
          <a:srgbClr val="C50006"/>
        </a:accent3>
        <a:accent4>
          <a:srgbClr val="7C204E"/>
        </a:accent4>
        <a:accent5>
          <a:srgbClr val="003B6E"/>
        </a:accent5>
        <a:accent6>
          <a:srgbClr val="197418"/>
        </a:accent6>
        <a:hlink>
          <a:srgbClr val="000000"/>
        </a:hlink>
        <a:folHlink>
          <a:srgbClr val="6868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Grau 100%">
      <a:srgbClr val="505050"/>
    </a:custClr>
    <a:custClr name="Gelb 100%">
      <a:srgbClr val="FDCA00"/>
    </a:custClr>
    <a:custClr name="Orange 100%">
      <a:srgbClr val="EB5B00"/>
    </a:custClr>
    <a:custClr name="Rot 100%">
      <a:srgbClr val="C50006"/>
    </a:custClr>
    <a:custClr name="Braun 100%">
      <a:srgbClr val="85543A"/>
    </a:custClr>
    <a:custClr name="Olivgrün 100%">
      <a:srgbClr val="8F7111"/>
    </a:custClr>
    <a:custClr name="Hellgrün 100%">
      <a:srgbClr val="82911A"/>
    </a:custClr>
    <a:custClr name="Grün 100%">
      <a:srgbClr val="197418"/>
    </a:custClr>
    <a:custClr name="Violet 100%">
      <a:srgbClr val="7C204E"/>
    </a:custClr>
    <a:custClr name="Blau 100%">
      <a:srgbClr val="003B6E"/>
    </a:custClr>
    <a:custClr name="Grau 80%">
      <a:srgbClr val="686868"/>
    </a:custClr>
    <a:custClr name="Gelb 80%">
      <a:srgbClr val="FED43E"/>
    </a:custClr>
    <a:custClr name="Orange 80%">
      <a:srgbClr val="EE7B34"/>
    </a:custClr>
    <a:custClr name="Rot 80%">
      <a:srgbClr val="D04729"/>
    </a:custClr>
    <a:custClr name="Braun 80%">
      <a:srgbClr val="9A7059"/>
    </a:custClr>
    <a:custClr name="Olivgrün 80%">
      <a:srgbClr val="A48841"/>
    </a:custClr>
    <a:custClr name="Hellgrün 80%">
      <a:srgbClr val="9BA34C"/>
    </a:custClr>
    <a:custClr name="Grün 80%">
      <a:srgbClr val="518A42"/>
    </a:custClr>
    <a:custClr name="Violet 80%">
      <a:srgbClr val="914967"/>
    </a:custClr>
    <a:custClr name="Blau 80%">
      <a:srgbClr val="405583"/>
    </a:custClr>
    <a:custClr name="Grau 60%">
      <a:srgbClr val="969696"/>
    </a:custClr>
    <a:custClr name="Gelb 60%">
      <a:srgbClr val="FEDE74"/>
    </a:custClr>
    <a:custClr name="Orange 60%">
      <a:srgbClr val="F29E62"/>
    </a:custClr>
    <a:custClr name="Rot 60%">
      <a:srgbClr val="DA7252"/>
    </a:custClr>
    <a:custClr name="Braun 60%">
      <a:srgbClr val="B2917D"/>
    </a:custClr>
    <a:custClr name="Olivgrün 60%">
      <a:srgbClr val="BAA46A"/>
    </a:custClr>
    <a:custClr name="Hellgrün 60%">
      <a:srgbClr val="B5B874"/>
    </a:custClr>
    <a:custClr name="Grün 60%">
      <a:srgbClr val="7DA569"/>
    </a:custClr>
    <a:custClr name="Violet 60%">
      <a:srgbClr val="AA7084"/>
    </a:custClr>
    <a:custClr name="Blau 60%">
      <a:srgbClr val="69769E"/>
    </a:custClr>
    <a:custClr name="Grau 40%">
      <a:srgbClr val="B9B9B9"/>
    </a:custClr>
    <a:custClr name="Gelb 40%">
      <a:srgbClr val="FFEAA8"/>
    </a:custClr>
    <a:custClr name="Orange 40%">
      <a:srgbClr val="F6C096"/>
    </a:custClr>
    <a:custClr name="Rot 40%">
      <a:srgbClr val="E7A287"/>
    </a:custClr>
    <a:custClr name="Braun 40%">
      <a:srgbClr val="CAB5A6"/>
    </a:custClr>
    <a:custClr name="Olivgrün 40%">
      <a:srgbClr val="D0C19B"/>
    </a:custClr>
    <a:custClr name="Hellgrün 40%">
      <a:srgbClr val="CED0A4"/>
    </a:custClr>
    <a:custClr name="Grün 40%">
      <a:srgbClr val="A8C39A"/>
    </a:custClr>
    <a:custClr name="Violet 40%">
      <a:srgbClr val="C49FAA"/>
    </a:custClr>
    <a:custClr name="Blau 40%">
      <a:srgbClr val="989FBD"/>
    </a:custClr>
    <a:custClr name="Grau 20%">
      <a:srgbClr val="E5E5E5"/>
    </a:custClr>
    <a:custClr name="Gelb 20%">
      <a:srgbClr val="FFF5D6"/>
    </a:custClr>
    <a:custClr name="Orange 20%">
      <a:srgbClr val="FBE1CC"/>
    </a:custClr>
    <a:custClr name="Rot 20%">
      <a:srgbClr val="F3D2C2"/>
    </a:custClr>
    <a:custClr name="Braun 20%">
      <a:srgbClr val="E4D9D2"/>
    </a:custClr>
    <a:custClr name="Olivgrün 20%">
      <a:srgbClr val="E8E1CE"/>
    </a:custClr>
    <a:custClr name="Hellgrün 20%">
      <a:srgbClr val="E7E8D3"/>
    </a:custClr>
    <a:custClr name="Grün 20%">
      <a:srgbClr val="D4E2CE"/>
    </a:custClr>
    <a:custClr name="Violet 20%">
      <a:srgbClr val="E1D0D5"/>
    </a:custClr>
    <a:custClr name="Blau 20%">
      <a:srgbClr val="CBCFDF"/>
    </a:custClr>
  </a:custClr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IOC Utilities</Template>
  <TotalTime>0</TotalTime>
  <Words>326</Words>
  <Application>Microsoft Office PowerPoint</Application>
  <PresentationFormat>On-screen Show (4:3)</PresentationFormat>
  <Paragraphs>95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IOC Utilities</vt:lpstr>
      <vt:lpstr>Channel Access Push Proposal for a New Connection Method</vt:lpstr>
      <vt:lpstr>Channel Access Monitor Workflow</vt:lpstr>
      <vt:lpstr>Clients vs Services</vt:lpstr>
      <vt:lpstr>Channel Access Push Workflow</vt:lpstr>
      <vt:lpstr>What do you think?</vt:lpstr>
    </vt:vector>
  </TitlesOfParts>
  <Company>Paul Scherrer Institut [PSI.CH]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Access Push</dc:title>
  <dc:creator>dirk.zimoch@psi.ch</dc:creator>
  <cp:lastModifiedBy>PSI USER</cp:lastModifiedBy>
  <cp:revision>19</cp:revision>
  <cp:lastPrinted>2015-07-23T13:50:07Z</cp:lastPrinted>
  <dcterms:created xsi:type="dcterms:W3CDTF">2017-09-20T08:16:41Z</dcterms:created>
  <dcterms:modified xsi:type="dcterms:W3CDTF">2017-10-04T13:18:18Z</dcterms:modified>
</cp:coreProperties>
</file>