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64" r:id="rId1"/>
  </p:sldMasterIdLst>
  <p:notesMasterIdLst>
    <p:notesMasterId r:id="rId25"/>
  </p:notesMasterIdLst>
  <p:handoutMasterIdLst>
    <p:handoutMasterId r:id="rId26"/>
  </p:handoutMasterIdLst>
  <p:sldIdLst>
    <p:sldId id="353" r:id="rId2"/>
    <p:sldId id="331" r:id="rId3"/>
    <p:sldId id="335" r:id="rId4"/>
    <p:sldId id="332" r:id="rId5"/>
    <p:sldId id="333" r:id="rId6"/>
    <p:sldId id="334" r:id="rId7"/>
    <p:sldId id="336" r:id="rId8"/>
    <p:sldId id="337" r:id="rId9"/>
    <p:sldId id="338" r:id="rId10"/>
    <p:sldId id="340" r:id="rId11"/>
    <p:sldId id="339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</p:sldIdLst>
  <p:sldSz cx="12192000" cy="6858000"/>
  <p:notesSz cx="7099300" cy="10234613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53"/>
            <p14:sldId id="331"/>
            <p14:sldId id="335"/>
            <p14:sldId id="332"/>
            <p14:sldId id="333"/>
            <p14:sldId id="334"/>
            <p14:sldId id="336"/>
            <p14:sldId id="337"/>
            <p14:sldId id="338"/>
            <p14:sldId id="340"/>
            <p14:sldId id="339"/>
            <p14:sldId id="341"/>
          </p14:sldIdLst>
        </p14:section>
        <p14:section name="Standardabschnitt" id="{60746674-209B-4166-A405-A7952FE413A5}">
          <p14:sldIdLst>
            <p14:sldId id="342"/>
            <p14:sldId id="343"/>
            <p14:sldId id="344"/>
            <p14:sldId id="345"/>
            <p14:sldId id="346"/>
            <p14:sldId id="347"/>
          </p14:sldIdLst>
        </p14:section>
        <p14:section name="Standardabschnitt" id="{BD33AE8C-79FF-4F9D-9D83-54943C610AA8}">
          <p14:sldIdLst>
            <p14:sldId id="348"/>
            <p14:sldId id="349"/>
            <p14:sldId id="350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845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orient="horz" pos="1117" userDrawn="1">
          <p15:clr>
            <a:srgbClr val="A4A3A4"/>
          </p15:clr>
        </p15:guide>
        <p15:guide id="5" orient="horz" pos="187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userDrawn="1">
          <p15:clr>
            <a:srgbClr val="A4A3A4"/>
          </p15:clr>
        </p15:guide>
        <p15:guide id="9" pos="876" userDrawn="1">
          <p15:clr>
            <a:srgbClr val="A4A3A4"/>
          </p15:clr>
        </p15:guide>
        <p15:guide id="10" pos="7379" userDrawn="1">
          <p15:clr>
            <a:srgbClr val="A4A3A4"/>
          </p15:clr>
        </p15:guide>
        <p15:guide id="11" pos="695" userDrawn="1">
          <p15:clr>
            <a:srgbClr val="A4A3A4"/>
          </p15:clr>
        </p15:guide>
        <p15:guide id="12" pos="604" userDrawn="1">
          <p15:clr>
            <a:srgbClr val="A4A3A4"/>
          </p15:clr>
        </p15:guide>
        <p15:guide id="13" pos="1753" userDrawn="1">
          <p15:clr>
            <a:srgbClr val="A4A3A4"/>
          </p15:clr>
        </p15:guide>
        <p15:guide id="14" pos="4052" userDrawn="1">
          <p15:clr>
            <a:srgbClr val="A4A3A4"/>
          </p15:clr>
        </p15:guide>
        <p15:guide id="15" pos="4203" userDrawn="1">
          <p15:clr>
            <a:srgbClr val="A4A3A4"/>
          </p15:clr>
        </p15:guide>
        <p15:guide id="16" pos="76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953" autoAdjust="0"/>
  </p:normalViewPr>
  <p:slideViewPr>
    <p:cSldViewPr snapToObjects="1">
      <p:cViewPr varScale="1">
        <p:scale>
          <a:sx n="74" d="100"/>
          <a:sy n="74" d="100"/>
        </p:scale>
        <p:origin x="72" y="192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876"/>
        <p:guide pos="7379"/>
        <p:guide pos="695"/>
        <p:guide pos="604"/>
        <p:guide pos="1753"/>
        <p:guide pos="4052"/>
        <p:guide pos="4203"/>
        <p:guide pos="76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0" d="100"/>
          <a:sy n="90" d="100"/>
        </p:scale>
        <p:origin x="-2964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t" anchorCtr="0" compatLnSpc="1">
            <a:prstTxWarp prst="textNoShape">
              <a:avLst/>
            </a:prstTxWarp>
          </a:bodyPr>
          <a:lstStyle>
            <a:lvl1pPr defTabSz="990363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GB">
                <a:latin typeface="+mn-lt"/>
              </a:rPr>
              <a:t>bla bla bla</a:t>
            </a: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9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t" anchorCtr="0" compatLnSpc="1">
            <a:prstTxWarp prst="textNoShape">
              <a:avLst/>
            </a:prstTxWarp>
          </a:bodyPr>
          <a:lstStyle>
            <a:lvl1pPr algn="r" defTabSz="990363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>
                <a:latin typeface="+mn-lt"/>
              </a:rPr>
              <a:t>date date date</a:t>
            </a: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b" anchorCtr="0" compatLnSpc="1">
            <a:prstTxWarp prst="textNoShape">
              <a:avLst/>
            </a:prstTxWarp>
          </a:bodyPr>
          <a:lstStyle>
            <a:lvl1pPr defTabSz="990363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9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b" anchorCtr="0" compatLnSpc="1">
            <a:prstTxWarp prst="textNoShape">
              <a:avLst/>
            </a:prstTxWarp>
          </a:bodyPr>
          <a:lstStyle>
            <a:lvl1pPr algn="r" defTabSz="990363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‹Nr.›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t" anchorCtr="0" compatLnSpc="1">
            <a:prstTxWarp prst="textNoShape">
              <a:avLst/>
            </a:prstTxWarp>
          </a:bodyPr>
          <a:lstStyle>
            <a:lvl1pPr defTabSz="990363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de-DE" dirty="0" err="1"/>
              <a:t>bla</a:t>
            </a:r>
            <a:r>
              <a:rPr lang="de-DE" dirty="0"/>
              <a:t> </a:t>
            </a:r>
            <a:r>
              <a:rPr lang="de-DE" dirty="0" err="1"/>
              <a:t>bla</a:t>
            </a:r>
            <a:r>
              <a:rPr lang="de-DE" dirty="0"/>
              <a:t> </a:t>
            </a:r>
            <a:r>
              <a:rPr lang="de-DE" dirty="0" err="1"/>
              <a:t>bla</a:t>
            </a: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9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t" anchorCtr="0" compatLnSpc="1">
            <a:prstTxWarp prst="textNoShape">
              <a:avLst/>
            </a:prstTxWarp>
          </a:bodyPr>
          <a:lstStyle>
            <a:lvl1pPr algn="r" defTabSz="990363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03" y="4862119"/>
            <a:ext cx="5204695" cy="46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b" anchorCtr="0" compatLnSpc="1">
            <a:prstTxWarp prst="textNoShape">
              <a:avLst/>
            </a:prstTxWarp>
          </a:bodyPr>
          <a:lstStyle>
            <a:lvl1pPr defTabSz="990363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9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0" tIns="49516" rIns="99030" bIns="49516" numCol="1" anchor="b" anchorCtr="0" compatLnSpc="1">
            <a:prstTxWarp prst="textNoShape">
              <a:avLst/>
            </a:prstTxWarp>
          </a:bodyPr>
          <a:lstStyle>
            <a:lvl1pPr algn="r" defTabSz="990363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bla bla bla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59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47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166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bla bla bla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90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44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17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810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06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84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75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152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bla bla bla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date date date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97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3523202" y="282698"/>
            <a:ext cx="7565353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1085850" y="4572001"/>
            <a:ext cx="10625665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085852" y="4140000"/>
            <a:ext cx="10625665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3" y="282698"/>
            <a:ext cx="33792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17" y="548681"/>
            <a:ext cx="1625600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7056107" y="3412620"/>
            <a:ext cx="403244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232000" y="282698"/>
            <a:ext cx="96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1104001" y="5960940"/>
            <a:ext cx="960967" cy="89706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1102785" y="1412876"/>
            <a:ext cx="10754783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1246453" y="1484782"/>
            <a:ext cx="10514177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390651" y="1341438"/>
            <a:ext cx="5041900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671734" y="1337869"/>
            <a:ext cx="5041900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1102785" y="1412876"/>
            <a:ext cx="10754783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1251222" y="1449804"/>
            <a:ext cx="5041900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6532305" y="1446234"/>
            <a:ext cx="5041900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1102785" y="1412876"/>
            <a:ext cx="10754783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5" y="1019812"/>
            <a:ext cx="11161004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1102784" y="1019811"/>
            <a:ext cx="3052949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" y="285750"/>
            <a:ext cx="135466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1" y="1019812"/>
            <a:ext cx="960967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69601" y="291600"/>
            <a:ext cx="8944033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Folientitel</a:t>
            </a:r>
            <a:r>
              <a:rPr lang="en-GB" noProof="0" dirty="0"/>
              <a:t> </a:t>
            </a:r>
            <a:r>
              <a:rPr lang="en-GB" noProof="0" dirty="0" err="1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41749" y="6661150"/>
            <a:ext cx="767656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1" y="1412876"/>
            <a:ext cx="960967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390651" y="1341438"/>
            <a:ext cx="10322983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" y="285749"/>
            <a:ext cx="1354667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pics.web.psi.ch/software/iocUtils.tg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pics.web.psi.ch/software/caInfoFields-R3-14.patch" TargetMode="External"/><Relationship Id="rId4" Type="http://schemas.openxmlformats.org/officeDocument/2006/relationships/hyperlink" Target="http://epics.web.psi.ch/software/caInfoFields-R3-15.patch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FA93D17-2819-4BF7-B3EA-034BDB9B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EPICS Developments at PSI</a:t>
            </a:r>
            <a:endParaRPr lang="de-CH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5D1A7EBF-546E-4938-95D8-04375CAD2CF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/>
              <a:t>Dirk </a:t>
            </a:r>
            <a:r>
              <a:rPr lang="en-GB" dirty="0" err="1"/>
              <a:t>Zimoch</a:t>
            </a:r>
            <a:r>
              <a:rPr lang="en-GB" dirty="0"/>
              <a:t>  ::  Controls Section  ::  Paul Scherrer </a:t>
            </a:r>
            <a:r>
              <a:rPr lang="en-GB" dirty="0" err="1"/>
              <a:t>Institut</a:t>
            </a:r>
            <a:endParaRPr lang="en-GB" dirty="0"/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75827E-E902-45A6-A788-326968B867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091738" y="6661150"/>
            <a:ext cx="576262" cy="196850"/>
          </a:xfrm>
        </p:spPr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D6CEE6-8584-4658-A05E-85A2D94CA138}"/>
              </a:ext>
            </a:extLst>
          </p:cNvPr>
          <p:cNvSpPr txBox="1"/>
          <p:nvPr/>
        </p:nvSpPr>
        <p:spPr>
          <a:xfrm>
            <a:off x="1085852" y="5662800"/>
            <a:ext cx="8106493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969696"/>
                </a:solidFill>
                <a:latin typeface="+mn-lt"/>
              </a:rPr>
              <a:t>EPICS Collaboration Meeting at ICALEPCS 2017</a:t>
            </a:r>
            <a:endParaRPr lang="en-GB" sz="1800" b="1" kern="1000" spc="30" dirty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3792082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90651" y="1341438"/>
            <a:ext cx="10318754" cy="4823866"/>
          </a:xfrm>
        </p:spPr>
        <p:txBody>
          <a:bodyPr/>
          <a:lstStyle/>
          <a:p>
            <a:r>
              <a:rPr lang="en-US" sz="2000" dirty="0"/>
              <a:t>Records can have info fields</a:t>
            </a:r>
          </a:p>
          <a:p>
            <a:pPr marL="361950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record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"REC1") {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info(autosaveFields_pass0, "LOLO LOW LLSV LSV")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000" dirty="0"/>
              <a:t>But info fields are not easily accessible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Use new IOC shell function: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info-pattern [pattern ...]</a:t>
            </a:r>
          </a:p>
          <a:p>
            <a:pPr marL="361950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dbli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autosaveFields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REC1.autosaveFields_pass0 "LOLO LOW LLSV LSV"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REC2.autosaveFields_pass1 "VAL"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Info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pic>
        <p:nvPicPr>
          <p:cNvPr id="9220" name="Picture 4" descr="C:\Users\zimoch\AppData\Local\Microsoft\Windows\Temporary Internet Files\Content.IE5\QFE9HEKJ\info-symbol-1343394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494116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849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90651" y="1341438"/>
            <a:ext cx="10318754" cy="4823866"/>
          </a:xfrm>
        </p:spPr>
        <p:txBody>
          <a:bodyPr/>
          <a:lstStyle/>
          <a:p>
            <a:r>
              <a:rPr lang="en-US" sz="2000" dirty="0"/>
              <a:t>New iterator API function: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dbNextMatchingInfo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dirty="0"/>
          </a:p>
          <a:p>
            <a:pPr marL="361950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char*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patternlist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[] = {"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autosaveFields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*", NULL};</a:t>
            </a:r>
          </a:p>
          <a:p>
            <a:pPr marL="361950" lvl="2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dbInitEntry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pdbbase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dbentry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while(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dbNextMatchingInfo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dbentry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patternlist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== 0)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("%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s.%s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\"%s\"\n",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dbGetRecordName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dbentry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dbGetInfoName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dbentry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dbGetInfoString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dbentry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dbFinishEntry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dbentry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000" dirty="0"/>
          </a:p>
          <a:p>
            <a:pPr marL="182563" indent="-182563"/>
            <a:endParaRPr lang="en-US" sz="2000" dirty="0"/>
          </a:p>
          <a:p>
            <a:pPr marL="182563" indent="-182563"/>
            <a:r>
              <a:rPr lang="en-US" sz="2000" dirty="0"/>
              <a:t>Goody: Use Channel Access to read info fields</a:t>
            </a:r>
          </a:p>
          <a:p>
            <a:pPr marL="361950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caget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REC1.autosaveFields_pass0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REC1.autosaveFields_pass0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LOLO LOW LLSV LSV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Info Fields (cont.)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8581498" y="1336128"/>
            <a:ext cx="2088232" cy="1087227"/>
          </a:xfrm>
          <a:prstGeom prst="wedgeRoundRectCallout">
            <a:avLst>
              <a:gd name="adj1" fmla="val -102253"/>
              <a:gd name="adj2" fmla="val 6777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800" dirty="0">
                <a:latin typeface="+mn-lt"/>
              </a:rPr>
              <a:t>NULL terminated array of pattern strings</a:t>
            </a:r>
          </a:p>
        </p:txBody>
      </p:sp>
      <p:pic>
        <p:nvPicPr>
          <p:cNvPr id="7173" name="Picture 5" descr="C:\Users\zimoch\AppData\Local\Microsoft\Windows\Temporary Internet Files\Content.IE5\HUQH0MJE\Smil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78" y="4689758"/>
            <a:ext cx="1259523" cy="12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81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Package with utility functions (everything except Channel Access patch)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http://epics.web.psi.ch/software/iocUtils.tgz</a:t>
            </a:r>
            <a:endParaRPr lang="en-US" sz="2000" dirty="0"/>
          </a:p>
          <a:p>
            <a:pPr marL="177800" lvl="1" indent="0">
              <a:buNone/>
            </a:pPr>
            <a:endParaRPr lang="en-US" sz="2000" dirty="0"/>
          </a:p>
          <a:p>
            <a:r>
              <a:rPr lang="en-US" sz="2000" dirty="0"/>
              <a:t>Patch for Channel Access to info fields</a:t>
            </a:r>
          </a:p>
          <a:p>
            <a:pPr lvl="1"/>
            <a:r>
              <a:rPr lang="en-US" sz="2000" dirty="0"/>
              <a:t>for EPICS 3.15 and 3.16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http://epics.web.psi.ch/software/caInfoFields-R3-15.patch</a:t>
            </a:r>
            <a:endParaRPr lang="en-US" sz="2000" dirty="0"/>
          </a:p>
          <a:p>
            <a:pPr lvl="1"/>
            <a:r>
              <a:rPr lang="en-US" sz="2000" dirty="0"/>
              <a:t>for EPICS 3.14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http://epics.web.psi.ch/software/caInfoFields-R3-14.patch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 will try to get these changes into EPICS base.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it?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89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03314" y="4572001"/>
            <a:ext cx="9204324" cy="1090800"/>
          </a:xfrm>
        </p:spPr>
        <p:txBody>
          <a:bodyPr/>
          <a:lstStyle/>
          <a:p>
            <a:r>
              <a:rPr lang="en-US" dirty="0"/>
              <a:t>Extending </a:t>
            </a:r>
            <a:r>
              <a:rPr lang="en-US" dirty="0" err="1"/>
              <a:t>mbbiDirect</a:t>
            </a:r>
            <a:r>
              <a:rPr lang="en-US" dirty="0"/>
              <a:t> and </a:t>
            </a:r>
            <a:r>
              <a:rPr lang="en-US" dirty="0" err="1"/>
              <a:t>mbboDirect</a:t>
            </a:r>
            <a:br>
              <a:rPr lang="en-US" dirty="0"/>
            </a:br>
            <a:r>
              <a:rPr lang="en-US" dirty="0"/>
              <a:t>Records to 32 Bit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Dirk </a:t>
            </a:r>
            <a:r>
              <a:rPr lang="en-US" dirty="0" err="1"/>
              <a:t>Zimoch</a:t>
            </a:r>
            <a:r>
              <a:rPr lang="en-US" dirty="0"/>
              <a:t>  ::  Controls Section  ::  Paul </a:t>
            </a:r>
            <a:r>
              <a:rPr lang="en-US" dirty="0" err="1"/>
              <a:t>Scherrer</a:t>
            </a:r>
            <a:r>
              <a:rPr lang="en-US" dirty="0"/>
              <a:t> </a:t>
            </a:r>
            <a:r>
              <a:rPr lang="en-US" dirty="0" err="1"/>
              <a:t>Institut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103314" y="5662800"/>
            <a:ext cx="8089031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969696"/>
                </a:solidFill>
              </a:rPr>
              <a:t>EPICS Collaboration Meeting at ICALEPCS 2017</a:t>
            </a:r>
            <a:endParaRPr lang="en-US" sz="1800" b="1" kern="1000" spc="30" dirty="0">
              <a:solidFill>
                <a:srgbClr val="969696"/>
              </a:solidFill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240422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90650" y="1341439"/>
            <a:ext cx="10318755" cy="4679951"/>
          </a:xfrm>
        </p:spPr>
        <p:txBody>
          <a:bodyPr/>
          <a:lstStyle/>
          <a:p>
            <a:r>
              <a:rPr lang="en-US" sz="2000" dirty="0"/>
              <a:t>Input (RVAL) is 32 bit </a:t>
            </a:r>
          </a:p>
          <a:p>
            <a:r>
              <a:rPr lang="en-US" sz="2000" dirty="0"/>
              <a:t>Output (VAL, B0 … BF) is only 16 bit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  <a:p>
            <a:endParaRPr lang="en-US" sz="2000" dirty="0"/>
          </a:p>
          <a:p>
            <a:r>
              <a:rPr lang="en-US" sz="2000" dirty="0"/>
              <a:t>Why?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mbbiDirect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727848" y="2123479"/>
            <a:ext cx="4752528" cy="3312368"/>
            <a:chOff x="2627784" y="1628800"/>
            <a:chExt cx="4752528" cy="331236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627784" y="1628800"/>
              <a:ext cx="4752528" cy="3312368"/>
            </a:xfrm>
            <a:prstGeom prst="roundRect">
              <a:avLst>
                <a:gd name="adj" fmla="val 602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19100">
                <a:schemeClr val="accent1">
                  <a:lumMod val="75000"/>
                </a:scheme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 err="1">
                  <a:latin typeface="Times" charset="0"/>
                </a:rPr>
                <a:t>mbbiDirect</a:t>
              </a:r>
              <a:endParaRPr lang="en-US" sz="2400" dirty="0">
                <a:latin typeface="Times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27784" y="2636912"/>
              <a:ext cx="2016224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RVAL 32 bit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292081" y="2636912"/>
              <a:ext cx="2086636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VAL 16 bit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660232" y="3222353"/>
              <a:ext cx="718484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B0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660232" y="4077072"/>
              <a:ext cx="717759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BF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20272" y="3654401"/>
              <a:ext cx="169496" cy="4997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2800" dirty="0">
                  <a:latin typeface="Times" charset="0"/>
                </a:rPr>
                <a:t>⁞</a:t>
              </a:r>
              <a:endParaRPr lang="en-US" sz="2800" dirty="0"/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endParaRPr lang="en-US" sz="2800" kern="1000" spc="30" dirty="0">
                <a:latin typeface="+mn-lt"/>
                <a:cs typeface="Franklin Gothic Book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635896" y="3654401"/>
              <a:ext cx="1151329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SHFT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711624" y="2911255"/>
            <a:ext cx="1584176" cy="944728"/>
          </a:xfrm>
          <a:prstGeom prst="rect">
            <a:avLst/>
          </a:prstGeom>
          <a:ln>
            <a:solidFill>
              <a:srgbClr val="7C204E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Times" charset="0"/>
              </a:rPr>
              <a:t>Device</a:t>
            </a:r>
            <a:br>
              <a:rPr lang="en-US" sz="2400" dirty="0">
                <a:solidFill>
                  <a:schemeClr val="tx1"/>
                </a:solidFill>
                <a:latin typeface="Times" charset="0"/>
              </a:rPr>
            </a:br>
            <a:r>
              <a:rPr lang="en-US" sz="2400" dirty="0">
                <a:solidFill>
                  <a:schemeClr val="tx1"/>
                </a:solidFill>
                <a:latin typeface="Times" charset="0"/>
              </a:rPr>
              <a:t>support</a:t>
            </a:r>
          </a:p>
        </p:txBody>
      </p:sp>
      <p:cxnSp>
        <p:nvCxnSpPr>
          <p:cNvPr id="41" name="Straight Arrow Connector 40"/>
          <p:cNvCxnSpPr>
            <a:endCxn id="7" idx="1"/>
          </p:cNvCxnSpPr>
          <p:nvPr/>
        </p:nvCxnSpPr>
        <p:spPr bwMode="auto">
          <a:xfrm>
            <a:off x="4295800" y="3383619"/>
            <a:ext cx="43204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Left Brace 21"/>
          <p:cNvSpPr/>
          <p:nvPr/>
        </p:nvSpPr>
        <p:spPr bwMode="auto">
          <a:xfrm>
            <a:off x="8325477" y="3717032"/>
            <a:ext cx="432048" cy="1358775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 dirty="0">
              <a:latin typeface="Times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867722" y="3642970"/>
            <a:ext cx="446380" cy="767589"/>
          </a:xfrm>
          <a:custGeom>
            <a:avLst/>
            <a:gdLst>
              <a:gd name="connsiteX0" fmla="*/ 57073 w 591082"/>
              <a:gd name="connsiteY0" fmla="*/ 0 h 891300"/>
              <a:gd name="connsiteX1" fmla="*/ 49757 w 591082"/>
              <a:gd name="connsiteY1" fmla="*/ 819302 h 891300"/>
              <a:gd name="connsiteX2" fmla="*/ 591082 w 591082"/>
              <a:gd name="connsiteY2" fmla="*/ 797356 h 891300"/>
              <a:gd name="connsiteX0" fmla="*/ 58644 w 614599"/>
              <a:gd name="connsiteY0" fmla="*/ 0 h 951499"/>
              <a:gd name="connsiteX1" fmla="*/ 51328 w 614599"/>
              <a:gd name="connsiteY1" fmla="*/ 819302 h 951499"/>
              <a:gd name="connsiteX2" fmla="*/ 614599 w 614599"/>
              <a:gd name="connsiteY2" fmla="*/ 904644 h 951499"/>
              <a:gd name="connsiteX0" fmla="*/ 58644 w 614599"/>
              <a:gd name="connsiteY0" fmla="*/ 0 h 926790"/>
              <a:gd name="connsiteX1" fmla="*/ 51328 w 614599"/>
              <a:gd name="connsiteY1" fmla="*/ 819302 h 926790"/>
              <a:gd name="connsiteX2" fmla="*/ 614599 w 614599"/>
              <a:gd name="connsiteY2" fmla="*/ 904644 h 926790"/>
              <a:gd name="connsiteX0" fmla="*/ 19871 w 575826"/>
              <a:gd name="connsiteY0" fmla="*/ 0 h 926791"/>
              <a:gd name="connsiteX1" fmla="*/ 107652 w 575826"/>
              <a:gd name="connsiteY1" fmla="*/ 819303 h 926791"/>
              <a:gd name="connsiteX2" fmla="*/ 575826 w 575826"/>
              <a:gd name="connsiteY2" fmla="*/ 904644 h 926791"/>
              <a:gd name="connsiteX0" fmla="*/ 417111 w 468317"/>
              <a:gd name="connsiteY0" fmla="*/ 0 h 883357"/>
              <a:gd name="connsiteX1" fmla="*/ 143 w 468317"/>
              <a:gd name="connsiteY1" fmla="*/ 778038 h 883357"/>
              <a:gd name="connsiteX2" fmla="*/ 468317 w 468317"/>
              <a:gd name="connsiteY2" fmla="*/ 863379 h 883357"/>
              <a:gd name="connsiteX0" fmla="*/ 468299 w 519505"/>
              <a:gd name="connsiteY0" fmla="*/ 0 h 866187"/>
              <a:gd name="connsiteX1" fmla="*/ 125 w 519505"/>
              <a:gd name="connsiteY1" fmla="*/ 654244 h 866187"/>
              <a:gd name="connsiteX2" fmla="*/ 519505 w 519505"/>
              <a:gd name="connsiteY2" fmla="*/ 863379 h 866187"/>
              <a:gd name="connsiteX0" fmla="*/ 395174 w 446380"/>
              <a:gd name="connsiteY0" fmla="*/ 0 h 865988"/>
              <a:gd name="connsiteX1" fmla="*/ 152 w 446380"/>
              <a:gd name="connsiteY1" fmla="*/ 645990 h 865988"/>
              <a:gd name="connsiteX2" fmla="*/ 446380 w 446380"/>
              <a:gd name="connsiteY2" fmla="*/ 863379 h 8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380" h="865988">
                <a:moveTo>
                  <a:pt x="395174" y="0"/>
                </a:moveTo>
                <a:cubicBezTo>
                  <a:pt x="347015" y="343204"/>
                  <a:pt x="-8382" y="502093"/>
                  <a:pt x="152" y="645990"/>
                </a:cubicBezTo>
                <a:cubicBezTo>
                  <a:pt x="8686" y="789887"/>
                  <a:pt x="176327" y="883026"/>
                  <a:pt x="446380" y="863379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 dirty="0">
              <a:latin typeface="Times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660558" y="3447850"/>
            <a:ext cx="1723299" cy="707823"/>
          </a:xfrm>
          <a:custGeom>
            <a:avLst/>
            <a:gdLst>
              <a:gd name="connsiteX0" fmla="*/ 57073 w 591082"/>
              <a:gd name="connsiteY0" fmla="*/ 0 h 891300"/>
              <a:gd name="connsiteX1" fmla="*/ 49757 w 591082"/>
              <a:gd name="connsiteY1" fmla="*/ 819302 h 891300"/>
              <a:gd name="connsiteX2" fmla="*/ 591082 w 591082"/>
              <a:gd name="connsiteY2" fmla="*/ 797356 h 891300"/>
              <a:gd name="connsiteX0" fmla="*/ 58644 w 614599"/>
              <a:gd name="connsiteY0" fmla="*/ 0 h 951499"/>
              <a:gd name="connsiteX1" fmla="*/ 51328 w 614599"/>
              <a:gd name="connsiteY1" fmla="*/ 819302 h 951499"/>
              <a:gd name="connsiteX2" fmla="*/ 614599 w 614599"/>
              <a:gd name="connsiteY2" fmla="*/ 904644 h 951499"/>
              <a:gd name="connsiteX0" fmla="*/ 58644 w 614599"/>
              <a:gd name="connsiteY0" fmla="*/ 0 h 926790"/>
              <a:gd name="connsiteX1" fmla="*/ 51328 w 614599"/>
              <a:gd name="connsiteY1" fmla="*/ 819302 h 926790"/>
              <a:gd name="connsiteX2" fmla="*/ 614599 w 614599"/>
              <a:gd name="connsiteY2" fmla="*/ 904644 h 926790"/>
              <a:gd name="connsiteX0" fmla="*/ 19871 w 575826"/>
              <a:gd name="connsiteY0" fmla="*/ 0 h 926791"/>
              <a:gd name="connsiteX1" fmla="*/ 107652 w 575826"/>
              <a:gd name="connsiteY1" fmla="*/ 819303 h 926791"/>
              <a:gd name="connsiteX2" fmla="*/ 575826 w 575826"/>
              <a:gd name="connsiteY2" fmla="*/ 904644 h 926791"/>
              <a:gd name="connsiteX0" fmla="*/ 417111 w 468317"/>
              <a:gd name="connsiteY0" fmla="*/ 0 h 883357"/>
              <a:gd name="connsiteX1" fmla="*/ 143 w 468317"/>
              <a:gd name="connsiteY1" fmla="*/ 778038 h 883357"/>
              <a:gd name="connsiteX2" fmla="*/ 468317 w 468317"/>
              <a:gd name="connsiteY2" fmla="*/ 863379 h 883357"/>
              <a:gd name="connsiteX0" fmla="*/ 468299 w 519505"/>
              <a:gd name="connsiteY0" fmla="*/ 0 h 866187"/>
              <a:gd name="connsiteX1" fmla="*/ 125 w 519505"/>
              <a:gd name="connsiteY1" fmla="*/ 654244 h 866187"/>
              <a:gd name="connsiteX2" fmla="*/ 519505 w 519505"/>
              <a:gd name="connsiteY2" fmla="*/ 863379 h 866187"/>
              <a:gd name="connsiteX0" fmla="*/ 395174 w 446380"/>
              <a:gd name="connsiteY0" fmla="*/ 0 h 865988"/>
              <a:gd name="connsiteX1" fmla="*/ 152 w 446380"/>
              <a:gd name="connsiteY1" fmla="*/ 645990 h 865988"/>
              <a:gd name="connsiteX2" fmla="*/ 446380 w 446380"/>
              <a:gd name="connsiteY2" fmla="*/ 863379 h 865988"/>
              <a:gd name="connsiteX0" fmla="*/ 30711 w 514937"/>
              <a:gd name="connsiteY0" fmla="*/ 0 h 758271"/>
              <a:gd name="connsiteX1" fmla="*/ 68709 w 514937"/>
              <a:gd name="connsiteY1" fmla="*/ 538615 h 758271"/>
              <a:gd name="connsiteX2" fmla="*/ 514937 w 514937"/>
              <a:gd name="connsiteY2" fmla="*/ 756004 h 758271"/>
              <a:gd name="connsiteX0" fmla="*/ 22569 w 319953"/>
              <a:gd name="connsiteY0" fmla="*/ 150725 h 691283"/>
              <a:gd name="connsiteX1" fmla="*/ 60567 w 319953"/>
              <a:gd name="connsiteY1" fmla="*/ 689340 h 691283"/>
              <a:gd name="connsiteX2" fmla="*/ 319953 w 319953"/>
              <a:gd name="connsiteY2" fmla="*/ 0 h 691283"/>
              <a:gd name="connsiteX0" fmla="*/ 10068 w 307452"/>
              <a:gd name="connsiteY0" fmla="*/ 150725 h 579492"/>
              <a:gd name="connsiteX1" fmla="*/ 149062 w 307452"/>
              <a:gd name="connsiteY1" fmla="*/ 575999 h 579492"/>
              <a:gd name="connsiteX2" fmla="*/ 307452 w 307452"/>
              <a:gd name="connsiteY2" fmla="*/ 0 h 579492"/>
              <a:gd name="connsiteX0" fmla="*/ 10068 w 307452"/>
              <a:gd name="connsiteY0" fmla="*/ 150725 h 579492"/>
              <a:gd name="connsiteX1" fmla="*/ 149062 w 307452"/>
              <a:gd name="connsiteY1" fmla="*/ 575999 h 579492"/>
              <a:gd name="connsiteX2" fmla="*/ 307452 w 307452"/>
              <a:gd name="connsiteY2" fmla="*/ 0 h 579492"/>
              <a:gd name="connsiteX0" fmla="*/ 10641 w 308025"/>
              <a:gd name="connsiteY0" fmla="*/ 150725 h 576041"/>
              <a:gd name="connsiteX1" fmla="*/ 149635 w 308025"/>
              <a:gd name="connsiteY1" fmla="*/ 575999 h 576041"/>
              <a:gd name="connsiteX2" fmla="*/ 308025 w 308025"/>
              <a:gd name="connsiteY2" fmla="*/ 0 h 576041"/>
              <a:gd name="connsiteX0" fmla="*/ 20 w 297404"/>
              <a:gd name="connsiteY0" fmla="*/ 150725 h 576041"/>
              <a:gd name="connsiteX1" fmla="*/ 139014 w 297404"/>
              <a:gd name="connsiteY1" fmla="*/ 575999 h 576041"/>
              <a:gd name="connsiteX2" fmla="*/ 297404 w 297404"/>
              <a:gd name="connsiteY2" fmla="*/ 0 h 576041"/>
              <a:gd name="connsiteX0" fmla="*/ 20 w 297404"/>
              <a:gd name="connsiteY0" fmla="*/ 150725 h 576027"/>
              <a:gd name="connsiteX1" fmla="*/ 139014 w 297404"/>
              <a:gd name="connsiteY1" fmla="*/ 575999 h 576027"/>
              <a:gd name="connsiteX2" fmla="*/ 297404 w 297404"/>
              <a:gd name="connsiteY2" fmla="*/ 0 h 576027"/>
              <a:gd name="connsiteX0" fmla="*/ 21 w 297405"/>
              <a:gd name="connsiteY0" fmla="*/ 150725 h 577209"/>
              <a:gd name="connsiteX1" fmla="*/ 139015 w 297405"/>
              <a:gd name="connsiteY1" fmla="*/ 575999 h 577209"/>
              <a:gd name="connsiteX2" fmla="*/ 297405 w 297405"/>
              <a:gd name="connsiteY2" fmla="*/ 0 h 5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405" h="577209">
                <a:moveTo>
                  <a:pt x="21" y="150725"/>
                </a:moveTo>
                <a:cubicBezTo>
                  <a:pt x="-1427" y="571478"/>
                  <a:pt x="70514" y="583223"/>
                  <a:pt x="139015" y="575999"/>
                </a:cubicBezTo>
                <a:cubicBezTo>
                  <a:pt x="207516" y="568775"/>
                  <a:pt x="230606" y="7717"/>
                  <a:pt x="297405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8798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Input (RVAL) stays 32 bit </a:t>
            </a:r>
          </a:p>
          <a:p>
            <a:r>
              <a:rPr lang="en-US" sz="2000" dirty="0"/>
              <a:t>Output (VAL, B0 … BF, B10 … B1F) will be 32 bit as well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Mostly backward compatible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</a:t>
            </a:r>
            <a:r>
              <a:rPr lang="en-US" dirty="0" err="1"/>
              <a:t>mbbiDirect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727848" y="2123479"/>
            <a:ext cx="4752528" cy="3312368"/>
            <a:chOff x="2627784" y="1628800"/>
            <a:chExt cx="4752528" cy="331236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627784" y="1628800"/>
              <a:ext cx="4752528" cy="3312368"/>
            </a:xfrm>
            <a:prstGeom prst="roundRect">
              <a:avLst>
                <a:gd name="adj" fmla="val 602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19100">
                <a:schemeClr val="accent1">
                  <a:lumMod val="75000"/>
                </a:scheme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 err="1">
                  <a:latin typeface="Times" charset="0"/>
                </a:rPr>
                <a:t>mbbiDirect</a:t>
              </a:r>
              <a:endParaRPr lang="en-US" sz="2400" dirty="0">
                <a:latin typeface="Times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27784" y="2636912"/>
              <a:ext cx="2016224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RVAL 32 bit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292081" y="2636912"/>
              <a:ext cx="2086636" cy="5040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VAL 32 bit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660232" y="3222353"/>
              <a:ext cx="718484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B0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660232" y="4077072"/>
              <a:ext cx="717759" cy="5040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B1F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20272" y="3654401"/>
              <a:ext cx="169496" cy="4997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2800" dirty="0">
                  <a:latin typeface="Times" charset="0"/>
                </a:rPr>
                <a:t>⁞</a:t>
              </a:r>
              <a:endParaRPr lang="en-US" sz="2800" dirty="0"/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endParaRPr lang="en-US" sz="2800" kern="1000" spc="30" dirty="0">
                <a:latin typeface="+mn-lt"/>
                <a:cs typeface="Franklin Gothic Book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635896" y="3654401"/>
              <a:ext cx="1151329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SHFT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2711624" y="2911255"/>
            <a:ext cx="1584176" cy="944728"/>
          </a:xfrm>
          <a:prstGeom prst="rect">
            <a:avLst/>
          </a:prstGeom>
          <a:ln>
            <a:solidFill>
              <a:srgbClr val="7C204E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Times" charset="0"/>
              </a:rPr>
              <a:t>Device</a:t>
            </a:r>
            <a:br>
              <a:rPr lang="en-US" sz="2400" dirty="0">
                <a:solidFill>
                  <a:schemeClr val="tx1"/>
                </a:solidFill>
                <a:latin typeface="Times" charset="0"/>
              </a:rPr>
            </a:br>
            <a:r>
              <a:rPr lang="en-US" sz="2400" dirty="0">
                <a:solidFill>
                  <a:schemeClr val="tx1"/>
                </a:solidFill>
                <a:latin typeface="Times" charset="0"/>
              </a:rPr>
              <a:t>support</a:t>
            </a:r>
          </a:p>
        </p:txBody>
      </p:sp>
      <p:cxnSp>
        <p:nvCxnSpPr>
          <p:cNvPr id="41" name="Straight Arrow Connector 40"/>
          <p:cNvCxnSpPr>
            <a:endCxn id="7" idx="1"/>
          </p:cNvCxnSpPr>
          <p:nvPr/>
        </p:nvCxnSpPr>
        <p:spPr bwMode="auto">
          <a:xfrm>
            <a:off x="4295800" y="3383619"/>
            <a:ext cx="43204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Left Brace 21"/>
          <p:cNvSpPr/>
          <p:nvPr/>
        </p:nvSpPr>
        <p:spPr bwMode="auto">
          <a:xfrm>
            <a:off x="8325477" y="3717032"/>
            <a:ext cx="432048" cy="1358775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867722" y="3642970"/>
            <a:ext cx="446380" cy="767589"/>
          </a:xfrm>
          <a:custGeom>
            <a:avLst/>
            <a:gdLst>
              <a:gd name="connsiteX0" fmla="*/ 57073 w 591082"/>
              <a:gd name="connsiteY0" fmla="*/ 0 h 891300"/>
              <a:gd name="connsiteX1" fmla="*/ 49757 w 591082"/>
              <a:gd name="connsiteY1" fmla="*/ 819302 h 891300"/>
              <a:gd name="connsiteX2" fmla="*/ 591082 w 591082"/>
              <a:gd name="connsiteY2" fmla="*/ 797356 h 891300"/>
              <a:gd name="connsiteX0" fmla="*/ 58644 w 614599"/>
              <a:gd name="connsiteY0" fmla="*/ 0 h 951499"/>
              <a:gd name="connsiteX1" fmla="*/ 51328 w 614599"/>
              <a:gd name="connsiteY1" fmla="*/ 819302 h 951499"/>
              <a:gd name="connsiteX2" fmla="*/ 614599 w 614599"/>
              <a:gd name="connsiteY2" fmla="*/ 904644 h 951499"/>
              <a:gd name="connsiteX0" fmla="*/ 58644 w 614599"/>
              <a:gd name="connsiteY0" fmla="*/ 0 h 926790"/>
              <a:gd name="connsiteX1" fmla="*/ 51328 w 614599"/>
              <a:gd name="connsiteY1" fmla="*/ 819302 h 926790"/>
              <a:gd name="connsiteX2" fmla="*/ 614599 w 614599"/>
              <a:gd name="connsiteY2" fmla="*/ 904644 h 926790"/>
              <a:gd name="connsiteX0" fmla="*/ 19871 w 575826"/>
              <a:gd name="connsiteY0" fmla="*/ 0 h 926791"/>
              <a:gd name="connsiteX1" fmla="*/ 107652 w 575826"/>
              <a:gd name="connsiteY1" fmla="*/ 819303 h 926791"/>
              <a:gd name="connsiteX2" fmla="*/ 575826 w 575826"/>
              <a:gd name="connsiteY2" fmla="*/ 904644 h 926791"/>
              <a:gd name="connsiteX0" fmla="*/ 417111 w 468317"/>
              <a:gd name="connsiteY0" fmla="*/ 0 h 883357"/>
              <a:gd name="connsiteX1" fmla="*/ 143 w 468317"/>
              <a:gd name="connsiteY1" fmla="*/ 778038 h 883357"/>
              <a:gd name="connsiteX2" fmla="*/ 468317 w 468317"/>
              <a:gd name="connsiteY2" fmla="*/ 863379 h 883357"/>
              <a:gd name="connsiteX0" fmla="*/ 468299 w 519505"/>
              <a:gd name="connsiteY0" fmla="*/ 0 h 866187"/>
              <a:gd name="connsiteX1" fmla="*/ 125 w 519505"/>
              <a:gd name="connsiteY1" fmla="*/ 654244 h 866187"/>
              <a:gd name="connsiteX2" fmla="*/ 519505 w 519505"/>
              <a:gd name="connsiteY2" fmla="*/ 863379 h 866187"/>
              <a:gd name="connsiteX0" fmla="*/ 395174 w 446380"/>
              <a:gd name="connsiteY0" fmla="*/ 0 h 865988"/>
              <a:gd name="connsiteX1" fmla="*/ 152 w 446380"/>
              <a:gd name="connsiteY1" fmla="*/ 645990 h 865988"/>
              <a:gd name="connsiteX2" fmla="*/ 446380 w 446380"/>
              <a:gd name="connsiteY2" fmla="*/ 863379 h 8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380" h="865988">
                <a:moveTo>
                  <a:pt x="395174" y="0"/>
                </a:moveTo>
                <a:cubicBezTo>
                  <a:pt x="347015" y="343204"/>
                  <a:pt x="-8382" y="502093"/>
                  <a:pt x="152" y="645990"/>
                </a:cubicBezTo>
                <a:cubicBezTo>
                  <a:pt x="8686" y="789887"/>
                  <a:pt x="176327" y="883026"/>
                  <a:pt x="446380" y="863379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660558" y="3447850"/>
            <a:ext cx="1723299" cy="707823"/>
          </a:xfrm>
          <a:custGeom>
            <a:avLst/>
            <a:gdLst>
              <a:gd name="connsiteX0" fmla="*/ 57073 w 591082"/>
              <a:gd name="connsiteY0" fmla="*/ 0 h 891300"/>
              <a:gd name="connsiteX1" fmla="*/ 49757 w 591082"/>
              <a:gd name="connsiteY1" fmla="*/ 819302 h 891300"/>
              <a:gd name="connsiteX2" fmla="*/ 591082 w 591082"/>
              <a:gd name="connsiteY2" fmla="*/ 797356 h 891300"/>
              <a:gd name="connsiteX0" fmla="*/ 58644 w 614599"/>
              <a:gd name="connsiteY0" fmla="*/ 0 h 951499"/>
              <a:gd name="connsiteX1" fmla="*/ 51328 w 614599"/>
              <a:gd name="connsiteY1" fmla="*/ 819302 h 951499"/>
              <a:gd name="connsiteX2" fmla="*/ 614599 w 614599"/>
              <a:gd name="connsiteY2" fmla="*/ 904644 h 951499"/>
              <a:gd name="connsiteX0" fmla="*/ 58644 w 614599"/>
              <a:gd name="connsiteY0" fmla="*/ 0 h 926790"/>
              <a:gd name="connsiteX1" fmla="*/ 51328 w 614599"/>
              <a:gd name="connsiteY1" fmla="*/ 819302 h 926790"/>
              <a:gd name="connsiteX2" fmla="*/ 614599 w 614599"/>
              <a:gd name="connsiteY2" fmla="*/ 904644 h 926790"/>
              <a:gd name="connsiteX0" fmla="*/ 19871 w 575826"/>
              <a:gd name="connsiteY0" fmla="*/ 0 h 926791"/>
              <a:gd name="connsiteX1" fmla="*/ 107652 w 575826"/>
              <a:gd name="connsiteY1" fmla="*/ 819303 h 926791"/>
              <a:gd name="connsiteX2" fmla="*/ 575826 w 575826"/>
              <a:gd name="connsiteY2" fmla="*/ 904644 h 926791"/>
              <a:gd name="connsiteX0" fmla="*/ 417111 w 468317"/>
              <a:gd name="connsiteY0" fmla="*/ 0 h 883357"/>
              <a:gd name="connsiteX1" fmla="*/ 143 w 468317"/>
              <a:gd name="connsiteY1" fmla="*/ 778038 h 883357"/>
              <a:gd name="connsiteX2" fmla="*/ 468317 w 468317"/>
              <a:gd name="connsiteY2" fmla="*/ 863379 h 883357"/>
              <a:gd name="connsiteX0" fmla="*/ 468299 w 519505"/>
              <a:gd name="connsiteY0" fmla="*/ 0 h 866187"/>
              <a:gd name="connsiteX1" fmla="*/ 125 w 519505"/>
              <a:gd name="connsiteY1" fmla="*/ 654244 h 866187"/>
              <a:gd name="connsiteX2" fmla="*/ 519505 w 519505"/>
              <a:gd name="connsiteY2" fmla="*/ 863379 h 866187"/>
              <a:gd name="connsiteX0" fmla="*/ 395174 w 446380"/>
              <a:gd name="connsiteY0" fmla="*/ 0 h 865988"/>
              <a:gd name="connsiteX1" fmla="*/ 152 w 446380"/>
              <a:gd name="connsiteY1" fmla="*/ 645990 h 865988"/>
              <a:gd name="connsiteX2" fmla="*/ 446380 w 446380"/>
              <a:gd name="connsiteY2" fmla="*/ 863379 h 865988"/>
              <a:gd name="connsiteX0" fmla="*/ 30711 w 514937"/>
              <a:gd name="connsiteY0" fmla="*/ 0 h 758271"/>
              <a:gd name="connsiteX1" fmla="*/ 68709 w 514937"/>
              <a:gd name="connsiteY1" fmla="*/ 538615 h 758271"/>
              <a:gd name="connsiteX2" fmla="*/ 514937 w 514937"/>
              <a:gd name="connsiteY2" fmla="*/ 756004 h 758271"/>
              <a:gd name="connsiteX0" fmla="*/ 22569 w 319953"/>
              <a:gd name="connsiteY0" fmla="*/ 150725 h 691283"/>
              <a:gd name="connsiteX1" fmla="*/ 60567 w 319953"/>
              <a:gd name="connsiteY1" fmla="*/ 689340 h 691283"/>
              <a:gd name="connsiteX2" fmla="*/ 319953 w 319953"/>
              <a:gd name="connsiteY2" fmla="*/ 0 h 691283"/>
              <a:gd name="connsiteX0" fmla="*/ 10068 w 307452"/>
              <a:gd name="connsiteY0" fmla="*/ 150725 h 579492"/>
              <a:gd name="connsiteX1" fmla="*/ 149062 w 307452"/>
              <a:gd name="connsiteY1" fmla="*/ 575999 h 579492"/>
              <a:gd name="connsiteX2" fmla="*/ 307452 w 307452"/>
              <a:gd name="connsiteY2" fmla="*/ 0 h 579492"/>
              <a:gd name="connsiteX0" fmla="*/ 10068 w 307452"/>
              <a:gd name="connsiteY0" fmla="*/ 150725 h 579492"/>
              <a:gd name="connsiteX1" fmla="*/ 149062 w 307452"/>
              <a:gd name="connsiteY1" fmla="*/ 575999 h 579492"/>
              <a:gd name="connsiteX2" fmla="*/ 307452 w 307452"/>
              <a:gd name="connsiteY2" fmla="*/ 0 h 579492"/>
              <a:gd name="connsiteX0" fmla="*/ 10641 w 308025"/>
              <a:gd name="connsiteY0" fmla="*/ 150725 h 576041"/>
              <a:gd name="connsiteX1" fmla="*/ 149635 w 308025"/>
              <a:gd name="connsiteY1" fmla="*/ 575999 h 576041"/>
              <a:gd name="connsiteX2" fmla="*/ 308025 w 308025"/>
              <a:gd name="connsiteY2" fmla="*/ 0 h 576041"/>
              <a:gd name="connsiteX0" fmla="*/ 20 w 297404"/>
              <a:gd name="connsiteY0" fmla="*/ 150725 h 576041"/>
              <a:gd name="connsiteX1" fmla="*/ 139014 w 297404"/>
              <a:gd name="connsiteY1" fmla="*/ 575999 h 576041"/>
              <a:gd name="connsiteX2" fmla="*/ 297404 w 297404"/>
              <a:gd name="connsiteY2" fmla="*/ 0 h 576041"/>
              <a:gd name="connsiteX0" fmla="*/ 20 w 297404"/>
              <a:gd name="connsiteY0" fmla="*/ 150725 h 576027"/>
              <a:gd name="connsiteX1" fmla="*/ 139014 w 297404"/>
              <a:gd name="connsiteY1" fmla="*/ 575999 h 576027"/>
              <a:gd name="connsiteX2" fmla="*/ 297404 w 297404"/>
              <a:gd name="connsiteY2" fmla="*/ 0 h 576027"/>
              <a:gd name="connsiteX0" fmla="*/ 21 w 297405"/>
              <a:gd name="connsiteY0" fmla="*/ 150725 h 577209"/>
              <a:gd name="connsiteX1" fmla="*/ 139015 w 297405"/>
              <a:gd name="connsiteY1" fmla="*/ 575999 h 577209"/>
              <a:gd name="connsiteX2" fmla="*/ 297405 w 297405"/>
              <a:gd name="connsiteY2" fmla="*/ 0 h 5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405" h="577209">
                <a:moveTo>
                  <a:pt x="21" y="150725"/>
                </a:moveTo>
                <a:cubicBezTo>
                  <a:pt x="-1427" y="571478"/>
                  <a:pt x="70514" y="583223"/>
                  <a:pt x="139015" y="575999"/>
                </a:cubicBezTo>
                <a:cubicBezTo>
                  <a:pt x="207516" y="568775"/>
                  <a:pt x="230606" y="7717"/>
                  <a:pt x="297405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9727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Output (RVAL) stays 32 bit </a:t>
            </a:r>
          </a:p>
          <a:p>
            <a:r>
              <a:rPr lang="en-US" sz="2000" dirty="0"/>
              <a:t>Input (VAL, B0 … BF, B10 … B1F) will be 32 bit as well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for </a:t>
            </a:r>
            <a:r>
              <a:rPr lang="en-US" dirty="0" err="1"/>
              <a:t>mbboDirect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143672" y="2123479"/>
            <a:ext cx="4752528" cy="3312368"/>
            <a:chOff x="2627784" y="1628800"/>
            <a:chExt cx="4752528" cy="331236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627784" y="1628800"/>
              <a:ext cx="4752528" cy="3312368"/>
            </a:xfrm>
            <a:prstGeom prst="roundRect">
              <a:avLst>
                <a:gd name="adj" fmla="val 6024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419100">
                <a:schemeClr val="accent1">
                  <a:lumMod val="75000"/>
                </a:scheme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 err="1">
                  <a:latin typeface="Times" charset="0"/>
                </a:rPr>
                <a:t>mbboDirect</a:t>
              </a:r>
              <a:endParaRPr lang="en-US" sz="2400" dirty="0">
                <a:latin typeface="Times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627784" y="2636912"/>
              <a:ext cx="2016224" cy="5040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VAL 32 bit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292081" y="2636912"/>
              <a:ext cx="2086636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RVAL 32 bit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627784" y="3222353"/>
              <a:ext cx="718484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B0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627784" y="4077072"/>
              <a:ext cx="717759" cy="5040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B1F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4" y="3654401"/>
              <a:ext cx="169496" cy="4997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0"/>
                </a:spcBef>
              </a:pPr>
              <a:r>
                <a:rPr lang="en-US" sz="2800" dirty="0">
                  <a:latin typeface="Times" charset="0"/>
                </a:rPr>
                <a:t>⁞</a:t>
              </a:r>
              <a:endParaRPr lang="en-US" sz="2800" dirty="0"/>
            </a:p>
            <a:p>
              <a:pPr>
                <a:lnSpc>
                  <a:spcPct val="110000"/>
                </a:lnSpc>
                <a:spcBef>
                  <a:spcPts val="0"/>
                </a:spcBef>
              </a:pPr>
              <a:endParaRPr lang="en-US" sz="2800" kern="1000" spc="30" dirty="0">
                <a:latin typeface="+mn-lt"/>
                <a:cs typeface="Franklin Gothic Book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076056" y="3654401"/>
              <a:ext cx="1151329" cy="50405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dirty="0">
                  <a:latin typeface="Times" charset="0"/>
                </a:rPr>
                <a:t>SHFT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8328248" y="2911255"/>
            <a:ext cx="1584176" cy="944728"/>
          </a:xfrm>
          <a:prstGeom prst="rect">
            <a:avLst/>
          </a:prstGeom>
          <a:ln>
            <a:solidFill>
              <a:srgbClr val="7C204E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Times" charset="0"/>
              </a:rPr>
              <a:t>Device</a:t>
            </a:r>
            <a:br>
              <a:rPr lang="en-US" sz="2400" dirty="0">
                <a:solidFill>
                  <a:schemeClr val="tx1"/>
                </a:solidFill>
                <a:latin typeface="Times" charset="0"/>
              </a:rPr>
            </a:br>
            <a:r>
              <a:rPr lang="en-US" sz="2400" dirty="0">
                <a:solidFill>
                  <a:schemeClr val="tx1"/>
                </a:solidFill>
                <a:latin typeface="Times" charset="0"/>
              </a:rPr>
              <a:t>support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896200" y="3366012"/>
            <a:ext cx="432048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Left Brace 21"/>
          <p:cNvSpPr/>
          <p:nvPr/>
        </p:nvSpPr>
        <p:spPr bwMode="auto">
          <a:xfrm flipH="1">
            <a:off x="3863753" y="3717032"/>
            <a:ext cx="357269" cy="1358775"/>
          </a:xfrm>
          <a:prstGeom prst="lef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 flipH="1">
            <a:off x="4243982" y="3642970"/>
            <a:ext cx="483866" cy="767589"/>
          </a:xfrm>
          <a:custGeom>
            <a:avLst/>
            <a:gdLst>
              <a:gd name="connsiteX0" fmla="*/ 57073 w 591082"/>
              <a:gd name="connsiteY0" fmla="*/ 0 h 891300"/>
              <a:gd name="connsiteX1" fmla="*/ 49757 w 591082"/>
              <a:gd name="connsiteY1" fmla="*/ 819302 h 891300"/>
              <a:gd name="connsiteX2" fmla="*/ 591082 w 591082"/>
              <a:gd name="connsiteY2" fmla="*/ 797356 h 891300"/>
              <a:gd name="connsiteX0" fmla="*/ 58644 w 614599"/>
              <a:gd name="connsiteY0" fmla="*/ 0 h 951499"/>
              <a:gd name="connsiteX1" fmla="*/ 51328 w 614599"/>
              <a:gd name="connsiteY1" fmla="*/ 819302 h 951499"/>
              <a:gd name="connsiteX2" fmla="*/ 614599 w 614599"/>
              <a:gd name="connsiteY2" fmla="*/ 904644 h 951499"/>
              <a:gd name="connsiteX0" fmla="*/ 58644 w 614599"/>
              <a:gd name="connsiteY0" fmla="*/ 0 h 926790"/>
              <a:gd name="connsiteX1" fmla="*/ 51328 w 614599"/>
              <a:gd name="connsiteY1" fmla="*/ 819302 h 926790"/>
              <a:gd name="connsiteX2" fmla="*/ 614599 w 614599"/>
              <a:gd name="connsiteY2" fmla="*/ 904644 h 926790"/>
              <a:gd name="connsiteX0" fmla="*/ 19871 w 575826"/>
              <a:gd name="connsiteY0" fmla="*/ 0 h 926791"/>
              <a:gd name="connsiteX1" fmla="*/ 107652 w 575826"/>
              <a:gd name="connsiteY1" fmla="*/ 819303 h 926791"/>
              <a:gd name="connsiteX2" fmla="*/ 575826 w 575826"/>
              <a:gd name="connsiteY2" fmla="*/ 904644 h 926791"/>
              <a:gd name="connsiteX0" fmla="*/ 417111 w 468317"/>
              <a:gd name="connsiteY0" fmla="*/ 0 h 883357"/>
              <a:gd name="connsiteX1" fmla="*/ 143 w 468317"/>
              <a:gd name="connsiteY1" fmla="*/ 778038 h 883357"/>
              <a:gd name="connsiteX2" fmla="*/ 468317 w 468317"/>
              <a:gd name="connsiteY2" fmla="*/ 863379 h 883357"/>
              <a:gd name="connsiteX0" fmla="*/ 468299 w 519505"/>
              <a:gd name="connsiteY0" fmla="*/ 0 h 866187"/>
              <a:gd name="connsiteX1" fmla="*/ 125 w 519505"/>
              <a:gd name="connsiteY1" fmla="*/ 654244 h 866187"/>
              <a:gd name="connsiteX2" fmla="*/ 519505 w 519505"/>
              <a:gd name="connsiteY2" fmla="*/ 863379 h 866187"/>
              <a:gd name="connsiteX0" fmla="*/ 395174 w 446380"/>
              <a:gd name="connsiteY0" fmla="*/ 0 h 865988"/>
              <a:gd name="connsiteX1" fmla="*/ 152 w 446380"/>
              <a:gd name="connsiteY1" fmla="*/ 645990 h 865988"/>
              <a:gd name="connsiteX2" fmla="*/ 446380 w 446380"/>
              <a:gd name="connsiteY2" fmla="*/ 863379 h 8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380" h="865988">
                <a:moveTo>
                  <a:pt x="395174" y="0"/>
                </a:moveTo>
                <a:cubicBezTo>
                  <a:pt x="347015" y="343204"/>
                  <a:pt x="-8382" y="502093"/>
                  <a:pt x="152" y="645990"/>
                </a:cubicBezTo>
                <a:cubicBezTo>
                  <a:pt x="8686" y="789887"/>
                  <a:pt x="176327" y="883026"/>
                  <a:pt x="446380" y="863379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 flipH="1">
            <a:off x="5155004" y="3447850"/>
            <a:ext cx="1661077" cy="707823"/>
          </a:xfrm>
          <a:custGeom>
            <a:avLst/>
            <a:gdLst>
              <a:gd name="connsiteX0" fmla="*/ 57073 w 591082"/>
              <a:gd name="connsiteY0" fmla="*/ 0 h 891300"/>
              <a:gd name="connsiteX1" fmla="*/ 49757 w 591082"/>
              <a:gd name="connsiteY1" fmla="*/ 819302 h 891300"/>
              <a:gd name="connsiteX2" fmla="*/ 591082 w 591082"/>
              <a:gd name="connsiteY2" fmla="*/ 797356 h 891300"/>
              <a:gd name="connsiteX0" fmla="*/ 58644 w 614599"/>
              <a:gd name="connsiteY0" fmla="*/ 0 h 951499"/>
              <a:gd name="connsiteX1" fmla="*/ 51328 w 614599"/>
              <a:gd name="connsiteY1" fmla="*/ 819302 h 951499"/>
              <a:gd name="connsiteX2" fmla="*/ 614599 w 614599"/>
              <a:gd name="connsiteY2" fmla="*/ 904644 h 951499"/>
              <a:gd name="connsiteX0" fmla="*/ 58644 w 614599"/>
              <a:gd name="connsiteY0" fmla="*/ 0 h 926790"/>
              <a:gd name="connsiteX1" fmla="*/ 51328 w 614599"/>
              <a:gd name="connsiteY1" fmla="*/ 819302 h 926790"/>
              <a:gd name="connsiteX2" fmla="*/ 614599 w 614599"/>
              <a:gd name="connsiteY2" fmla="*/ 904644 h 926790"/>
              <a:gd name="connsiteX0" fmla="*/ 19871 w 575826"/>
              <a:gd name="connsiteY0" fmla="*/ 0 h 926791"/>
              <a:gd name="connsiteX1" fmla="*/ 107652 w 575826"/>
              <a:gd name="connsiteY1" fmla="*/ 819303 h 926791"/>
              <a:gd name="connsiteX2" fmla="*/ 575826 w 575826"/>
              <a:gd name="connsiteY2" fmla="*/ 904644 h 926791"/>
              <a:gd name="connsiteX0" fmla="*/ 417111 w 468317"/>
              <a:gd name="connsiteY0" fmla="*/ 0 h 883357"/>
              <a:gd name="connsiteX1" fmla="*/ 143 w 468317"/>
              <a:gd name="connsiteY1" fmla="*/ 778038 h 883357"/>
              <a:gd name="connsiteX2" fmla="*/ 468317 w 468317"/>
              <a:gd name="connsiteY2" fmla="*/ 863379 h 883357"/>
              <a:gd name="connsiteX0" fmla="*/ 468299 w 519505"/>
              <a:gd name="connsiteY0" fmla="*/ 0 h 866187"/>
              <a:gd name="connsiteX1" fmla="*/ 125 w 519505"/>
              <a:gd name="connsiteY1" fmla="*/ 654244 h 866187"/>
              <a:gd name="connsiteX2" fmla="*/ 519505 w 519505"/>
              <a:gd name="connsiteY2" fmla="*/ 863379 h 866187"/>
              <a:gd name="connsiteX0" fmla="*/ 395174 w 446380"/>
              <a:gd name="connsiteY0" fmla="*/ 0 h 865988"/>
              <a:gd name="connsiteX1" fmla="*/ 152 w 446380"/>
              <a:gd name="connsiteY1" fmla="*/ 645990 h 865988"/>
              <a:gd name="connsiteX2" fmla="*/ 446380 w 446380"/>
              <a:gd name="connsiteY2" fmla="*/ 863379 h 865988"/>
              <a:gd name="connsiteX0" fmla="*/ 30711 w 514937"/>
              <a:gd name="connsiteY0" fmla="*/ 0 h 758271"/>
              <a:gd name="connsiteX1" fmla="*/ 68709 w 514937"/>
              <a:gd name="connsiteY1" fmla="*/ 538615 h 758271"/>
              <a:gd name="connsiteX2" fmla="*/ 514937 w 514937"/>
              <a:gd name="connsiteY2" fmla="*/ 756004 h 758271"/>
              <a:gd name="connsiteX0" fmla="*/ 22569 w 319953"/>
              <a:gd name="connsiteY0" fmla="*/ 150725 h 691283"/>
              <a:gd name="connsiteX1" fmla="*/ 60567 w 319953"/>
              <a:gd name="connsiteY1" fmla="*/ 689340 h 691283"/>
              <a:gd name="connsiteX2" fmla="*/ 319953 w 319953"/>
              <a:gd name="connsiteY2" fmla="*/ 0 h 691283"/>
              <a:gd name="connsiteX0" fmla="*/ 10068 w 307452"/>
              <a:gd name="connsiteY0" fmla="*/ 150725 h 579492"/>
              <a:gd name="connsiteX1" fmla="*/ 149062 w 307452"/>
              <a:gd name="connsiteY1" fmla="*/ 575999 h 579492"/>
              <a:gd name="connsiteX2" fmla="*/ 307452 w 307452"/>
              <a:gd name="connsiteY2" fmla="*/ 0 h 579492"/>
              <a:gd name="connsiteX0" fmla="*/ 10068 w 307452"/>
              <a:gd name="connsiteY0" fmla="*/ 150725 h 579492"/>
              <a:gd name="connsiteX1" fmla="*/ 149062 w 307452"/>
              <a:gd name="connsiteY1" fmla="*/ 575999 h 579492"/>
              <a:gd name="connsiteX2" fmla="*/ 307452 w 307452"/>
              <a:gd name="connsiteY2" fmla="*/ 0 h 579492"/>
              <a:gd name="connsiteX0" fmla="*/ 10641 w 308025"/>
              <a:gd name="connsiteY0" fmla="*/ 150725 h 576041"/>
              <a:gd name="connsiteX1" fmla="*/ 149635 w 308025"/>
              <a:gd name="connsiteY1" fmla="*/ 575999 h 576041"/>
              <a:gd name="connsiteX2" fmla="*/ 308025 w 308025"/>
              <a:gd name="connsiteY2" fmla="*/ 0 h 576041"/>
              <a:gd name="connsiteX0" fmla="*/ 20 w 297404"/>
              <a:gd name="connsiteY0" fmla="*/ 150725 h 576041"/>
              <a:gd name="connsiteX1" fmla="*/ 139014 w 297404"/>
              <a:gd name="connsiteY1" fmla="*/ 575999 h 576041"/>
              <a:gd name="connsiteX2" fmla="*/ 297404 w 297404"/>
              <a:gd name="connsiteY2" fmla="*/ 0 h 576041"/>
              <a:gd name="connsiteX0" fmla="*/ 20 w 297404"/>
              <a:gd name="connsiteY0" fmla="*/ 150725 h 576027"/>
              <a:gd name="connsiteX1" fmla="*/ 139014 w 297404"/>
              <a:gd name="connsiteY1" fmla="*/ 575999 h 576027"/>
              <a:gd name="connsiteX2" fmla="*/ 297404 w 297404"/>
              <a:gd name="connsiteY2" fmla="*/ 0 h 576027"/>
              <a:gd name="connsiteX0" fmla="*/ 21 w 297405"/>
              <a:gd name="connsiteY0" fmla="*/ 150725 h 577209"/>
              <a:gd name="connsiteX1" fmla="*/ 139015 w 297405"/>
              <a:gd name="connsiteY1" fmla="*/ 575999 h 577209"/>
              <a:gd name="connsiteX2" fmla="*/ 297405 w 297405"/>
              <a:gd name="connsiteY2" fmla="*/ 0 h 5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7405" h="577209">
                <a:moveTo>
                  <a:pt x="21" y="150725"/>
                </a:moveTo>
                <a:cubicBezTo>
                  <a:pt x="-1427" y="571478"/>
                  <a:pt x="70514" y="583223"/>
                  <a:pt x="139015" y="575999"/>
                </a:cubicBezTo>
                <a:cubicBezTo>
                  <a:pt x="207516" y="568775"/>
                  <a:pt x="230606" y="7717"/>
                  <a:pt x="297405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1832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RVAL was and will be ULONG</a:t>
            </a:r>
          </a:p>
          <a:p>
            <a:pPr lvl="1"/>
            <a:r>
              <a:rPr lang="en-US" sz="2000" dirty="0"/>
              <a:t>Most device supports only access RVAL and </a:t>
            </a:r>
            <a:r>
              <a:rPr lang="en-US" sz="2000" b="1" dirty="0"/>
              <a:t>need</a:t>
            </a:r>
            <a:r>
              <a:rPr lang="en-US" sz="2000" dirty="0"/>
              <a:t> </a:t>
            </a:r>
            <a:r>
              <a:rPr lang="en-US" sz="2000" b="1" dirty="0"/>
              <a:t>no change</a:t>
            </a:r>
          </a:p>
          <a:p>
            <a:pPr lvl="1"/>
            <a:r>
              <a:rPr lang="en-US" sz="2000" dirty="0"/>
              <a:t>Record memory layout changes: re-compile all device supports!</a:t>
            </a:r>
          </a:p>
          <a:p>
            <a:endParaRPr lang="en-US" sz="2000" dirty="0"/>
          </a:p>
          <a:p>
            <a:r>
              <a:rPr lang="en-US" sz="2000" dirty="0"/>
              <a:t>VAL was USHORT and will be LONG</a:t>
            </a:r>
          </a:p>
          <a:p>
            <a:pPr lvl="1"/>
            <a:r>
              <a:rPr lang="en-US" sz="2000" dirty="0"/>
              <a:t>For 16 bit values nothing will change</a:t>
            </a:r>
          </a:p>
          <a:p>
            <a:pPr lvl="1"/>
            <a:r>
              <a:rPr lang="en-US" sz="2000" dirty="0"/>
              <a:t>Channel Access Clients have always seen a LONG</a:t>
            </a:r>
          </a:p>
          <a:p>
            <a:endParaRPr lang="en-US" sz="2000" dirty="0"/>
          </a:p>
          <a:p>
            <a:r>
              <a:rPr lang="en-US" sz="2000" dirty="0"/>
              <a:t>Device support </a:t>
            </a:r>
            <a:r>
              <a:rPr lang="en-US" sz="2000" b="1" dirty="0"/>
              <a:t>accessing VAL or B* fields </a:t>
            </a:r>
            <a:r>
              <a:rPr lang="en-US" sz="2000" dirty="0"/>
              <a:t>need modification to support</a:t>
            </a:r>
            <a:br>
              <a:rPr lang="en-US" sz="2000" dirty="0"/>
            </a:br>
            <a:r>
              <a:rPr lang="en-US" sz="2000" dirty="0"/>
              <a:t>higher bits. </a:t>
            </a:r>
          </a:p>
          <a:p>
            <a:pPr lvl="1"/>
            <a:r>
              <a:rPr lang="en-US" sz="2000" dirty="0"/>
              <a:t>Use 32 bit variables when accessing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prec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2000" dirty="0"/>
              <a:t>Using pointer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prec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/>
              <a:t>is not safe!</a:t>
            </a:r>
          </a:p>
          <a:p>
            <a:pPr lvl="1"/>
            <a:r>
              <a:rPr lang="en-US" sz="2000" dirty="0"/>
              <a:t>When iterating bit fields check for macros like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mbboDirectRecordB1F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Compatibility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02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64 bit integers are not supported by Channel Access</a:t>
            </a:r>
          </a:p>
          <a:p>
            <a:r>
              <a:rPr lang="en-US" sz="2000" b="1" dirty="0"/>
              <a:t>Changing RVAL to 64 bit would break all existing device support</a:t>
            </a:r>
          </a:p>
          <a:p>
            <a:r>
              <a:rPr lang="en-US" sz="2000" dirty="0"/>
              <a:t>Possible as new record type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64 bit?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791744" y="3356992"/>
            <a:ext cx="4248472" cy="1152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600" kern="1000" spc="30" dirty="0">
                <a:latin typeface="+mn-lt"/>
                <a:cs typeface="Franklin Gothic Book"/>
              </a:rPr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330626397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03314" y="4572001"/>
            <a:ext cx="9204324" cy="1090800"/>
          </a:xfrm>
        </p:spPr>
        <p:txBody>
          <a:bodyPr/>
          <a:lstStyle/>
          <a:p>
            <a:r>
              <a:rPr lang="en-GB" dirty="0"/>
              <a:t>Channel Access Push</a:t>
            </a:r>
            <a:br>
              <a:rPr lang="en-GB" dirty="0"/>
            </a:br>
            <a:r>
              <a:rPr lang="en-GB" dirty="0"/>
              <a:t>Proposal for a New Connection Method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/>
              <a:t>Dirk Zimoch  ::  Controls Section  ::  Paul </a:t>
            </a:r>
            <a:r>
              <a:rPr lang="en-GB" dirty="0" err="1"/>
              <a:t>Scherrer</a:t>
            </a:r>
            <a:r>
              <a:rPr lang="en-GB" dirty="0"/>
              <a:t> </a:t>
            </a:r>
            <a:r>
              <a:rPr lang="en-GB" dirty="0" err="1"/>
              <a:t>Institut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1103314" y="5662800"/>
            <a:ext cx="8089031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969696"/>
                </a:solidFill>
                <a:latin typeface="+mn-lt"/>
              </a:rPr>
              <a:t>EPICS Collaboration Meeting at ICALEPCS 2017</a:t>
            </a:r>
            <a:endParaRPr lang="en-GB" sz="1800" b="1" kern="1000" spc="30" dirty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03069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85852" y="4581128"/>
            <a:ext cx="9221785" cy="1090800"/>
          </a:xfrm>
        </p:spPr>
        <p:txBody>
          <a:bodyPr/>
          <a:lstStyle/>
          <a:p>
            <a:r>
              <a:rPr lang="en-GB" dirty="0"/>
              <a:t>IOC Utilities at PSI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/>
              <a:t>Dirk Zimoch  ::  Controls Section  ::  Paul </a:t>
            </a:r>
            <a:r>
              <a:rPr lang="en-GB" dirty="0" err="1"/>
              <a:t>Scherrer</a:t>
            </a:r>
            <a:r>
              <a:rPr lang="en-GB" dirty="0"/>
              <a:t> </a:t>
            </a:r>
            <a:r>
              <a:rPr lang="en-GB" dirty="0" err="1"/>
              <a:t>Institut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1085852" y="5662800"/>
            <a:ext cx="8106493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969696"/>
                </a:solidFill>
                <a:latin typeface="+mn-lt"/>
              </a:rPr>
              <a:t>EPICS Collaboration Meeting at ICALEPCS 2017</a:t>
            </a:r>
            <a:endParaRPr lang="en-GB" sz="1800" b="1" kern="1000" spc="30" dirty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Monitor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90651" y="1341438"/>
            <a:ext cx="10322983" cy="482386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Current (simplified) work flow to set up a monitor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What's wrong?</a:t>
            </a:r>
          </a:p>
          <a:p>
            <a:r>
              <a:rPr lang="en-US" sz="2000" dirty="0"/>
              <a:t>Some “clients” (e.g. </a:t>
            </a:r>
            <a:r>
              <a:rPr lang="en-US" sz="2000" b="1" dirty="0"/>
              <a:t>archiver</a:t>
            </a:r>
            <a:r>
              <a:rPr lang="en-US" sz="2000" dirty="0"/>
              <a:t>) flood the network with broadcasts.</a:t>
            </a:r>
            <a:br>
              <a:rPr lang="en-US" sz="2000" dirty="0"/>
            </a:br>
            <a:r>
              <a:rPr lang="en-US" sz="2000" dirty="0"/>
              <a:t>Reasons: wrong configuration, IOCs offline, …</a:t>
            </a:r>
          </a:p>
          <a:p>
            <a:r>
              <a:rPr lang="en-US" sz="2000" dirty="0"/>
              <a:t>Archiver not a client at all, it's a </a:t>
            </a:r>
            <a:r>
              <a:rPr lang="en-US" sz="2000" b="1" dirty="0"/>
              <a:t>service</a:t>
            </a:r>
            <a:r>
              <a:rPr lang="en-US" sz="2000" dirty="0"/>
              <a:t>!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80946"/>
              </p:ext>
            </p:extLst>
          </p:nvPr>
        </p:nvGraphicFramePr>
        <p:xfrm>
          <a:off x="2351584" y="1697216"/>
          <a:ext cx="7992888" cy="2773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33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 Client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Looks</a:t>
                      </a:r>
                      <a:r>
                        <a:rPr lang="en-US" sz="2000" baseline="0" dirty="0"/>
                        <a:t> up PVs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Searches for PVs</a:t>
                      </a:r>
                      <a:r>
                        <a:rPr lang="en-US" sz="2000" baseline="0" dirty="0"/>
                        <a:t> (UDP </a:t>
                      </a:r>
                      <a:r>
                        <a:rPr lang="en-US" sz="2000" dirty="0"/>
                        <a:t>broadcast)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Search response (UDP</a:t>
                      </a:r>
                      <a:r>
                        <a:rPr lang="en-US" sz="2000" baseline="0" dirty="0"/>
                        <a:t> unicast)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Gets host/port from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Accepts</a:t>
                      </a:r>
                      <a:r>
                        <a:rPr lang="en-US" sz="2000" baseline="0" dirty="0"/>
                        <a:t> connection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Connects (TCP) to host/port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Installs subscriptions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Set up monitors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Sends PV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Processes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Goes offline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Searches again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99456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7857792"/>
              </p:ext>
            </p:extLst>
          </p:nvPr>
        </p:nvGraphicFramePr>
        <p:xfrm>
          <a:off x="1919536" y="1341438"/>
          <a:ext cx="8856984" cy="3078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9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7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PVs live on IOC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IOC sends updates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Runs on arbitrary hosts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Runs on </a:t>
                      </a:r>
                      <a:r>
                        <a:rPr lang="en-US" sz="2000" b="1" dirty="0"/>
                        <a:t>well known </a:t>
                      </a:r>
                      <a:r>
                        <a:rPr lang="en-US" sz="2000" b="1" dirty="0" err="1"/>
                        <a:t>host:port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Can start and top at any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Usually runs permanently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Client wants something from IOC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IOC</a:t>
                      </a:r>
                      <a:r>
                        <a:rPr lang="en-US" sz="2000" baseline="0" dirty="0"/>
                        <a:t> wants something from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IOC</a:t>
                      </a:r>
                      <a:r>
                        <a:rPr lang="en-US" sz="2000" baseline="0" dirty="0"/>
                        <a:t> cannot know PVs needed by client: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Configuration must</a:t>
                      </a:r>
                      <a:r>
                        <a:rPr lang="en-US" sz="2000" baseline="0" dirty="0"/>
                        <a:t> be in the client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/>
                        <a:t>IOC knows PVs to send to service: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Configuration should be in the IOC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Clients vs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390650" y="4869160"/>
            <a:ext cx="8915405" cy="1224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/>
              <a:t>Let the IOC </a:t>
            </a:r>
            <a:r>
              <a:rPr lang="en-US" sz="2000" b="1" dirty="0"/>
              <a:t>push</a:t>
            </a:r>
            <a:r>
              <a:rPr lang="en-US" sz="2000" dirty="0"/>
              <a:t> its PVs to the service!</a:t>
            </a:r>
          </a:p>
          <a:p>
            <a:r>
              <a:rPr lang="en-US" sz="2000" dirty="0"/>
              <a:t>Use info fields in records for configuration</a:t>
            </a:r>
          </a:p>
          <a:p>
            <a:r>
              <a:rPr lang="en-US" sz="2000" dirty="0"/>
              <a:t>IOC does connection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422451982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Push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22</a:t>
            </a:fld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390651" y="1341438"/>
            <a:ext cx="10322983" cy="489587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Proposed work flow to send data to services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 Channel Access service would be passive</a:t>
            </a:r>
          </a:p>
          <a:p>
            <a:r>
              <a:rPr lang="en-US" sz="2000" dirty="0"/>
              <a:t>Service needs no PV list configuration</a:t>
            </a:r>
          </a:p>
          <a:p>
            <a:r>
              <a:rPr lang="en-US" sz="2000" dirty="0"/>
              <a:t>PV list cannot be outdated</a:t>
            </a:r>
          </a:p>
          <a:p>
            <a:r>
              <a:rPr lang="en-US" sz="2000" dirty="0"/>
              <a:t>Service does not send search broadcasts</a:t>
            </a:r>
          </a:p>
          <a:p>
            <a:r>
              <a:rPr lang="en-US" sz="2000" dirty="0"/>
              <a:t>IOC </a:t>
            </a:r>
            <a:r>
              <a:rPr lang="en-US" sz="2000" b="1" dirty="0"/>
              <a:t>pushes</a:t>
            </a:r>
            <a:r>
              <a:rPr lang="en-US" sz="2000" dirty="0"/>
              <a:t> PVs to service</a:t>
            </a:r>
          </a:p>
          <a:p>
            <a:r>
              <a:rPr lang="en-US" sz="2000" dirty="0"/>
              <a:t>Event/subscription concept and code probably does not change much</a:t>
            </a:r>
          </a:p>
          <a:p>
            <a:r>
              <a:rPr lang="en-US" sz="2000" dirty="0"/>
              <a:t>“Only” connection setup needs to be developed</a:t>
            </a:r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289222"/>
              </p:ext>
            </p:extLst>
          </p:nvPr>
        </p:nvGraphicFramePr>
        <p:xfrm>
          <a:off x="2207568" y="1700808"/>
          <a:ext cx="8064897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84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CA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Connects (TCP) to well known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host:port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Accepts</a:t>
                      </a:r>
                      <a:r>
                        <a:rPr lang="en-US" sz="2000" baseline="0" dirty="0"/>
                        <a:t> connection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Sends list of</a:t>
                      </a:r>
                      <a:r>
                        <a:rPr lang="en-US" sz="2000" baseline="0" dirty="0"/>
                        <a:t> PVs (necessary?)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Sets</a:t>
                      </a:r>
                      <a:r>
                        <a:rPr lang="en-US" sz="2000" baseline="0" dirty="0"/>
                        <a:t> up monitors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Sends PV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Processes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Goes offline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Stops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1598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Does this look useful?</a:t>
            </a:r>
          </a:p>
          <a:p>
            <a:r>
              <a:rPr lang="en-US" sz="2000" dirty="0"/>
              <a:t>Channel Access or PV Access or both?</a:t>
            </a:r>
          </a:p>
          <a:p>
            <a:r>
              <a:rPr lang="en-US" sz="2000" dirty="0"/>
              <a:t>Anyone volunteering to implement it?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23</a:t>
            </a:fld>
            <a:endParaRPr lang="de-DE" dirty="0"/>
          </a:p>
        </p:txBody>
      </p:sp>
      <p:pic>
        <p:nvPicPr>
          <p:cNvPr id="1028" name="Picture 4" descr="C:\Users\zimoch\AppData\Local\Microsoft\Windows\Temporary Internet Files\Content.IE5\QFE9HEKJ\questionmark-308636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4" y="2780928"/>
            <a:ext cx="302433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349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Simplify tedious work</a:t>
            </a:r>
          </a:p>
          <a:p>
            <a:pPr lvl="1"/>
            <a:r>
              <a:rPr lang="en-US" sz="2000" dirty="0"/>
              <a:t>Adding new scan rate</a:t>
            </a:r>
          </a:p>
          <a:p>
            <a:pPr lvl="1"/>
            <a:r>
              <a:rPr lang="en-US" sz="2000" dirty="0"/>
              <a:t>Adding breakpoint tables</a:t>
            </a:r>
          </a:p>
          <a:p>
            <a:pPr lvl="1"/>
            <a:r>
              <a:rPr lang="en-US" sz="2000" dirty="0"/>
              <a:t>Setting EPICS_CA_MAX_ARRAY_BYTES</a:t>
            </a:r>
          </a:p>
          <a:p>
            <a:endParaRPr lang="en-US" sz="2000" dirty="0"/>
          </a:p>
          <a:p>
            <a:r>
              <a:rPr lang="en-US" sz="2000" dirty="0"/>
              <a:t>Help debugging with reverse lookup functions</a:t>
            </a:r>
          </a:p>
          <a:p>
            <a:pPr lvl="1"/>
            <a:r>
              <a:rPr lang="en-US" sz="2000" dirty="0"/>
              <a:t>Listing all aliases of a record</a:t>
            </a:r>
          </a:p>
          <a:p>
            <a:pPr lvl="1"/>
            <a:r>
              <a:rPr lang="en-US" sz="2000" dirty="0"/>
              <a:t>Listing all links pointing to a record</a:t>
            </a:r>
          </a:p>
          <a:p>
            <a:pPr lvl="1"/>
            <a:r>
              <a:rPr lang="en-US" sz="2000" dirty="0"/>
              <a:t>Listing all CA connections to a record</a:t>
            </a:r>
          </a:p>
          <a:p>
            <a:endParaRPr lang="en-US" sz="2000" dirty="0"/>
          </a:p>
          <a:p>
            <a:r>
              <a:rPr lang="en-US" sz="2000" dirty="0"/>
              <a:t>Accessing info fields</a:t>
            </a:r>
          </a:p>
          <a:p>
            <a:pPr lvl="1"/>
            <a:r>
              <a:rPr lang="en-US" sz="2000" dirty="0"/>
              <a:t>List matching </a:t>
            </a:r>
            <a:r>
              <a:rPr lang="en-US" sz="2000" dirty="0" err="1"/>
              <a:t>infos</a:t>
            </a:r>
            <a:r>
              <a:rPr lang="en-US" sz="2000" dirty="0"/>
              <a:t> of all records</a:t>
            </a:r>
          </a:p>
          <a:p>
            <a:pPr lvl="1"/>
            <a:r>
              <a:rPr lang="en-US" sz="2000" dirty="0"/>
              <a:t>Iterator API function to traverse matching </a:t>
            </a:r>
            <a:r>
              <a:rPr lang="en-US" sz="2000" dirty="0" err="1"/>
              <a:t>infos</a:t>
            </a:r>
            <a:endParaRPr lang="en-US" sz="2000" dirty="0"/>
          </a:p>
          <a:p>
            <a:pPr lvl="1"/>
            <a:r>
              <a:rPr lang="en-US" sz="2000" dirty="0"/>
              <a:t>Read </a:t>
            </a:r>
            <a:r>
              <a:rPr lang="en-US" sz="2000" dirty="0" err="1"/>
              <a:t>infos</a:t>
            </a:r>
            <a:r>
              <a:rPr lang="en-US" sz="2000" dirty="0"/>
              <a:t> with Channel Access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Make Life Easier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pic>
        <p:nvPicPr>
          <p:cNvPr id="8196" name="Picture 4" descr="C:\Users\zimoch\AppData\Local\Microsoft\Windows\Temporary Internet Files\Content.IE5\QFE9HEKJ\palm-tree-155730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91" y="1340768"/>
            <a:ext cx="4485709" cy="424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35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Edit </a:t>
            </a:r>
            <a:r>
              <a:rPr lang="en-US" sz="2000" dirty="0" err="1"/>
              <a:t>menuScan.dbd</a:t>
            </a:r>
            <a:r>
              <a:rPr lang="en-US" sz="2000" dirty="0"/>
              <a:t> the right way and rebuild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Or simply execute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addScan</a:t>
            </a:r>
            <a:r>
              <a:rPr lang="en-US" sz="2000" dirty="0"/>
              <a:t> command in startup script:</a:t>
            </a:r>
          </a:p>
          <a:p>
            <a:pPr marL="361950" lvl="2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addScan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.3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onsolas" panose="020B0609020204030204" pitchFamily="49" charset="0"/>
              </a:rPr>
              <a:t>A</a:t>
            </a:r>
            <a:r>
              <a:rPr lang="en-US" sz="2000" dirty="0">
                <a:cs typeface="Consolas" panose="020B0609020204030204" pitchFamily="49" charset="0"/>
              </a:rPr>
              <a:t>utomatically calls </a:t>
            </a:r>
            <a:r>
              <a:rPr lang="en-US" sz="2000" dirty="0" err="1">
                <a:cs typeface="Consolas" panose="020B0609020204030204" pitchFamily="49" charset="0"/>
              </a:rPr>
              <a:t>sysClkRateSet</a:t>
            </a:r>
            <a:r>
              <a:rPr lang="en-US" sz="2000" dirty="0">
                <a:cs typeface="Consolas" panose="020B0609020204030204" pitchFamily="49" charset="0"/>
              </a:rPr>
              <a:t>() on </a:t>
            </a:r>
            <a:r>
              <a:rPr lang="en-US" sz="2000" dirty="0" err="1">
                <a:cs typeface="Consolas" panose="020B0609020204030204" pitchFamily="49" charset="0"/>
              </a:rPr>
              <a:t>vxWorks</a:t>
            </a:r>
            <a:r>
              <a:rPr lang="en-US" sz="2000" dirty="0">
                <a:cs typeface="Consolas" panose="020B0609020204030204" pitchFamily="49" charset="0"/>
              </a:rPr>
              <a:t> if necessary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New Scan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2855640" y="3757952"/>
            <a:ext cx="6552728" cy="67916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wrap="square" lIns="36000" tIns="0" rIns="36000" bIns="0" rtlCol="0">
            <a:noAutofit/>
          </a:bodyPr>
          <a:lstStyle/>
          <a:p>
            <a:pPr marL="0" lvl="2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choice(menuScan_2_second,".2 second")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choice(menuScan_1_second,".1 second")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5640" y="3745150"/>
            <a:ext cx="6552728" cy="228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0" rIns="3600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choice(menuScan_3_second,".3 second")</a:t>
            </a:r>
            <a:endParaRPr lang="en-US" sz="1400" kern="1000" spc="30" dirty="0">
              <a:latin typeface="+mn-lt"/>
              <a:cs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5640" y="1628801"/>
            <a:ext cx="6552728" cy="212915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wrap="square" lIns="36000" tIns="0" rIns="36000" bIns="0" rtlCol="0">
            <a:noAutofit/>
          </a:bodyPr>
          <a:lstStyle/>
          <a:p>
            <a:pPr marL="0"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menu(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menuScan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menuScanPassive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,"Passive")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menuScanEvent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,"Event")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choice(menuScanI_O_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,"I/O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# Periodic scans follow,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ordered from slowest to fastest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choice(menuScan10_second,"10 second")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choice(menuScan5_second,"5 second")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choice(menuScan2_second,"2 second")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choice(menuScan1_second,"1 second")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choice(menuScan_5_second,".5 second")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2083508" y="2982781"/>
            <a:ext cx="1512168" cy="756084"/>
          </a:xfrm>
          <a:prstGeom prst="wedgeRoundRectCallout">
            <a:avLst>
              <a:gd name="adj1" fmla="val 107846"/>
              <a:gd name="adj2" fmla="val 6346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latin typeface="+mn-lt"/>
              </a:rPr>
              <a:t>Basically arbitrary name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7891548" y="2765786"/>
            <a:ext cx="1838765" cy="756084"/>
          </a:xfrm>
          <a:prstGeom prst="wedgeRoundRectCallout">
            <a:avLst>
              <a:gd name="adj1" fmla="val -107005"/>
              <a:gd name="adj2" fmla="val 8668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latin typeface="+mn-lt"/>
              </a:rPr>
              <a:t>Defines new scan rate. 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Up to  R3.15: unit must be “second”</a:t>
            </a:r>
          </a:p>
        </p:txBody>
      </p:sp>
      <p:pic>
        <p:nvPicPr>
          <p:cNvPr id="1026" name="Picture 2" descr="C:\Users\zimoch\AppData\Local\Microsoft\Windows\Temporary Internet Files\Content.IE5\2P03EOIS\4wBO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432" y="4653136"/>
            <a:ext cx="1584176" cy="15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55640" y="3975787"/>
            <a:ext cx="6552728" cy="67916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wrap="square" lIns="36000" tIns="0" rIns="36000" bIns="0" rtlCol="0">
            <a:noAutofit/>
          </a:bodyPr>
          <a:lstStyle/>
          <a:p>
            <a:pPr marL="0" lvl="2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choice(menuScan_2_second,".2 second")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choice(menuScan_1_second,".1 second")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46194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8 0.00046 L -3.05556E-6 0.02845 " pathEditMode="fixed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8" grpId="1" animBg="1"/>
      <p:bldP spid="6" grpId="0" animBg="1"/>
      <p:bldP spid="7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90651" y="1341438"/>
            <a:ext cx="10318754" cy="4679950"/>
          </a:xfrm>
        </p:spPr>
        <p:txBody>
          <a:bodyPr>
            <a:noAutofit/>
          </a:bodyPr>
          <a:lstStyle/>
          <a:p>
            <a:r>
              <a:rPr lang="en-US" sz="2000" dirty="0"/>
              <a:t>Include </a:t>
            </a:r>
            <a:r>
              <a:rPr lang="en-US" sz="2000" dirty="0" err="1"/>
              <a:t>bpt</a:t>
            </a:r>
            <a:r>
              <a:rPr lang="en-US" sz="2000" dirty="0"/>
              <a:t>*.</a:t>
            </a:r>
            <a:r>
              <a:rPr lang="en-US" sz="2000" dirty="0" err="1"/>
              <a:t>dbd</a:t>
            </a:r>
            <a:r>
              <a:rPr lang="en-US" sz="2000" dirty="0"/>
              <a:t>, edit </a:t>
            </a:r>
            <a:r>
              <a:rPr lang="en-US" sz="2000" dirty="0" err="1"/>
              <a:t>menuConvert.dbd</a:t>
            </a:r>
            <a:r>
              <a:rPr lang="en-US" sz="2000" dirty="0"/>
              <a:t> and then rebuild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Or simply load </a:t>
            </a:r>
            <a:r>
              <a:rPr lang="en-US" sz="2000" dirty="0" err="1"/>
              <a:t>bpt</a:t>
            </a:r>
            <a:r>
              <a:rPr lang="en-US" sz="2000" dirty="0"/>
              <a:t>*.</a:t>
            </a:r>
            <a:r>
              <a:rPr lang="en-US" sz="2000" dirty="0" err="1"/>
              <a:t>dbd</a:t>
            </a:r>
            <a:r>
              <a:rPr lang="en-US" sz="2000" dirty="0"/>
              <a:t> files and update </a:t>
            </a:r>
            <a:r>
              <a:rPr lang="en-US" sz="2000" dirty="0" err="1"/>
              <a:t>menuConvert</a:t>
            </a:r>
            <a:r>
              <a:rPr lang="en-US" sz="2000" dirty="0"/>
              <a:t> in startup script</a:t>
            </a:r>
          </a:p>
          <a:p>
            <a:pPr marL="361950" lvl="2" indent="0">
              <a:buNone/>
            </a:pPr>
            <a:r>
              <a:rPr lang="en-US" dirty="0" err="1"/>
              <a:t>dbLoadDatabase</a:t>
            </a:r>
            <a:r>
              <a:rPr lang="en-US" dirty="0"/>
              <a:t> </a:t>
            </a:r>
            <a:r>
              <a:rPr lang="en-US" dirty="0" err="1"/>
              <a:t>bptM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yConv.dbd</a:t>
            </a:r>
            <a:br>
              <a:rPr lang="en-US" dirty="0"/>
            </a:br>
            <a:r>
              <a:rPr lang="en-US" dirty="0" err="1"/>
              <a:t>dbLoadDatabase</a:t>
            </a:r>
            <a:r>
              <a:rPr lang="en-US" dirty="0"/>
              <a:t> </a:t>
            </a:r>
            <a:r>
              <a:rPr lang="en-US" dirty="0" err="1"/>
              <a:t>bptM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yOtherConv.dbd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updateMenuConvert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Breakpoint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2855640" y="3757952"/>
            <a:ext cx="6552728" cy="247113"/>
          </a:xfrm>
          <a:prstGeom prst="rect">
            <a:avLst/>
          </a:prstGeom>
          <a:solidFill>
            <a:srgbClr val="E5E5E5"/>
          </a:solidFill>
        </p:spPr>
        <p:txBody>
          <a:bodyPr wrap="square" lIns="36000" tIns="0" rIns="36000" bIns="0" rtlCol="0">
            <a:noAutofit/>
          </a:bodyPr>
          <a:lstStyle/>
          <a:p>
            <a:pPr marL="0" lvl="2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5640" y="3753037"/>
            <a:ext cx="6552728" cy="4491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36000" tIns="0" rIns="36000" bIns="0" rtlCol="0">
            <a:noAutofit/>
          </a:bodyPr>
          <a:lstStyle/>
          <a:p>
            <a:pPr marL="0" lvl="2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menuConvertmyConv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myConv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menuConvertmyOtherConv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myOtherConv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")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5640" y="1628800"/>
            <a:ext cx="6552728" cy="2129151"/>
          </a:xfrm>
          <a:prstGeom prst="rect">
            <a:avLst/>
          </a:prstGeom>
          <a:solidFill>
            <a:srgbClr val="E5E5E5"/>
          </a:solidFill>
        </p:spPr>
        <p:txBody>
          <a:bodyPr wrap="square" lIns="36000" tIns="0" rIns="36000" bIns="0" rtlCol="0">
            <a:noAutofit/>
          </a:bodyPr>
          <a:lstStyle/>
          <a:p>
            <a:pPr marL="0" lvl="1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menu(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menuConvertNO_CONVERSION,"NO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CONVERSION")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menuConvertSLOPE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,"SLOPE")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menuConvertLINEAR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,"LINEAR")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menuConverttypeKdegF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typeKdegF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")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menuConverttypeKdegC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typeKdegC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")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menuConverttypeJdegF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typeJdegF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")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menuConverttypeJdegC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typeJdegC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")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menuConverttypeEdegF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typeEdegF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ixe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only)")	choice(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menuConverttypeEdegC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typeEdegC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ixe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only)")	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8726853" y="3140968"/>
            <a:ext cx="1512168" cy="756084"/>
          </a:xfrm>
          <a:prstGeom prst="wedgeRoundRectCallout">
            <a:avLst>
              <a:gd name="adj1" fmla="val -111779"/>
              <a:gd name="adj2" fmla="val 6733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latin typeface="+mn-lt"/>
              </a:rPr>
              <a:t>Must match name of </a:t>
            </a:r>
            <a:r>
              <a:rPr lang="en-US" sz="1200" dirty="0" err="1">
                <a:latin typeface="+mn-lt"/>
              </a:rPr>
              <a:t>breaktable</a:t>
            </a:r>
            <a:r>
              <a:rPr lang="en-US" sz="1200" dirty="0">
                <a:latin typeface="+mn-lt"/>
              </a:rPr>
              <a:t> in </a:t>
            </a:r>
            <a:r>
              <a:rPr lang="en-US" sz="1200" dirty="0" err="1">
                <a:latin typeface="+mn-lt"/>
              </a:rPr>
              <a:t>bpt</a:t>
            </a:r>
            <a:r>
              <a:rPr lang="en-US" sz="1200" dirty="0">
                <a:latin typeface="+mn-lt"/>
              </a:rPr>
              <a:t>*.</a:t>
            </a:r>
            <a:r>
              <a:rPr lang="en-US" sz="1200" dirty="0" err="1">
                <a:latin typeface="+mn-lt"/>
              </a:rPr>
              <a:t>dbd</a:t>
            </a:r>
            <a:r>
              <a:rPr lang="en-US" sz="1200" dirty="0">
                <a:latin typeface="+mn-lt"/>
              </a:rPr>
              <a:t> file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055469" y="2996952"/>
            <a:ext cx="1512168" cy="756084"/>
          </a:xfrm>
          <a:prstGeom prst="wedgeRoundRectCallout">
            <a:avLst>
              <a:gd name="adj1" fmla="val 112684"/>
              <a:gd name="adj2" fmla="val 5766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rgbClr val="01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latin typeface="+mn-lt"/>
              </a:rPr>
              <a:t>Basically arbitrary name</a:t>
            </a:r>
          </a:p>
        </p:txBody>
      </p:sp>
      <p:pic>
        <p:nvPicPr>
          <p:cNvPr id="2050" name="Picture 2" descr="C:\Users\zimoch\AppData\Local\Microsoft\Windows\Temporary Internet Files\Content.IE5\HUQH0MJE\idea-1651681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6199" y="5013176"/>
            <a:ext cx="1584177" cy="18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5640" y="4202186"/>
            <a:ext cx="6552728" cy="247113"/>
          </a:xfrm>
          <a:prstGeom prst="rect">
            <a:avLst/>
          </a:prstGeom>
          <a:solidFill>
            <a:srgbClr val="E5E5E5"/>
          </a:solidFill>
        </p:spPr>
        <p:txBody>
          <a:bodyPr wrap="square" lIns="36000" tIns="0" rIns="36000" bIns="0" rtlCol="0">
            <a:noAutofit/>
          </a:bodyPr>
          <a:lstStyle/>
          <a:p>
            <a:pPr marL="0" lvl="2"/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6833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5.41291E-7 L 0.00035 0.0645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nimBg="1"/>
      <p:bldP spid="12" grpId="1" animBg="1"/>
      <p:bldP spid="13" grpId="0" animBg="1"/>
      <p:bldP spid="7" grpId="0" animBg="1"/>
      <p:bldP spid="9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EPICS_CA_MAX_ARRAY_BYTES on IOC too small: array PVs inaccessible</a:t>
            </a:r>
          </a:p>
          <a:p>
            <a:pPr lvl="1"/>
            <a:r>
              <a:rPr lang="en-US" sz="2000" dirty="0"/>
              <a:t>(Not needed any more with R3.16)</a:t>
            </a:r>
          </a:p>
          <a:p>
            <a:r>
              <a:rPr lang="en-US" sz="2000" dirty="0"/>
              <a:t>Check size of all array fields of all records</a:t>
            </a:r>
          </a:p>
          <a:p>
            <a:pPr lvl="1"/>
            <a:r>
              <a:rPr lang="en-US" sz="2000" dirty="0"/>
              <a:t>Keep in mind CA type promotion (e.g. ULONG </a:t>
            </a:r>
            <a:r>
              <a:rPr lang="en-US" sz="2000" dirty="0">
                <a:sym typeface="Wingdings" panose="05000000000000000000" pitchFamily="2" charset="2"/>
              </a:rPr>
              <a:t> DOUBLE)</a:t>
            </a:r>
            <a:endParaRPr lang="en-US" sz="2000" dirty="0"/>
          </a:p>
          <a:p>
            <a:pPr lvl="1"/>
            <a:r>
              <a:rPr lang="en-US" sz="2000" dirty="0"/>
              <a:t>Add overhead for status, severity, time stamp, …</a:t>
            </a:r>
          </a:p>
          <a:p>
            <a:pPr lvl="1"/>
            <a:r>
              <a:rPr lang="en-US" sz="2000" dirty="0"/>
              <a:t>Find maximum</a:t>
            </a:r>
          </a:p>
          <a:p>
            <a:r>
              <a:rPr lang="en-US" sz="2000" dirty="0"/>
              <a:t>Add to startup script:</a:t>
            </a:r>
            <a:br>
              <a:rPr lang="en-US" sz="2000" dirty="0"/>
            </a:b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epicsEnvSet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EPICS_CA_MAX_ARRAY_BYTES,… 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/>
              <a:t>Or simply calculate it automatically</a:t>
            </a:r>
          </a:p>
          <a:p>
            <a:pPr lvl="1"/>
            <a:r>
              <a:rPr lang="en-US" sz="2000" dirty="0" err="1"/>
              <a:t>Init</a:t>
            </a:r>
            <a:r>
              <a:rPr lang="en-US" sz="2000" dirty="0"/>
              <a:t> hook checks potential array fields of all records</a:t>
            </a:r>
          </a:p>
          <a:p>
            <a:pPr lvl="2"/>
            <a:r>
              <a:rPr lang="en-US" sz="2000" dirty="0"/>
              <a:t>Two </a:t>
            </a:r>
            <a:r>
              <a:rPr lang="en-US" sz="2000" dirty="0" err="1"/>
              <a:t>SynApps</a:t>
            </a:r>
            <a:r>
              <a:rPr lang="en-US" sz="2000" dirty="0"/>
              <a:t> records needed patch for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cvt_addr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2000" dirty="0">
                <a:cs typeface="Consolas" panose="020B0609020204030204" pitchFamily="49" charset="0"/>
              </a:rPr>
              <a:t>:</a:t>
            </a:r>
            <a:br>
              <a:rPr lang="en-US" sz="2000" dirty="0">
                <a:cs typeface="Consolas" panose="020B0609020204030204" pitchFamily="49" charset="0"/>
              </a:rPr>
            </a:br>
            <a:r>
              <a:rPr lang="en-US" sz="2000" dirty="0" err="1"/>
              <a:t>sCalcout</a:t>
            </a:r>
            <a:r>
              <a:rPr lang="en-US" sz="2000" dirty="0"/>
              <a:t> record and table record</a:t>
            </a:r>
          </a:p>
          <a:p>
            <a:pPr lvl="1"/>
            <a:r>
              <a:rPr lang="en-US" sz="2000" dirty="0"/>
              <a:t>Sets EPICS_CA_MAX_ARRAY_BYTES if current value (or default) is too small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EPICS_CA_MAX_ARRAY_BYTES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pic>
        <p:nvPicPr>
          <p:cNvPr id="3074" name="Picture 2" descr="C:\Users\zimoch\AppData\Local\Microsoft\Windows\Temporary Internet Files\Content.IE5\2P03EOIS\magic-297332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3212976"/>
            <a:ext cx="3031966" cy="19076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664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Translating alias name to record name is easy</a:t>
            </a:r>
          </a:p>
          <a:p>
            <a:pPr lvl="1"/>
            <a:r>
              <a:rPr lang="en-US" sz="2000" dirty="0"/>
              <a:t>Remote: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caget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aliasname.NAME</a:t>
            </a:r>
          </a:p>
          <a:p>
            <a:pPr lvl="1"/>
            <a:r>
              <a:rPr lang="en-US" sz="2000" dirty="0"/>
              <a:t>On IOC shell: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dbla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aliasname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sz="2000" dirty="0"/>
              <a:t>Works with patterns: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dbla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*XYZ</a:t>
            </a:r>
          </a:p>
          <a:p>
            <a:r>
              <a:rPr lang="en-US" sz="2000" dirty="0"/>
              <a:t>Finding all </a:t>
            </a:r>
            <a:r>
              <a:rPr lang="en-US" sz="2000" b="1" dirty="0"/>
              <a:t>aliases of a record </a:t>
            </a:r>
            <a:r>
              <a:rPr lang="en-US" sz="2000" dirty="0"/>
              <a:t>is difficult</a:t>
            </a:r>
          </a:p>
          <a:p>
            <a:pPr lvl="1"/>
            <a:r>
              <a:rPr lang="en-US" sz="2000" dirty="0"/>
              <a:t>Call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dbla</a:t>
            </a:r>
            <a:r>
              <a:rPr lang="en-US" sz="2000" dirty="0"/>
              <a:t> without parameter, then search the list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Or modify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dbla</a:t>
            </a:r>
            <a:r>
              <a:rPr lang="en-US" sz="2000" dirty="0"/>
              <a:t> to accept </a:t>
            </a:r>
            <a:r>
              <a:rPr lang="en-US" sz="2000" b="1" dirty="0"/>
              <a:t>alias or record </a:t>
            </a:r>
            <a:r>
              <a:rPr lang="en-US" sz="2000" dirty="0"/>
              <a:t>name patterns</a:t>
            </a:r>
          </a:p>
          <a:p>
            <a:pPr marL="361950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dbla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recordname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alias1 -&gt;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recordname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alias2 -&gt;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recordname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alias2 -&gt;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recordname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dirty="0"/>
              <a:t>Listing All Aliases of a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pic>
        <p:nvPicPr>
          <p:cNvPr id="4099" name="Picture 3" descr="C:\Users\zimoch\AppData\Local\Microsoft\Windows\Temporary Internet Files\Content.IE5\HUQH0MJE\setting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221088"/>
            <a:ext cx="181173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74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zimoch\AppData\Local\Microsoft\Windows\Temporary Internet Files\Content.IE5\HUQH0MJE\man-311353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6240" y="1196752"/>
            <a:ext cx="2520280" cy="19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90651" y="1341438"/>
            <a:ext cx="10322983" cy="4967882"/>
          </a:xfrm>
        </p:spPr>
        <p:txBody>
          <a:bodyPr/>
          <a:lstStyle/>
          <a:p>
            <a:r>
              <a:rPr lang="en-US" sz="2000" dirty="0"/>
              <a:t>Finding link targets of a record is not too difficult</a:t>
            </a:r>
          </a:p>
          <a:p>
            <a:pPr lvl="1"/>
            <a:r>
              <a:rPr lang="en-US" sz="2000" dirty="0"/>
              <a:t>On IOC shell: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dbpr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record,4 </a:t>
            </a:r>
            <a:r>
              <a:rPr lang="en-US" sz="2000" dirty="0"/>
              <a:t>then search the output for links</a:t>
            </a:r>
          </a:p>
          <a:p>
            <a:pPr lvl="1"/>
            <a:r>
              <a:rPr lang="en-US" sz="2000" dirty="0"/>
              <a:t>Or get known link field: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dbgf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record.OUT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cs typeface="Consolas" panose="020B0609020204030204" pitchFamily="49" charset="0"/>
              </a:rPr>
              <a:t>Finding all links </a:t>
            </a:r>
            <a:r>
              <a:rPr lang="en-US" sz="2000" dirty="0"/>
              <a:t>with a </a:t>
            </a:r>
            <a:r>
              <a:rPr lang="en-US" sz="2000" dirty="0">
                <a:cs typeface="Consolas" panose="020B0609020204030204" pitchFamily="49" charset="0"/>
              </a:rPr>
              <a:t>given </a:t>
            </a:r>
            <a:r>
              <a:rPr lang="en-US" sz="2000" b="1" dirty="0">
                <a:cs typeface="Consolas" panose="020B0609020204030204" pitchFamily="49" charset="0"/>
              </a:rPr>
              <a:t>target record </a:t>
            </a:r>
            <a:r>
              <a:rPr lang="en-US" sz="2000" dirty="0">
                <a:cs typeface="Consolas" panose="020B0609020204030204" pitchFamily="49" charset="0"/>
              </a:rPr>
              <a:t>is </a:t>
            </a:r>
            <a:r>
              <a:rPr lang="en-US" sz="2000" dirty="0"/>
              <a:t>very difficult</a:t>
            </a:r>
          </a:p>
          <a:p>
            <a:pPr lvl="1"/>
            <a:r>
              <a:rPr lang="en-US" sz="2000" dirty="0">
                <a:cs typeface="Consolas" panose="020B0609020204030204" pitchFamily="49" charset="0"/>
              </a:rPr>
              <a:t>Analyze record database offline and search for links</a:t>
            </a:r>
          </a:p>
          <a:p>
            <a:pPr lvl="1"/>
            <a:endParaRPr lang="en-US" sz="2000" dirty="0">
              <a:cs typeface="Consolas" panose="020B0609020204030204" pitchFamily="49" charset="0"/>
            </a:endParaRPr>
          </a:p>
          <a:p>
            <a:r>
              <a:rPr lang="en-US" sz="2000" dirty="0">
                <a:cs typeface="Consolas" panose="020B0609020204030204" pitchFamily="49" charset="0"/>
              </a:rPr>
              <a:t>Or use new IOC shell function: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dbll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record-pattern</a:t>
            </a:r>
          </a:p>
          <a:p>
            <a:pPr marL="361950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dbll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*:X</a:t>
            </a:r>
            <a:b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A.DOL --&gt; DEV1:X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B.INPA --&gt; DEV2:X.VAL MS CP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C.OUT --&gt; DEV3:X.RVAL PP</a:t>
            </a:r>
          </a:p>
          <a:p>
            <a:r>
              <a:rPr lang="en-US" sz="2000" dirty="0">
                <a:cs typeface="Consolas" panose="020B0609020204030204" pitchFamily="49" charset="0"/>
              </a:rPr>
              <a:t>Filter for target field</a:t>
            </a:r>
          </a:p>
          <a:p>
            <a:pPr marL="361950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dbll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*:X.VAL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A.DOL --&gt; DEV1:X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B.INPA --&gt; DEV2:X.VAL MS CP</a:t>
            </a:r>
          </a:p>
          <a:p>
            <a:pPr marL="177800" lvl="1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All Links Pointing to a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1846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/>
              <a:t>It is possible to get all CA connections to an IOC</a:t>
            </a:r>
          </a:p>
          <a:p>
            <a:pPr lvl="1"/>
            <a:r>
              <a:rPr lang="en-US" sz="2000" dirty="0"/>
              <a:t>On IOC shell: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casr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2</a:t>
            </a:r>
          </a:p>
          <a:p>
            <a:r>
              <a:rPr lang="en-US" sz="2000" dirty="0"/>
              <a:t>Good luck searching the output for a </a:t>
            </a:r>
            <a:r>
              <a:rPr lang="en-US" sz="2000" b="1" dirty="0"/>
              <a:t>specific record</a:t>
            </a:r>
            <a:r>
              <a:rPr lang="en-US" sz="2000" dirty="0"/>
              <a:t>!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Or use new IOC shell function: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cal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record-pattern</a:t>
            </a:r>
          </a:p>
          <a:p>
            <a:pPr marL="361950" lvl="2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cal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MYRECORD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zimoch@pc1234:47643 --&gt; MYRECORD.VAL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zimoch@pc1234:47643 --&gt; MYRECORD.EGU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archive_user@archive_host:83542 --&gt; MYRECORD.VAL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Listing All CA Connections to a Record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pic>
        <p:nvPicPr>
          <p:cNvPr id="6" name="Picture 2" descr="C:\Users\zimoch\AppData\Local\Microsoft\Windows\Temporary Internet Files\Content.IE5\HUQH0MJE\large-caveman-thinking-0-16476[1]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85543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6240" y="1196752"/>
            <a:ext cx="1584176" cy="295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43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0</TotalTime>
  <Words>1195</Words>
  <Application>Microsoft Office PowerPoint</Application>
  <PresentationFormat>Breitbild</PresentationFormat>
  <Paragraphs>359</Paragraphs>
  <Slides>23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Consolas</vt:lpstr>
      <vt:lpstr>Franklin Gothic Book</vt:lpstr>
      <vt:lpstr>Georgia</vt:lpstr>
      <vt:lpstr>Rockwell</vt:lpstr>
      <vt:lpstr>Symbol</vt:lpstr>
      <vt:lpstr>Times</vt:lpstr>
      <vt:lpstr>Wingdings</vt:lpstr>
      <vt:lpstr>ヒラギノ角ゴ Pro W3</vt:lpstr>
      <vt:lpstr>PSI PowerPoint Master english</vt:lpstr>
      <vt:lpstr>Current EPICS Developments at PSI</vt:lpstr>
      <vt:lpstr>IOC Utilities at PSI</vt:lpstr>
      <vt:lpstr>Goal: Make Life Easier</vt:lpstr>
      <vt:lpstr>Adding New Scan Rate</vt:lpstr>
      <vt:lpstr>Adding Breakpoint Tables</vt:lpstr>
      <vt:lpstr>Setting EPICS_CA_MAX_ARRAY_BYTES</vt:lpstr>
      <vt:lpstr>Listing All Aliases of a Record</vt:lpstr>
      <vt:lpstr>Listing All Links Pointing to a Record</vt:lpstr>
      <vt:lpstr>Listing All CA Connections to a Record</vt:lpstr>
      <vt:lpstr>Accessing Info Fields</vt:lpstr>
      <vt:lpstr>Accessing Info Fields (cont.)</vt:lpstr>
      <vt:lpstr>How to get it?</vt:lpstr>
      <vt:lpstr>Extending mbbiDirect and mbboDirect Records to 32 Bit</vt:lpstr>
      <vt:lpstr>Current mbbiDirect</vt:lpstr>
      <vt:lpstr>Future mbbiDirect</vt:lpstr>
      <vt:lpstr>Same for mbboDirect</vt:lpstr>
      <vt:lpstr>Compatibility</vt:lpstr>
      <vt:lpstr>Why not 64 bit?</vt:lpstr>
      <vt:lpstr>Channel Access Push Proposal for a New Connection Method</vt:lpstr>
      <vt:lpstr>Channel Access Monitor Workflow</vt:lpstr>
      <vt:lpstr>Clients vs Services</vt:lpstr>
      <vt:lpstr>Channel Access Push Workflow</vt:lpstr>
      <vt:lpstr>What do you think?</vt:lpstr>
    </vt:vector>
  </TitlesOfParts>
  <Company>Paul Scherrer Institut [PSI.CH]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IOC Utilities at PSI</dc:title>
  <dc:creator>dirk.zimoch@psi.ch</dc:creator>
  <cp:lastModifiedBy>Dirk</cp:lastModifiedBy>
  <cp:revision>70</cp:revision>
  <cp:lastPrinted>2017-10-05T15:08:04Z</cp:lastPrinted>
  <dcterms:created xsi:type="dcterms:W3CDTF">2017-09-18T14:04:57Z</dcterms:created>
  <dcterms:modified xsi:type="dcterms:W3CDTF">2017-10-07T10:21:12Z</dcterms:modified>
</cp:coreProperties>
</file>