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5"/>
  </p:notesMasterIdLst>
  <p:sldIdLst>
    <p:sldId id="275" r:id="rId4"/>
    <p:sldId id="286" r:id="rId5"/>
    <p:sldId id="277" r:id="rId6"/>
    <p:sldId id="278" r:id="rId7"/>
    <p:sldId id="279" r:id="rId8"/>
    <p:sldId id="284" r:id="rId9"/>
    <p:sldId id="280" r:id="rId10"/>
    <p:sldId id="281" r:id="rId11"/>
    <p:sldId id="282" r:id="rId12"/>
    <p:sldId id="283" r:id="rId13"/>
    <p:sldId id="273" r:id="rId14"/>
    <p:sldId id="276" r:id="rId15"/>
    <p:sldId id="287" r:id="rId16"/>
    <p:sldId id="259" r:id="rId17"/>
    <p:sldId id="260" r:id="rId18"/>
    <p:sldId id="261" r:id="rId19"/>
    <p:sldId id="269" r:id="rId20"/>
    <p:sldId id="268" r:id="rId21"/>
    <p:sldId id="289" r:id="rId22"/>
    <p:sldId id="285"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64" d="100"/>
          <a:sy n="64" d="100"/>
        </p:scale>
        <p:origin x="8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C05D8-407E-42B7-B301-0E6585F9A515}" type="datetimeFigureOut">
              <a:rPr lang="en-US" smtClean="0"/>
              <a:t>10/7/2017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47652-4D4A-43B0-81C0-72251AE48E02}" type="slidenum">
              <a:rPr lang="en-US" smtClean="0"/>
              <a:t>‹#›</a:t>
            </a:fld>
            <a:endParaRPr lang="en-US"/>
          </a:p>
        </p:txBody>
      </p:sp>
    </p:spTree>
    <p:extLst>
      <p:ext uri="{BB962C8B-B14F-4D97-AF65-F5344CB8AC3E}">
        <p14:creationId xmlns:p14="http://schemas.microsoft.com/office/powerpoint/2010/main" val="22288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837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666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635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20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837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638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8403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765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711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937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646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BEB038-B8AC-48AA-9E6B-3CF27B10E2FD}"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89254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EB038-B8AC-48AA-9E6B-3CF27B10E2FD}"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87926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EB038-B8AC-48AA-9E6B-3CF27B10E2FD}"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116599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400"/>
          </a:xfrm>
          <a:prstGeom prst="rect">
            <a:avLst/>
          </a:prstGeom>
          <a:solidFill>
            <a:schemeClr val="lt2"/>
          </a:solidFill>
          <a:ln>
            <a:noFill/>
          </a:ln>
        </p:spPr>
        <p:txBody>
          <a:bodyPr wrap="square" lIns="121900" tIns="121900" rIns="121900" bIns="121900" anchor="ctr" anchorCtr="0">
            <a:noAutofit/>
          </a:bodyPr>
          <a:lstStyle/>
          <a:p>
            <a:pPr lvl="0">
              <a:spcBef>
                <a:spcPts val="0"/>
              </a:spcBef>
              <a:buNone/>
            </a:pPr>
            <a:endParaRPr sz="2400"/>
          </a:p>
        </p:txBody>
      </p:sp>
      <p:sp>
        <p:nvSpPr>
          <p:cNvPr id="20" name="Shape 20"/>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64221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459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363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353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586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52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141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766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EB038-B8AC-48AA-9E6B-3CF27B10E2FD}"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4015206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p>
            <a:fld id="{C764DE79-268F-4C1A-8933-263129D2AF90}" type="datetimeFigureOut">
              <a:rPr lang="en-US" smtClean="0"/>
              <a:t>10/7/2017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4738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42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blatt mit Aufzählunge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1009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6514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929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0534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8382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823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BEB038-B8AC-48AA-9E6B-3CF27B10E2FD}"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1672749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4967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p>
            <a:fld id="{C764DE79-268F-4C1A-8933-263129D2AF90}" type="datetimeFigureOut">
              <a:rPr lang="en-US" smtClean="0"/>
              <a:t>10/7/2017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0115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6500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blatt mit Aufzählung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79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49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BEB038-B8AC-48AA-9E6B-3CF27B10E2FD}"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96459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BEB038-B8AC-48AA-9E6B-3CF27B10E2FD}"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180658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BEB038-B8AC-48AA-9E6B-3CF27B10E2FD}"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220776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B038-B8AC-48AA-9E6B-3CF27B10E2FD}" type="datetimeFigureOut">
              <a:rPr lang="en-US" smtClean="0"/>
              <a:t>10/7/2017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47970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BEB038-B8AC-48AA-9E6B-3CF27B10E2FD}"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166222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BEB038-B8AC-48AA-9E6B-3CF27B10E2FD}"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8384-FE9C-4DD7-8AD8-F6603A5CF9C6}" type="slidenum">
              <a:rPr lang="en-US" smtClean="0"/>
              <a:t>‹#›</a:t>
            </a:fld>
            <a:endParaRPr lang="en-US"/>
          </a:p>
        </p:txBody>
      </p:sp>
    </p:spTree>
    <p:extLst>
      <p:ext uri="{BB962C8B-B14F-4D97-AF65-F5344CB8AC3E}">
        <p14:creationId xmlns:p14="http://schemas.microsoft.com/office/powerpoint/2010/main" val="341657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B038-B8AC-48AA-9E6B-3CF27B10E2FD}" type="datetimeFigureOut">
              <a:rPr lang="en-US" smtClean="0"/>
              <a:t>10/7/2017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98384-FE9C-4DD7-8AD8-F6603A5CF9C6}" type="slidenum">
              <a:rPr lang="en-US" smtClean="0"/>
              <a:t>‹#›</a:t>
            </a:fld>
            <a:endParaRPr lang="en-US"/>
          </a:p>
        </p:txBody>
      </p:sp>
    </p:spTree>
    <p:extLst>
      <p:ext uri="{BB962C8B-B14F-4D97-AF65-F5344CB8AC3E}">
        <p14:creationId xmlns:p14="http://schemas.microsoft.com/office/powerpoint/2010/main" val="229732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uppierung 1">
            <a:extLst>
              <a:ext uri="{FF2B5EF4-FFF2-40B4-BE49-F238E27FC236}">
                <a16:creationId xmlns:a16="http://schemas.microsoft.com/office/drawing/2014/main" id="{F90D309A-D0D1-4696-A2BC-8FBA1E208D39}"/>
              </a:ext>
            </a:extLst>
          </p:cNvPr>
          <p:cNvGrpSpPr>
            <a:grpSpLocks noChangeAspect="1"/>
          </p:cNvGrpSpPr>
          <p:nvPr userDrawn="1"/>
        </p:nvGrpSpPr>
        <p:grpSpPr>
          <a:xfrm>
            <a:off x="0" y="0"/>
            <a:ext cx="12192000" cy="6858000"/>
            <a:chOff x="-2" y="0"/>
            <a:chExt cx="9149781" cy="6858000"/>
          </a:xfrm>
          <a:effectLst>
            <a:outerShdw dir="5400000" sx="1000" sy="1000" algn="ctr" rotWithShape="0">
              <a:srgbClr val="000000"/>
            </a:outerShdw>
          </a:effectLst>
        </p:grpSpPr>
        <p:cxnSp>
          <p:nvCxnSpPr>
            <p:cNvPr id="9" name="Gerade Verbindung 24">
              <a:extLst>
                <a:ext uri="{FF2B5EF4-FFF2-40B4-BE49-F238E27FC236}">
                  <a16:creationId xmlns:a16="http://schemas.microsoft.com/office/drawing/2014/main" id="{2B32699C-55C3-4B50-90B5-3820F7F20C6B}"/>
                </a:ext>
              </a:extLst>
            </p:cNvPr>
            <p:cNvCxnSpPr/>
            <p:nvPr/>
          </p:nvCxnSpPr>
          <p:spPr bwMode="auto">
            <a:xfrm>
              <a:off x="363650"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0" name="Gerade Verbindung 25">
              <a:extLst>
                <a:ext uri="{FF2B5EF4-FFF2-40B4-BE49-F238E27FC236}">
                  <a16:creationId xmlns:a16="http://schemas.microsoft.com/office/drawing/2014/main" id="{DE8D5FDF-00FF-4792-8A89-DCF3F3C33F03}"/>
                </a:ext>
              </a:extLst>
            </p:cNvPr>
            <p:cNvCxnSpPr/>
            <p:nvPr/>
          </p:nvCxnSpPr>
          <p:spPr bwMode="auto">
            <a:xfrm>
              <a:off x="646449"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1" name="Gerade Verbindung 26">
              <a:extLst>
                <a:ext uri="{FF2B5EF4-FFF2-40B4-BE49-F238E27FC236}">
                  <a16:creationId xmlns:a16="http://schemas.microsoft.com/office/drawing/2014/main" id="{0B8201F6-B613-4070-AB8F-C5B62205D0B3}"/>
                </a:ext>
              </a:extLst>
            </p:cNvPr>
            <p:cNvCxnSpPr/>
            <p:nvPr/>
          </p:nvCxnSpPr>
          <p:spPr bwMode="auto">
            <a:xfrm>
              <a:off x="992762"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2" name="Gerade Verbindung 27">
              <a:extLst>
                <a:ext uri="{FF2B5EF4-FFF2-40B4-BE49-F238E27FC236}">
                  <a16:creationId xmlns:a16="http://schemas.microsoft.com/office/drawing/2014/main" id="{7B97748B-6C0E-4CCE-826F-7FFF69A8D989}"/>
                </a:ext>
              </a:extLst>
            </p:cNvPr>
            <p:cNvCxnSpPr/>
            <p:nvPr/>
          </p:nvCxnSpPr>
          <p:spPr bwMode="auto">
            <a:xfrm>
              <a:off x="8274561"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3" name="Gerade Verbindung 28">
              <a:extLst>
                <a:ext uri="{FF2B5EF4-FFF2-40B4-BE49-F238E27FC236}">
                  <a16:creationId xmlns:a16="http://schemas.microsoft.com/office/drawing/2014/main" id="{75F205C4-D980-468F-9ADA-831AD12FC1A2}"/>
                </a:ext>
              </a:extLst>
            </p:cNvPr>
            <p:cNvCxnSpPr/>
            <p:nvPr/>
          </p:nvCxnSpPr>
          <p:spPr bwMode="auto">
            <a:xfrm>
              <a:off x="8458200"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4" name="Gerade Verbindung 29">
              <a:extLst>
                <a:ext uri="{FF2B5EF4-FFF2-40B4-BE49-F238E27FC236}">
                  <a16:creationId xmlns:a16="http://schemas.microsoft.com/office/drawing/2014/main" id="{0379FF98-7009-4A7A-BCFF-80A66B2AF9A2}"/>
                </a:ext>
              </a:extLst>
            </p:cNvPr>
            <p:cNvCxnSpPr/>
            <p:nvPr/>
          </p:nvCxnSpPr>
          <p:spPr bwMode="auto">
            <a:xfrm>
              <a:off x="8754228"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5" name="Gerade Verbindung 30">
              <a:extLst>
                <a:ext uri="{FF2B5EF4-FFF2-40B4-BE49-F238E27FC236}">
                  <a16:creationId xmlns:a16="http://schemas.microsoft.com/office/drawing/2014/main" id="{D8548D9E-53EC-4193-8903-F463C84E6CEB}"/>
                </a:ext>
              </a:extLst>
            </p:cNvPr>
            <p:cNvCxnSpPr/>
            <p:nvPr/>
          </p:nvCxnSpPr>
          <p:spPr bwMode="auto">
            <a:xfrm flipH="1">
              <a:off x="5778" y="368668"/>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6" name="Gerade Verbindung 31">
              <a:extLst>
                <a:ext uri="{FF2B5EF4-FFF2-40B4-BE49-F238E27FC236}">
                  <a16:creationId xmlns:a16="http://schemas.microsoft.com/office/drawing/2014/main" id="{9BE6F4F3-27B4-4824-8D49-56A1A7746158}"/>
                </a:ext>
              </a:extLst>
            </p:cNvPr>
            <p:cNvCxnSpPr/>
            <p:nvPr/>
          </p:nvCxnSpPr>
          <p:spPr bwMode="auto">
            <a:xfrm flipH="1">
              <a:off x="-2" y="1006108"/>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7" name="Gerade Verbindung 32">
              <a:extLst>
                <a:ext uri="{FF2B5EF4-FFF2-40B4-BE49-F238E27FC236}">
                  <a16:creationId xmlns:a16="http://schemas.microsoft.com/office/drawing/2014/main" id="{5DB27A50-065B-4BC9-9AA4-399F8ABA2EAD}"/>
                </a:ext>
              </a:extLst>
            </p:cNvPr>
            <p:cNvCxnSpPr/>
            <p:nvPr/>
          </p:nvCxnSpPr>
          <p:spPr bwMode="auto">
            <a:xfrm flipH="1">
              <a:off x="-2" y="188004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8" name="Gerade Verbindung 33">
              <a:extLst>
                <a:ext uri="{FF2B5EF4-FFF2-40B4-BE49-F238E27FC236}">
                  <a16:creationId xmlns:a16="http://schemas.microsoft.com/office/drawing/2014/main" id="{64ED4C2C-999C-46E5-84A5-93B730E2ADD7}"/>
                </a:ext>
              </a:extLst>
            </p:cNvPr>
            <p:cNvCxnSpPr/>
            <p:nvPr/>
          </p:nvCxnSpPr>
          <p:spPr bwMode="auto">
            <a:xfrm flipH="1">
              <a:off x="-2" y="221820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9" name="Gerade Verbindung 34">
              <a:extLst>
                <a:ext uri="{FF2B5EF4-FFF2-40B4-BE49-F238E27FC236}">
                  <a16:creationId xmlns:a16="http://schemas.microsoft.com/office/drawing/2014/main" id="{481F956B-7E0E-480F-AF3B-2EED958CC29A}"/>
                </a:ext>
              </a:extLst>
            </p:cNvPr>
            <p:cNvCxnSpPr/>
            <p:nvPr/>
          </p:nvCxnSpPr>
          <p:spPr bwMode="auto">
            <a:xfrm flipH="1">
              <a:off x="-2" y="492421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0" name="Gerade Verbindung 35">
              <a:extLst>
                <a:ext uri="{FF2B5EF4-FFF2-40B4-BE49-F238E27FC236}">
                  <a16:creationId xmlns:a16="http://schemas.microsoft.com/office/drawing/2014/main" id="{9DEFE97C-EEEA-4C3B-9629-B6DB0628D159}"/>
                </a:ext>
              </a:extLst>
            </p:cNvPr>
            <p:cNvCxnSpPr/>
            <p:nvPr/>
          </p:nvCxnSpPr>
          <p:spPr bwMode="auto">
            <a:xfrm flipH="1">
              <a:off x="-2" y="6470760"/>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1" name="Gerade Verbindung 36">
              <a:extLst>
                <a:ext uri="{FF2B5EF4-FFF2-40B4-BE49-F238E27FC236}">
                  <a16:creationId xmlns:a16="http://schemas.microsoft.com/office/drawing/2014/main" id="{641967CD-35FA-4FA5-93E1-FE0042135114}"/>
                </a:ext>
              </a:extLst>
            </p:cNvPr>
            <p:cNvCxnSpPr/>
            <p:nvPr/>
          </p:nvCxnSpPr>
          <p:spPr bwMode="auto">
            <a:xfrm>
              <a:off x="7941439"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2" name="Gerade Verbindung 17">
              <a:extLst>
                <a:ext uri="{FF2B5EF4-FFF2-40B4-BE49-F238E27FC236}">
                  <a16:creationId xmlns:a16="http://schemas.microsoft.com/office/drawing/2014/main" id="{E3836F55-D55A-4D78-A5D0-2CA0C16BEA8D}"/>
                </a:ext>
              </a:extLst>
            </p:cNvPr>
            <p:cNvCxnSpPr/>
            <p:nvPr/>
          </p:nvCxnSpPr>
          <p:spPr bwMode="auto">
            <a:xfrm flipH="1">
              <a:off x="5778" y="4523774"/>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gr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10/7/2017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Grafik 10">
            <a:extLst>
              <a:ext uri="{FF2B5EF4-FFF2-40B4-BE49-F238E27FC236}">
                <a16:creationId xmlns:a16="http://schemas.microsoft.com/office/drawing/2014/main" id="{75A2585C-25E1-4F1B-9BAF-7724F661577A}"/>
              </a:ext>
            </a:extLst>
          </p:cNvPr>
          <p:cNvPicPr>
            <a:picLocks noChangeAspect="1"/>
          </p:cNvPicPr>
          <p:nvPr userDrawn="1"/>
        </p:nvPicPr>
        <p:blipFill>
          <a:blip r:embed="rId13"/>
          <a:stretch>
            <a:fillRect/>
          </a:stretch>
        </p:blipFill>
        <p:spPr>
          <a:xfrm>
            <a:off x="11068841" y="6167826"/>
            <a:ext cx="647200" cy="256593"/>
          </a:xfrm>
          <a:prstGeom prst="rect">
            <a:avLst/>
          </a:prstGeom>
        </p:spPr>
      </p:pic>
    </p:spTree>
    <p:extLst>
      <p:ext uri="{BB962C8B-B14F-4D97-AF65-F5344CB8AC3E}">
        <p14:creationId xmlns:p14="http://schemas.microsoft.com/office/powerpoint/2010/main" val="3148156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uppierung 1">
            <a:extLst>
              <a:ext uri="{FF2B5EF4-FFF2-40B4-BE49-F238E27FC236}">
                <a16:creationId xmlns:a16="http://schemas.microsoft.com/office/drawing/2014/main" id="{F90D309A-D0D1-4696-A2BC-8FBA1E208D39}"/>
              </a:ext>
            </a:extLst>
          </p:cNvPr>
          <p:cNvGrpSpPr>
            <a:grpSpLocks noChangeAspect="1"/>
          </p:cNvGrpSpPr>
          <p:nvPr userDrawn="1"/>
        </p:nvGrpSpPr>
        <p:grpSpPr>
          <a:xfrm>
            <a:off x="0" y="0"/>
            <a:ext cx="12192000" cy="6858000"/>
            <a:chOff x="-2" y="0"/>
            <a:chExt cx="9149781" cy="6858000"/>
          </a:xfrm>
          <a:effectLst>
            <a:outerShdw dir="5400000" sx="1000" sy="1000" algn="ctr" rotWithShape="0">
              <a:srgbClr val="000000"/>
            </a:outerShdw>
          </a:effectLst>
        </p:grpSpPr>
        <p:cxnSp>
          <p:nvCxnSpPr>
            <p:cNvPr id="9" name="Gerade Verbindung 24">
              <a:extLst>
                <a:ext uri="{FF2B5EF4-FFF2-40B4-BE49-F238E27FC236}">
                  <a16:creationId xmlns:a16="http://schemas.microsoft.com/office/drawing/2014/main" id="{2B32699C-55C3-4B50-90B5-3820F7F20C6B}"/>
                </a:ext>
              </a:extLst>
            </p:cNvPr>
            <p:cNvCxnSpPr/>
            <p:nvPr/>
          </p:nvCxnSpPr>
          <p:spPr bwMode="auto">
            <a:xfrm>
              <a:off x="363650"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0" name="Gerade Verbindung 25">
              <a:extLst>
                <a:ext uri="{FF2B5EF4-FFF2-40B4-BE49-F238E27FC236}">
                  <a16:creationId xmlns:a16="http://schemas.microsoft.com/office/drawing/2014/main" id="{DE8D5FDF-00FF-4792-8A89-DCF3F3C33F03}"/>
                </a:ext>
              </a:extLst>
            </p:cNvPr>
            <p:cNvCxnSpPr/>
            <p:nvPr/>
          </p:nvCxnSpPr>
          <p:spPr bwMode="auto">
            <a:xfrm>
              <a:off x="646449"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1" name="Gerade Verbindung 26">
              <a:extLst>
                <a:ext uri="{FF2B5EF4-FFF2-40B4-BE49-F238E27FC236}">
                  <a16:creationId xmlns:a16="http://schemas.microsoft.com/office/drawing/2014/main" id="{0B8201F6-B613-4070-AB8F-C5B62205D0B3}"/>
                </a:ext>
              </a:extLst>
            </p:cNvPr>
            <p:cNvCxnSpPr/>
            <p:nvPr/>
          </p:nvCxnSpPr>
          <p:spPr bwMode="auto">
            <a:xfrm>
              <a:off x="992762"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2" name="Gerade Verbindung 27">
              <a:extLst>
                <a:ext uri="{FF2B5EF4-FFF2-40B4-BE49-F238E27FC236}">
                  <a16:creationId xmlns:a16="http://schemas.microsoft.com/office/drawing/2014/main" id="{7B97748B-6C0E-4CCE-826F-7FFF69A8D989}"/>
                </a:ext>
              </a:extLst>
            </p:cNvPr>
            <p:cNvCxnSpPr/>
            <p:nvPr/>
          </p:nvCxnSpPr>
          <p:spPr bwMode="auto">
            <a:xfrm>
              <a:off x="8274561"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3" name="Gerade Verbindung 28">
              <a:extLst>
                <a:ext uri="{FF2B5EF4-FFF2-40B4-BE49-F238E27FC236}">
                  <a16:creationId xmlns:a16="http://schemas.microsoft.com/office/drawing/2014/main" id="{75F205C4-D980-468F-9ADA-831AD12FC1A2}"/>
                </a:ext>
              </a:extLst>
            </p:cNvPr>
            <p:cNvCxnSpPr/>
            <p:nvPr/>
          </p:nvCxnSpPr>
          <p:spPr bwMode="auto">
            <a:xfrm>
              <a:off x="8458200"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4" name="Gerade Verbindung 29">
              <a:extLst>
                <a:ext uri="{FF2B5EF4-FFF2-40B4-BE49-F238E27FC236}">
                  <a16:creationId xmlns:a16="http://schemas.microsoft.com/office/drawing/2014/main" id="{0379FF98-7009-4A7A-BCFF-80A66B2AF9A2}"/>
                </a:ext>
              </a:extLst>
            </p:cNvPr>
            <p:cNvCxnSpPr/>
            <p:nvPr/>
          </p:nvCxnSpPr>
          <p:spPr bwMode="auto">
            <a:xfrm>
              <a:off x="8754228"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5" name="Gerade Verbindung 30">
              <a:extLst>
                <a:ext uri="{FF2B5EF4-FFF2-40B4-BE49-F238E27FC236}">
                  <a16:creationId xmlns:a16="http://schemas.microsoft.com/office/drawing/2014/main" id="{D8548D9E-53EC-4193-8903-F463C84E6CEB}"/>
                </a:ext>
              </a:extLst>
            </p:cNvPr>
            <p:cNvCxnSpPr/>
            <p:nvPr/>
          </p:nvCxnSpPr>
          <p:spPr bwMode="auto">
            <a:xfrm flipH="1">
              <a:off x="5778" y="368668"/>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6" name="Gerade Verbindung 31">
              <a:extLst>
                <a:ext uri="{FF2B5EF4-FFF2-40B4-BE49-F238E27FC236}">
                  <a16:creationId xmlns:a16="http://schemas.microsoft.com/office/drawing/2014/main" id="{9BE6F4F3-27B4-4824-8D49-56A1A7746158}"/>
                </a:ext>
              </a:extLst>
            </p:cNvPr>
            <p:cNvCxnSpPr/>
            <p:nvPr/>
          </p:nvCxnSpPr>
          <p:spPr bwMode="auto">
            <a:xfrm flipH="1">
              <a:off x="-2" y="1006108"/>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7" name="Gerade Verbindung 32">
              <a:extLst>
                <a:ext uri="{FF2B5EF4-FFF2-40B4-BE49-F238E27FC236}">
                  <a16:creationId xmlns:a16="http://schemas.microsoft.com/office/drawing/2014/main" id="{5DB27A50-065B-4BC9-9AA4-399F8ABA2EAD}"/>
                </a:ext>
              </a:extLst>
            </p:cNvPr>
            <p:cNvCxnSpPr/>
            <p:nvPr/>
          </p:nvCxnSpPr>
          <p:spPr bwMode="auto">
            <a:xfrm flipH="1">
              <a:off x="-2" y="188004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8" name="Gerade Verbindung 33">
              <a:extLst>
                <a:ext uri="{FF2B5EF4-FFF2-40B4-BE49-F238E27FC236}">
                  <a16:creationId xmlns:a16="http://schemas.microsoft.com/office/drawing/2014/main" id="{64ED4C2C-999C-46E5-84A5-93B730E2ADD7}"/>
                </a:ext>
              </a:extLst>
            </p:cNvPr>
            <p:cNvCxnSpPr/>
            <p:nvPr/>
          </p:nvCxnSpPr>
          <p:spPr bwMode="auto">
            <a:xfrm flipH="1">
              <a:off x="-2" y="221820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9" name="Gerade Verbindung 34">
              <a:extLst>
                <a:ext uri="{FF2B5EF4-FFF2-40B4-BE49-F238E27FC236}">
                  <a16:creationId xmlns:a16="http://schemas.microsoft.com/office/drawing/2014/main" id="{481F956B-7E0E-480F-AF3B-2EED958CC29A}"/>
                </a:ext>
              </a:extLst>
            </p:cNvPr>
            <p:cNvCxnSpPr/>
            <p:nvPr/>
          </p:nvCxnSpPr>
          <p:spPr bwMode="auto">
            <a:xfrm flipH="1">
              <a:off x="-2" y="492421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0" name="Gerade Verbindung 35">
              <a:extLst>
                <a:ext uri="{FF2B5EF4-FFF2-40B4-BE49-F238E27FC236}">
                  <a16:creationId xmlns:a16="http://schemas.microsoft.com/office/drawing/2014/main" id="{9DEFE97C-EEEA-4C3B-9629-B6DB0628D159}"/>
                </a:ext>
              </a:extLst>
            </p:cNvPr>
            <p:cNvCxnSpPr/>
            <p:nvPr/>
          </p:nvCxnSpPr>
          <p:spPr bwMode="auto">
            <a:xfrm flipH="1">
              <a:off x="-2" y="6470760"/>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1" name="Gerade Verbindung 36">
              <a:extLst>
                <a:ext uri="{FF2B5EF4-FFF2-40B4-BE49-F238E27FC236}">
                  <a16:creationId xmlns:a16="http://schemas.microsoft.com/office/drawing/2014/main" id="{641967CD-35FA-4FA5-93E1-FE0042135114}"/>
                </a:ext>
              </a:extLst>
            </p:cNvPr>
            <p:cNvCxnSpPr/>
            <p:nvPr/>
          </p:nvCxnSpPr>
          <p:spPr bwMode="auto">
            <a:xfrm>
              <a:off x="7941439"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2" name="Gerade Verbindung 17">
              <a:extLst>
                <a:ext uri="{FF2B5EF4-FFF2-40B4-BE49-F238E27FC236}">
                  <a16:creationId xmlns:a16="http://schemas.microsoft.com/office/drawing/2014/main" id="{E3836F55-D55A-4D78-A5D0-2CA0C16BEA8D}"/>
                </a:ext>
              </a:extLst>
            </p:cNvPr>
            <p:cNvCxnSpPr/>
            <p:nvPr/>
          </p:nvCxnSpPr>
          <p:spPr bwMode="auto">
            <a:xfrm flipH="1">
              <a:off x="5778" y="4523774"/>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gr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10/7/2017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Grafik 10">
            <a:extLst>
              <a:ext uri="{FF2B5EF4-FFF2-40B4-BE49-F238E27FC236}">
                <a16:creationId xmlns:a16="http://schemas.microsoft.com/office/drawing/2014/main" id="{75A2585C-25E1-4F1B-9BAF-7724F661577A}"/>
              </a:ext>
            </a:extLst>
          </p:cNvPr>
          <p:cNvPicPr>
            <a:picLocks noChangeAspect="1"/>
          </p:cNvPicPr>
          <p:nvPr userDrawn="1"/>
        </p:nvPicPr>
        <p:blipFill>
          <a:blip r:embed="rId13"/>
          <a:stretch>
            <a:fillRect/>
          </a:stretch>
        </p:blipFill>
        <p:spPr>
          <a:xfrm>
            <a:off x="11025509" y="6219828"/>
            <a:ext cx="647200" cy="256593"/>
          </a:xfrm>
          <a:prstGeom prst="rect">
            <a:avLst/>
          </a:prstGeom>
        </p:spPr>
      </p:pic>
    </p:spTree>
    <p:extLst>
      <p:ext uri="{BB962C8B-B14F-4D97-AF65-F5344CB8AC3E}">
        <p14:creationId xmlns:p14="http://schemas.microsoft.com/office/powerpoint/2010/main" val="166524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0C6F27-EDF4-4351-8F62-2E041AF6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feld 3">
            <a:extLst>
              <a:ext uri="{FF2B5EF4-FFF2-40B4-BE49-F238E27FC236}">
                <a16:creationId xmlns:a16="http://schemas.microsoft.com/office/drawing/2014/main" id="{46378E54-04EF-4DF2-8303-28A184E83BB8}"/>
              </a:ext>
            </a:extLst>
          </p:cNvPr>
          <p:cNvSpPr txBox="1"/>
          <p:nvPr/>
        </p:nvSpPr>
        <p:spPr>
          <a:xfrm>
            <a:off x="2033784" y="469433"/>
            <a:ext cx="5988866" cy="799152"/>
          </a:xfrm>
          <a:prstGeom prst="rect">
            <a:avLst/>
          </a:prstGeom>
          <a:noFill/>
        </p:spPr>
        <p:txBody>
          <a:bodyPr wrap="square" lIns="0" tIns="0" rIns="0" bIns="0" rtlCol="0">
            <a:noAutofit/>
          </a:bodyPr>
          <a:lstStyle/>
          <a:p>
            <a:pPr eaLnBrk="0" hangingPunct="0"/>
            <a:r>
              <a:rPr lang="de-DE" sz="4400" spc="30" dirty="0">
                <a:solidFill>
                  <a:srgbClr val="C7DE37"/>
                </a:solidFill>
                <a:latin typeface="Oswald Regular"/>
                <a:cs typeface="Oswald Regular"/>
              </a:rPr>
              <a:t>EPICS 7</a:t>
            </a:r>
          </a:p>
        </p:txBody>
      </p:sp>
      <p:pic>
        <p:nvPicPr>
          <p:cNvPr id="9" name="Grafik 8">
            <a:extLst>
              <a:ext uri="{FF2B5EF4-FFF2-40B4-BE49-F238E27FC236}">
                <a16:creationId xmlns:a16="http://schemas.microsoft.com/office/drawing/2014/main" id="{EC544E34-662F-4CD5-9395-A2DC301EE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784" y="5982160"/>
            <a:ext cx="934992" cy="494257"/>
          </a:xfrm>
          <a:prstGeom prst="rect">
            <a:avLst/>
          </a:prstGeom>
        </p:spPr>
      </p:pic>
      <p:sp>
        <p:nvSpPr>
          <p:cNvPr id="5" name="Textfeld 3">
            <a:extLst/>
          </p:cNvPr>
          <p:cNvSpPr txBox="1"/>
          <p:nvPr/>
        </p:nvSpPr>
        <p:spPr>
          <a:xfrm>
            <a:off x="4280455" y="5829712"/>
            <a:ext cx="5988866" cy="799152"/>
          </a:xfrm>
          <a:prstGeom prst="rect">
            <a:avLst/>
          </a:prstGeom>
          <a:noFill/>
        </p:spPr>
        <p:txBody>
          <a:bodyPr wrap="square" lIns="0" tIns="0" rIns="0" bIns="0" rtlCol="0">
            <a:noAutofit/>
          </a:bodyPr>
          <a:lstStyle/>
          <a:p>
            <a:pPr eaLnBrk="0" hangingPunct="0"/>
            <a:r>
              <a:rPr lang="de-DE" sz="1200" spc="30" dirty="0">
                <a:solidFill>
                  <a:srgbClr val="C7DE37"/>
                </a:solidFill>
                <a:latin typeface="Oswald Regular"/>
                <a:cs typeface="Oswald Regular"/>
              </a:rPr>
              <a:t>Matej Sekoranyja, Marty Karimer, Michael Davidsaver, Ralph Lange, Andrew Johnson, Timo Korhonen, Heinz Junkes, Patrick Marschalik, Murali Shankar, Bruno Martins, Kunal Shroff, Arman Arkilic, Michael Dalesio, Anton Metzger, Greg White, David Hibkin, Guobao Shen, Sinesa Veseli, Bob Dalesio, Steve Hartman</a:t>
            </a:r>
          </a:p>
        </p:txBody>
      </p:sp>
    </p:spTree>
    <p:extLst>
      <p:ext uri="{BB962C8B-B14F-4D97-AF65-F5344CB8AC3E}">
        <p14:creationId xmlns:p14="http://schemas.microsoft.com/office/powerpoint/2010/main" val="317433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EPICS 7 Provides Complex control</a:t>
            </a:r>
          </a:p>
        </p:txBody>
      </p:sp>
      <p:sp>
        <p:nvSpPr>
          <p:cNvPr id="125" name="Shape 125"/>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r>
              <a:rPr lang="en"/>
              <a:t>Possible to create complex structures representing, for example, a detector, camera driver, file writer or camera plugin</a:t>
            </a:r>
            <a:br>
              <a:rPr lang="en"/>
            </a:br>
            <a:endParaRPr lang="en"/>
          </a:p>
          <a:p>
            <a:pPr marL="609585" indent="-304792"/>
            <a:r>
              <a:rPr lang="en"/>
              <a:t>Can operate on subset of fields for control or monitor whole structure</a:t>
            </a:r>
            <a:br>
              <a:rPr lang="en"/>
            </a:br>
            <a:endParaRPr lang="en"/>
          </a:p>
          <a:p>
            <a:pPr marL="609585" indent="-304792"/>
            <a:r>
              <a:rPr lang="en"/>
              <a:t>With RPC can add “methods” and create distributed objects</a:t>
            </a:r>
          </a:p>
        </p:txBody>
      </p:sp>
    </p:spTree>
    <p:extLst>
      <p:ext uri="{BB962C8B-B14F-4D97-AF65-F5344CB8AC3E}">
        <p14:creationId xmlns:p14="http://schemas.microsoft.com/office/powerpoint/2010/main" val="62560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EPICS 7 Base Status</a:t>
            </a:r>
          </a:p>
        </p:txBody>
      </p:sp>
      <p:sp>
        <p:nvSpPr>
          <p:cNvPr id="3" name="TextBox 2"/>
          <p:cNvSpPr txBox="1"/>
          <p:nvPr/>
        </p:nvSpPr>
        <p:spPr>
          <a:xfrm>
            <a:off x="518474" y="1536570"/>
            <a:ext cx="11698011" cy="4893647"/>
          </a:xfrm>
          <a:prstGeom prst="rect">
            <a:avLst/>
          </a:prstGeom>
          <a:noFill/>
        </p:spPr>
        <p:txBody>
          <a:bodyPr wrap="none" rtlCol="0">
            <a:spAutoFit/>
          </a:bodyPr>
          <a:lstStyle/>
          <a:p>
            <a:r>
              <a:rPr lang="en-US" sz="2400" dirty="0"/>
              <a:t>Build System builds EPICS 3 and </a:t>
            </a:r>
            <a:r>
              <a:rPr lang="en-US" sz="2400" dirty="0" err="1"/>
              <a:t>pvAccess</a:t>
            </a:r>
            <a:r>
              <a:rPr lang="en-US" sz="2400" dirty="0"/>
              <a:t> into the single EPICS 7 Release</a:t>
            </a:r>
          </a:p>
          <a:p>
            <a:r>
              <a:rPr lang="en-US" sz="2400" dirty="0" err="1"/>
              <a:t>pvAccess</a:t>
            </a:r>
            <a:r>
              <a:rPr lang="en-US" sz="2400" dirty="0"/>
              <a:t> and </a:t>
            </a:r>
            <a:r>
              <a:rPr lang="en-US" sz="2400" dirty="0" err="1"/>
              <a:t>pvData</a:t>
            </a:r>
            <a:r>
              <a:rPr lang="en-US" sz="2400" dirty="0"/>
              <a:t> run alongside of Channel Access and </a:t>
            </a:r>
            <a:r>
              <a:rPr lang="en-US" sz="2400" dirty="0" err="1"/>
              <a:t>DBR_types</a:t>
            </a:r>
            <a:endParaRPr lang="en-US" sz="2400" dirty="0"/>
          </a:p>
          <a:p>
            <a:r>
              <a:rPr lang="en-US" sz="2400" dirty="0" err="1"/>
              <a:t>pvData</a:t>
            </a:r>
            <a:r>
              <a:rPr lang="en-US" sz="2400" dirty="0"/>
              <a:t> supports structured data</a:t>
            </a:r>
          </a:p>
          <a:p>
            <a:r>
              <a:rPr lang="en-US" sz="2400" dirty="0" err="1"/>
              <a:t>NTypes</a:t>
            </a:r>
            <a:r>
              <a:rPr lang="en-US" sz="2400" dirty="0"/>
              <a:t> are standard </a:t>
            </a:r>
            <a:r>
              <a:rPr lang="en-US" sz="2400" dirty="0" err="1"/>
              <a:t>pvData</a:t>
            </a:r>
            <a:r>
              <a:rPr lang="en-US" sz="2400" dirty="0"/>
              <a:t> for </a:t>
            </a:r>
            <a:r>
              <a:rPr lang="en-US" sz="2400" dirty="0" err="1"/>
              <a:t>DBR_types</a:t>
            </a:r>
            <a:r>
              <a:rPr lang="en-US" sz="2400" dirty="0"/>
              <a:t>, Tables, N-D Arrays, Heterogeneous Arrays, etc..</a:t>
            </a:r>
          </a:p>
          <a:p>
            <a:r>
              <a:rPr lang="en-US" sz="2400" dirty="0" err="1"/>
              <a:t>pvAccess</a:t>
            </a:r>
            <a:r>
              <a:rPr lang="en-US" sz="2400" dirty="0"/>
              <a:t> provides improved metadata for the IOC Database</a:t>
            </a:r>
          </a:p>
          <a:p>
            <a:r>
              <a:rPr lang="en-US" sz="2400" dirty="0" err="1"/>
              <a:t>pvAccess</a:t>
            </a:r>
            <a:r>
              <a:rPr lang="en-US" sz="2400" dirty="0"/>
              <a:t> provides communication mechanism for Relational DB and No SQL DB Services</a:t>
            </a:r>
          </a:p>
          <a:p>
            <a:r>
              <a:rPr lang="en-US" sz="2400" dirty="0" err="1"/>
              <a:t>pvAccess</a:t>
            </a:r>
            <a:r>
              <a:rPr lang="en-US" sz="2400" dirty="0"/>
              <a:t> Gateway Alpha Release</a:t>
            </a:r>
          </a:p>
          <a:p>
            <a:r>
              <a:rPr lang="en-US" sz="2400" dirty="0" err="1">
                <a:solidFill>
                  <a:schemeClr val="bg1">
                    <a:lumMod val="65000"/>
                  </a:schemeClr>
                </a:solidFill>
              </a:rPr>
              <a:t>pvAccess</a:t>
            </a:r>
            <a:r>
              <a:rPr lang="en-US" sz="2400" dirty="0">
                <a:solidFill>
                  <a:schemeClr val="bg1">
                    <a:lumMod val="65000"/>
                  </a:schemeClr>
                </a:solidFill>
              </a:rPr>
              <a:t> Database Links 				(2018 Q2)</a:t>
            </a:r>
          </a:p>
          <a:p>
            <a:r>
              <a:rPr lang="en-US" sz="2400" dirty="0">
                <a:solidFill>
                  <a:schemeClr val="bg1">
                    <a:lumMod val="65000"/>
                  </a:schemeClr>
                </a:solidFill>
              </a:rPr>
              <a:t>Access Security 					(Not Yet Scheduled)</a:t>
            </a:r>
          </a:p>
          <a:p>
            <a:r>
              <a:rPr lang="en-US" sz="2400" dirty="0">
                <a:solidFill>
                  <a:schemeClr val="bg1">
                    <a:lumMod val="65000"/>
                  </a:schemeClr>
                </a:solidFill>
              </a:rPr>
              <a:t>Data Aggregation is planned for Java Client API	(2018 Q2) </a:t>
            </a:r>
          </a:p>
          <a:p>
            <a:r>
              <a:rPr lang="en-US" sz="2400" dirty="0">
                <a:solidFill>
                  <a:schemeClr val="bg1">
                    <a:lumMod val="65000"/>
                  </a:schemeClr>
                </a:solidFill>
              </a:rPr>
              <a:t>Data Aggregation is planned for C++ Client API 	(Not Yet Scheduled)</a:t>
            </a:r>
          </a:p>
          <a:p>
            <a:r>
              <a:rPr lang="en-US" sz="2400" dirty="0">
                <a:solidFill>
                  <a:schemeClr val="bg1">
                    <a:lumMod val="65000"/>
                  </a:schemeClr>
                </a:solidFill>
              </a:rPr>
              <a:t>EPICS Records To Take Advantage of </a:t>
            </a:r>
            <a:r>
              <a:rPr lang="en-US" sz="2400" dirty="0" err="1">
                <a:solidFill>
                  <a:schemeClr val="bg1">
                    <a:lumMod val="65000"/>
                  </a:schemeClr>
                </a:solidFill>
              </a:rPr>
              <a:t>NTYpes</a:t>
            </a:r>
            <a:r>
              <a:rPr lang="en-US" sz="2400" dirty="0">
                <a:solidFill>
                  <a:schemeClr val="bg1">
                    <a:lumMod val="65000"/>
                  </a:schemeClr>
                </a:solidFill>
              </a:rPr>
              <a:t>	(Not Yet Scheduled)</a:t>
            </a:r>
          </a:p>
          <a:p>
            <a:r>
              <a:rPr lang="en-US" sz="2400" dirty="0">
                <a:solidFill>
                  <a:schemeClr val="bg1">
                    <a:lumMod val="65000"/>
                  </a:schemeClr>
                </a:solidFill>
              </a:rPr>
              <a:t>	</a:t>
            </a:r>
          </a:p>
        </p:txBody>
      </p:sp>
      <p:pic>
        <p:nvPicPr>
          <p:cNvPr id="25"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183775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EPICS 7 Service Status</a:t>
            </a:r>
          </a:p>
        </p:txBody>
      </p:sp>
      <p:sp>
        <p:nvSpPr>
          <p:cNvPr id="3" name="TextBox 2"/>
          <p:cNvSpPr txBox="1"/>
          <p:nvPr/>
        </p:nvSpPr>
        <p:spPr>
          <a:xfrm>
            <a:off x="518474" y="1536570"/>
            <a:ext cx="10107254" cy="5139869"/>
          </a:xfrm>
          <a:prstGeom prst="rect">
            <a:avLst/>
          </a:prstGeom>
          <a:noFill/>
        </p:spPr>
        <p:txBody>
          <a:bodyPr wrap="none" rtlCol="0">
            <a:spAutoFit/>
          </a:bodyPr>
          <a:lstStyle/>
          <a:p>
            <a:r>
              <a:rPr lang="en-US" sz="2400" dirty="0"/>
              <a:t>Standard Services are developed to demonstrate the use of these mechanisms:</a:t>
            </a:r>
          </a:p>
          <a:p>
            <a:r>
              <a:rPr lang="en-US" sz="2400" dirty="0"/>
              <a:t>	</a:t>
            </a:r>
            <a:r>
              <a:rPr lang="en-US" sz="2000" dirty="0"/>
              <a:t>IOC (QSRV)	2017, Q3</a:t>
            </a:r>
          </a:p>
          <a:p>
            <a:r>
              <a:rPr lang="en-US" sz="2000" dirty="0"/>
              <a:t>	</a:t>
            </a:r>
            <a:r>
              <a:rPr lang="en-US" sz="2000" dirty="0" err="1"/>
              <a:t>areaDetector</a:t>
            </a:r>
            <a:r>
              <a:rPr lang="en-US" sz="2000" dirty="0"/>
              <a:t>	2017, Q1</a:t>
            </a:r>
          </a:p>
          <a:p>
            <a:r>
              <a:rPr lang="en-US" sz="2000" dirty="0"/>
              <a:t>	Directory	2017, Q3</a:t>
            </a:r>
          </a:p>
          <a:p>
            <a:r>
              <a:rPr lang="en-US" sz="2000" dirty="0"/>
              <a:t>	Save Sets	2017, Q3</a:t>
            </a:r>
          </a:p>
          <a:p>
            <a:r>
              <a:rPr lang="en-US" sz="2000" dirty="0"/>
              <a:t>	Data Index	2017, Q3</a:t>
            </a:r>
          </a:p>
          <a:p>
            <a:r>
              <a:rPr lang="en-US" sz="2000" dirty="0">
                <a:solidFill>
                  <a:schemeClr val="bg1">
                    <a:lumMod val="65000"/>
                  </a:schemeClr>
                </a:solidFill>
              </a:rPr>
              <a:t>	Archive</a:t>
            </a:r>
            <a:r>
              <a:rPr lang="en-US" sz="2000">
                <a:solidFill>
                  <a:schemeClr val="bg1">
                    <a:lumMod val="65000"/>
                  </a:schemeClr>
                </a:solidFill>
              </a:rPr>
              <a:t>		2018</a:t>
            </a:r>
            <a:r>
              <a:rPr lang="en-US" sz="2000" dirty="0">
                <a:solidFill>
                  <a:schemeClr val="bg1">
                    <a:lumMod val="65000"/>
                  </a:schemeClr>
                </a:solidFill>
              </a:rPr>
              <a:t>, Q2</a:t>
            </a:r>
          </a:p>
          <a:p>
            <a:r>
              <a:rPr lang="en-US" sz="2000" dirty="0">
                <a:solidFill>
                  <a:schemeClr val="bg1">
                    <a:lumMod val="65000"/>
                  </a:schemeClr>
                </a:solidFill>
              </a:rPr>
              <a:t>	Log Book	2018, Q2</a:t>
            </a:r>
          </a:p>
          <a:p>
            <a:r>
              <a:rPr lang="en-US" sz="2000" dirty="0">
                <a:solidFill>
                  <a:schemeClr val="bg1">
                    <a:lumMod val="65000"/>
                  </a:schemeClr>
                </a:solidFill>
              </a:rPr>
              <a:t>	Snap Shot	2018, Q2</a:t>
            </a:r>
          </a:p>
          <a:p>
            <a:r>
              <a:rPr lang="en-US" sz="2000" dirty="0">
                <a:solidFill>
                  <a:srgbClr val="FF5050"/>
                </a:solidFill>
              </a:rPr>
              <a:t>	Alarm		Not Yet Specified</a:t>
            </a:r>
          </a:p>
          <a:p>
            <a:endParaRPr lang="en-US" sz="2400" dirty="0">
              <a:solidFill>
                <a:srgbClr val="FF0000"/>
              </a:solidFill>
            </a:endParaRPr>
          </a:p>
          <a:p>
            <a:r>
              <a:rPr lang="en-US" sz="2400" dirty="0"/>
              <a:t>Unit Tests and Performance Tests are provided with most code</a:t>
            </a:r>
          </a:p>
          <a:p>
            <a:endParaRPr lang="en-US" sz="2400" dirty="0"/>
          </a:p>
          <a:p>
            <a:r>
              <a:rPr lang="en-US" sz="2400" dirty="0"/>
              <a:t>Python, </a:t>
            </a:r>
            <a:r>
              <a:rPr lang="en-US" sz="2400" dirty="0" err="1"/>
              <a:t>Matlab</a:t>
            </a:r>
            <a:r>
              <a:rPr lang="en-US" sz="2400" dirty="0"/>
              <a:t>, C++, and Java APIs available for client and service development</a:t>
            </a:r>
          </a:p>
          <a:p>
            <a:endParaRPr lang="en-US" sz="2400" dirty="0"/>
          </a:p>
        </p:txBody>
      </p:sp>
      <p:pic>
        <p:nvPicPr>
          <p:cNvPr id="25"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365036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a:stCxn id="3" idx="4"/>
            <a:endCxn id="12" idx="1"/>
          </p:cNvCxnSpPr>
          <p:nvPr/>
        </p:nvCxnSpPr>
        <p:spPr>
          <a:xfrm>
            <a:off x="5567680" y="2881948"/>
            <a:ext cx="3442970" cy="102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ctr"/>
            <a:r>
              <a:rPr lang="en-US" dirty="0"/>
              <a:t>Standard Clients Are Developed for </a:t>
            </a:r>
            <a:r>
              <a:rPr lang="en-US" dirty="0" err="1"/>
              <a:t>NTypes</a:t>
            </a:r>
            <a:endParaRPr lang="en-US" dirty="0"/>
          </a:p>
        </p:txBody>
      </p:sp>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2" name="Cube 11"/>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sp>
        <p:nvSpPr>
          <p:cNvPr id="13" name="Cylinder 12"/>
          <p:cNvSpPr/>
          <p:nvPr/>
        </p:nvSpPr>
        <p:spPr>
          <a:xfrm>
            <a:off x="393700" y="37541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5" name="Straight Arrow Connector 14"/>
          <p:cNvCxnSpPr>
            <a:endCxn id="21"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sp>
        <p:nvSpPr>
          <p:cNvPr id="21" name="Cylinder 20"/>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203941" y="1942148"/>
            <a:ext cx="2727478" cy="939800"/>
          </a:xfrm>
          <a:prstGeom prst="ellipse">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CSStudio</a:t>
            </a:r>
            <a:endParaRPr lang="en-US" dirty="0">
              <a:solidFill>
                <a:schemeClr val="tx1"/>
              </a:solidFill>
            </a:endParaRPr>
          </a:p>
          <a:p>
            <a:pPr algn="ctr"/>
            <a:r>
              <a:rPr lang="en-US" dirty="0">
                <a:solidFill>
                  <a:schemeClr val="tx1"/>
                </a:solidFill>
              </a:rPr>
              <a:t>Python, C++, Java </a:t>
            </a:r>
          </a:p>
        </p:txBody>
      </p:sp>
      <p:sp>
        <p:nvSpPr>
          <p:cNvPr id="14" name="Cylinder 13"/>
          <p:cNvSpPr/>
          <p:nvPr/>
        </p:nvSpPr>
        <p:spPr>
          <a:xfrm>
            <a:off x="1965740" y="1825991"/>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Configuration</a:t>
            </a:r>
          </a:p>
        </p:txBody>
      </p:sp>
      <p:cxnSp>
        <p:nvCxnSpPr>
          <p:cNvPr id="16" name="Straight Arrow Connector 15"/>
          <p:cNvCxnSpPr/>
          <p:nvPr/>
        </p:nvCxnSpPr>
        <p:spPr>
          <a:xfrm flipV="1">
            <a:off x="3454641" y="2412048"/>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ylinder 16"/>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cxnSp>
        <p:nvCxnSpPr>
          <p:cNvPr id="6" name="Straight Arrow Connector 5"/>
          <p:cNvCxnSpPr>
            <a:endCxn id="8" idx="4"/>
          </p:cNvCxnSpPr>
          <p:nvPr/>
        </p:nvCxnSpPr>
        <p:spPr>
          <a:xfrm flipH="1">
            <a:off x="2816106" y="2891969"/>
            <a:ext cx="2677950" cy="1322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be 22"/>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4" name="Straight Arrow Connector 23"/>
          <p:cNvCxnSpPr>
            <a:endCxn id="23" idx="0"/>
          </p:cNvCxnSpPr>
          <p:nvPr/>
        </p:nvCxnSpPr>
        <p:spPr>
          <a:xfrm flipH="1">
            <a:off x="7688636" y="2984852"/>
            <a:ext cx="771112" cy="232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be 24"/>
          <p:cNvSpPr/>
          <p:nvPr/>
        </p:nvSpPr>
        <p:spPr>
          <a:xfrm>
            <a:off x="7030720" y="4956386"/>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26" name="Cylinder 25"/>
          <p:cNvSpPr/>
          <p:nvPr/>
        </p:nvSpPr>
        <p:spPr>
          <a:xfrm>
            <a:off x="8773160" y="4956386"/>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7" name="Straight Arrow Connector 26"/>
          <p:cNvCxnSpPr>
            <a:stCxn id="25" idx="4"/>
            <a:endCxn id="26" idx="2"/>
          </p:cNvCxnSpPr>
          <p:nvPr/>
        </p:nvCxnSpPr>
        <p:spPr>
          <a:xfrm flipV="1">
            <a:off x="7840980" y="5426286"/>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 idx="4"/>
            <a:endCxn id="5" idx="1"/>
          </p:cNvCxnSpPr>
          <p:nvPr/>
        </p:nvCxnSpPr>
        <p:spPr>
          <a:xfrm flipH="1">
            <a:off x="5444490" y="2881948"/>
            <a:ext cx="123190" cy="2426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4"/>
            <a:endCxn id="23" idx="2"/>
          </p:cNvCxnSpPr>
          <p:nvPr/>
        </p:nvCxnSpPr>
        <p:spPr>
          <a:xfrm>
            <a:off x="5567680" y="2881948"/>
            <a:ext cx="1389619" cy="97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4"/>
            <a:endCxn id="25" idx="1"/>
          </p:cNvCxnSpPr>
          <p:nvPr/>
        </p:nvCxnSpPr>
        <p:spPr>
          <a:xfrm>
            <a:off x="5567680" y="2881948"/>
            <a:ext cx="1868170" cy="2320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186876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Standard Services Support Application Development</a:t>
            </a:r>
            <a:endParaRPr lang="en-US" sz="2400" dirty="0"/>
          </a:p>
        </p:txBody>
      </p:sp>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3" name="Cylinder 12"/>
          <p:cNvSpPr/>
          <p:nvPr/>
        </p:nvSpPr>
        <p:spPr>
          <a:xfrm>
            <a:off x="393700" y="37541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203941" y="1942148"/>
            <a:ext cx="2727478" cy="939800"/>
          </a:xfrm>
          <a:prstGeom prst="ellipse">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Feedback Control</a:t>
            </a:r>
          </a:p>
        </p:txBody>
      </p:sp>
      <p:cxnSp>
        <p:nvCxnSpPr>
          <p:cNvPr id="6" name="Straight Arrow Connector 5"/>
          <p:cNvCxnSpPr>
            <a:stCxn id="3" idx="3"/>
            <a:endCxn id="8" idx="4"/>
          </p:cNvCxnSpPr>
          <p:nvPr/>
        </p:nvCxnSpPr>
        <p:spPr>
          <a:xfrm flipH="1">
            <a:off x="2816106" y="2744317"/>
            <a:ext cx="1787265" cy="14696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8144" y="2529835"/>
            <a:ext cx="3825663" cy="923330"/>
          </a:xfrm>
          <a:prstGeom prst="rect">
            <a:avLst/>
          </a:prstGeom>
          <a:noFill/>
        </p:spPr>
        <p:txBody>
          <a:bodyPr wrap="none" rtlCol="0">
            <a:spAutoFit/>
          </a:bodyPr>
          <a:lstStyle/>
          <a:p>
            <a:r>
              <a:rPr lang="en-US" dirty="0"/>
              <a:t>Physics Code Receives EPICS PV Names</a:t>
            </a:r>
          </a:p>
          <a:p>
            <a:r>
              <a:rPr lang="en-US" dirty="0"/>
              <a:t>Given Physics Device and Properties</a:t>
            </a:r>
          </a:p>
          <a:p>
            <a:r>
              <a:rPr lang="en-US" dirty="0"/>
              <a:t>From a Directory Service</a:t>
            </a:r>
          </a:p>
        </p:txBody>
      </p:sp>
      <p:sp>
        <p:nvSpPr>
          <p:cNvPr id="17" name="Cube 16"/>
          <p:cNvSpPr/>
          <p:nvPr/>
        </p:nvSpPr>
        <p:spPr>
          <a:xfrm>
            <a:off x="7030720" y="4956386"/>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19" name="Cylinder 18"/>
          <p:cNvSpPr/>
          <p:nvPr/>
        </p:nvSpPr>
        <p:spPr>
          <a:xfrm>
            <a:off x="8773160" y="4956386"/>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3" name="Straight Arrow Connector 22"/>
          <p:cNvCxnSpPr>
            <a:stCxn id="17" idx="4"/>
            <a:endCxn id="19" idx="2"/>
          </p:cNvCxnSpPr>
          <p:nvPr/>
        </p:nvCxnSpPr>
        <p:spPr>
          <a:xfrm flipV="1">
            <a:off x="7840980" y="5426286"/>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ylinder 23"/>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sp>
        <p:nvSpPr>
          <p:cNvPr id="25" name="Cube 24"/>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6" name="Straight Arrow Connector 25"/>
          <p:cNvCxnSpPr>
            <a:stCxn id="24" idx="3"/>
            <a:endCxn id="25" idx="5"/>
          </p:cNvCxnSpPr>
          <p:nvPr/>
        </p:nvCxnSpPr>
        <p:spPr>
          <a:xfrm flipH="1">
            <a:off x="8165804" y="2984852"/>
            <a:ext cx="293944" cy="61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ube 26"/>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cxnSp>
        <p:nvCxnSpPr>
          <p:cNvPr id="28" name="Straight Arrow Connector 27"/>
          <p:cNvCxnSpPr>
            <a:endCxn id="29"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Cylinder 28"/>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pic>
        <p:nvPicPr>
          <p:cNvPr id="30"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142137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2" name="Cube 11"/>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sp>
        <p:nvSpPr>
          <p:cNvPr id="13" name="Cylinder 12"/>
          <p:cNvSpPr/>
          <p:nvPr/>
        </p:nvSpPr>
        <p:spPr>
          <a:xfrm>
            <a:off x="393700" y="37541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5" name="Straight Arrow Connector 14"/>
          <p:cNvCxnSpPr>
            <a:endCxn id="21"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sp>
        <p:nvSpPr>
          <p:cNvPr id="21" name="Cylinder 20"/>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203941" y="1942148"/>
            <a:ext cx="2727478" cy="939800"/>
          </a:xfrm>
          <a:prstGeom prst="ellipse">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Feedback Control</a:t>
            </a:r>
          </a:p>
        </p:txBody>
      </p:sp>
      <p:cxnSp>
        <p:nvCxnSpPr>
          <p:cNvPr id="6" name="Straight Arrow Connector 5"/>
          <p:cNvCxnSpPr>
            <a:endCxn id="5" idx="0"/>
          </p:cNvCxnSpPr>
          <p:nvPr/>
        </p:nvCxnSpPr>
        <p:spPr>
          <a:xfrm>
            <a:off x="5494055" y="2881948"/>
            <a:ext cx="196815" cy="21802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2855343"/>
            <a:ext cx="6498061" cy="646331"/>
          </a:xfrm>
          <a:prstGeom prst="rect">
            <a:avLst/>
          </a:prstGeom>
          <a:noFill/>
        </p:spPr>
        <p:txBody>
          <a:bodyPr wrap="none" rtlCol="0">
            <a:spAutoFit/>
          </a:bodyPr>
          <a:lstStyle/>
          <a:p>
            <a:r>
              <a:rPr lang="en-US" dirty="0"/>
              <a:t>Physics Code Reads All Set points and Readbacks to Calculate Errors</a:t>
            </a:r>
          </a:p>
          <a:p>
            <a:r>
              <a:rPr lang="en-US" dirty="0"/>
              <a:t>Errors are used to Calculate New Field Settings for Magnets</a:t>
            </a:r>
          </a:p>
        </p:txBody>
      </p:sp>
      <p:sp>
        <p:nvSpPr>
          <p:cNvPr id="17" name="Cube 16"/>
          <p:cNvSpPr/>
          <p:nvPr/>
        </p:nvSpPr>
        <p:spPr>
          <a:xfrm>
            <a:off x="7030720" y="4956386"/>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19" name="Cylinder 18"/>
          <p:cNvSpPr/>
          <p:nvPr/>
        </p:nvSpPr>
        <p:spPr>
          <a:xfrm>
            <a:off x="8773160" y="4956386"/>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3" name="Straight Arrow Connector 22"/>
          <p:cNvCxnSpPr>
            <a:stCxn id="17" idx="4"/>
            <a:endCxn id="19" idx="2"/>
          </p:cNvCxnSpPr>
          <p:nvPr/>
        </p:nvCxnSpPr>
        <p:spPr>
          <a:xfrm flipV="1">
            <a:off x="7840980" y="5426286"/>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ylinder 23"/>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sp>
        <p:nvSpPr>
          <p:cNvPr id="25" name="Cube 24"/>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6" name="Straight Arrow Connector 25"/>
          <p:cNvCxnSpPr>
            <a:stCxn id="24" idx="3"/>
            <a:endCxn id="25" idx="5"/>
          </p:cNvCxnSpPr>
          <p:nvPr/>
        </p:nvCxnSpPr>
        <p:spPr>
          <a:xfrm flipH="1">
            <a:off x="8165804" y="2984852"/>
            <a:ext cx="293944" cy="61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pPr algn="ctr"/>
            <a:r>
              <a:rPr lang="en-US" dirty="0"/>
              <a:t>Feedback Control Application</a:t>
            </a:r>
            <a:br>
              <a:rPr lang="en-US" dirty="0"/>
            </a:br>
            <a:r>
              <a:rPr lang="en-US" sz="2400" dirty="0"/>
              <a:t>Uses Standard Services – Read/Write Instrumentation</a:t>
            </a:r>
            <a:endParaRPr lang="en-US" dirty="0"/>
          </a:p>
        </p:txBody>
      </p:sp>
      <p:pic>
        <p:nvPicPr>
          <p:cNvPr id="28"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14651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2" name="Cube 11"/>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sp>
        <p:nvSpPr>
          <p:cNvPr id="13" name="Cylinder 12"/>
          <p:cNvSpPr/>
          <p:nvPr/>
        </p:nvSpPr>
        <p:spPr>
          <a:xfrm>
            <a:off x="393700" y="37541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5" name="Straight Arrow Connector 14"/>
          <p:cNvCxnSpPr>
            <a:endCxn id="21"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sp>
        <p:nvSpPr>
          <p:cNvPr id="21" name="Cylinder 20"/>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203941" y="1942148"/>
            <a:ext cx="2727478" cy="939800"/>
          </a:xfrm>
          <a:prstGeom prst="ellipse">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Feedback Control</a:t>
            </a:r>
          </a:p>
        </p:txBody>
      </p:sp>
      <p:cxnSp>
        <p:nvCxnSpPr>
          <p:cNvPr id="6" name="Straight Arrow Connector 5"/>
          <p:cNvCxnSpPr>
            <a:endCxn id="12" idx="2"/>
          </p:cNvCxnSpPr>
          <p:nvPr/>
        </p:nvCxnSpPr>
        <p:spPr>
          <a:xfrm>
            <a:off x="5494055" y="2881948"/>
            <a:ext cx="3111465" cy="13936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81190" y="2889062"/>
            <a:ext cx="6198876" cy="646331"/>
          </a:xfrm>
          <a:prstGeom prst="rect">
            <a:avLst/>
          </a:prstGeom>
          <a:noFill/>
        </p:spPr>
        <p:txBody>
          <a:bodyPr wrap="none" rtlCol="0">
            <a:spAutoFit/>
          </a:bodyPr>
          <a:lstStyle/>
          <a:p>
            <a:r>
              <a:rPr lang="en-US" dirty="0"/>
              <a:t>Physics Code Sends Designed Field Setting to Conversion Service</a:t>
            </a:r>
          </a:p>
          <a:p>
            <a:r>
              <a:rPr lang="en-US" dirty="0"/>
              <a:t>               and Receives New I Settings</a:t>
            </a:r>
          </a:p>
        </p:txBody>
      </p:sp>
      <p:sp>
        <p:nvSpPr>
          <p:cNvPr id="17" name="Cube 16"/>
          <p:cNvSpPr/>
          <p:nvPr/>
        </p:nvSpPr>
        <p:spPr>
          <a:xfrm>
            <a:off x="7030720" y="4956386"/>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19" name="Cylinder 18"/>
          <p:cNvSpPr/>
          <p:nvPr/>
        </p:nvSpPr>
        <p:spPr>
          <a:xfrm>
            <a:off x="8773160" y="4956386"/>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3" name="Straight Arrow Connector 22"/>
          <p:cNvCxnSpPr>
            <a:stCxn id="17" idx="4"/>
            <a:endCxn id="19" idx="2"/>
          </p:cNvCxnSpPr>
          <p:nvPr/>
        </p:nvCxnSpPr>
        <p:spPr>
          <a:xfrm flipV="1">
            <a:off x="7840980" y="5426286"/>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ylinder 23"/>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sp>
        <p:nvSpPr>
          <p:cNvPr id="25" name="Cube 24"/>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6" name="Straight Arrow Connector 25"/>
          <p:cNvCxnSpPr>
            <a:stCxn id="24" idx="3"/>
            <a:endCxn id="25" idx="5"/>
          </p:cNvCxnSpPr>
          <p:nvPr/>
        </p:nvCxnSpPr>
        <p:spPr>
          <a:xfrm flipH="1">
            <a:off x="8165804" y="2984852"/>
            <a:ext cx="293944" cy="61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pPr algn="ctr"/>
            <a:r>
              <a:rPr lang="en-US" dirty="0"/>
              <a:t>Feedback Control Application</a:t>
            </a:r>
            <a:br>
              <a:rPr lang="en-US" dirty="0"/>
            </a:br>
            <a:r>
              <a:rPr lang="en-US" sz="2400" dirty="0"/>
              <a:t>Uses Standard Services – Complex Conversions</a:t>
            </a:r>
            <a:endParaRPr lang="en-US" dirty="0"/>
          </a:p>
        </p:txBody>
      </p:sp>
      <p:pic>
        <p:nvPicPr>
          <p:cNvPr id="27"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12338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2" name="Cube 11"/>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sp>
        <p:nvSpPr>
          <p:cNvPr id="13" name="Cylinder 12"/>
          <p:cNvSpPr/>
          <p:nvPr/>
        </p:nvSpPr>
        <p:spPr>
          <a:xfrm>
            <a:off x="393700" y="37541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5" name="Straight Arrow Connector 14"/>
          <p:cNvCxnSpPr>
            <a:endCxn id="21"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sp>
        <p:nvSpPr>
          <p:cNvPr id="21" name="Cylinder 20"/>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203941" y="1942148"/>
            <a:ext cx="2727478" cy="939800"/>
          </a:xfrm>
          <a:prstGeom prst="ellipse">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Feedback Control</a:t>
            </a:r>
          </a:p>
        </p:txBody>
      </p:sp>
      <p:cxnSp>
        <p:nvCxnSpPr>
          <p:cNvPr id="6" name="Straight Arrow Connector 5"/>
          <p:cNvCxnSpPr>
            <a:endCxn id="5" idx="1"/>
          </p:cNvCxnSpPr>
          <p:nvPr/>
        </p:nvCxnSpPr>
        <p:spPr>
          <a:xfrm flipH="1">
            <a:off x="5444490" y="2881948"/>
            <a:ext cx="49565" cy="24266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3451" y="2937133"/>
            <a:ext cx="4005071" cy="646331"/>
          </a:xfrm>
          <a:prstGeom prst="rect">
            <a:avLst/>
          </a:prstGeom>
          <a:noFill/>
        </p:spPr>
        <p:txBody>
          <a:bodyPr wrap="none" rtlCol="0">
            <a:spAutoFit/>
          </a:bodyPr>
          <a:lstStyle/>
          <a:p>
            <a:r>
              <a:rPr lang="en-US" dirty="0"/>
              <a:t>Physics Code Sends New Current Setting </a:t>
            </a:r>
          </a:p>
          <a:p>
            <a:r>
              <a:rPr lang="en-US" dirty="0"/>
              <a:t>to Magnet Power Supply</a:t>
            </a:r>
          </a:p>
        </p:txBody>
      </p:sp>
      <p:sp>
        <p:nvSpPr>
          <p:cNvPr id="17" name="Cube 16"/>
          <p:cNvSpPr/>
          <p:nvPr/>
        </p:nvSpPr>
        <p:spPr>
          <a:xfrm>
            <a:off x="7030720" y="4964853"/>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19" name="Cylinder 18"/>
          <p:cNvSpPr/>
          <p:nvPr/>
        </p:nvSpPr>
        <p:spPr>
          <a:xfrm>
            <a:off x="8773160" y="4964853"/>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3" name="Straight Arrow Connector 22"/>
          <p:cNvCxnSpPr>
            <a:stCxn id="17" idx="4"/>
            <a:endCxn id="19" idx="2"/>
          </p:cNvCxnSpPr>
          <p:nvPr/>
        </p:nvCxnSpPr>
        <p:spPr>
          <a:xfrm flipV="1">
            <a:off x="7840980" y="5434753"/>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ylinder 23"/>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sp>
        <p:nvSpPr>
          <p:cNvPr id="25" name="Cube 24"/>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6" name="Straight Arrow Connector 25"/>
          <p:cNvCxnSpPr>
            <a:stCxn id="24" idx="3"/>
            <a:endCxn id="25" idx="5"/>
          </p:cNvCxnSpPr>
          <p:nvPr/>
        </p:nvCxnSpPr>
        <p:spPr>
          <a:xfrm flipH="1">
            <a:off x="8165804" y="2984852"/>
            <a:ext cx="293944" cy="61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pPr algn="ctr"/>
            <a:r>
              <a:rPr lang="en-US" dirty="0"/>
              <a:t>Feedback Control Application</a:t>
            </a:r>
            <a:br>
              <a:rPr lang="en-US" dirty="0"/>
            </a:br>
            <a:r>
              <a:rPr lang="en-US" sz="2400" dirty="0"/>
              <a:t>Uses Standard Services – Instrumentation Interfaces</a:t>
            </a:r>
            <a:endParaRPr lang="en-US" dirty="0"/>
          </a:p>
        </p:txBody>
      </p:sp>
      <p:pic>
        <p:nvPicPr>
          <p:cNvPr id="27"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53741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2" name="Cube 11"/>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sp>
        <p:nvSpPr>
          <p:cNvPr id="13" name="Cylinder 12"/>
          <p:cNvSpPr/>
          <p:nvPr/>
        </p:nvSpPr>
        <p:spPr>
          <a:xfrm>
            <a:off x="393700" y="37541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5" name="Straight Arrow Connector 14"/>
          <p:cNvCxnSpPr>
            <a:endCxn id="21"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sp>
        <p:nvSpPr>
          <p:cNvPr id="21" name="Cylinder 20"/>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203941" y="1942148"/>
            <a:ext cx="2727478" cy="939800"/>
          </a:xfrm>
          <a:prstGeom prst="ellipse">
            <a:avLst/>
          </a:prstGeom>
          <a:solidFill>
            <a:schemeClr val="accent6">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Feedback Control</a:t>
            </a:r>
          </a:p>
        </p:txBody>
      </p:sp>
      <p:sp>
        <p:nvSpPr>
          <p:cNvPr id="16" name="TextBox 15"/>
          <p:cNvSpPr txBox="1"/>
          <p:nvPr/>
        </p:nvSpPr>
        <p:spPr>
          <a:xfrm>
            <a:off x="6571583" y="5889277"/>
            <a:ext cx="5292154" cy="646331"/>
          </a:xfrm>
          <a:prstGeom prst="rect">
            <a:avLst/>
          </a:prstGeom>
          <a:noFill/>
        </p:spPr>
        <p:txBody>
          <a:bodyPr wrap="none" rtlCol="0">
            <a:spAutoFit/>
          </a:bodyPr>
          <a:lstStyle/>
          <a:p>
            <a:r>
              <a:rPr lang="en-US" dirty="0"/>
              <a:t>Physics Code Records the Activity Into Official Logbook</a:t>
            </a:r>
          </a:p>
          <a:p>
            <a:r>
              <a:rPr lang="en-US" dirty="0"/>
              <a:t>Lists all PVs used</a:t>
            </a:r>
          </a:p>
        </p:txBody>
      </p:sp>
      <p:sp>
        <p:nvSpPr>
          <p:cNvPr id="17" name="Cube 16"/>
          <p:cNvSpPr/>
          <p:nvPr/>
        </p:nvSpPr>
        <p:spPr>
          <a:xfrm>
            <a:off x="7030720" y="4956386"/>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19" name="Cylinder 18"/>
          <p:cNvSpPr/>
          <p:nvPr/>
        </p:nvSpPr>
        <p:spPr>
          <a:xfrm>
            <a:off x="8773160" y="4956386"/>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3" name="Straight Arrow Connector 22"/>
          <p:cNvCxnSpPr>
            <a:stCxn id="17" idx="4"/>
            <a:endCxn id="19" idx="2"/>
          </p:cNvCxnSpPr>
          <p:nvPr/>
        </p:nvCxnSpPr>
        <p:spPr>
          <a:xfrm flipV="1">
            <a:off x="7840980" y="5426286"/>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17" idx="1"/>
          </p:cNvCxnSpPr>
          <p:nvPr/>
        </p:nvCxnSpPr>
        <p:spPr>
          <a:xfrm>
            <a:off x="5494055" y="2881948"/>
            <a:ext cx="1941795" cy="23208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ylinder 23"/>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sp>
        <p:nvSpPr>
          <p:cNvPr id="25" name="Cube 24"/>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6" name="Straight Arrow Connector 25"/>
          <p:cNvCxnSpPr>
            <a:stCxn id="24" idx="3"/>
            <a:endCxn id="25" idx="5"/>
          </p:cNvCxnSpPr>
          <p:nvPr/>
        </p:nvCxnSpPr>
        <p:spPr>
          <a:xfrm flipH="1">
            <a:off x="8165804" y="2984852"/>
            <a:ext cx="293944" cy="61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algn="ctr"/>
            <a:r>
              <a:rPr lang="en-US" dirty="0"/>
              <a:t>Feedback Control Application</a:t>
            </a:r>
            <a:br>
              <a:rPr lang="en-US" dirty="0"/>
            </a:br>
            <a:r>
              <a:rPr lang="en-US" sz="2400" dirty="0"/>
              <a:t>Uses Standard Services</a:t>
            </a:r>
            <a:endParaRPr lang="en-US" dirty="0"/>
          </a:p>
        </p:txBody>
      </p:sp>
      <p:pic>
        <p:nvPicPr>
          <p:cNvPr id="27" name="Grafik 10">
            <a:extLst/>
          </p:cNvPr>
          <p:cNvPicPr>
            <a:picLocks noChangeAspect="1"/>
          </p:cNvPicPr>
          <p:nvPr/>
        </p:nvPicPr>
        <p:blipFill>
          <a:blip r:embed="rId2"/>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356013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Services Can Be Added Easily</a:t>
            </a:r>
          </a:p>
        </p:txBody>
      </p:sp>
      <p:sp>
        <p:nvSpPr>
          <p:cNvPr id="5" name="Cube 4"/>
          <p:cNvSpPr/>
          <p:nvPr/>
        </p:nvSpPr>
        <p:spPr>
          <a:xfrm>
            <a:off x="5039360" y="5062220"/>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IOC</a:t>
            </a:r>
          </a:p>
        </p:txBody>
      </p:sp>
      <p:sp>
        <p:nvSpPr>
          <p:cNvPr id="8" name="Cube 7"/>
          <p:cNvSpPr/>
          <p:nvPr/>
        </p:nvSpPr>
        <p:spPr>
          <a:xfrm>
            <a:off x="2032000" y="3583464"/>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Directory</a:t>
            </a:r>
          </a:p>
        </p:txBody>
      </p:sp>
      <p:sp>
        <p:nvSpPr>
          <p:cNvPr id="12" name="Cube 11"/>
          <p:cNvSpPr/>
          <p:nvPr/>
        </p:nvSpPr>
        <p:spPr>
          <a:xfrm>
            <a:off x="8605520" y="365966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to Field</a:t>
            </a:r>
          </a:p>
        </p:txBody>
      </p:sp>
      <p:sp>
        <p:nvSpPr>
          <p:cNvPr id="13" name="Cylinder 12"/>
          <p:cNvSpPr/>
          <p:nvPr/>
        </p:nvSpPr>
        <p:spPr>
          <a:xfrm>
            <a:off x="393700" y="3725703"/>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15" name="Straight Arrow Connector 14"/>
          <p:cNvCxnSpPr>
            <a:endCxn id="21" idx="2"/>
          </p:cNvCxnSpPr>
          <p:nvPr/>
        </p:nvCxnSpPr>
        <p:spPr>
          <a:xfrm flipV="1">
            <a:off x="9522460" y="4122420"/>
            <a:ext cx="1226820" cy="39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a:off x="5444490" y="6047740"/>
            <a:ext cx="16510" cy="276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0422" y="6299200"/>
            <a:ext cx="1705916" cy="369332"/>
          </a:xfrm>
          <a:prstGeom prst="rect">
            <a:avLst/>
          </a:prstGeom>
          <a:noFill/>
        </p:spPr>
        <p:txBody>
          <a:bodyPr wrap="none" rtlCol="0">
            <a:spAutoFit/>
          </a:bodyPr>
          <a:lstStyle/>
          <a:p>
            <a:r>
              <a:rPr lang="en-US" dirty="0"/>
              <a:t>Instrumentation</a:t>
            </a:r>
          </a:p>
        </p:txBody>
      </p:sp>
      <p:sp>
        <p:nvSpPr>
          <p:cNvPr id="21" name="Cylinder 20"/>
          <p:cNvSpPr/>
          <p:nvPr/>
        </p:nvSpPr>
        <p:spPr>
          <a:xfrm>
            <a:off x="10749280" y="36525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2" name="Straight Arrow Connector 21"/>
          <p:cNvCxnSpPr/>
          <p:nvPr/>
        </p:nvCxnSpPr>
        <p:spPr>
          <a:xfrm flipV="1">
            <a:off x="1282700" y="4224020"/>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ylinder 16"/>
          <p:cNvSpPr/>
          <p:nvPr/>
        </p:nvSpPr>
        <p:spPr>
          <a:xfrm>
            <a:off x="7728238" y="1786235"/>
            <a:ext cx="1463020" cy="1198617"/>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Archive</a:t>
            </a:r>
          </a:p>
        </p:txBody>
      </p:sp>
      <p:sp>
        <p:nvSpPr>
          <p:cNvPr id="23" name="Cube 22"/>
          <p:cNvSpPr/>
          <p:nvPr/>
        </p:nvSpPr>
        <p:spPr>
          <a:xfrm>
            <a:off x="6957299" y="3217367"/>
            <a:ext cx="1208505" cy="1016673"/>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cxnSp>
        <p:nvCxnSpPr>
          <p:cNvPr id="24" name="Straight Arrow Connector 23"/>
          <p:cNvCxnSpPr>
            <a:endCxn id="23" idx="0"/>
          </p:cNvCxnSpPr>
          <p:nvPr/>
        </p:nvCxnSpPr>
        <p:spPr>
          <a:xfrm flipH="1">
            <a:off x="7688636" y="2984852"/>
            <a:ext cx="771112" cy="232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be 24"/>
          <p:cNvSpPr/>
          <p:nvPr/>
        </p:nvSpPr>
        <p:spPr>
          <a:xfrm>
            <a:off x="7030720" y="4956386"/>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 Log</a:t>
            </a:r>
          </a:p>
        </p:txBody>
      </p:sp>
      <p:sp>
        <p:nvSpPr>
          <p:cNvPr id="26" name="Cylinder 25"/>
          <p:cNvSpPr/>
          <p:nvPr/>
        </p:nvSpPr>
        <p:spPr>
          <a:xfrm>
            <a:off x="8773160" y="4956386"/>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27" name="Straight Arrow Connector 26"/>
          <p:cNvCxnSpPr>
            <a:stCxn id="25" idx="4"/>
            <a:endCxn id="26" idx="2"/>
          </p:cNvCxnSpPr>
          <p:nvPr/>
        </p:nvCxnSpPr>
        <p:spPr>
          <a:xfrm flipV="1">
            <a:off x="7840980" y="5426286"/>
            <a:ext cx="932180" cy="146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Cube 30"/>
          <p:cNvSpPr/>
          <p:nvPr/>
        </p:nvSpPr>
        <p:spPr>
          <a:xfrm>
            <a:off x="2367292" y="4740224"/>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Set</a:t>
            </a:r>
          </a:p>
        </p:txBody>
      </p:sp>
      <p:sp>
        <p:nvSpPr>
          <p:cNvPr id="4" name="TextBox 3"/>
          <p:cNvSpPr txBox="1"/>
          <p:nvPr/>
        </p:nvSpPr>
        <p:spPr>
          <a:xfrm>
            <a:off x="283813" y="4877554"/>
            <a:ext cx="1962653" cy="369332"/>
          </a:xfrm>
          <a:prstGeom prst="rect">
            <a:avLst/>
          </a:prstGeom>
          <a:noFill/>
        </p:spPr>
        <p:txBody>
          <a:bodyPr wrap="none" rtlCol="0">
            <a:spAutoFit/>
          </a:bodyPr>
          <a:lstStyle/>
          <a:p>
            <a:r>
              <a:rPr lang="en-US" dirty="0"/>
              <a:t>Snap Shot Data Set</a:t>
            </a:r>
          </a:p>
        </p:txBody>
      </p:sp>
      <p:sp>
        <p:nvSpPr>
          <p:cNvPr id="36" name="Cylinder 35"/>
          <p:cNvSpPr/>
          <p:nvPr/>
        </p:nvSpPr>
        <p:spPr>
          <a:xfrm>
            <a:off x="853058" y="516382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HDF5</a:t>
            </a:r>
          </a:p>
        </p:txBody>
      </p:sp>
      <p:cxnSp>
        <p:nvCxnSpPr>
          <p:cNvPr id="37" name="Straight Arrow Connector 36"/>
          <p:cNvCxnSpPr>
            <a:endCxn id="31" idx="2"/>
          </p:cNvCxnSpPr>
          <p:nvPr/>
        </p:nvCxnSpPr>
        <p:spPr>
          <a:xfrm flipV="1">
            <a:off x="1742058" y="5356174"/>
            <a:ext cx="625234" cy="3339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Grafik 10">
            <a:extLst/>
          </p:cNvPr>
          <p:cNvPicPr>
            <a:picLocks noChangeAspect="1"/>
          </p:cNvPicPr>
          <p:nvPr/>
        </p:nvPicPr>
        <p:blipFill>
          <a:blip r:embed="rId2"/>
          <a:stretch>
            <a:fillRect/>
          </a:stretch>
        </p:blipFill>
        <p:spPr>
          <a:xfrm>
            <a:off x="10946292" y="6430217"/>
            <a:ext cx="647200" cy="256593"/>
          </a:xfrm>
          <a:prstGeom prst="rect">
            <a:avLst/>
          </a:prstGeom>
        </p:spPr>
      </p:pic>
      <p:sp>
        <p:nvSpPr>
          <p:cNvPr id="39" name="Cube 38"/>
          <p:cNvSpPr/>
          <p:nvPr/>
        </p:nvSpPr>
        <p:spPr>
          <a:xfrm>
            <a:off x="3611985" y="5155658"/>
            <a:ext cx="1056640" cy="985520"/>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Index</a:t>
            </a:r>
          </a:p>
        </p:txBody>
      </p:sp>
      <p:sp>
        <p:nvSpPr>
          <p:cNvPr id="40" name="TextBox 39"/>
          <p:cNvSpPr txBox="1"/>
          <p:nvPr/>
        </p:nvSpPr>
        <p:spPr>
          <a:xfrm>
            <a:off x="514701" y="6508260"/>
            <a:ext cx="1535998" cy="369332"/>
          </a:xfrm>
          <a:prstGeom prst="rect">
            <a:avLst/>
          </a:prstGeom>
          <a:noFill/>
        </p:spPr>
        <p:txBody>
          <a:bodyPr wrap="none" rtlCol="0">
            <a:spAutoFit/>
          </a:bodyPr>
          <a:lstStyle/>
          <a:p>
            <a:r>
              <a:rPr lang="en-US" dirty="0"/>
              <a:t>Index Data Set</a:t>
            </a:r>
          </a:p>
        </p:txBody>
      </p:sp>
      <p:sp>
        <p:nvSpPr>
          <p:cNvPr id="41" name="Cylinder 40"/>
          <p:cNvSpPr/>
          <p:nvPr/>
        </p:nvSpPr>
        <p:spPr>
          <a:xfrm>
            <a:off x="1995272" y="5854700"/>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42" name="Straight Arrow Connector 41"/>
          <p:cNvCxnSpPr>
            <a:endCxn id="39" idx="2"/>
          </p:cNvCxnSpPr>
          <p:nvPr/>
        </p:nvCxnSpPr>
        <p:spPr>
          <a:xfrm flipV="1">
            <a:off x="2884272" y="5771608"/>
            <a:ext cx="727713" cy="6093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ube 27"/>
          <p:cNvSpPr/>
          <p:nvPr/>
        </p:nvSpPr>
        <p:spPr>
          <a:xfrm>
            <a:off x="2074513" y="2231556"/>
            <a:ext cx="1036320" cy="1008856"/>
          </a:xfrm>
          <a:prstGeom prst="cub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Alarm</a:t>
            </a:r>
          </a:p>
        </p:txBody>
      </p:sp>
      <p:sp>
        <p:nvSpPr>
          <p:cNvPr id="29" name="Cylinder 28"/>
          <p:cNvSpPr/>
          <p:nvPr/>
        </p:nvSpPr>
        <p:spPr>
          <a:xfrm>
            <a:off x="436213" y="2402212"/>
            <a:ext cx="889000" cy="939800"/>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NoSQL</a:t>
            </a:r>
          </a:p>
        </p:txBody>
      </p:sp>
      <p:cxnSp>
        <p:nvCxnSpPr>
          <p:cNvPr id="30" name="Straight Arrow Connector 29"/>
          <p:cNvCxnSpPr/>
          <p:nvPr/>
        </p:nvCxnSpPr>
        <p:spPr>
          <a:xfrm flipV="1">
            <a:off x="1325213" y="2872112"/>
            <a:ext cx="749300" cy="100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15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i="1" dirty="0"/>
              <a:t>EPICS 7 Outline</a:t>
            </a:r>
            <a:endParaRPr lang="en" dirty="0"/>
          </a:p>
        </p:txBody>
      </p:sp>
      <p:sp>
        <p:nvSpPr>
          <p:cNvPr id="67" name="Shape 67"/>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r>
              <a:rPr lang="en" dirty="0"/>
              <a:t>What is it?</a:t>
            </a:r>
          </a:p>
          <a:p>
            <a:pPr marL="609585" indent="-304792"/>
            <a:endParaRPr lang="en" dirty="0"/>
          </a:p>
          <a:p>
            <a:pPr marL="609585" indent="-304792"/>
            <a:r>
              <a:rPr lang="en" dirty="0"/>
              <a:t>Status</a:t>
            </a:r>
          </a:p>
          <a:p>
            <a:pPr marL="609585" indent="-304792"/>
            <a:endParaRPr lang="en" dirty="0"/>
          </a:p>
          <a:p>
            <a:pPr marL="609585" indent="-304792"/>
            <a:r>
              <a:rPr lang="en" dirty="0"/>
              <a:t>Services Support Application Development</a:t>
            </a:r>
          </a:p>
          <a:p>
            <a:pPr marL="609585" indent="-304792"/>
            <a:endParaRPr lang="en" dirty="0"/>
          </a:p>
          <a:p>
            <a:pPr marL="609585" indent="-304792"/>
            <a:r>
              <a:rPr lang="en" dirty="0"/>
              <a:t>Community Use</a:t>
            </a:r>
          </a:p>
          <a:p>
            <a:pPr marL="609585" indent="-304792"/>
            <a:endParaRPr lang="en" dirty="0"/>
          </a:p>
          <a:p>
            <a:pPr marL="609585" indent="-304792"/>
            <a:r>
              <a:rPr lang="en" dirty="0"/>
              <a:t>Conclusions</a:t>
            </a:r>
          </a:p>
          <a:p>
            <a:pPr marL="304793" indent="0">
              <a:buNone/>
            </a:pPr>
            <a:endParaRPr lang="en" dirty="0"/>
          </a:p>
          <a:p>
            <a:pPr>
              <a:buNone/>
            </a:pPr>
            <a:endParaRPr dirty="0"/>
          </a:p>
          <a:p>
            <a:pPr>
              <a:buNone/>
            </a:pPr>
            <a:endParaRPr dirty="0"/>
          </a:p>
        </p:txBody>
      </p:sp>
      <p:pic>
        <p:nvPicPr>
          <p:cNvPr id="4" name="Grafik 10">
            <a:extLst/>
          </p:cNvPr>
          <p:cNvPicPr>
            <a:picLocks noChangeAspect="1"/>
          </p:cNvPicPr>
          <p:nvPr/>
        </p:nvPicPr>
        <p:blipFill>
          <a:blip r:embed="rId3"/>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23283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Who is using EPICS 7 at this time?</a:t>
            </a:r>
          </a:p>
        </p:txBody>
      </p:sp>
      <p:sp>
        <p:nvSpPr>
          <p:cNvPr id="231" name="Shape 231"/>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r>
              <a:rPr lang="en" b="1" dirty="0"/>
              <a:t>NSLS-II/FRIB/RAON</a:t>
            </a:r>
            <a:r>
              <a:rPr lang="en" dirty="0"/>
              <a:t>: middle-layer services using structured data</a:t>
            </a:r>
          </a:p>
          <a:p>
            <a:pPr marL="1219170" lvl="1" indent="-304792"/>
            <a:r>
              <a:rPr lang="en" dirty="0"/>
              <a:t>In production: Channel Finder, MASAR service for save sets, Data Index</a:t>
            </a:r>
          </a:p>
          <a:p>
            <a:pPr marL="1219170" lvl="1" indent="-304792"/>
            <a:r>
              <a:rPr lang="en" dirty="0"/>
              <a:t>More services planned (archiver, snapshot data, elog, ...)</a:t>
            </a:r>
          </a:p>
          <a:p>
            <a:pPr marL="609585" indent="-304792"/>
            <a:r>
              <a:rPr lang="en" b="1" dirty="0"/>
              <a:t>SNS Beamlines</a:t>
            </a:r>
            <a:r>
              <a:rPr lang="en" dirty="0"/>
              <a:t>: implementing next generation of controls and data acquisition</a:t>
            </a:r>
          </a:p>
          <a:p>
            <a:pPr marL="609585" indent="-304792"/>
            <a:r>
              <a:rPr lang="en" b="1" dirty="0"/>
              <a:t>LCLS I/LCLS II</a:t>
            </a:r>
            <a:r>
              <a:rPr lang="en" dirty="0"/>
              <a:t>: re-implementing all high-level physics database access using pvAccess and middle-layer services</a:t>
            </a:r>
          </a:p>
          <a:p>
            <a:pPr marL="609585" indent="-304792"/>
            <a:r>
              <a:rPr lang="en" b="1" dirty="0"/>
              <a:t>FHI</a:t>
            </a:r>
            <a:r>
              <a:rPr lang="en" dirty="0"/>
              <a:t>: using archiver appliance with pvAccess and structured data</a:t>
            </a:r>
          </a:p>
          <a:p>
            <a:pPr marL="609585" indent="-304792"/>
            <a:r>
              <a:rPr lang="en" b="1" dirty="0"/>
              <a:t>APS</a:t>
            </a:r>
            <a:r>
              <a:rPr lang="en" dirty="0"/>
              <a:t>: uses </a:t>
            </a:r>
            <a:r>
              <a:rPr lang="en-US" dirty="0"/>
              <a:t>v4 RPC services for large buffer transfer</a:t>
            </a:r>
            <a:endParaRPr lang="en" dirty="0"/>
          </a:p>
          <a:p>
            <a:pPr marL="609585" indent="-304792"/>
            <a:r>
              <a:rPr lang="en" b="1" dirty="0"/>
              <a:t>Diamond/NSLS-II</a:t>
            </a:r>
            <a:r>
              <a:rPr lang="en" dirty="0"/>
              <a:t>: transferring areaDetector images across the network / between processes using pvAccess</a:t>
            </a:r>
          </a:p>
          <a:p>
            <a:pPr marL="1219170" lvl="1" indent="-304792"/>
            <a:r>
              <a:rPr lang="en" dirty="0"/>
              <a:t>Using &gt;90% of physical bandwidth on 10Gb ethernet (no compression)</a:t>
            </a:r>
          </a:p>
          <a:p>
            <a:pPr marL="609585" indent="-304792"/>
            <a:endParaRPr lang="en" dirty="0"/>
          </a:p>
        </p:txBody>
      </p:sp>
    </p:spTree>
    <p:extLst>
      <p:ext uri="{BB962C8B-B14F-4D97-AF65-F5344CB8AC3E}">
        <p14:creationId xmlns:p14="http://schemas.microsoft.com/office/powerpoint/2010/main" val="427391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a:t>Conclusions</a:t>
            </a:r>
          </a:p>
        </p:txBody>
      </p:sp>
      <p:sp>
        <p:nvSpPr>
          <p:cNvPr id="237" name="Shape 237"/>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lnSpc>
                <a:spcPct val="150000"/>
              </a:lnSpc>
            </a:pPr>
            <a:r>
              <a:rPr lang="en" dirty="0"/>
              <a:t>EPICS 7: pvAccess extends V3 without replacing the existing IOC</a:t>
            </a:r>
          </a:p>
          <a:p>
            <a:pPr marL="609585" indent="-304792">
              <a:lnSpc>
                <a:spcPct val="150000"/>
              </a:lnSpc>
            </a:pPr>
            <a:r>
              <a:rPr lang="en" dirty="0"/>
              <a:t>pvData and pvAccess add flexible structures w efficient network protocol</a:t>
            </a:r>
          </a:p>
          <a:p>
            <a:pPr marL="609585" indent="-304792">
              <a:lnSpc>
                <a:spcPct val="150000"/>
              </a:lnSpc>
            </a:pPr>
            <a:r>
              <a:rPr lang="en" dirty="0"/>
              <a:t>NTypes is Set of well-defined containers for generic clients</a:t>
            </a:r>
          </a:p>
          <a:p>
            <a:pPr marL="609585" indent="-304792">
              <a:lnSpc>
                <a:spcPct val="150000"/>
              </a:lnSpc>
            </a:pPr>
            <a:r>
              <a:rPr lang="en" dirty="0"/>
              <a:t>Beyond beta status, first in-production users are happy</a:t>
            </a:r>
          </a:p>
          <a:p>
            <a:pPr marL="609585" indent="-304792">
              <a:lnSpc>
                <a:spcPct val="150000"/>
              </a:lnSpc>
            </a:pPr>
            <a:r>
              <a:rPr lang="en" dirty="0"/>
              <a:t>Developments are ongling……… </a:t>
            </a:r>
          </a:p>
          <a:p>
            <a:pPr marL="609585" indent="-304792">
              <a:lnSpc>
                <a:spcPct val="150000"/>
              </a:lnSpc>
            </a:pPr>
            <a:r>
              <a:rPr lang="en" dirty="0"/>
              <a:t>EPICS 7.0 release will be ready 10/31 (if you can’t wait… contact us)</a:t>
            </a:r>
          </a:p>
        </p:txBody>
      </p:sp>
    </p:spTree>
    <p:extLst>
      <p:ext uri="{BB962C8B-B14F-4D97-AF65-F5344CB8AC3E}">
        <p14:creationId xmlns:p14="http://schemas.microsoft.com/office/powerpoint/2010/main" val="73957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What Is EPICS 7 (not)</a:t>
            </a:r>
          </a:p>
        </p:txBody>
      </p:sp>
      <p:sp>
        <p:nvSpPr>
          <p:cNvPr id="67" name="Shape 67"/>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r>
              <a:rPr lang="en" dirty="0"/>
              <a:t>V4 is not a replacement for V3</a:t>
            </a:r>
          </a:p>
          <a:p>
            <a:pPr marL="609585" indent="-304792"/>
            <a:endParaRPr lang="en" dirty="0"/>
          </a:p>
          <a:p>
            <a:pPr marL="609585" indent="-304792"/>
            <a:r>
              <a:rPr lang="en" dirty="0"/>
              <a:t>V4 does not introduce a new IOC database</a:t>
            </a:r>
          </a:p>
          <a:p>
            <a:pPr marL="609585" indent="-304792"/>
            <a:endParaRPr lang="en" dirty="0"/>
          </a:p>
          <a:p>
            <a:pPr marL="609585" indent="-304792"/>
            <a:r>
              <a:rPr lang="en" dirty="0"/>
              <a:t>V4 does not require you to rewrite all your drivers</a:t>
            </a:r>
          </a:p>
          <a:p>
            <a:pPr marL="609585" indent="-304792"/>
            <a:endParaRPr lang="en" dirty="0"/>
          </a:p>
          <a:p>
            <a:pPr marL="609585" indent="-304792"/>
            <a:r>
              <a:rPr lang="en" dirty="0"/>
              <a:t>V4 does not break existing systems</a:t>
            </a:r>
          </a:p>
          <a:p>
            <a:pPr marL="304793" indent="0">
              <a:buNone/>
            </a:pPr>
            <a:endParaRPr lang="en" dirty="0"/>
          </a:p>
          <a:p>
            <a:pPr>
              <a:buNone/>
            </a:pPr>
            <a:endParaRPr dirty="0"/>
          </a:p>
          <a:p>
            <a:pPr>
              <a:buNone/>
            </a:pPr>
            <a:endParaRPr dirty="0"/>
          </a:p>
        </p:txBody>
      </p:sp>
      <p:pic>
        <p:nvPicPr>
          <p:cNvPr id="4" name="Grafik 10">
            <a:extLst/>
          </p:cNvPr>
          <p:cNvPicPr>
            <a:picLocks noChangeAspect="1"/>
          </p:cNvPicPr>
          <p:nvPr/>
        </p:nvPicPr>
        <p:blipFill>
          <a:blip r:embed="rId3"/>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8883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What is EPICS 7</a:t>
            </a:r>
          </a:p>
        </p:txBody>
      </p:sp>
      <p:sp>
        <p:nvSpPr>
          <p:cNvPr id="85" name="Shape 85"/>
          <p:cNvSpPr txBox="1">
            <a:spLocks noGrp="1"/>
          </p:cNvSpPr>
          <p:nvPr>
            <p:ph type="body" idx="1"/>
          </p:nvPr>
        </p:nvSpPr>
        <p:spPr>
          <a:xfrm>
            <a:off x="415600" y="4849524"/>
            <a:ext cx="11360800" cy="763600"/>
          </a:xfrm>
          <a:prstGeom prst="rect">
            <a:avLst/>
          </a:prstGeom>
        </p:spPr>
        <p:txBody>
          <a:bodyPr vert="horz" wrap="square" lIns="121900" tIns="121900" rIns="121900" bIns="121900" rtlCol="0" anchor="t" anchorCtr="0">
            <a:noAutofit/>
          </a:bodyPr>
          <a:lstStyle/>
          <a:p>
            <a:pPr>
              <a:buNone/>
            </a:pPr>
            <a:endParaRPr lang="en" b="1" dirty="0"/>
          </a:p>
          <a:p>
            <a:pPr>
              <a:buNone/>
            </a:pPr>
            <a:endParaRPr lang="en" b="1" dirty="0"/>
          </a:p>
        </p:txBody>
      </p:sp>
      <p:pic>
        <p:nvPicPr>
          <p:cNvPr id="5" name="Grafik 10">
            <a:extLst/>
          </p:cNvPr>
          <p:cNvPicPr>
            <a:picLocks noChangeAspect="1"/>
          </p:cNvPicPr>
          <p:nvPr/>
        </p:nvPicPr>
        <p:blipFill>
          <a:blip r:embed="rId3"/>
          <a:stretch>
            <a:fillRect/>
          </a:stretch>
        </p:blipFill>
        <p:spPr>
          <a:xfrm>
            <a:off x="10946292" y="6430217"/>
            <a:ext cx="647200" cy="256593"/>
          </a:xfrm>
          <a:prstGeom prst="rect">
            <a:avLst/>
          </a:prstGeom>
        </p:spPr>
      </p:pic>
      <p:sp>
        <p:nvSpPr>
          <p:cNvPr id="8" name="Shape 84"/>
          <p:cNvSpPr txBox="1">
            <a:spLocks/>
          </p:cNvSpPr>
          <p:nvPr/>
        </p:nvSpPr>
        <p:spPr>
          <a:xfrm>
            <a:off x="415600" y="1536632"/>
            <a:ext cx="11360800" cy="3827220"/>
          </a:xfrm>
          <a:prstGeom prst="rect">
            <a:avLst/>
          </a:prstGeom>
        </p:spPr>
        <p:txBody>
          <a:bodyPr vert="horz" wrap="square" lIns="121900" tIns="121900" rIns="121900" bIns="121900" rtlCol="0" anchor="t" anchorCtr="0">
            <a:noAutofit/>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a:spcAft>
                <a:spcPts val="1333"/>
              </a:spcAft>
              <a:buFont typeface="Arial" panose="020B0604020202020204" pitchFamily="34" charset="0"/>
              <a:buNone/>
            </a:pPr>
            <a:r>
              <a:rPr lang="en" dirty="0"/>
              <a:t>EPICS 3 is a set of tools, libraries and applications to create a distributed control system</a:t>
            </a:r>
          </a:p>
          <a:p>
            <a:pPr>
              <a:spcAft>
                <a:spcPts val="1333"/>
              </a:spcAft>
              <a:buFont typeface="Arial" panose="020B0604020202020204" pitchFamily="34" charset="0"/>
              <a:buNone/>
            </a:pPr>
            <a:endParaRPr lang="en" dirty="0"/>
          </a:p>
          <a:p>
            <a:pPr>
              <a:spcAft>
                <a:spcPts val="1333"/>
              </a:spcAft>
              <a:buFont typeface="Arial" panose="020B0604020202020204" pitchFamily="34" charset="0"/>
              <a:buNone/>
            </a:pPr>
            <a:r>
              <a:rPr lang="en" dirty="0"/>
              <a:t>EPICS 7 extends V3, and does not require upgrading any of your applications.</a:t>
            </a:r>
          </a:p>
          <a:p>
            <a:pPr>
              <a:spcAft>
                <a:spcPts val="1333"/>
              </a:spcAft>
              <a:buFont typeface="Arial" panose="020B0604020202020204" pitchFamily="34" charset="0"/>
              <a:buNone/>
            </a:pPr>
            <a:endParaRPr lang="en" dirty="0"/>
          </a:p>
          <a:p>
            <a:pPr>
              <a:spcAft>
                <a:spcPts val="1333"/>
              </a:spcAft>
              <a:buNone/>
            </a:pPr>
            <a:r>
              <a:rPr lang="en" b="1" dirty="0"/>
              <a:t>EPICS 7 adds structured data to EPICS V3</a:t>
            </a:r>
          </a:p>
          <a:p>
            <a:pPr>
              <a:spcAft>
                <a:spcPts val="1333"/>
              </a:spcAft>
              <a:buFont typeface="Arial" panose="020B0604020202020204" pitchFamily="34" charset="0"/>
              <a:buNone/>
            </a:pPr>
            <a:endParaRPr lang="en" dirty="0"/>
          </a:p>
          <a:p>
            <a:pPr>
              <a:spcAft>
                <a:spcPts val="1333"/>
              </a:spcAft>
              <a:buFont typeface="Arial" panose="020B0604020202020204" pitchFamily="34" charset="0"/>
              <a:buNone/>
            </a:pPr>
            <a:endParaRPr lang="en" dirty="0"/>
          </a:p>
        </p:txBody>
      </p:sp>
    </p:spTree>
    <p:extLst>
      <p:ext uri="{BB962C8B-B14F-4D97-AF65-F5344CB8AC3E}">
        <p14:creationId xmlns:p14="http://schemas.microsoft.com/office/powerpoint/2010/main" val="342572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EPICS 7 Improves EPICS V3</a:t>
            </a:r>
          </a:p>
        </p:txBody>
      </p:sp>
      <p:sp>
        <p:nvSpPr>
          <p:cNvPr id="91" name="Shape 91"/>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r>
              <a:rPr lang="en" dirty="0"/>
              <a:t>Overcome Channel Access shortcomings:</a:t>
            </a:r>
            <a:br>
              <a:rPr lang="en" dirty="0"/>
            </a:br>
            <a:r>
              <a:rPr lang="en" sz="1867" dirty="0"/>
              <a:t>Better array and string handling</a:t>
            </a:r>
          </a:p>
          <a:p>
            <a:pPr marL="609585" indent="-304792"/>
            <a:endParaRPr lang="en" sz="1867" dirty="0"/>
          </a:p>
          <a:p>
            <a:pPr marL="609585" indent="-304792"/>
            <a:r>
              <a:rPr lang="en" dirty="0"/>
              <a:t>Structured data:</a:t>
            </a:r>
            <a:br>
              <a:rPr lang="en" dirty="0"/>
            </a:br>
            <a:r>
              <a:rPr lang="en" sz="1867" dirty="0"/>
              <a:t>Extending the scope of EPICS from I&amp;C to data acquisition, image processing, and beyond</a:t>
            </a:r>
          </a:p>
          <a:p>
            <a:pPr marL="609585" indent="-304792"/>
            <a:endParaRPr lang="en" sz="1867" dirty="0"/>
          </a:p>
          <a:p>
            <a:pPr marL="609585" indent="-304792"/>
            <a:r>
              <a:rPr lang="en" dirty="0"/>
              <a:t>Efficient network transfer:</a:t>
            </a:r>
            <a:br>
              <a:rPr lang="en" dirty="0"/>
            </a:br>
            <a:r>
              <a:rPr lang="en" sz="1867" dirty="0"/>
              <a:t>High performance archiving and image transfer</a:t>
            </a:r>
          </a:p>
          <a:p>
            <a:pPr marL="609585" indent="-304792"/>
            <a:endParaRPr lang="en" sz="1867" dirty="0"/>
          </a:p>
          <a:p>
            <a:pPr marL="609585" indent="-304792"/>
            <a:r>
              <a:rPr lang="en" dirty="0"/>
              <a:t>RPC type services:</a:t>
            </a:r>
            <a:br>
              <a:rPr lang="en" dirty="0"/>
            </a:br>
            <a:r>
              <a:rPr lang="en" sz="1867" dirty="0"/>
              <a:t>Service oriented architecture: archiver, snapshot, database backends</a:t>
            </a:r>
          </a:p>
          <a:p>
            <a:pPr marL="609585" indent="-304792"/>
            <a:endParaRPr lang="en" sz="1867" dirty="0"/>
          </a:p>
          <a:p>
            <a:pPr marL="609585" indent="-304792"/>
            <a:r>
              <a:rPr lang="en" dirty="0"/>
              <a:t>Complex control:</a:t>
            </a:r>
            <a:br>
              <a:rPr lang="en" dirty="0"/>
            </a:br>
            <a:r>
              <a:rPr lang="en" sz="1867" dirty="0"/>
              <a:t>Communicating with devices (groups of PVs on an IOC) in an always-consistent, transaction type way</a:t>
            </a:r>
          </a:p>
        </p:txBody>
      </p:sp>
      <p:pic>
        <p:nvPicPr>
          <p:cNvPr id="4" name="Grafik 10">
            <a:extLst/>
          </p:cNvPr>
          <p:cNvPicPr>
            <a:picLocks noChangeAspect="1"/>
          </p:cNvPicPr>
          <p:nvPr/>
        </p:nvPicPr>
        <p:blipFill>
          <a:blip r:embed="rId3"/>
          <a:stretch>
            <a:fillRect/>
          </a:stretch>
        </p:blipFill>
        <p:spPr>
          <a:xfrm>
            <a:off x="10946292" y="6430217"/>
            <a:ext cx="647200" cy="256593"/>
          </a:xfrm>
          <a:prstGeom prst="rect">
            <a:avLst/>
          </a:prstGeom>
        </p:spPr>
      </p:pic>
    </p:spTree>
    <p:extLst>
      <p:ext uri="{BB962C8B-B14F-4D97-AF65-F5344CB8AC3E}">
        <p14:creationId xmlns:p14="http://schemas.microsoft.com/office/powerpoint/2010/main" val="155584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dirty="0"/>
              <a:t>EPICS 7 overcomes some shortcomings in V3</a:t>
            </a:r>
          </a:p>
        </p:txBody>
      </p:sp>
      <p:sp>
        <p:nvSpPr>
          <p:cNvPr id="97" name="Shape 97"/>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304792"/>
            <a:r>
              <a:rPr lang="en" dirty="0"/>
              <a:t>Support for 64bit integers</a:t>
            </a:r>
          </a:p>
          <a:p>
            <a:pPr marL="1219170" lvl="1" indent="-304792"/>
            <a:r>
              <a:rPr lang="en" dirty="0"/>
              <a:t>1/8/16/32/64bit integers, signed and unsigned</a:t>
            </a:r>
          </a:p>
          <a:p>
            <a:pPr marL="1219170" lvl="1" indent="-304792"/>
            <a:endParaRPr lang="en" dirty="0"/>
          </a:p>
          <a:p>
            <a:pPr marL="609585" indent="-304792"/>
            <a:r>
              <a:rPr lang="en" dirty="0"/>
              <a:t>Better support for arrays</a:t>
            </a:r>
          </a:p>
          <a:p>
            <a:pPr marL="1219170" lvl="1" indent="-304792"/>
            <a:r>
              <a:rPr lang="en" dirty="0"/>
              <a:t>No element_count upper limit (fixed and bounded arrays possible)</a:t>
            </a:r>
          </a:p>
          <a:p>
            <a:pPr marL="1219170" lvl="1" indent="-304792"/>
            <a:r>
              <a:rPr lang="en" dirty="0"/>
              <a:t>Clear distinction between arrays of size 1 and scalars</a:t>
            </a:r>
          </a:p>
          <a:p>
            <a:pPr marL="1219170" lvl="1" indent="-304792"/>
            <a:r>
              <a:rPr lang="en" dirty="0"/>
              <a:t>Axis metadata is transmitted with the array</a:t>
            </a:r>
          </a:p>
          <a:p>
            <a:pPr marL="1219170" lvl="1" indent="-304792"/>
            <a:endParaRPr lang="en" dirty="0"/>
          </a:p>
          <a:p>
            <a:pPr marL="609585" indent="-304792"/>
            <a:r>
              <a:rPr lang="en" dirty="0"/>
              <a:t>Better support for strings</a:t>
            </a:r>
          </a:p>
          <a:p>
            <a:pPr marL="1219170" lvl="1" indent="-304792"/>
            <a:r>
              <a:rPr lang="en" dirty="0"/>
              <a:t>Arbitrary size</a:t>
            </a:r>
          </a:p>
          <a:p>
            <a:pPr marL="1219170" lvl="1" indent="-304792"/>
            <a:r>
              <a:rPr lang="en" dirty="0"/>
              <a:t>No fixed limit or need for long string workaround</a:t>
            </a:r>
          </a:p>
          <a:p>
            <a:pPr marL="1219170" lvl="1" indent="-304792"/>
            <a:endParaRPr lang="en" dirty="0"/>
          </a:p>
          <a:p>
            <a:pPr marL="609585" indent="-304792"/>
            <a:r>
              <a:rPr lang="en" dirty="0"/>
              <a:t>Much better support for arrays of strings</a:t>
            </a:r>
          </a:p>
          <a:p>
            <a:pPr marL="1219170" lvl="1" indent="-304792"/>
            <a:r>
              <a:rPr lang="en" dirty="0"/>
              <a:t>Handles arbitrary number of arbitrary length strings</a:t>
            </a:r>
          </a:p>
        </p:txBody>
      </p:sp>
    </p:spTree>
    <p:extLst>
      <p:ext uri="{BB962C8B-B14F-4D97-AF65-F5344CB8AC3E}">
        <p14:creationId xmlns:p14="http://schemas.microsoft.com/office/powerpoint/2010/main" val="79668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EPICS 7 Supports Structured data</a:t>
            </a:r>
          </a:p>
        </p:txBody>
      </p:sp>
      <p:sp>
        <p:nvSpPr>
          <p:cNvPr id="103" name="Shape 103"/>
          <p:cNvSpPr txBox="1">
            <a:spLocks noGrp="1"/>
          </p:cNvSpPr>
          <p:nvPr>
            <p:ph type="body" idx="1"/>
          </p:nvPr>
        </p:nvSpPr>
        <p:spPr>
          <a:xfrm>
            <a:off x="415600" y="1536633"/>
            <a:ext cx="11360800" cy="1534000"/>
          </a:xfrm>
          <a:prstGeom prst="rect">
            <a:avLst/>
          </a:prstGeom>
        </p:spPr>
        <p:txBody>
          <a:bodyPr vert="horz" wrap="square" lIns="121900" tIns="121900" rIns="121900" bIns="121900" rtlCol="0" anchor="t" anchorCtr="0">
            <a:noAutofit/>
          </a:bodyPr>
          <a:lstStyle/>
          <a:p>
            <a:pPr>
              <a:buNone/>
            </a:pPr>
            <a:r>
              <a:rPr lang="en" dirty="0"/>
              <a:t>V4 can do everything V3 can do (but better):</a:t>
            </a:r>
            <a:br>
              <a:rPr lang="en" dirty="0"/>
            </a:br>
            <a:r>
              <a:rPr lang="en" dirty="0"/>
              <a:t>Can construct pvData structures analogous to DBR types. For example the equivalent of a DBR_TIME_DOUBLE would be the structure:</a:t>
            </a:r>
          </a:p>
          <a:p>
            <a:pPr>
              <a:buNone/>
            </a:pPr>
            <a:endParaRPr dirty="0"/>
          </a:p>
        </p:txBody>
      </p:sp>
      <p:sp>
        <p:nvSpPr>
          <p:cNvPr id="104" name="Shape 104"/>
          <p:cNvSpPr txBox="1"/>
          <p:nvPr/>
        </p:nvSpPr>
        <p:spPr>
          <a:xfrm>
            <a:off x="544633" y="3159867"/>
            <a:ext cx="6438000" cy="3083600"/>
          </a:xfrm>
          <a:prstGeom prst="rect">
            <a:avLst/>
          </a:prstGeom>
          <a:solidFill>
            <a:srgbClr val="D0E4FE"/>
          </a:solidFill>
          <a:ln>
            <a:noFill/>
          </a:ln>
        </p:spPr>
        <p:txBody>
          <a:bodyPr wrap="square" lIns="121900" tIns="121900" rIns="121900" bIns="121900" anchor="t" anchorCtr="0">
            <a:noAutofit/>
          </a:bodyPr>
          <a:lstStyle/>
          <a:p>
            <a:r>
              <a:rPr lang="en" sz="1600" dirty="0">
                <a:latin typeface="Consolas"/>
                <a:ea typeface="Consolas"/>
                <a:cs typeface="Consolas"/>
                <a:sym typeface="Consolas"/>
              </a:rPr>
              <a:t>NTScalar</a:t>
            </a:r>
          </a:p>
          <a:p>
            <a:r>
              <a:rPr lang="en" sz="1600" dirty="0">
                <a:latin typeface="Consolas"/>
                <a:ea typeface="Consolas"/>
                <a:cs typeface="Consolas"/>
                <a:sym typeface="Consolas"/>
              </a:rPr>
              <a:t>    double value</a:t>
            </a:r>
          </a:p>
          <a:p>
            <a:r>
              <a:rPr lang="en" sz="1600" dirty="0">
                <a:latin typeface="Consolas"/>
                <a:ea typeface="Consolas"/>
                <a:cs typeface="Consolas"/>
                <a:sym typeface="Consolas"/>
              </a:rPr>
              <a:t>    alarm_t alarm</a:t>
            </a:r>
          </a:p>
          <a:p>
            <a:r>
              <a:rPr lang="en" sz="1600" dirty="0">
                <a:latin typeface="Consolas"/>
                <a:ea typeface="Consolas"/>
                <a:cs typeface="Consolas"/>
                <a:sym typeface="Consolas"/>
              </a:rPr>
              <a:t>        int severity</a:t>
            </a:r>
          </a:p>
          <a:p>
            <a:r>
              <a:rPr lang="en" sz="1600" dirty="0">
                <a:latin typeface="Consolas"/>
                <a:ea typeface="Consolas"/>
                <a:cs typeface="Consolas"/>
                <a:sym typeface="Consolas"/>
              </a:rPr>
              <a:t>        int status</a:t>
            </a:r>
          </a:p>
          <a:p>
            <a:r>
              <a:rPr lang="en" sz="1600" dirty="0">
                <a:latin typeface="Consolas"/>
                <a:ea typeface="Consolas"/>
                <a:cs typeface="Consolas"/>
                <a:sym typeface="Consolas"/>
              </a:rPr>
              <a:t>        string message</a:t>
            </a:r>
          </a:p>
          <a:p>
            <a:r>
              <a:rPr lang="en" sz="1600" dirty="0">
                <a:latin typeface="Consolas"/>
                <a:ea typeface="Consolas"/>
                <a:cs typeface="Consolas"/>
                <a:sym typeface="Consolas"/>
              </a:rPr>
              <a:t>    time_t timeStamp</a:t>
            </a:r>
          </a:p>
          <a:p>
            <a:r>
              <a:rPr lang="en" sz="1600" dirty="0">
                <a:latin typeface="Consolas"/>
                <a:ea typeface="Consolas"/>
                <a:cs typeface="Consolas"/>
                <a:sym typeface="Consolas"/>
              </a:rPr>
              <a:t>        long secondsPastEpoch </a:t>
            </a:r>
          </a:p>
          <a:p>
            <a:r>
              <a:rPr lang="en" sz="1600" dirty="0">
                <a:latin typeface="Consolas"/>
                <a:ea typeface="Consolas"/>
                <a:cs typeface="Consolas"/>
                <a:sym typeface="Consolas"/>
              </a:rPr>
              <a:t>        int nanoseconds</a:t>
            </a:r>
          </a:p>
          <a:p>
            <a:r>
              <a:rPr lang="en" sz="1600" dirty="0">
                <a:latin typeface="Consolas"/>
                <a:ea typeface="Consolas"/>
                <a:cs typeface="Consolas"/>
                <a:sym typeface="Consolas"/>
              </a:rPr>
              <a:t>        int userTag</a:t>
            </a:r>
          </a:p>
        </p:txBody>
      </p:sp>
    </p:spTree>
    <p:extLst>
      <p:ext uri="{BB962C8B-B14F-4D97-AF65-F5344CB8AC3E}">
        <p14:creationId xmlns:p14="http://schemas.microsoft.com/office/powerpoint/2010/main" val="176738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EPICS 7 Provides Efficient network transfer</a:t>
            </a:r>
          </a:p>
        </p:txBody>
      </p:sp>
      <p:sp>
        <p:nvSpPr>
          <p:cNvPr id="110" name="Shape 110"/>
          <p:cNvSpPr txBox="1">
            <a:spLocks noGrp="1"/>
          </p:cNvSpPr>
          <p:nvPr>
            <p:ph type="body" idx="1"/>
          </p:nvPr>
        </p:nvSpPr>
        <p:spPr>
          <a:xfrm>
            <a:off x="415600" y="1536633"/>
            <a:ext cx="11360800" cy="1042800"/>
          </a:xfrm>
          <a:prstGeom prst="rect">
            <a:avLst/>
          </a:prstGeom>
        </p:spPr>
        <p:txBody>
          <a:bodyPr vert="horz" wrap="square" lIns="121900" tIns="121900" rIns="121900" bIns="121900" rtlCol="0" anchor="t" anchorCtr="0">
            <a:noAutofit/>
          </a:bodyPr>
          <a:lstStyle/>
          <a:p>
            <a:pPr>
              <a:buNone/>
            </a:pPr>
            <a:r>
              <a:rPr lang="en"/>
              <a:t>pvAccess operations only send deltas on the wire.</a:t>
            </a:r>
            <a:br>
              <a:rPr lang="en"/>
            </a:br>
            <a:r>
              <a:rPr lang="en"/>
              <a:t>So if the value of the structure in the above example is modified to:</a:t>
            </a:r>
          </a:p>
        </p:txBody>
      </p:sp>
      <p:sp>
        <p:nvSpPr>
          <p:cNvPr id="111" name="Shape 111"/>
          <p:cNvSpPr txBox="1"/>
          <p:nvPr/>
        </p:nvSpPr>
        <p:spPr>
          <a:xfrm>
            <a:off x="580500" y="2579300"/>
            <a:ext cx="6438000" cy="3083600"/>
          </a:xfrm>
          <a:prstGeom prst="rect">
            <a:avLst/>
          </a:prstGeom>
          <a:solidFill>
            <a:srgbClr val="D0E4FE"/>
          </a:solidFill>
          <a:ln>
            <a:noFill/>
          </a:ln>
        </p:spPr>
        <p:txBody>
          <a:bodyPr wrap="square" lIns="121900" tIns="121900" rIns="121900" bIns="121900" anchor="t" anchorCtr="0">
            <a:noAutofit/>
          </a:bodyPr>
          <a:lstStyle/>
          <a:p>
            <a:r>
              <a:rPr lang="en" dirty="0">
                <a:latin typeface="Consolas"/>
                <a:ea typeface="Consolas"/>
                <a:cs typeface="Consolas"/>
                <a:sym typeface="Consolas"/>
              </a:rPr>
              <a:t>NTScalar </a:t>
            </a:r>
          </a:p>
          <a:p>
            <a:r>
              <a:rPr lang="en" dirty="0">
                <a:latin typeface="Consolas"/>
                <a:ea typeface="Consolas"/>
                <a:cs typeface="Consolas"/>
                <a:sym typeface="Consolas"/>
              </a:rPr>
              <a:t>    double value                     </a:t>
            </a:r>
            <a:r>
              <a:rPr lang="en" b="1" dirty="0">
                <a:latin typeface="Consolas"/>
                <a:ea typeface="Consolas"/>
                <a:cs typeface="Consolas"/>
                <a:sym typeface="Consolas"/>
              </a:rPr>
              <a:t>8.1</a:t>
            </a:r>
          </a:p>
          <a:p>
            <a:r>
              <a:rPr lang="en" dirty="0">
                <a:latin typeface="Consolas"/>
                <a:ea typeface="Consolas"/>
                <a:cs typeface="Consolas"/>
                <a:sym typeface="Consolas"/>
              </a:rPr>
              <a:t>    alarm_t alarm</a:t>
            </a:r>
          </a:p>
          <a:p>
            <a:r>
              <a:rPr lang="en" dirty="0">
                <a:latin typeface="Consolas"/>
                <a:ea typeface="Consolas"/>
                <a:cs typeface="Consolas"/>
                <a:sym typeface="Consolas"/>
              </a:rPr>
              <a:t>        int severity                   2</a:t>
            </a:r>
          </a:p>
          <a:p>
            <a:r>
              <a:rPr lang="en" dirty="0">
                <a:latin typeface="Consolas"/>
                <a:ea typeface="Consolas"/>
                <a:cs typeface="Consolas"/>
                <a:sym typeface="Consolas"/>
              </a:rPr>
              <a:t>        int status                     3</a:t>
            </a:r>
          </a:p>
          <a:p>
            <a:r>
              <a:rPr lang="en" dirty="0">
                <a:latin typeface="Consolas"/>
                <a:ea typeface="Consolas"/>
                <a:cs typeface="Consolas"/>
                <a:sym typeface="Consolas"/>
              </a:rPr>
              <a:t>        string message        HIHI_ALARM</a:t>
            </a:r>
          </a:p>
          <a:p>
            <a:r>
              <a:rPr lang="en" dirty="0">
                <a:latin typeface="Consolas"/>
                <a:ea typeface="Consolas"/>
                <a:cs typeface="Consolas"/>
                <a:sym typeface="Consolas"/>
              </a:rPr>
              <a:t>    time_t timeStamp </a:t>
            </a:r>
          </a:p>
          <a:p>
            <a:r>
              <a:rPr lang="en" dirty="0">
                <a:latin typeface="Consolas"/>
                <a:ea typeface="Consolas"/>
                <a:cs typeface="Consolas"/>
                <a:sym typeface="Consolas"/>
              </a:rPr>
              <a:t>        long secondsPastEpoch </a:t>
            </a:r>
            <a:r>
              <a:rPr lang="en" b="1" dirty="0">
                <a:latin typeface="Consolas"/>
                <a:ea typeface="Consolas"/>
                <a:cs typeface="Consolas"/>
                <a:sym typeface="Consolas"/>
              </a:rPr>
              <a:t>1460589145 </a:t>
            </a:r>
          </a:p>
          <a:p>
            <a:r>
              <a:rPr lang="en" dirty="0">
                <a:latin typeface="Consolas"/>
                <a:ea typeface="Consolas"/>
                <a:cs typeface="Consolas"/>
                <a:sym typeface="Consolas"/>
              </a:rPr>
              <a:t>        int nanoseconds        </a:t>
            </a:r>
            <a:r>
              <a:rPr lang="en" b="1" dirty="0">
                <a:latin typeface="Consolas"/>
                <a:ea typeface="Consolas"/>
                <a:cs typeface="Consolas"/>
                <a:sym typeface="Consolas"/>
              </a:rPr>
              <a:t>588698520 </a:t>
            </a:r>
          </a:p>
          <a:p>
            <a:r>
              <a:rPr lang="en" dirty="0">
                <a:latin typeface="Consolas"/>
                <a:ea typeface="Consolas"/>
                <a:cs typeface="Consolas"/>
                <a:sym typeface="Consolas"/>
              </a:rPr>
              <a:t>        int userTag                    0</a:t>
            </a:r>
          </a:p>
          <a:p>
            <a:endParaRPr sz="2400" dirty="0">
              <a:latin typeface="Consolas"/>
              <a:ea typeface="Consolas"/>
              <a:cs typeface="Consolas"/>
              <a:sym typeface="Consolas"/>
            </a:endParaRPr>
          </a:p>
        </p:txBody>
      </p:sp>
      <p:sp>
        <p:nvSpPr>
          <p:cNvPr id="112" name="Shape 112"/>
          <p:cNvSpPr txBox="1"/>
          <p:nvPr/>
        </p:nvSpPr>
        <p:spPr>
          <a:xfrm>
            <a:off x="415600" y="5597000"/>
            <a:ext cx="11360800" cy="988400"/>
          </a:xfrm>
          <a:prstGeom prst="rect">
            <a:avLst/>
          </a:prstGeom>
          <a:noFill/>
          <a:ln>
            <a:noFill/>
          </a:ln>
        </p:spPr>
        <p:txBody>
          <a:bodyPr wrap="square" lIns="121900" tIns="121900" rIns="121900" bIns="121900" anchor="t" anchorCtr="0">
            <a:noAutofit/>
          </a:bodyPr>
          <a:lstStyle/>
          <a:p>
            <a:pPr>
              <a:lnSpc>
                <a:spcPct val="115000"/>
              </a:lnSpc>
              <a:spcAft>
                <a:spcPts val="2133"/>
              </a:spcAft>
            </a:pPr>
            <a:r>
              <a:rPr lang="en" sz="2400">
                <a:solidFill>
                  <a:schemeClr val="accent3"/>
                </a:solidFill>
                <a:latin typeface="Proxima Nova"/>
                <a:ea typeface="Proxima Nova"/>
                <a:cs typeface="Proxima Nova"/>
                <a:sym typeface="Proxima Nova"/>
              </a:rPr>
              <a:t>only changed values (in </a:t>
            </a:r>
            <a:r>
              <a:rPr lang="en" sz="2400" b="1">
                <a:solidFill>
                  <a:schemeClr val="accent3"/>
                </a:solidFill>
                <a:latin typeface="Proxima Nova"/>
                <a:ea typeface="Proxima Nova"/>
                <a:cs typeface="Proxima Nova"/>
                <a:sym typeface="Proxima Nova"/>
              </a:rPr>
              <a:t>bold</a:t>
            </a:r>
            <a:r>
              <a:rPr lang="en" sz="2400">
                <a:solidFill>
                  <a:schemeClr val="accent3"/>
                </a:solidFill>
                <a:latin typeface="Proxima Nova"/>
                <a:ea typeface="Proxima Nova"/>
                <a:cs typeface="Proxima Nova"/>
                <a:sym typeface="Proxima Nova"/>
              </a:rPr>
              <a:t>) need be sent, plus a bitset indicating which fields have changed value.</a:t>
            </a:r>
          </a:p>
        </p:txBody>
      </p:sp>
    </p:spTree>
    <p:extLst>
      <p:ext uri="{BB962C8B-B14F-4D97-AF65-F5344CB8AC3E}">
        <p14:creationId xmlns:p14="http://schemas.microsoft.com/office/powerpoint/2010/main" val="327769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lgn="ctr"/>
            <a:r>
              <a:rPr lang="en" dirty="0"/>
              <a:t>EPICS 7 Supports RPC type services</a:t>
            </a:r>
          </a:p>
        </p:txBody>
      </p:sp>
      <p:sp>
        <p:nvSpPr>
          <p:cNvPr id="118" name="Shape 118"/>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a:buNone/>
            </a:pPr>
            <a:r>
              <a:rPr lang="en"/>
              <a:t>RPC type services can use structures that are different for every call and different for put (request) and get (response).</a:t>
            </a:r>
            <a:br>
              <a:rPr lang="en"/>
            </a:br>
            <a:r>
              <a:rPr lang="en"/>
              <a:t>pvData can encode more complex data types like a table:</a:t>
            </a:r>
          </a:p>
        </p:txBody>
      </p:sp>
      <p:sp>
        <p:nvSpPr>
          <p:cNvPr id="119" name="Shape 119"/>
          <p:cNvSpPr txBox="1"/>
          <p:nvPr/>
        </p:nvSpPr>
        <p:spPr>
          <a:xfrm>
            <a:off x="574300" y="3121167"/>
            <a:ext cx="9288800" cy="2684400"/>
          </a:xfrm>
          <a:prstGeom prst="rect">
            <a:avLst/>
          </a:prstGeom>
          <a:solidFill>
            <a:srgbClr val="D0E4FE"/>
          </a:solidFill>
          <a:ln>
            <a:noFill/>
          </a:ln>
        </p:spPr>
        <p:txBody>
          <a:bodyPr wrap="square" lIns="121900" tIns="121900" rIns="121900" bIns="121900" anchor="t" anchorCtr="0">
            <a:noAutofit/>
          </a:bodyPr>
          <a:lstStyle/>
          <a:p>
            <a:r>
              <a:rPr lang="en" dirty="0">
                <a:latin typeface="Consolas"/>
                <a:ea typeface="Consolas"/>
                <a:cs typeface="Consolas"/>
                <a:sym typeface="Consolas"/>
              </a:rPr>
              <a:t>NTTable</a:t>
            </a:r>
          </a:p>
          <a:p>
            <a:r>
              <a:rPr lang="en" dirty="0">
                <a:latin typeface="Consolas"/>
                <a:ea typeface="Consolas"/>
                <a:cs typeface="Consolas"/>
                <a:sym typeface="Consolas"/>
              </a:rPr>
              <a:t>    string[] labels [value, seconds, nanoseconds, status, severity] </a:t>
            </a:r>
          </a:p>
          <a:p>
            <a:r>
              <a:rPr lang="en" dirty="0">
                <a:latin typeface="Consolas"/>
                <a:ea typeface="Consolas"/>
                <a:cs typeface="Consolas"/>
                <a:sym typeface="Consolas"/>
              </a:rPr>
              <a:t>    structure value</a:t>
            </a:r>
          </a:p>
          <a:p>
            <a:r>
              <a:rPr lang="en" dirty="0">
                <a:latin typeface="Consolas"/>
                <a:ea typeface="Consolas"/>
                <a:cs typeface="Consolas"/>
                <a:sym typeface="Consolas"/>
              </a:rPr>
              <a:t>        double[] value          [       1.1,        1.2,        2.0] </a:t>
            </a:r>
          </a:p>
          <a:p>
            <a:r>
              <a:rPr lang="en" dirty="0">
                <a:latin typeface="Consolas"/>
                <a:ea typeface="Consolas"/>
                <a:cs typeface="Consolas"/>
                <a:sym typeface="Consolas"/>
              </a:rPr>
              <a:t>        long[] secondsPastEpoch [1460589140, 1460589141, 1460589142]</a:t>
            </a:r>
          </a:p>
          <a:p>
            <a:r>
              <a:rPr lang="en" dirty="0">
                <a:latin typeface="Consolas"/>
                <a:ea typeface="Consolas"/>
                <a:cs typeface="Consolas"/>
                <a:sym typeface="Consolas"/>
              </a:rPr>
              <a:t>        int[] nanoseconds       [ 164235768,  164235245,  164235256]</a:t>
            </a:r>
          </a:p>
          <a:p>
            <a:r>
              <a:rPr lang="en" dirty="0">
                <a:latin typeface="Consolas"/>
                <a:ea typeface="Consolas"/>
                <a:cs typeface="Consolas"/>
                <a:sym typeface="Consolas"/>
              </a:rPr>
              <a:t>        int[] severity          [         0,          0,          1]</a:t>
            </a:r>
          </a:p>
          <a:p>
            <a:r>
              <a:rPr lang="en" dirty="0">
                <a:latin typeface="Consolas"/>
                <a:ea typeface="Consolas"/>
                <a:cs typeface="Consolas"/>
                <a:sym typeface="Consolas"/>
              </a:rPr>
              <a:t>        int[] status            [         0,          0,          3]</a:t>
            </a:r>
          </a:p>
          <a:p>
            <a:endParaRPr sz="2400" dirty="0">
              <a:latin typeface="Consolas"/>
              <a:ea typeface="Consolas"/>
              <a:cs typeface="Consolas"/>
              <a:sym typeface="Consolas"/>
            </a:endParaRPr>
          </a:p>
        </p:txBody>
      </p:sp>
    </p:spTree>
    <p:extLst>
      <p:ext uri="{BB962C8B-B14F-4D97-AF65-F5344CB8AC3E}">
        <p14:creationId xmlns:p14="http://schemas.microsoft.com/office/powerpoint/2010/main" val="49464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6876</TotalTime>
  <Words>1012</Words>
  <Application>Microsoft Office PowerPoint</Application>
  <PresentationFormat>Widescreen</PresentationFormat>
  <Paragraphs>242</Paragraphs>
  <Slides>21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Consolas</vt:lpstr>
      <vt:lpstr>Oswald Regular</vt:lpstr>
      <vt:lpstr>Proxima Nova</vt:lpstr>
      <vt:lpstr>Office Theme</vt:lpstr>
      <vt:lpstr>1_Office</vt:lpstr>
      <vt:lpstr>Office</vt:lpstr>
      <vt:lpstr>PowerPoint Presentation</vt:lpstr>
      <vt:lpstr>EPICS 7 Outline</vt:lpstr>
      <vt:lpstr>What Is EPICS 7 (not)</vt:lpstr>
      <vt:lpstr>What is EPICS 7</vt:lpstr>
      <vt:lpstr>EPICS 7 Improves EPICS V3</vt:lpstr>
      <vt:lpstr>EPICS 7 overcomes some shortcomings in V3</vt:lpstr>
      <vt:lpstr>EPICS 7 Supports Structured data</vt:lpstr>
      <vt:lpstr>EPICS 7 Provides Efficient network transfer</vt:lpstr>
      <vt:lpstr>EPICS 7 Supports RPC type services</vt:lpstr>
      <vt:lpstr>EPICS 7 Provides Complex control</vt:lpstr>
      <vt:lpstr>EPICS 7 Base Status</vt:lpstr>
      <vt:lpstr>EPICS 7 Service Status</vt:lpstr>
      <vt:lpstr>Standard Clients Are Developed for NTypes</vt:lpstr>
      <vt:lpstr>Standard Services Support Application Development</vt:lpstr>
      <vt:lpstr>Feedback Control Application Uses Standard Services – Read/Write Instrumentation</vt:lpstr>
      <vt:lpstr>Feedback Control Application Uses Standard Services – Complex Conversions</vt:lpstr>
      <vt:lpstr>Feedback Control Application Uses Standard Services – Instrumentation Interfaces</vt:lpstr>
      <vt:lpstr>Feedback Control Application Uses Standard Services</vt:lpstr>
      <vt:lpstr>New Services Can Be Added Easily</vt:lpstr>
      <vt:lpstr>Who is using EPICS 7 at this time?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BobDalesio</dc:creator>
  <cp:lastModifiedBy>BobDalesio</cp:lastModifiedBy>
  <cp:revision>34</cp:revision>
  <dcterms:created xsi:type="dcterms:W3CDTF">2017-09-24T20:07:40Z</dcterms:created>
  <dcterms:modified xsi:type="dcterms:W3CDTF">2017-10-07T06:58:35Z</dcterms:modified>
</cp:coreProperties>
</file>