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1"/>
  </p:notesMasterIdLst>
  <p:handoutMasterIdLst>
    <p:handoutMasterId r:id="rId22"/>
  </p:handoutMasterIdLst>
  <p:sldIdLst>
    <p:sldId id="326" r:id="rId3"/>
    <p:sldId id="463" r:id="rId4"/>
    <p:sldId id="528" r:id="rId5"/>
    <p:sldId id="550" r:id="rId6"/>
    <p:sldId id="551" r:id="rId7"/>
    <p:sldId id="568" r:id="rId8"/>
    <p:sldId id="537" r:id="rId9"/>
    <p:sldId id="552" r:id="rId10"/>
    <p:sldId id="553" r:id="rId11"/>
    <p:sldId id="557" r:id="rId12"/>
    <p:sldId id="559" r:id="rId13"/>
    <p:sldId id="560" r:id="rId14"/>
    <p:sldId id="562" r:id="rId15"/>
    <p:sldId id="563" r:id="rId16"/>
    <p:sldId id="571" r:id="rId17"/>
    <p:sldId id="524" r:id="rId18"/>
    <p:sldId id="572" r:id="rId19"/>
    <p:sldId id="573" r:id="rId20"/>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6699FF"/>
    <a:srgbClr val="CCECFF"/>
    <a:srgbClr val="CCFF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2" autoAdjust="0"/>
    <p:restoredTop sz="85812" autoAdjust="0"/>
  </p:normalViewPr>
  <p:slideViewPr>
    <p:cSldViewPr>
      <p:cViewPr>
        <p:scale>
          <a:sx n="75" d="100"/>
          <a:sy n="75" d="100"/>
        </p:scale>
        <p:origin x="-948"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defTabSz="964386">
              <a:defRPr sz="1300"/>
            </a:lvl1pPr>
          </a:lstStyle>
          <a:p>
            <a:pPr>
              <a:defRPr/>
            </a:pPr>
            <a:endParaRPr lang="en-US"/>
          </a:p>
        </p:txBody>
      </p:sp>
      <p:sp>
        <p:nvSpPr>
          <p:cNvPr id="44035" name="Rectangle 3"/>
          <p:cNvSpPr>
            <a:spLocks noGrp="1" noChangeArrowheads="1"/>
          </p:cNvSpPr>
          <p:nvPr>
            <p:ph type="dt" sz="quarter" idx="1"/>
          </p:nvPr>
        </p:nvSpPr>
        <p:spPr bwMode="auto">
          <a:xfrm>
            <a:off x="5440363" y="0"/>
            <a:ext cx="4160837"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algn="r" defTabSz="964386">
              <a:defRPr sz="1300"/>
            </a:lvl1pPr>
          </a:lstStyle>
          <a:p>
            <a:pPr>
              <a:defRPr/>
            </a:pPr>
            <a:endParaRPr lang="en-US"/>
          </a:p>
        </p:txBody>
      </p:sp>
      <p:sp>
        <p:nvSpPr>
          <p:cNvPr id="44036" name="Rectangle 4"/>
          <p:cNvSpPr>
            <a:spLocks noGrp="1" noChangeArrowheads="1"/>
          </p:cNvSpPr>
          <p:nvPr>
            <p:ph type="ftr" sz="quarter" idx="2"/>
          </p:nvPr>
        </p:nvSpPr>
        <p:spPr bwMode="auto">
          <a:xfrm>
            <a:off x="0" y="6948488"/>
            <a:ext cx="4160838"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defTabSz="964386">
              <a:defRPr sz="1300"/>
            </a:lvl1pPr>
          </a:lstStyle>
          <a:p>
            <a:pPr>
              <a:defRPr/>
            </a:pPr>
            <a:endParaRPr lang="en-US"/>
          </a:p>
        </p:txBody>
      </p:sp>
      <p:sp>
        <p:nvSpPr>
          <p:cNvPr id="44037" name="Rectangle 5"/>
          <p:cNvSpPr>
            <a:spLocks noGrp="1" noChangeArrowheads="1"/>
          </p:cNvSpPr>
          <p:nvPr>
            <p:ph type="sldNum" sz="quarter" idx="3"/>
          </p:nvPr>
        </p:nvSpPr>
        <p:spPr bwMode="auto">
          <a:xfrm>
            <a:off x="5440363" y="6948488"/>
            <a:ext cx="4160837"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algn="r" defTabSz="964386">
              <a:defRPr sz="1300"/>
            </a:lvl1pPr>
          </a:lstStyle>
          <a:p>
            <a:pPr>
              <a:defRPr/>
            </a:pPr>
            <a:fld id="{05B13CFE-56A9-4982-BD89-E9A3C13A3958}" type="slidenum">
              <a:rPr lang="en-US"/>
              <a:pPr>
                <a:defRPr/>
              </a:pPr>
              <a:t>‹#›</a:t>
            </a:fld>
            <a:endParaRPr lang="en-US"/>
          </a:p>
        </p:txBody>
      </p:sp>
    </p:spTree>
    <p:extLst>
      <p:ext uri="{BB962C8B-B14F-4D97-AF65-F5344CB8AC3E}">
        <p14:creationId xmlns:p14="http://schemas.microsoft.com/office/powerpoint/2010/main" val="4065850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defTabSz="951061">
              <a:defRPr sz="1300"/>
            </a:lvl1pPr>
          </a:lstStyle>
          <a:p>
            <a:pPr>
              <a:defRPr/>
            </a:pPr>
            <a:endParaRPr lang="en-US"/>
          </a:p>
        </p:txBody>
      </p:sp>
      <p:sp>
        <p:nvSpPr>
          <p:cNvPr id="175107" name="Rectangle 3"/>
          <p:cNvSpPr>
            <a:spLocks noGrp="1" noChangeArrowheads="1"/>
          </p:cNvSpPr>
          <p:nvPr>
            <p:ph type="dt" idx="1"/>
          </p:nvPr>
        </p:nvSpPr>
        <p:spPr bwMode="auto">
          <a:xfrm>
            <a:off x="5440363"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algn="r" defTabSz="951061">
              <a:defRPr sz="13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2974975" y="550863"/>
            <a:ext cx="3652838" cy="2740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p:cNvSpPr>
            <a:spLocks noGrp="1" noChangeArrowheads="1"/>
          </p:cNvSpPr>
          <p:nvPr>
            <p:ph type="body" sz="quarter" idx="3"/>
          </p:nvPr>
        </p:nvSpPr>
        <p:spPr bwMode="auto">
          <a:xfrm>
            <a:off x="958850" y="3475038"/>
            <a:ext cx="7683500" cy="3289300"/>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0"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defTabSz="951061">
              <a:defRPr sz="1300"/>
            </a:lvl1pPr>
          </a:lstStyle>
          <a:p>
            <a:pPr>
              <a:defRPr/>
            </a:pPr>
            <a:endParaRPr lang="en-US"/>
          </a:p>
        </p:txBody>
      </p:sp>
      <p:sp>
        <p:nvSpPr>
          <p:cNvPr id="175111" name="Rectangle 7"/>
          <p:cNvSpPr>
            <a:spLocks noGrp="1" noChangeArrowheads="1"/>
          </p:cNvSpPr>
          <p:nvPr>
            <p:ph type="sldNum" sz="quarter" idx="5"/>
          </p:nvPr>
        </p:nvSpPr>
        <p:spPr bwMode="auto">
          <a:xfrm>
            <a:off x="5440363"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algn="r" defTabSz="951061">
              <a:defRPr sz="1300"/>
            </a:lvl1pPr>
          </a:lstStyle>
          <a:p>
            <a:pPr>
              <a:defRPr/>
            </a:pPr>
            <a:fld id="{16AE6020-DD58-442F-BED1-FA43BEBE1895}" type="slidenum">
              <a:rPr lang="en-US"/>
              <a:pPr>
                <a:defRPr/>
              </a:pPr>
              <a:t>‹#›</a:t>
            </a:fld>
            <a:endParaRPr lang="en-US"/>
          </a:p>
        </p:txBody>
      </p:sp>
    </p:spTree>
    <p:extLst>
      <p:ext uri="{BB962C8B-B14F-4D97-AF65-F5344CB8AC3E}">
        <p14:creationId xmlns:p14="http://schemas.microsoft.com/office/powerpoint/2010/main" val="2362838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00A1352C-B36A-48CF-97A1-82BBD1527D3A}" type="slidenum">
              <a:rPr lang="en-US" altLang="en-US" sz="1300" smtClean="0"/>
              <a:pPr/>
              <a:t>1</a:t>
            </a:fld>
            <a:endParaRPr lang="en-US" altLang="en-US" sz="13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8544D080-C165-48C6-A4A0-75A86E224F56}" type="slidenum">
              <a:rPr lang="en-US" altLang="en-US" sz="1300" smtClean="0"/>
              <a:pPr/>
              <a:t>10</a:t>
            </a:fld>
            <a:endParaRPr lang="en-US" altLang="en-US" sz="1300" smtClean="0"/>
          </a:p>
        </p:txBody>
      </p:sp>
      <p:sp>
        <p:nvSpPr>
          <p:cNvPr id="37891" name="Rectangle 2"/>
          <p:cNvSpPr>
            <a:spLocks noGrp="1" noRot="1" noChangeAspect="1" noChangeArrowheads="1" noTextEdit="1"/>
          </p:cNvSpPr>
          <p:nvPr>
            <p:ph type="sldImg"/>
          </p:nvPr>
        </p:nvSpPr>
        <p:spPr>
          <a:xfrm>
            <a:off x="2973388" y="549275"/>
            <a:ext cx="3654425" cy="2741613"/>
          </a:xfrm>
          <a:ln/>
        </p:spPr>
      </p:sp>
      <p:sp>
        <p:nvSpPr>
          <p:cNvPr id="37892"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8544D080-C165-48C6-A4A0-75A86E224F56}" type="slidenum">
              <a:rPr lang="en-US" altLang="en-US" sz="1300" smtClean="0"/>
              <a:pPr/>
              <a:t>11</a:t>
            </a:fld>
            <a:endParaRPr lang="en-US" altLang="en-US" sz="1300" smtClean="0"/>
          </a:p>
        </p:txBody>
      </p:sp>
      <p:sp>
        <p:nvSpPr>
          <p:cNvPr id="37891" name="Rectangle 2"/>
          <p:cNvSpPr>
            <a:spLocks noGrp="1" noRot="1" noChangeAspect="1" noChangeArrowheads="1" noTextEdit="1"/>
          </p:cNvSpPr>
          <p:nvPr>
            <p:ph type="sldImg"/>
          </p:nvPr>
        </p:nvSpPr>
        <p:spPr>
          <a:xfrm>
            <a:off x="2973388" y="549275"/>
            <a:ext cx="3654425" cy="2741613"/>
          </a:xfrm>
          <a:ln/>
        </p:spPr>
      </p:sp>
      <p:sp>
        <p:nvSpPr>
          <p:cNvPr id="37892"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8544D080-C165-48C6-A4A0-75A86E224F56}" type="slidenum">
              <a:rPr lang="en-US" altLang="en-US" sz="1300" smtClean="0"/>
              <a:pPr/>
              <a:t>12</a:t>
            </a:fld>
            <a:endParaRPr lang="en-US" altLang="en-US" sz="1300" smtClean="0"/>
          </a:p>
        </p:txBody>
      </p:sp>
      <p:sp>
        <p:nvSpPr>
          <p:cNvPr id="37891" name="Rectangle 2"/>
          <p:cNvSpPr>
            <a:spLocks noGrp="1" noRot="1" noChangeAspect="1" noChangeArrowheads="1" noTextEdit="1"/>
          </p:cNvSpPr>
          <p:nvPr>
            <p:ph type="sldImg"/>
          </p:nvPr>
        </p:nvSpPr>
        <p:spPr>
          <a:xfrm>
            <a:off x="2973388" y="549275"/>
            <a:ext cx="3654425" cy="2741613"/>
          </a:xfrm>
          <a:ln/>
        </p:spPr>
      </p:sp>
      <p:sp>
        <p:nvSpPr>
          <p:cNvPr id="37892"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8544D080-C165-48C6-A4A0-75A86E224F56}" type="slidenum">
              <a:rPr lang="en-US" altLang="en-US" sz="1300" smtClean="0"/>
              <a:pPr/>
              <a:t>13</a:t>
            </a:fld>
            <a:endParaRPr lang="en-US" altLang="en-US" sz="1300" smtClean="0"/>
          </a:p>
        </p:txBody>
      </p:sp>
      <p:sp>
        <p:nvSpPr>
          <p:cNvPr id="37891" name="Rectangle 2"/>
          <p:cNvSpPr>
            <a:spLocks noGrp="1" noRot="1" noChangeAspect="1" noChangeArrowheads="1" noTextEdit="1"/>
          </p:cNvSpPr>
          <p:nvPr>
            <p:ph type="sldImg"/>
          </p:nvPr>
        </p:nvSpPr>
        <p:spPr>
          <a:xfrm>
            <a:off x="2973388" y="549275"/>
            <a:ext cx="3654425" cy="2741613"/>
          </a:xfrm>
          <a:ln/>
        </p:spPr>
      </p:sp>
      <p:sp>
        <p:nvSpPr>
          <p:cNvPr id="37892"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8544D080-C165-48C6-A4A0-75A86E224F56}" type="slidenum">
              <a:rPr lang="en-US" altLang="en-US" sz="1300" smtClean="0"/>
              <a:pPr/>
              <a:t>14</a:t>
            </a:fld>
            <a:endParaRPr lang="en-US" altLang="en-US" sz="1300" smtClean="0"/>
          </a:p>
        </p:txBody>
      </p:sp>
      <p:sp>
        <p:nvSpPr>
          <p:cNvPr id="37891" name="Rectangle 2"/>
          <p:cNvSpPr>
            <a:spLocks noGrp="1" noRot="1" noChangeAspect="1" noChangeArrowheads="1" noTextEdit="1"/>
          </p:cNvSpPr>
          <p:nvPr>
            <p:ph type="sldImg"/>
          </p:nvPr>
        </p:nvSpPr>
        <p:spPr>
          <a:xfrm>
            <a:off x="2973388" y="549275"/>
            <a:ext cx="3654425" cy="2741613"/>
          </a:xfrm>
          <a:ln/>
        </p:spPr>
      </p:sp>
      <p:sp>
        <p:nvSpPr>
          <p:cNvPr id="37892"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8544D080-C165-48C6-A4A0-75A86E224F56}" type="slidenum">
              <a:rPr lang="en-US" altLang="en-US" sz="1300" smtClean="0"/>
              <a:pPr/>
              <a:t>15</a:t>
            </a:fld>
            <a:endParaRPr lang="en-US" altLang="en-US" sz="1300" smtClean="0"/>
          </a:p>
        </p:txBody>
      </p:sp>
      <p:sp>
        <p:nvSpPr>
          <p:cNvPr id="37891" name="Rectangle 2"/>
          <p:cNvSpPr>
            <a:spLocks noGrp="1" noRot="1" noChangeAspect="1" noChangeArrowheads="1" noTextEdit="1"/>
          </p:cNvSpPr>
          <p:nvPr>
            <p:ph type="sldImg"/>
          </p:nvPr>
        </p:nvSpPr>
        <p:spPr>
          <a:xfrm>
            <a:off x="2973388" y="549275"/>
            <a:ext cx="3654425" cy="2741613"/>
          </a:xfrm>
          <a:ln/>
        </p:spPr>
      </p:sp>
      <p:sp>
        <p:nvSpPr>
          <p:cNvPr id="37892"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16</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00A2CB8A-3C16-407D-99D8-12B8700E70E4}" type="slidenum">
              <a:rPr lang="en-US" altLang="en-US" sz="1300" smtClean="0"/>
              <a:pPr/>
              <a:t>17</a:t>
            </a:fld>
            <a:endParaRPr lang="en-US" altLang="en-US" sz="13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4F19F3A8-DC1D-4339-88BD-CC1855B364DA}" type="slidenum">
              <a:rPr lang="en-US" altLang="en-US" sz="1300" smtClean="0"/>
              <a:pPr/>
              <a:t>18</a:t>
            </a:fld>
            <a:endParaRPr lang="en-US" altLang="en-US" sz="13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2</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AB0F8479-3B5D-4C04-BD1B-A84C90E96C07}" type="slidenum">
              <a:rPr lang="en-US" altLang="en-US" sz="1300" smtClean="0"/>
              <a:pPr/>
              <a:t>3</a:t>
            </a:fld>
            <a:endParaRPr lang="en-US" altLang="en-US" sz="130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AB0F8479-3B5D-4C04-BD1B-A84C90E96C07}" type="slidenum">
              <a:rPr lang="en-US" altLang="en-US" sz="1300" smtClean="0"/>
              <a:pPr/>
              <a:t>4</a:t>
            </a:fld>
            <a:endParaRPr lang="en-US" altLang="en-US" sz="130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AB0F8479-3B5D-4C04-BD1B-A84C90E96C07}" type="slidenum">
              <a:rPr lang="en-US" altLang="en-US" sz="1300" smtClean="0"/>
              <a:pPr/>
              <a:t>5</a:t>
            </a:fld>
            <a:endParaRPr lang="en-US" altLang="en-US" sz="130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800F31CF-4977-4431-9CE1-93B2781B4DC3}" type="slidenum">
              <a:rPr lang="en-US" altLang="en-US" sz="1300" smtClean="0"/>
              <a:pPr/>
              <a:t>6</a:t>
            </a:fld>
            <a:endParaRPr lang="en-US" altLang="en-US" sz="130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AB0F8479-3B5D-4C04-BD1B-A84C90E96C07}" type="slidenum">
              <a:rPr lang="en-US" altLang="en-US" sz="1300" smtClean="0"/>
              <a:pPr/>
              <a:t>7</a:t>
            </a:fld>
            <a:endParaRPr lang="en-US" altLang="en-US" sz="130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8544D080-C165-48C6-A4A0-75A86E224F56}" type="slidenum">
              <a:rPr lang="en-US" altLang="en-US" sz="1300" smtClean="0"/>
              <a:pPr/>
              <a:t>8</a:t>
            </a:fld>
            <a:endParaRPr lang="en-US" altLang="en-US" sz="1300" smtClean="0"/>
          </a:p>
        </p:txBody>
      </p:sp>
      <p:sp>
        <p:nvSpPr>
          <p:cNvPr id="37891" name="Rectangle 2"/>
          <p:cNvSpPr>
            <a:spLocks noGrp="1" noRot="1" noChangeAspect="1" noChangeArrowheads="1" noTextEdit="1"/>
          </p:cNvSpPr>
          <p:nvPr>
            <p:ph type="sldImg"/>
          </p:nvPr>
        </p:nvSpPr>
        <p:spPr>
          <a:xfrm>
            <a:off x="2973388" y="549275"/>
            <a:ext cx="3654425" cy="2741613"/>
          </a:xfrm>
          <a:ln/>
        </p:spPr>
      </p:sp>
      <p:sp>
        <p:nvSpPr>
          <p:cNvPr id="37892"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8544D080-C165-48C6-A4A0-75A86E224F56}" type="slidenum">
              <a:rPr lang="en-US" altLang="en-US" sz="1300" smtClean="0"/>
              <a:pPr/>
              <a:t>9</a:t>
            </a:fld>
            <a:endParaRPr lang="en-US" altLang="en-US" sz="1300" smtClean="0"/>
          </a:p>
        </p:txBody>
      </p:sp>
      <p:sp>
        <p:nvSpPr>
          <p:cNvPr id="37891" name="Rectangle 2"/>
          <p:cNvSpPr>
            <a:spLocks noGrp="1" noRot="1" noChangeAspect="1" noChangeArrowheads="1" noTextEdit="1"/>
          </p:cNvSpPr>
          <p:nvPr>
            <p:ph type="sldImg"/>
          </p:nvPr>
        </p:nvSpPr>
        <p:spPr>
          <a:xfrm>
            <a:off x="2973388" y="549275"/>
            <a:ext cx="3654425" cy="2741613"/>
          </a:xfrm>
          <a:ln/>
        </p:spPr>
      </p:sp>
      <p:sp>
        <p:nvSpPr>
          <p:cNvPr id="37892"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F4734D-14D6-4B8B-86E9-B84F5EFA3579}" type="slidenum">
              <a:rPr lang="en-US"/>
              <a:pPr>
                <a:defRPr/>
              </a:pPr>
              <a:t>‹#›</a:t>
            </a:fld>
            <a:endParaRPr lang="en-US"/>
          </a:p>
        </p:txBody>
      </p:sp>
    </p:spTree>
    <p:extLst>
      <p:ext uri="{BB962C8B-B14F-4D97-AF65-F5344CB8AC3E}">
        <p14:creationId xmlns:p14="http://schemas.microsoft.com/office/powerpoint/2010/main" val="53868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17CC55-F2FD-48A0-80FD-8CA0E03F4209}" type="slidenum">
              <a:rPr lang="en-US"/>
              <a:pPr>
                <a:defRPr/>
              </a:pPr>
              <a:t>‹#›</a:t>
            </a:fld>
            <a:endParaRPr lang="en-US"/>
          </a:p>
        </p:txBody>
      </p:sp>
    </p:spTree>
    <p:extLst>
      <p:ext uri="{BB962C8B-B14F-4D97-AF65-F5344CB8AC3E}">
        <p14:creationId xmlns:p14="http://schemas.microsoft.com/office/powerpoint/2010/main" val="326043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FCA5F3-1ABC-41B0-BA29-AFD9A5BD14AF}" type="slidenum">
              <a:rPr lang="en-US"/>
              <a:pPr>
                <a:defRPr/>
              </a:pPr>
              <a:t>‹#›</a:t>
            </a:fld>
            <a:endParaRPr lang="en-US"/>
          </a:p>
        </p:txBody>
      </p:sp>
    </p:spTree>
    <p:extLst>
      <p:ext uri="{BB962C8B-B14F-4D97-AF65-F5344CB8AC3E}">
        <p14:creationId xmlns:p14="http://schemas.microsoft.com/office/powerpoint/2010/main" val="2628431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56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60435"/>
            <a:ext cx="799752" cy="261040"/>
          </a:xfrm>
        </p:spPr>
        <p:txBody>
          <a:bodyPr/>
          <a:lstStyle/>
          <a:p>
            <a:fld id="{22D10A77-330A-4047-8525-B757989F675E}" type="datetimeFigureOut">
              <a:rPr lang="en-US" smtClean="0">
                <a:solidFill>
                  <a:prstClr val="black">
                    <a:tint val="75000"/>
                  </a:prstClr>
                </a:solidFill>
              </a:rPr>
              <a:pPr/>
              <a:t>10/6/2017</a:t>
            </a:fld>
            <a:endParaRPr lang="en-US">
              <a:solidFill>
                <a:prstClr val="black">
                  <a:tint val="75000"/>
                </a:prstClr>
              </a:solidFill>
            </a:endParaRPr>
          </a:p>
        </p:txBody>
      </p:sp>
      <p:sp>
        <p:nvSpPr>
          <p:cNvPr id="5" name="Footer Placeholder 4"/>
          <p:cNvSpPr>
            <a:spLocks noGrp="1"/>
          </p:cNvSpPr>
          <p:nvPr>
            <p:ph type="ftr" sz="quarter" idx="11"/>
          </p:nvPr>
        </p:nvSpPr>
        <p:spPr>
          <a:xfrm>
            <a:off x="1414071" y="6460435"/>
            <a:ext cx="6592451" cy="261040"/>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157096" y="6460435"/>
            <a:ext cx="529704" cy="261040"/>
          </a:xfrm>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4" name="Text Placeholder 13"/>
          <p:cNvSpPr>
            <a:spLocks noGrp="1"/>
          </p:cNvSpPr>
          <p:nvPr>
            <p:ph type="body" sz="quarter" idx="13" hasCustomPrompt="1"/>
          </p:nvPr>
        </p:nvSpPr>
        <p:spPr>
          <a:xfrm>
            <a:off x="1049130" y="139700"/>
            <a:ext cx="6957392" cy="302039"/>
          </a:xfrm>
        </p:spPr>
        <p:txBody>
          <a:bodyPr>
            <a:no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167508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7"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2140453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10/6/2017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8"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219425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10A77-330A-4047-8525-B757989F675E}" type="datetimeFigureOut">
              <a:rPr lang="en-US" smtClean="0">
                <a:solidFill>
                  <a:prstClr val="black">
                    <a:tint val="75000"/>
                  </a:prstClr>
                </a:solidFill>
              </a:rPr>
              <a:pPr/>
              <a:t>10/6/2017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0"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73799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10/6/2017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318807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10A77-330A-4047-8525-B757989F675E}" type="datetimeFigureOut">
              <a:rPr lang="en-US" smtClean="0">
                <a:solidFill>
                  <a:prstClr val="black">
                    <a:tint val="75000"/>
                  </a:prstClr>
                </a:solidFill>
              </a:rPr>
              <a:pPr/>
              <a:t>10/6/2017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5"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055711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10/6/2017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78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20DE14-7DD6-467F-9A63-69BBC643F676}" type="slidenum">
              <a:rPr lang="en-US"/>
              <a:pPr>
                <a:defRPr/>
              </a:pPr>
              <a:t>‹#›</a:t>
            </a:fld>
            <a:endParaRPr lang="en-US"/>
          </a:p>
        </p:txBody>
      </p:sp>
    </p:spTree>
    <p:extLst>
      <p:ext uri="{BB962C8B-B14F-4D97-AF65-F5344CB8AC3E}">
        <p14:creationId xmlns:p14="http://schemas.microsoft.com/office/powerpoint/2010/main" val="1340149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10/6/2017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8895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2193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9751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10/6/2017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142676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10/6/2017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7815007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2500"/>
          </a:xfrm>
        </p:spPr>
        <p:txBody>
          <a:bodyPr/>
          <a:lstStyle/>
          <a:p>
            <a:r>
              <a:rPr lang="en-US" smtClean="0"/>
              <a:t>Click to edit Master title style</a:t>
            </a:r>
            <a:endParaRPr lang="en-US"/>
          </a:p>
        </p:txBody>
      </p:sp>
      <p:sp>
        <p:nvSpPr>
          <p:cNvPr id="3" name="Content Placeholder 2"/>
          <p:cNvSpPr>
            <a:spLocks noGrp="1"/>
          </p:cNvSpPr>
          <p:nvPr>
            <p:ph idx="1"/>
          </p:nvPr>
        </p:nvSpPr>
        <p:spPr>
          <a:xfrm>
            <a:off x="170424" y="1026652"/>
            <a:ext cx="8760543" cy="4995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8912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Quote">
    <p:bg>
      <p:bgPr>
        <a:solidFill>
          <a:srgbClr val="D9DBDD"/>
        </a:solidFill>
        <a:effectLst/>
      </p:bgPr>
    </p:bg>
    <p:spTree>
      <p:nvGrpSpPr>
        <p:cNvPr id="1" name=""/>
        <p:cNvGrpSpPr/>
        <p:nvPr/>
      </p:nvGrpSpPr>
      <p:grpSpPr>
        <a:xfrm>
          <a:off x="0" y="0"/>
          <a:ext cx="0" cy="0"/>
          <a:chOff x="0" y="0"/>
          <a:chExt cx="0" cy="0"/>
        </a:xfrm>
      </p:grpSpPr>
      <p:sp>
        <p:nvSpPr>
          <p:cNvPr id="33" name="Shape 33"/>
          <p:cNvSpPr>
            <a:spLocks noGrp="1"/>
          </p:cNvSpPr>
          <p:nvPr>
            <p:ph type="body" sz="quarter" idx="13"/>
          </p:nvPr>
        </p:nvSpPr>
        <p:spPr>
          <a:xfrm>
            <a:off x="1339453" y="2017629"/>
            <a:ext cx="6465094" cy="2751305"/>
          </a:xfrm>
          <a:prstGeom prst="rect">
            <a:avLst/>
          </a:prstGeom>
        </p:spPr>
        <p:txBody>
          <a:bodyPr lIns="35717" tIns="35717" rIns="35717" bIns="35717" anchor="ctr">
            <a:spAutoFit/>
          </a:bodyPr>
          <a:lstStyle>
            <a:lvl1pPr algn="ctr" defTabSz="410751">
              <a:lnSpc>
                <a:spcPts val="4219"/>
              </a:lnSpc>
              <a:defRPr sz="2500">
                <a:solidFill>
                  <a:srgbClr val="4B4141"/>
                </a:solidFill>
                <a:latin typeface="+mj-lt"/>
                <a:ea typeface="+mj-ea"/>
                <a:cs typeface="+mj-cs"/>
                <a:sym typeface="Avenir Next Condensed"/>
              </a:defRPr>
            </a:lvl1pPr>
          </a:lstStyle>
          <a:p>
            <a:r>
              <a:t>Duis autem vel eum iriure dolor in hendrerit in vulputate velit esse molestie consequat, vel illum dolore eu feugiat nulla facilisis at vero eros et accumsan et iusto odio dignissim qui blandit praesent </a:t>
            </a:r>
          </a:p>
        </p:txBody>
      </p:sp>
      <p:sp>
        <p:nvSpPr>
          <p:cNvPr id="34" name="Shape 34"/>
          <p:cNvSpPr>
            <a:spLocks noGrp="1"/>
          </p:cNvSpPr>
          <p:nvPr>
            <p:ph type="pic" sz="quarter" idx="14"/>
          </p:nvPr>
        </p:nvSpPr>
        <p:spPr>
          <a:xfrm>
            <a:off x="3870517" y="1278433"/>
            <a:ext cx="1409145" cy="884040"/>
          </a:xfrm>
          <a:prstGeom prst="rect">
            <a:avLst/>
          </a:prstGeom>
        </p:spPr>
        <p:txBody>
          <a:bodyPr lIns="64291" tIns="32145" rIns="64291" bIns="32145">
            <a:noAutofit/>
          </a:bodyPr>
          <a:lstStyle/>
          <a:p>
            <a:endParaRPr/>
          </a:p>
        </p:txBody>
      </p:sp>
      <p:sp>
        <p:nvSpPr>
          <p:cNvPr id="35" name="Shape 35"/>
          <p:cNvSpPr/>
          <p:nvPr/>
        </p:nvSpPr>
        <p:spPr>
          <a:xfrm>
            <a:off x="36463" y="764512"/>
            <a:ext cx="910567" cy="441463"/>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lvl1pPr>
              <a:defRPr sz="1200">
                <a:solidFill>
                  <a:srgbClr val="4B4141"/>
                </a:solidFill>
                <a:latin typeface="+mn-lt"/>
                <a:ea typeface="+mn-ea"/>
                <a:cs typeface="+mn-cs"/>
                <a:sym typeface="Gill Sans"/>
              </a:defRPr>
            </a:lvl1pPr>
          </a:lstStyle>
          <a:p>
            <a:pPr defTabSz="457200" eaLnBrk="1" fontAlgn="auto" hangingPunct="1">
              <a:spcBef>
                <a:spcPts val="0"/>
              </a:spcBef>
              <a:spcAft>
                <a:spcPts val="0"/>
              </a:spcAft>
            </a:pPr>
            <a:r>
              <a:t>Fritz-Haber-Institut</a:t>
            </a:r>
          </a:p>
        </p:txBody>
      </p:sp>
      <p:pic>
        <p:nvPicPr>
          <p:cNvPr id="36" name="unknown-filtered.png"/>
          <p:cNvPicPr>
            <a:picLocks noChangeAspect="1"/>
          </p:cNvPicPr>
          <p:nvPr/>
        </p:nvPicPr>
        <p:blipFill>
          <a:blip r:embed="rId2">
            <a:extLst/>
          </a:blip>
          <a:stretch>
            <a:fillRect/>
          </a:stretch>
        </p:blipFill>
        <p:spPr>
          <a:xfrm>
            <a:off x="104179" y="110133"/>
            <a:ext cx="767954" cy="833229"/>
          </a:xfrm>
          <a:prstGeom prst="rect">
            <a:avLst/>
          </a:prstGeom>
          <a:ln w="12700">
            <a:miter lim="400000"/>
          </a:ln>
        </p:spPr>
      </p:pic>
      <p:sp>
        <p:nvSpPr>
          <p:cNvPr id="37" name="Shape 37"/>
          <p:cNvSpPr>
            <a:spLocks noGrp="1"/>
          </p:cNvSpPr>
          <p:nvPr>
            <p:ph idx="3"/>
          </p:nvPr>
        </p:nvSpPr>
        <p:spPr>
          <a:xfrm>
            <a:off x="1321594" y="2098476"/>
            <a:ext cx="6491883" cy="4009430"/>
          </a:xfrm>
          <a:prstGeom prst="rect">
            <a:avLst/>
          </a:prstGeom>
        </p:spPr>
        <p:txBody>
          <a:bodyPr lIns="35717" tIns="35717" rIns="35717" bIns="35717" anchor="b">
            <a:noAutofit/>
          </a:bodyPr>
          <a:lstStyle>
            <a:lvl1pPr algn="ctr" defTabSz="410751">
              <a:lnSpc>
                <a:spcPct val="100000"/>
              </a:lnSpc>
              <a:defRPr sz="4000">
                <a:latin typeface="+mn-lt"/>
                <a:ea typeface="+mn-ea"/>
                <a:cs typeface="+mn-cs"/>
                <a:sym typeface="Gill Sans"/>
              </a:defRPr>
            </a:lvl1pPr>
          </a:lstStyle>
          <a:p>
            <a:pPr algn="ctr" defTabSz="584200">
              <a:lnSpc>
                <a:spcPct val="100000"/>
              </a:lnSpc>
              <a:defRPr sz="4000">
                <a:latin typeface="+mn-lt"/>
                <a:ea typeface="+mn-ea"/>
                <a:cs typeface="+mn-cs"/>
                <a:sym typeface="Gill Sans"/>
              </a:defRPr>
            </a:pPr>
            <a:endParaRPr/>
          </a:p>
        </p:txBody>
      </p:sp>
      <p:sp>
        <p:nvSpPr>
          <p:cNvPr id="38" name="Shape 38"/>
          <p:cNvSpPr>
            <a:spLocks noGrp="1"/>
          </p:cNvSpPr>
          <p:nvPr>
            <p:ph type="body" sz="quarter" idx="15"/>
          </p:nvPr>
        </p:nvSpPr>
        <p:spPr>
          <a:xfrm>
            <a:off x="4010150" y="244471"/>
            <a:ext cx="1123702" cy="564574"/>
          </a:xfrm>
          <a:prstGeom prst="rect">
            <a:avLst/>
          </a:prstGeom>
        </p:spPr>
        <p:txBody>
          <a:bodyPr wrap="none" lIns="35717" tIns="35717" rIns="35717" bIns="35717" anchor="ctr">
            <a:spAutoFit/>
          </a:bodyPr>
          <a:lstStyle>
            <a:lvl1pPr algn="ctr" defTabSz="410751">
              <a:lnSpc>
                <a:spcPct val="100000"/>
              </a:lnSpc>
              <a:defRPr sz="3200">
                <a:solidFill>
                  <a:srgbClr val="4B4141"/>
                </a:solidFill>
                <a:latin typeface="+mj-lt"/>
                <a:ea typeface="+mj-ea"/>
                <a:cs typeface="+mj-cs"/>
                <a:sym typeface="Avenir Next Condensed"/>
              </a:defRPr>
            </a:lvl1pPr>
          </a:lstStyle>
          <a:p>
            <a:r>
              <a:t>Title</a:t>
            </a:r>
          </a:p>
        </p:txBody>
      </p:sp>
      <p:sp>
        <p:nvSpPr>
          <p:cNvPr id="39" name="Shape 39"/>
          <p:cNvSpPr/>
          <p:nvPr/>
        </p:nvSpPr>
        <p:spPr>
          <a:xfrm>
            <a:off x="1130583" y="995399"/>
            <a:ext cx="7875830" cy="1"/>
          </a:xfrm>
          <a:prstGeom prst="line">
            <a:avLst/>
          </a:prstGeom>
          <a:ln w="25400">
            <a:solidFill>
              <a:srgbClr val="4B4141"/>
            </a:solidFill>
            <a:miter lim="400000"/>
            <a:tailEnd type="triangle" len="sm"/>
          </a:ln>
        </p:spPr>
        <p:txBody>
          <a:bodyPr lIns="35717" tIns="35717" rIns="35717" bIns="35717" anchor="ctr"/>
          <a:lstStyle/>
          <a:p>
            <a:pPr defTabSz="457200" eaLnBrk="1" fontAlgn="auto" hangingPunct="1">
              <a:spcBef>
                <a:spcPts val="0"/>
              </a:spcBef>
              <a:spcAft>
                <a:spcPts val="0"/>
              </a:spcAft>
              <a:defRPr sz="4000">
                <a:effectLst>
                  <a:outerShdw blurRad="38100" dist="12700" dir="5400000" rotWithShape="0">
                    <a:srgbClr val="000000">
                      <a:alpha val="50000"/>
                    </a:srgbClr>
                  </a:outerShdw>
                </a:effectLst>
                <a:latin typeface="+mn-lt"/>
                <a:ea typeface="+mn-ea"/>
                <a:cs typeface="+mn-cs"/>
                <a:sym typeface="Gill Sans"/>
              </a:defRPr>
            </a:pPr>
            <a:endParaRPr sz="4000">
              <a:solidFill>
                <a:prstClr val="black"/>
              </a:solidFill>
              <a:effectLst>
                <a:outerShdw blurRad="38100" dist="12700" dir="5400000" rotWithShape="0">
                  <a:srgbClr val="000000">
                    <a:alpha val="50000"/>
                  </a:srgbClr>
                </a:outerShdw>
              </a:effectLst>
              <a:latin typeface="Calibri"/>
              <a:sym typeface="Gill Sans"/>
            </a:endParaRPr>
          </a:p>
        </p:txBody>
      </p:sp>
      <p:pic>
        <p:nvPicPr>
          <p:cNvPr id="40" name="pasted-image.tiff"/>
          <p:cNvPicPr>
            <a:picLocks noChangeAspect="1"/>
          </p:cNvPicPr>
          <p:nvPr/>
        </p:nvPicPr>
        <p:blipFill>
          <a:blip r:embed="rId3">
            <a:extLst/>
          </a:blip>
          <a:stretch>
            <a:fillRect/>
          </a:stretch>
        </p:blipFill>
        <p:spPr>
          <a:xfrm>
            <a:off x="8276332" y="237771"/>
            <a:ext cx="621480" cy="577976"/>
          </a:xfrm>
          <a:prstGeom prst="rect">
            <a:avLst/>
          </a:prstGeom>
          <a:ln w="12700">
            <a:solidFill>
              <a:srgbClr val="000000"/>
            </a:solidFill>
            <a:miter lim="400000"/>
          </a:ln>
        </p:spPr>
      </p:pic>
      <p:sp>
        <p:nvSpPr>
          <p:cNvPr id="41" name="Shape 41"/>
          <p:cNvSpPr/>
          <p:nvPr/>
        </p:nvSpPr>
        <p:spPr>
          <a:xfrm>
            <a:off x="7110442" y="290639"/>
            <a:ext cx="1578892" cy="472241"/>
          </a:xfrm>
          <a:prstGeom prst="rect">
            <a:avLst/>
          </a:prstGeom>
          <a:ln w="12700">
            <a:miter lim="400000"/>
          </a:ln>
          <a:extLst>
            <a:ext uri="{C572A759-6A51-4108-AA02-DFA0A04FC94B}">
              <ma14:wrappingTextBoxFlag xmlns="" xmlns:ma14="http://schemas.microsoft.com/office/mac/drawingml/2011/main" val="1"/>
            </a:ext>
          </a:extLst>
        </p:spPr>
        <p:txBody>
          <a:bodyPr wrap="none" lIns="35717" tIns="35717" rIns="35717" bIns="35717" anchor="ctr">
            <a:spAutoFit/>
          </a:bodyPr>
          <a:lstStyle>
            <a:lvl1pPr>
              <a:defRPr sz="2600">
                <a:solidFill>
                  <a:srgbClr val="000000"/>
                </a:solidFill>
                <a:latin typeface="Times New Roman"/>
                <a:ea typeface="Times New Roman"/>
                <a:cs typeface="Times New Roman"/>
                <a:sym typeface="Times New Roman"/>
              </a:defRPr>
            </a:lvl1pPr>
          </a:lstStyle>
          <a:p>
            <a:pPr defTabSz="457200" eaLnBrk="1" fontAlgn="auto" hangingPunct="1">
              <a:spcBef>
                <a:spcPts val="0"/>
              </a:spcBef>
              <a:spcAft>
                <a:spcPts val="0"/>
              </a:spcAft>
            </a:pPr>
            <a:r>
              <a:t>CRYVISIL</a:t>
            </a:r>
          </a:p>
        </p:txBody>
      </p:sp>
      <p:sp>
        <p:nvSpPr>
          <p:cNvPr id="42" name="Shape 42"/>
          <p:cNvSpPr>
            <a:spLocks noGrp="1"/>
          </p:cNvSpPr>
          <p:nvPr>
            <p:ph type="sldNum" sz="quarter" idx="2"/>
          </p:nvPr>
        </p:nvSpPr>
        <p:spPr>
          <a:xfrm>
            <a:off x="8733234" y="6509742"/>
            <a:ext cx="241102" cy="258961"/>
          </a:xfrm>
          <a:prstGeom prst="rect">
            <a:avLst/>
          </a:prstGeom>
        </p:spPr>
        <p:txBody>
          <a:bodyPr lIns="35717" tIns="35717" rIns="35717" bIns="35717"/>
          <a:lstStyle>
            <a:lvl1pPr algn="ctr" defTabSz="410751">
              <a:defRPr sz="1300">
                <a:solidFill>
                  <a:srgbClr val="4B4141"/>
                </a:solidFill>
                <a:latin typeface="+mn-lt"/>
                <a:ea typeface="+mn-ea"/>
                <a:cs typeface="+mn-cs"/>
                <a:sym typeface="Gill Sans"/>
              </a:defRPr>
            </a:lvl1pPr>
          </a:lstStyle>
          <a:p>
            <a:fld id="{86CB4B4D-7CA3-9044-876B-883B54F8677D}" type="slidenum">
              <a:rPr/>
              <a:pPr/>
              <a:t>‹#›</a:t>
            </a:fld>
            <a:endParaRPr/>
          </a:p>
        </p:txBody>
      </p:sp>
    </p:spTree>
    <p:extLst>
      <p:ext uri="{BB962C8B-B14F-4D97-AF65-F5344CB8AC3E}">
        <p14:creationId xmlns:p14="http://schemas.microsoft.com/office/powerpoint/2010/main" val="12242317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1AECC0-04F3-4EA3-A907-A3B76E07ED52}" type="slidenum">
              <a:rPr lang="en-US"/>
              <a:pPr>
                <a:defRPr/>
              </a:pPr>
              <a:t>‹#›</a:t>
            </a:fld>
            <a:endParaRPr lang="en-US"/>
          </a:p>
        </p:txBody>
      </p:sp>
    </p:spTree>
    <p:extLst>
      <p:ext uri="{BB962C8B-B14F-4D97-AF65-F5344CB8AC3E}">
        <p14:creationId xmlns:p14="http://schemas.microsoft.com/office/powerpoint/2010/main" val="166978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01DE8F-844F-49AE-B889-FA8E27C93DC1}" type="slidenum">
              <a:rPr lang="en-US"/>
              <a:pPr>
                <a:defRPr/>
              </a:pPr>
              <a:t>‹#›</a:t>
            </a:fld>
            <a:endParaRPr lang="en-US"/>
          </a:p>
        </p:txBody>
      </p:sp>
    </p:spTree>
    <p:extLst>
      <p:ext uri="{BB962C8B-B14F-4D97-AF65-F5344CB8AC3E}">
        <p14:creationId xmlns:p14="http://schemas.microsoft.com/office/powerpoint/2010/main" val="263415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730BBDB-74B3-491F-9F09-0790085A8C8F}" type="slidenum">
              <a:rPr lang="en-US"/>
              <a:pPr>
                <a:defRPr/>
              </a:pPr>
              <a:t>‹#›</a:t>
            </a:fld>
            <a:endParaRPr lang="en-US"/>
          </a:p>
        </p:txBody>
      </p:sp>
    </p:spTree>
    <p:extLst>
      <p:ext uri="{BB962C8B-B14F-4D97-AF65-F5344CB8AC3E}">
        <p14:creationId xmlns:p14="http://schemas.microsoft.com/office/powerpoint/2010/main" val="162916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4CB3F0-2E25-4A8A-9E50-6047653739D9}" type="slidenum">
              <a:rPr lang="en-US"/>
              <a:pPr>
                <a:defRPr/>
              </a:pPr>
              <a:t>‹#›</a:t>
            </a:fld>
            <a:endParaRPr lang="en-US"/>
          </a:p>
        </p:txBody>
      </p:sp>
    </p:spTree>
    <p:extLst>
      <p:ext uri="{BB962C8B-B14F-4D97-AF65-F5344CB8AC3E}">
        <p14:creationId xmlns:p14="http://schemas.microsoft.com/office/powerpoint/2010/main" val="406525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56DF0E-34C4-4C2E-9D39-63ABE28EBDC7}" type="slidenum">
              <a:rPr lang="en-US"/>
              <a:pPr>
                <a:defRPr/>
              </a:pPr>
              <a:t>‹#›</a:t>
            </a:fld>
            <a:endParaRPr lang="en-US"/>
          </a:p>
        </p:txBody>
      </p:sp>
    </p:spTree>
    <p:extLst>
      <p:ext uri="{BB962C8B-B14F-4D97-AF65-F5344CB8AC3E}">
        <p14:creationId xmlns:p14="http://schemas.microsoft.com/office/powerpoint/2010/main" val="24079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2F15F2-DD1B-4413-84D0-56D3442A34FD}" type="slidenum">
              <a:rPr lang="en-US"/>
              <a:pPr>
                <a:defRPr/>
              </a:pPr>
              <a:t>‹#›</a:t>
            </a:fld>
            <a:endParaRPr lang="en-US"/>
          </a:p>
        </p:txBody>
      </p:sp>
    </p:spTree>
    <p:extLst>
      <p:ext uri="{BB962C8B-B14F-4D97-AF65-F5344CB8AC3E}">
        <p14:creationId xmlns:p14="http://schemas.microsoft.com/office/powerpoint/2010/main" val="116471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899879-D262-466C-A724-480BAC0F5CFE}" type="slidenum">
              <a:rPr lang="en-US"/>
              <a:pPr>
                <a:defRPr/>
              </a:pPr>
              <a:t>‹#›</a:t>
            </a:fld>
            <a:endParaRPr lang="en-US"/>
          </a:p>
        </p:txBody>
      </p:sp>
    </p:spTree>
    <p:extLst>
      <p:ext uri="{BB962C8B-B14F-4D97-AF65-F5344CB8AC3E}">
        <p14:creationId xmlns:p14="http://schemas.microsoft.com/office/powerpoint/2010/main" val="309097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33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64D525-2E7C-4615-8906-43D70D4BAA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13105"/>
            <a:ext cx="8229600" cy="5430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14174"/>
            <a:ext cx="8229600" cy="50137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60435"/>
            <a:ext cx="2133600" cy="261040"/>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22D10A77-330A-4047-8525-B757989F675E}" type="datetimeFigureOut">
              <a:rPr lang="en-US" smtClean="0">
                <a:solidFill>
                  <a:prstClr val="black">
                    <a:tint val="75000"/>
                  </a:prstClr>
                </a:solidFill>
                <a:latin typeface="Calibri"/>
              </a:rPr>
              <a:pPr defTabSz="457200" eaLnBrk="1" fontAlgn="auto" hangingPunct="1">
                <a:spcBef>
                  <a:spcPts val="0"/>
                </a:spcBef>
                <a:spcAft>
                  <a:spcPts val="0"/>
                </a:spcAft>
              </a:pPr>
              <a:t>10/6/2017</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460435"/>
            <a:ext cx="2895600" cy="26104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r>
              <a:rPr lang="en-US" smtClean="0">
                <a:solidFill>
                  <a:prstClr val="black">
                    <a:tint val="75000"/>
                  </a:prstClr>
                </a:solidFill>
                <a:latin typeface="Calibri"/>
              </a:rPr>
              <a:t>Greg White, Timo Korhonen for EPICS V4</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460435"/>
            <a:ext cx="2133600" cy="261040"/>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A433CA8D-977F-BF4F-9ADC-1C1D0ACF65BD}"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46696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050" name="Picture 2" descr="partial_earth_blk2"/>
          <p:cNvPicPr>
            <a:picLocks noChangeAspect="1" noChangeArrowheads="1"/>
          </p:cNvPicPr>
          <p:nvPr/>
        </p:nvPicPr>
        <p:blipFill>
          <a:blip r:embed="rId3">
            <a:extLst>
              <a:ext uri="{28A0092B-C50C-407E-A947-70E740481C1C}">
                <a14:useLocalDpi xmlns:a14="http://schemas.microsoft.com/office/drawing/2010/main" val="0"/>
              </a:ext>
            </a:extLst>
          </a:blip>
          <a:srcRect l="8888" t="8893" r="11111" b="18340"/>
          <a:stretch>
            <a:fillRect/>
          </a:stretch>
        </p:blipFill>
        <p:spPr bwMode="auto">
          <a:xfrm>
            <a:off x="0" y="3028950"/>
            <a:ext cx="9144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p:cNvSpPr txBox="1">
            <a:spLocks noChangeArrowheads="1"/>
          </p:cNvSpPr>
          <p:nvPr/>
        </p:nvSpPr>
        <p:spPr bwMode="auto">
          <a:xfrm>
            <a:off x="457200" y="381000"/>
            <a:ext cx="822960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ct val="50000"/>
              </a:spcBef>
              <a:buFontTx/>
              <a:buNone/>
            </a:pPr>
            <a:r>
              <a:rPr lang="en-US" altLang="en-US" sz="4400" b="1" dirty="0" err="1" smtClean="0">
                <a:solidFill>
                  <a:srgbClr val="FFFF00"/>
                </a:solidFill>
              </a:rPr>
              <a:t>areaDetector</a:t>
            </a:r>
            <a:endParaRPr lang="en-US" altLang="en-US" sz="4400" b="1" dirty="0">
              <a:solidFill>
                <a:srgbClr val="FFFF00"/>
              </a:solidFill>
            </a:endParaRPr>
          </a:p>
          <a:p>
            <a:pPr algn="ctr" eaLnBrk="1" hangingPunct="1">
              <a:spcBef>
                <a:spcPct val="50000"/>
              </a:spcBef>
              <a:buFontTx/>
              <a:buNone/>
            </a:pPr>
            <a:r>
              <a:rPr lang="en-US" altLang="en-US" sz="4400" b="1" dirty="0" smtClean="0">
                <a:solidFill>
                  <a:srgbClr val="FFFF00"/>
                </a:solidFill>
              </a:rPr>
              <a:t>What’s New and What’s Next</a:t>
            </a:r>
            <a:endParaRPr lang="en-US" altLang="en-US" sz="4400" b="1" dirty="0">
              <a:solidFill>
                <a:srgbClr val="FFFF00"/>
              </a:solidFill>
            </a:endParaRPr>
          </a:p>
        </p:txBody>
      </p:sp>
      <p:sp>
        <p:nvSpPr>
          <p:cNvPr id="2052" name="Text Box 4"/>
          <p:cNvSpPr txBox="1">
            <a:spLocks noChangeArrowheads="1"/>
          </p:cNvSpPr>
          <p:nvPr/>
        </p:nvSpPr>
        <p:spPr bwMode="auto">
          <a:xfrm>
            <a:off x="1574800" y="2486025"/>
            <a:ext cx="6197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ct val="50000"/>
              </a:spcBef>
              <a:buFontTx/>
              <a:buNone/>
            </a:pPr>
            <a:r>
              <a:rPr lang="en-US" altLang="en-US" dirty="0">
                <a:solidFill>
                  <a:schemeClr val="bg1"/>
                </a:solidFill>
              </a:rPr>
              <a:t>Mark Rivers </a:t>
            </a:r>
          </a:p>
          <a:p>
            <a:pPr algn="ctr" eaLnBrk="1" hangingPunct="1">
              <a:spcBef>
                <a:spcPct val="50000"/>
              </a:spcBef>
              <a:buFontTx/>
              <a:buNone/>
            </a:pPr>
            <a:r>
              <a:rPr lang="en-US" altLang="en-US" dirty="0">
                <a:solidFill>
                  <a:schemeClr val="bg1"/>
                </a:solidFill>
              </a:rPr>
              <a:t>GeoSoilEnviroCARS, Advanced Photon Source</a:t>
            </a:r>
          </a:p>
          <a:p>
            <a:pPr algn="ctr" eaLnBrk="1" hangingPunct="1">
              <a:spcBef>
                <a:spcPct val="50000"/>
              </a:spcBef>
              <a:buFontTx/>
              <a:buNone/>
            </a:pPr>
            <a:r>
              <a:rPr lang="en-US" altLang="en-US" dirty="0">
                <a:solidFill>
                  <a:schemeClr val="bg1"/>
                </a:solidFill>
              </a:rPr>
              <a:t>University of Chicago</a:t>
            </a:r>
          </a:p>
        </p:txBody>
      </p:sp>
      <p:sp>
        <p:nvSpPr>
          <p:cNvPr id="2054" name="Rectangle 6"/>
          <p:cNvSpPr>
            <a:spLocks noChangeArrowheads="1"/>
          </p:cNvSpPr>
          <p:nvPr/>
        </p:nvSpPr>
        <p:spPr bwMode="auto">
          <a:xfrm>
            <a:off x="0" y="5867400"/>
            <a:ext cx="9144000" cy="9906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152400"/>
            <a:ext cx="7620000" cy="838200"/>
          </a:xfrm>
        </p:spPr>
        <p:txBody>
          <a:bodyPr/>
          <a:lstStyle/>
          <a:p>
            <a:r>
              <a:rPr lang="en-US" altLang="en-US" b="1" dirty="0" smtClean="0">
                <a:solidFill>
                  <a:srgbClr val="0066FF"/>
                </a:solidFill>
              </a:rPr>
              <a:t>Multiple Threads </a:t>
            </a:r>
            <a:r>
              <a:rPr lang="en-US" altLang="en-US" b="1" dirty="0" smtClean="0">
                <a:solidFill>
                  <a:srgbClr val="0066FF"/>
                </a:solidFill>
              </a:rPr>
              <a:t>with</a:t>
            </a:r>
            <a:r>
              <a:rPr lang="en-US" altLang="en-US" b="1" dirty="0" smtClean="0">
                <a:solidFill>
                  <a:srgbClr val="0066FF"/>
                </a:solidFill>
              </a:rPr>
              <a:t> </a:t>
            </a:r>
            <a:r>
              <a:rPr lang="en-US" altLang="en-US" b="1" dirty="0" err="1" smtClean="0">
                <a:solidFill>
                  <a:srgbClr val="0066FF"/>
                </a:solidFill>
              </a:rPr>
              <a:t>NDPluginStats</a:t>
            </a:r>
            <a:r>
              <a:rPr lang="en-US" altLang="en-US" b="1" dirty="0" smtClean="0">
                <a:solidFill>
                  <a:srgbClr val="0066FF"/>
                </a:solidFill>
              </a:rPr>
              <a:t/>
            </a:r>
            <a:br>
              <a:rPr lang="en-US" altLang="en-US" b="1" dirty="0" smtClean="0">
                <a:solidFill>
                  <a:srgbClr val="0066FF"/>
                </a:solidFill>
              </a:rPr>
            </a:br>
            <a:r>
              <a:rPr lang="en-US" altLang="en-US" b="1" dirty="0" smtClean="0">
                <a:solidFill>
                  <a:srgbClr val="0066FF"/>
                </a:solidFill>
              </a:rPr>
              <a:t>1 Thread</a:t>
            </a:r>
          </a:p>
        </p:txBody>
      </p:sp>
      <p:pic>
        <p:nvPicPr>
          <p:cNvPr id="3074" name="Picture 2" descr="C:\Talks\SLAC areaDetector 2017\ADCore_documentation\NDPluginDriverExample_top_1thre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1354932"/>
            <a:ext cx="5943600" cy="3186402"/>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Talks\SLAC areaDetector 2017\ADCore_documentation\NDPluginDriverExample_StatsFull_1threa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574" y="1219200"/>
            <a:ext cx="2522626"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8240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228600"/>
            <a:ext cx="7924800" cy="838200"/>
          </a:xfrm>
        </p:spPr>
        <p:txBody>
          <a:bodyPr/>
          <a:lstStyle/>
          <a:p>
            <a:r>
              <a:rPr lang="en-US" altLang="en-US" b="1" dirty="0">
                <a:solidFill>
                  <a:srgbClr val="0066FF"/>
                </a:solidFill>
              </a:rPr>
              <a:t>Multiple Threads with </a:t>
            </a:r>
            <a:r>
              <a:rPr lang="en-US" altLang="en-US" b="1" dirty="0" err="1">
                <a:solidFill>
                  <a:srgbClr val="0066FF"/>
                </a:solidFill>
              </a:rPr>
              <a:t>NDPluginStats</a:t>
            </a:r>
            <a:r>
              <a:rPr lang="en-US" altLang="en-US" b="1" dirty="0" smtClean="0">
                <a:solidFill>
                  <a:srgbClr val="0066FF"/>
                </a:solidFill>
              </a:rPr>
              <a:t/>
            </a:r>
            <a:br>
              <a:rPr lang="en-US" altLang="en-US" b="1" dirty="0" smtClean="0">
                <a:solidFill>
                  <a:srgbClr val="0066FF"/>
                </a:solidFill>
              </a:rPr>
            </a:br>
            <a:r>
              <a:rPr lang="en-US" altLang="en-US" b="1" dirty="0" smtClean="0">
                <a:solidFill>
                  <a:srgbClr val="0066FF"/>
                </a:solidFill>
              </a:rPr>
              <a:t>5 Threads</a:t>
            </a:r>
          </a:p>
        </p:txBody>
      </p:sp>
      <p:pic>
        <p:nvPicPr>
          <p:cNvPr id="6146" name="Picture 2" descr="C:\Talks\SLAC areaDetector 2017\ADCore_documentation\NDPluginDriverExample_top_5thre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385598"/>
            <a:ext cx="5943600" cy="3186402"/>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Talks\SLAC areaDetector 2017\ADCore_documentation\NDPluginDriverExample_StatsFull_5threa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774" y="1219200"/>
            <a:ext cx="2522626"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070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152400"/>
            <a:ext cx="6248400" cy="838200"/>
          </a:xfrm>
        </p:spPr>
        <p:txBody>
          <a:bodyPr/>
          <a:lstStyle/>
          <a:p>
            <a:r>
              <a:rPr lang="en-US" altLang="en-US" b="1" dirty="0" smtClean="0">
                <a:solidFill>
                  <a:srgbClr val="0066FF"/>
                </a:solidFill>
              </a:rPr>
              <a:t>Multiple Threads per Plugin</a:t>
            </a:r>
          </a:p>
        </p:txBody>
      </p:sp>
      <p:graphicFrame>
        <p:nvGraphicFramePr>
          <p:cNvPr id="2" name="Table 1"/>
          <p:cNvGraphicFramePr>
            <a:graphicFrameLocks noGrp="1"/>
          </p:cNvGraphicFramePr>
          <p:nvPr>
            <p:extLst>
              <p:ext uri="{D42A27DB-BD31-4B8C-83A1-F6EECF244321}">
                <p14:modId xmlns:p14="http://schemas.microsoft.com/office/powerpoint/2010/main" val="3002394182"/>
              </p:ext>
            </p:extLst>
          </p:nvPr>
        </p:nvGraphicFramePr>
        <p:xfrm>
          <a:off x="685799" y="1275080"/>
          <a:ext cx="8001001" cy="4963160"/>
        </p:xfrm>
        <a:graphic>
          <a:graphicData uri="http://schemas.openxmlformats.org/drawingml/2006/table">
            <a:tbl>
              <a:tblPr firstRow="1" bandRow="1">
                <a:tableStyleId>{5C22544A-7EE6-4342-B048-85BDC9FD1C3A}</a:tableStyleId>
              </a:tblPr>
              <a:tblGrid>
                <a:gridCol w="2667000"/>
                <a:gridCol w="1433513"/>
                <a:gridCol w="3900488"/>
              </a:tblGrid>
              <a:tr h="370840">
                <a:tc>
                  <a:txBody>
                    <a:bodyPr/>
                    <a:lstStyle/>
                    <a:p>
                      <a:r>
                        <a:rPr lang="en-US" dirty="0" smtClean="0"/>
                        <a:t>Plugin</a:t>
                      </a:r>
                      <a:endParaRPr lang="en-US" dirty="0"/>
                    </a:p>
                  </a:txBody>
                  <a:tcPr/>
                </a:tc>
                <a:tc>
                  <a:txBody>
                    <a:bodyPr/>
                    <a:lstStyle/>
                    <a:p>
                      <a:r>
                        <a:rPr lang="en-US" dirty="0" smtClean="0"/>
                        <a:t>Supports multiple threads</a:t>
                      </a:r>
                      <a:endParaRPr lang="en-US" dirty="0"/>
                    </a:p>
                  </a:txBody>
                  <a:tcPr/>
                </a:tc>
                <a:tc>
                  <a:txBody>
                    <a:bodyPr/>
                    <a:lstStyle/>
                    <a:p>
                      <a:r>
                        <a:rPr lang="en-US" dirty="0" smtClean="0"/>
                        <a:t>Comments</a:t>
                      </a:r>
                      <a:endParaRPr lang="en-US" dirty="0"/>
                    </a:p>
                  </a:txBody>
                  <a:tcPr/>
                </a:tc>
              </a:tr>
              <a:tr h="370840">
                <a:tc>
                  <a:txBody>
                    <a:bodyPr/>
                    <a:lstStyle/>
                    <a:p>
                      <a:r>
                        <a:rPr lang="en-US" dirty="0" err="1" smtClean="0"/>
                        <a:t>NDPluginColorConvert</a:t>
                      </a:r>
                      <a:endParaRPr lang="en-US" dirty="0"/>
                    </a:p>
                  </a:txBody>
                  <a:tcPr/>
                </a:tc>
                <a:tc>
                  <a:txBody>
                    <a:bodyPr/>
                    <a:lstStyle/>
                    <a:p>
                      <a:r>
                        <a:rPr lang="en-US" dirty="0" smtClean="0"/>
                        <a:t>Yes</a:t>
                      </a:r>
                      <a:endParaRPr lang="en-US" dirty="0"/>
                    </a:p>
                  </a:txBody>
                  <a:tcPr/>
                </a:tc>
                <a:tc>
                  <a:txBody>
                    <a:bodyPr/>
                    <a:lstStyle/>
                    <a:p>
                      <a:r>
                        <a:rPr lang="en-US" dirty="0" smtClean="0"/>
                        <a:t>Multiple threads supported and tested</a:t>
                      </a:r>
                      <a:endParaRPr lang="en-US" dirty="0"/>
                    </a:p>
                  </a:txBody>
                  <a:tcPr/>
                </a:tc>
              </a:tr>
              <a:tr h="370840">
                <a:tc>
                  <a:txBody>
                    <a:bodyPr/>
                    <a:lstStyle/>
                    <a:p>
                      <a:r>
                        <a:rPr lang="en-US" dirty="0" err="1" smtClean="0"/>
                        <a:t>NDPluginFFT</a:t>
                      </a:r>
                      <a:endParaRPr lang="en-US" dirty="0"/>
                    </a:p>
                  </a:txBody>
                  <a:tcPr/>
                </a:tc>
                <a:tc>
                  <a:txBody>
                    <a:bodyPr/>
                    <a:lstStyle/>
                    <a:p>
                      <a:r>
                        <a:rPr lang="en-US" dirty="0" smtClean="0"/>
                        <a:t>Yes</a:t>
                      </a:r>
                      <a:endParaRPr lang="en-US" dirty="0"/>
                    </a:p>
                  </a:txBody>
                  <a:tcPr/>
                </a:tc>
                <a:tc>
                  <a:txBody>
                    <a:bodyPr/>
                    <a:lstStyle/>
                    <a:p>
                      <a:r>
                        <a:rPr lang="en-US" dirty="0" smtClean="0"/>
                        <a:t>Multiple threads supported and tested</a:t>
                      </a:r>
                      <a:endParaRPr lang="en-US" dirty="0"/>
                    </a:p>
                  </a:txBody>
                  <a:tcPr/>
                </a:tc>
              </a:tr>
              <a:tr h="370840">
                <a:tc>
                  <a:txBody>
                    <a:bodyPr/>
                    <a:lstStyle/>
                    <a:p>
                      <a:r>
                        <a:rPr lang="en-US" dirty="0" err="1" smtClean="0"/>
                        <a:t>NDPluginOverlay</a:t>
                      </a:r>
                      <a:endParaRPr lang="en-US" dirty="0"/>
                    </a:p>
                  </a:txBody>
                  <a:tcPr/>
                </a:tc>
                <a:tc>
                  <a:txBody>
                    <a:bodyPr/>
                    <a:lstStyle/>
                    <a:p>
                      <a:r>
                        <a:rPr lang="en-US" dirty="0" smtClean="0"/>
                        <a:t>Yes</a:t>
                      </a:r>
                      <a:endParaRPr lang="en-US" dirty="0"/>
                    </a:p>
                  </a:txBody>
                  <a:tcPr/>
                </a:tc>
                <a:tc>
                  <a:txBody>
                    <a:bodyPr/>
                    <a:lstStyle/>
                    <a:p>
                      <a:r>
                        <a:rPr lang="en-US" dirty="0" smtClean="0"/>
                        <a:t>Multiple threads supported and tested</a:t>
                      </a:r>
                      <a:endParaRPr lang="en-US" dirty="0"/>
                    </a:p>
                  </a:txBody>
                  <a:tcPr/>
                </a:tc>
              </a:tr>
              <a:tr h="370840">
                <a:tc>
                  <a:txBody>
                    <a:bodyPr/>
                    <a:lstStyle/>
                    <a:p>
                      <a:r>
                        <a:rPr lang="en-US" dirty="0" err="1" smtClean="0"/>
                        <a:t>NDPluginROI</a:t>
                      </a:r>
                      <a:endParaRPr lang="en-US" dirty="0"/>
                    </a:p>
                  </a:txBody>
                  <a:tcPr/>
                </a:tc>
                <a:tc>
                  <a:txBody>
                    <a:bodyPr/>
                    <a:lstStyle/>
                    <a:p>
                      <a:r>
                        <a:rPr lang="en-US" dirty="0" smtClean="0"/>
                        <a:t>Yes</a:t>
                      </a:r>
                      <a:endParaRPr lang="en-US" dirty="0"/>
                    </a:p>
                  </a:txBody>
                  <a:tcPr/>
                </a:tc>
                <a:tc>
                  <a:txBody>
                    <a:bodyPr/>
                    <a:lstStyle/>
                    <a:p>
                      <a:r>
                        <a:rPr lang="en-US" dirty="0" smtClean="0"/>
                        <a:t>Multiple threads supported and tested</a:t>
                      </a:r>
                      <a:endParaRPr lang="en-US" dirty="0"/>
                    </a:p>
                  </a:txBody>
                  <a:tcPr/>
                </a:tc>
              </a:tr>
              <a:tr h="370840">
                <a:tc>
                  <a:txBody>
                    <a:bodyPr/>
                    <a:lstStyle/>
                    <a:p>
                      <a:r>
                        <a:rPr lang="en-US" dirty="0" err="1" smtClean="0"/>
                        <a:t>NDPluginROIStat</a:t>
                      </a:r>
                      <a:endParaRPr lang="en-US" dirty="0"/>
                    </a:p>
                  </a:txBody>
                  <a:tcPr/>
                </a:tc>
                <a:tc>
                  <a:txBody>
                    <a:bodyPr/>
                    <a:lstStyle/>
                    <a:p>
                      <a:r>
                        <a:rPr lang="en-US" dirty="0" smtClean="0"/>
                        <a:t>Yes</a:t>
                      </a:r>
                      <a:endParaRPr lang="en-US" dirty="0"/>
                    </a:p>
                  </a:txBody>
                  <a:tcPr/>
                </a:tc>
                <a:tc>
                  <a:txBody>
                    <a:bodyPr/>
                    <a:lstStyle/>
                    <a:p>
                      <a:r>
                        <a:rPr lang="en-US" dirty="0" smtClean="0"/>
                        <a:t>Multiple threads supported and tested NOTE: time series needs ordering</a:t>
                      </a:r>
                      <a:endParaRPr lang="en-US" dirty="0"/>
                    </a:p>
                  </a:txBody>
                  <a:tcPr/>
                </a:tc>
              </a:tr>
              <a:tr h="370840">
                <a:tc>
                  <a:txBody>
                    <a:bodyPr/>
                    <a:lstStyle/>
                    <a:p>
                      <a:r>
                        <a:rPr lang="en-US" dirty="0" err="1" smtClean="0"/>
                        <a:t>NDPluginStats</a:t>
                      </a:r>
                      <a:endParaRPr lang="en-US" dirty="0"/>
                    </a:p>
                  </a:txBody>
                  <a:tcPr/>
                </a:tc>
                <a:tc>
                  <a:txBody>
                    <a:bodyPr/>
                    <a:lstStyle/>
                    <a:p>
                      <a:r>
                        <a:rPr lang="en-US" dirty="0" smtClean="0"/>
                        <a:t>Yes</a:t>
                      </a:r>
                      <a:endParaRPr lang="en-US" dirty="0"/>
                    </a:p>
                  </a:txBody>
                  <a:tcPr/>
                </a:tc>
                <a:tc>
                  <a:txBody>
                    <a:bodyPr/>
                    <a:lstStyle/>
                    <a:p>
                      <a:r>
                        <a:rPr lang="en-US" dirty="0" smtClean="0"/>
                        <a:t>Multiple threads supported and tested NOTE: time series needs ordering</a:t>
                      </a:r>
                      <a:endParaRPr lang="en-US" dirty="0"/>
                    </a:p>
                  </a:txBody>
                  <a:tcPr/>
                </a:tc>
              </a:tr>
              <a:tr h="370840">
                <a:tc>
                  <a:txBody>
                    <a:bodyPr/>
                    <a:lstStyle/>
                    <a:p>
                      <a:r>
                        <a:rPr lang="en-US" dirty="0" err="1" smtClean="0"/>
                        <a:t>NDPluginStdArrays</a:t>
                      </a:r>
                      <a:endParaRPr lang="en-US" dirty="0"/>
                    </a:p>
                  </a:txBody>
                  <a:tcPr/>
                </a:tc>
                <a:tc>
                  <a:txBody>
                    <a:bodyPr/>
                    <a:lstStyle/>
                    <a:p>
                      <a:r>
                        <a:rPr lang="en-US" dirty="0" smtClean="0"/>
                        <a:t>Yes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Multiple threads supported and tested NOTE: waveform callbacks</a:t>
                      </a:r>
                      <a:r>
                        <a:rPr lang="en-US" baseline="0" dirty="0" smtClean="0"/>
                        <a:t> will be out of order</a:t>
                      </a:r>
                      <a:endParaRPr lang="en-US" dirty="0"/>
                    </a:p>
                  </a:txBody>
                  <a:tcPr/>
                </a:tc>
              </a:tr>
              <a:tr h="370840">
                <a:tc>
                  <a:txBody>
                    <a:bodyPr/>
                    <a:lstStyle/>
                    <a:p>
                      <a:r>
                        <a:rPr lang="en-US" dirty="0" err="1" smtClean="0"/>
                        <a:t>NDPluginTransform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Yes</a:t>
                      </a:r>
                    </a:p>
                  </a:txBody>
                  <a:tcPr/>
                </a:tc>
                <a:tc>
                  <a:txBody>
                    <a:bodyPr/>
                    <a:lstStyle/>
                    <a:p>
                      <a:r>
                        <a:rPr lang="en-US" dirty="0" smtClean="0"/>
                        <a:t>Multiple threads supported and tested</a:t>
                      </a:r>
                      <a:endParaRPr lang="en-US" dirty="0"/>
                    </a:p>
                  </a:txBody>
                  <a:tcPr/>
                </a:tc>
              </a:tr>
            </a:tbl>
          </a:graphicData>
        </a:graphic>
      </p:graphicFrame>
    </p:spTree>
    <p:extLst>
      <p:ext uri="{BB962C8B-B14F-4D97-AF65-F5344CB8AC3E}">
        <p14:creationId xmlns:p14="http://schemas.microsoft.com/office/powerpoint/2010/main" val="801676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76200"/>
            <a:ext cx="6248400" cy="762000"/>
          </a:xfrm>
        </p:spPr>
        <p:txBody>
          <a:bodyPr/>
          <a:lstStyle/>
          <a:p>
            <a:r>
              <a:rPr lang="en-US" altLang="en-US" b="1" dirty="0" err="1" smtClean="0">
                <a:solidFill>
                  <a:srgbClr val="0066FF"/>
                </a:solidFill>
              </a:rPr>
              <a:t>NDPluginScatter</a:t>
            </a:r>
            <a:endParaRPr lang="en-US" altLang="en-US" b="1" dirty="0" smtClean="0">
              <a:solidFill>
                <a:srgbClr val="0066FF"/>
              </a:solidFill>
            </a:endParaRPr>
          </a:p>
        </p:txBody>
      </p:sp>
      <p:sp>
        <p:nvSpPr>
          <p:cNvPr id="5" name="Rectangle 3"/>
          <p:cNvSpPr txBox="1">
            <a:spLocks noChangeArrowheads="1"/>
          </p:cNvSpPr>
          <p:nvPr/>
        </p:nvSpPr>
        <p:spPr bwMode="auto">
          <a:xfrm>
            <a:off x="381000" y="990600"/>
            <a:ext cx="8153400" cy="914400"/>
          </a:xfrm>
          <a:prstGeom prst="rect">
            <a:avLst/>
          </a:prstGeom>
          <a:noFill/>
          <a:ln w="9525">
            <a:noFill/>
            <a:miter lim="800000"/>
            <a:headEnd/>
            <a:tailEnd/>
          </a:ln>
        </p:spPr>
        <p:txBody>
          <a:bodyPr/>
          <a:lstStyle/>
          <a:p>
            <a:pPr marL="182880" indent="-182880">
              <a:lnSpc>
                <a:spcPct val="80000"/>
              </a:lnSpc>
              <a:spcBef>
                <a:spcPct val="20000"/>
              </a:spcBef>
              <a:buFont typeface="Arial" pitchFamily="34" charset="0"/>
              <a:buChar char="•"/>
              <a:defRPr/>
            </a:pPr>
            <a:r>
              <a:rPr lang="en-US" kern="0" dirty="0"/>
              <a:t>U</a:t>
            </a:r>
            <a:r>
              <a:rPr lang="en-US" kern="0" dirty="0" smtClean="0"/>
              <a:t>sed </a:t>
            </a:r>
            <a:r>
              <a:rPr lang="en-US" kern="0" dirty="0"/>
              <a:t>to distribute (scatter) the processing of </a:t>
            </a:r>
            <a:r>
              <a:rPr lang="en-US" kern="0" dirty="0" err="1"/>
              <a:t>NDArrays</a:t>
            </a:r>
            <a:r>
              <a:rPr lang="en-US" kern="0" dirty="0"/>
              <a:t> to multiple downstream </a:t>
            </a:r>
            <a:r>
              <a:rPr lang="en-US" kern="0" dirty="0" smtClean="0"/>
              <a:t>plugins</a:t>
            </a:r>
            <a:endParaRPr lang="en-US" sz="2000" kern="0" dirty="0" smtClean="0"/>
          </a:p>
          <a:p>
            <a:pPr marL="640080" lvl="1" indent="-182880">
              <a:lnSpc>
                <a:spcPct val="80000"/>
              </a:lnSpc>
              <a:spcBef>
                <a:spcPct val="20000"/>
              </a:spcBef>
              <a:buFont typeface="Arial" pitchFamily="34" charset="0"/>
              <a:buChar char="•"/>
              <a:defRPr/>
            </a:pPr>
            <a:r>
              <a:rPr lang="en-US" sz="2000" kern="0" dirty="0"/>
              <a:t>A</a:t>
            </a:r>
            <a:r>
              <a:rPr lang="en-US" sz="2000" kern="0" dirty="0" smtClean="0"/>
              <a:t>llows </a:t>
            </a:r>
            <a:r>
              <a:rPr lang="en-US" sz="2000" kern="0" dirty="0"/>
              <a:t>multiple </a:t>
            </a:r>
            <a:r>
              <a:rPr lang="en-US" sz="2000" kern="0" dirty="0" smtClean="0"/>
              <a:t>instances </a:t>
            </a:r>
            <a:r>
              <a:rPr lang="en-US" sz="2000" kern="0" dirty="0"/>
              <a:t>of a plugin to process </a:t>
            </a:r>
            <a:r>
              <a:rPr lang="en-US" sz="2000" kern="0" dirty="0" err="1"/>
              <a:t>NDArrays</a:t>
            </a:r>
            <a:r>
              <a:rPr lang="en-US" sz="2000" kern="0" dirty="0"/>
              <a:t> in parallel, utilizing multiple cores to increase throughput. </a:t>
            </a:r>
            <a:endParaRPr lang="en-US" sz="2000" kern="0" dirty="0" smtClean="0"/>
          </a:p>
          <a:p>
            <a:pPr marL="182880" indent="-182880">
              <a:lnSpc>
                <a:spcPct val="80000"/>
              </a:lnSpc>
              <a:spcBef>
                <a:spcPct val="20000"/>
              </a:spcBef>
              <a:buFont typeface="Arial" pitchFamily="34" charset="0"/>
              <a:buChar char="•"/>
              <a:defRPr/>
            </a:pPr>
            <a:r>
              <a:rPr lang="en-US" kern="0" dirty="0" smtClean="0"/>
              <a:t>Designed to be used </a:t>
            </a:r>
            <a:r>
              <a:rPr lang="en-US" kern="0" dirty="0"/>
              <a:t>together with </a:t>
            </a:r>
            <a:r>
              <a:rPr lang="en-US" kern="0" dirty="0" err="1"/>
              <a:t>NDPluginGather</a:t>
            </a:r>
            <a:r>
              <a:rPr lang="en-US" kern="0" dirty="0"/>
              <a:t>, which gathers the outputs from multiple plugins back into a single stream. </a:t>
            </a:r>
            <a:endParaRPr lang="en-US" kern="0" dirty="0" smtClean="0"/>
          </a:p>
          <a:p>
            <a:pPr marL="182880" indent="-182880">
              <a:lnSpc>
                <a:spcPct val="80000"/>
              </a:lnSpc>
              <a:spcBef>
                <a:spcPct val="20000"/>
              </a:spcBef>
              <a:buFont typeface="Arial" pitchFamily="34" charset="0"/>
              <a:buChar char="•"/>
              <a:defRPr/>
            </a:pPr>
            <a:r>
              <a:rPr lang="en-US" kern="0" dirty="0"/>
              <a:t>W</a:t>
            </a:r>
            <a:r>
              <a:rPr lang="en-US" kern="0" dirty="0" smtClean="0"/>
              <a:t>orks </a:t>
            </a:r>
            <a:r>
              <a:rPr lang="en-US" kern="0" dirty="0"/>
              <a:t>differently from other plugins that do callbacks to downstream plugins. </a:t>
            </a:r>
            <a:endParaRPr lang="en-US" kern="0" dirty="0" smtClean="0"/>
          </a:p>
          <a:p>
            <a:pPr marL="640080" lvl="1" indent="-182880">
              <a:lnSpc>
                <a:spcPct val="80000"/>
              </a:lnSpc>
              <a:spcBef>
                <a:spcPct val="20000"/>
              </a:spcBef>
              <a:buFont typeface="Arial" pitchFamily="34" charset="0"/>
              <a:buChar char="•"/>
              <a:defRPr/>
            </a:pPr>
            <a:r>
              <a:rPr lang="en-US" sz="2000" kern="0" dirty="0" smtClean="0"/>
              <a:t>Other </a:t>
            </a:r>
            <a:r>
              <a:rPr lang="en-US" sz="2000" kern="0" dirty="0"/>
              <a:t>plugins pass each </a:t>
            </a:r>
            <a:r>
              <a:rPr lang="en-US" sz="2000" kern="0" dirty="0" err="1"/>
              <a:t>NDArray</a:t>
            </a:r>
            <a:r>
              <a:rPr lang="en-US" sz="2000" kern="0" dirty="0"/>
              <a:t> that they generate </a:t>
            </a:r>
            <a:r>
              <a:rPr lang="en-US" sz="2000" kern="0" dirty="0" smtClean="0"/>
              <a:t>to </a:t>
            </a:r>
            <a:r>
              <a:rPr lang="en-US" sz="2000" b="1" i="1" kern="0" dirty="0"/>
              <a:t>all</a:t>
            </a:r>
            <a:r>
              <a:rPr lang="en-US" sz="2000" kern="0" dirty="0"/>
              <a:t> downstream plugins that have registered for callbacks. </a:t>
            </a:r>
            <a:endParaRPr lang="en-US" sz="2000" kern="0" dirty="0" smtClean="0"/>
          </a:p>
          <a:p>
            <a:pPr marL="640080" lvl="1" indent="-182880">
              <a:lnSpc>
                <a:spcPct val="80000"/>
              </a:lnSpc>
              <a:spcBef>
                <a:spcPct val="20000"/>
              </a:spcBef>
              <a:buFont typeface="Arial" pitchFamily="34" charset="0"/>
              <a:buChar char="•"/>
              <a:defRPr/>
            </a:pPr>
            <a:r>
              <a:rPr lang="en-US" sz="2000" kern="0" dirty="0" err="1" smtClean="0"/>
              <a:t>NDPluginScatter</a:t>
            </a:r>
            <a:r>
              <a:rPr lang="en-US" sz="2000" kern="0" dirty="0" smtClean="0"/>
              <a:t> </a:t>
            </a:r>
            <a:r>
              <a:rPr lang="en-US" sz="2000" kern="0" dirty="0"/>
              <a:t>does not do this, rather it passes each </a:t>
            </a:r>
            <a:r>
              <a:rPr lang="en-US" sz="2000" kern="0" dirty="0" err="1"/>
              <a:t>NDArray</a:t>
            </a:r>
            <a:r>
              <a:rPr lang="en-US" sz="2000" kern="0" dirty="0"/>
              <a:t> to </a:t>
            </a:r>
            <a:r>
              <a:rPr lang="en-US" sz="2000" b="1" i="1" kern="0" dirty="0"/>
              <a:t>only one </a:t>
            </a:r>
            <a:r>
              <a:rPr lang="en-US" sz="2000" kern="0" dirty="0"/>
              <a:t>downstream plugin. </a:t>
            </a:r>
            <a:endParaRPr lang="en-US" sz="2000" kern="0" dirty="0" smtClean="0"/>
          </a:p>
          <a:p>
            <a:pPr marL="182880" indent="-182880">
              <a:lnSpc>
                <a:spcPct val="80000"/>
              </a:lnSpc>
              <a:spcBef>
                <a:spcPct val="20000"/>
              </a:spcBef>
              <a:buFont typeface="Arial" pitchFamily="34" charset="0"/>
              <a:buChar char="•"/>
              <a:defRPr/>
            </a:pPr>
            <a:r>
              <a:rPr lang="en-US" kern="0" dirty="0" smtClean="0"/>
              <a:t>Modified round-robin algorithm for choosing </a:t>
            </a:r>
            <a:r>
              <a:rPr lang="en-US" kern="0" dirty="0"/>
              <a:t>which plugin to pass the next </a:t>
            </a:r>
            <a:r>
              <a:rPr lang="en-US" kern="0" dirty="0" err="1"/>
              <a:t>NDArray</a:t>
            </a:r>
            <a:r>
              <a:rPr lang="en-US" kern="0" dirty="0"/>
              <a:t> </a:t>
            </a:r>
            <a:r>
              <a:rPr lang="en-US" kern="0" dirty="0" smtClean="0"/>
              <a:t>to</a:t>
            </a:r>
          </a:p>
          <a:p>
            <a:pPr marL="182880" indent="-182880">
              <a:lnSpc>
                <a:spcPct val="80000"/>
              </a:lnSpc>
              <a:spcBef>
                <a:spcPct val="20000"/>
              </a:spcBef>
              <a:buFont typeface="Arial" pitchFamily="34" charset="0"/>
              <a:buChar char="•"/>
              <a:defRPr/>
            </a:pPr>
            <a:r>
              <a:rPr lang="en-US" kern="0" dirty="0" smtClean="0"/>
              <a:t>More complex to set up than multiple threads in a single plugin, but allows the plugins running in parallel to have different configurations or even be different plugins</a:t>
            </a:r>
          </a:p>
        </p:txBody>
      </p:sp>
    </p:spTree>
    <p:extLst>
      <p:ext uri="{BB962C8B-B14F-4D97-AF65-F5344CB8AC3E}">
        <p14:creationId xmlns:p14="http://schemas.microsoft.com/office/powerpoint/2010/main" val="1120982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76200"/>
            <a:ext cx="6248400" cy="762000"/>
          </a:xfrm>
        </p:spPr>
        <p:txBody>
          <a:bodyPr/>
          <a:lstStyle/>
          <a:p>
            <a:r>
              <a:rPr lang="en-US" altLang="en-US" b="1" dirty="0" err="1" smtClean="0">
                <a:solidFill>
                  <a:srgbClr val="0066FF"/>
                </a:solidFill>
              </a:rPr>
              <a:t>NDPluginGather</a:t>
            </a:r>
            <a:endParaRPr lang="en-US" altLang="en-US" b="1" dirty="0" smtClean="0">
              <a:solidFill>
                <a:srgbClr val="0066FF"/>
              </a:solidFill>
            </a:endParaRPr>
          </a:p>
        </p:txBody>
      </p:sp>
      <p:sp>
        <p:nvSpPr>
          <p:cNvPr id="5" name="Rectangle 3"/>
          <p:cNvSpPr txBox="1">
            <a:spLocks noChangeArrowheads="1"/>
          </p:cNvSpPr>
          <p:nvPr/>
        </p:nvSpPr>
        <p:spPr bwMode="auto">
          <a:xfrm>
            <a:off x="381000" y="914400"/>
            <a:ext cx="8153400" cy="914400"/>
          </a:xfrm>
          <a:prstGeom prst="rect">
            <a:avLst/>
          </a:prstGeom>
          <a:noFill/>
          <a:ln w="9525">
            <a:noFill/>
            <a:miter lim="800000"/>
            <a:headEnd/>
            <a:tailEnd/>
          </a:ln>
        </p:spPr>
        <p:txBody>
          <a:bodyPr/>
          <a:lstStyle/>
          <a:p>
            <a:pPr marL="182880" indent="-182880">
              <a:lnSpc>
                <a:spcPct val="80000"/>
              </a:lnSpc>
              <a:spcBef>
                <a:spcPct val="20000"/>
              </a:spcBef>
              <a:buFont typeface="Arial" pitchFamily="34" charset="0"/>
              <a:buChar char="•"/>
              <a:defRPr/>
            </a:pPr>
            <a:r>
              <a:rPr lang="en-US" sz="2800" kern="0" dirty="0"/>
              <a:t>U</a:t>
            </a:r>
            <a:r>
              <a:rPr lang="en-US" sz="2800" kern="0" dirty="0" smtClean="0"/>
              <a:t>sed </a:t>
            </a:r>
            <a:r>
              <a:rPr lang="en-US" sz="2800" kern="0" dirty="0"/>
              <a:t>to gather </a:t>
            </a:r>
            <a:r>
              <a:rPr lang="en-US" sz="2800" kern="0" dirty="0" err="1"/>
              <a:t>NDArrays</a:t>
            </a:r>
            <a:r>
              <a:rPr lang="en-US" sz="2800" kern="0" dirty="0"/>
              <a:t> from multiple upstream plugins and merge them into a single stream. </a:t>
            </a:r>
            <a:endParaRPr lang="en-US" sz="2800" kern="0" dirty="0" smtClean="0"/>
          </a:p>
          <a:p>
            <a:pPr marL="182880" indent="-182880">
              <a:lnSpc>
                <a:spcPct val="80000"/>
              </a:lnSpc>
              <a:spcBef>
                <a:spcPct val="20000"/>
              </a:spcBef>
              <a:buFont typeface="Arial" pitchFamily="34" charset="0"/>
              <a:buChar char="•"/>
              <a:defRPr/>
            </a:pPr>
            <a:r>
              <a:rPr lang="en-US" sz="2800" kern="0" dirty="0" smtClean="0"/>
              <a:t>When </a:t>
            </a:r>
            <a:r>
              <a:rPr lang="en-US" sz="2800" kern="0" dirty="0"/>
              <a:t>used together with </a:t>
            </a:r>
            <a:r>
              <a:rPr lang="en-US" sz="2800" kern="0" dirty="0" err="1"/>
              <a:t>NDPluginScatter</a:t>
            </a:r>
            <a:r>
              <a:rPr lang="en-US" sz="2800" kern="0" dirty="0"/>
              <a:t> it allows multiple </a:t>
            </a:r>
            <a:r>
              <a:rPr lang="en-US" sz="2800" kern="0" dirty="0" smtClean="0"/>
              <a:t>instances </a:t>
            </a:r>
            <a:r>
              <a:rPr lang="en-US" sz="2800" kern="0" dirty="0"/>
              <a:t>of a plugin to process </a:t>
            </a:r>
            <a:r>
              <a:rPr lang="en-US" sz="2800" kern="0" dirty="0" err="1"/>
              <a:t>NDArrays</a:t>
            </a:r>
            <a:r>
              <a:rPr lang="en-US" sz="2800" kern="0" dirty="0"/>
              <a:t> in parallel, utilizing multiple cores to increase throughput</a:t>
            </a:r>
            <a:r>
              <a:rPr lang="en-US" sz="2800" kern="0" dirty="0" smtClean="0"/>
              <a:t>.</a:t>
            </a:r>
            <a:endParaRPr lang="en-US" sz="2800" kern="0" dirty="0"/>
          </a:p>
          <a:p>
            <a:pPr marL="182880" indent="-182880">
              <a:lnSpc>
                <a:spcPct val="80000"/>
              </a:lnSpc>
              <a:spcBef>
                <a:spcPct val="20000"/>
              </a:spcBef>
              <a:buFont typeface="Arial" pitchFamily="34" charset="0"/>
              <a:buChar char="•"/>
              <a:defRPr/>
            </a:pPr>
            <a:r>
              <a:rPr lang="en-US" sz="2800" kern="0" dirty="0"/>
              <a:t>W</a:t>
            </a:r>
            <a:r>
              <a:rPr lang="en-US" sz="2800" kern="0" dirty="0" smtClean="0"/>
              <a:t>orks </a:t>
            </a:r>
            <a:r>
              <a:rPr lang="en-US" sz="2800" kern="0" dirty="0"/>
              <a:t>differently from other plugins that receive callbacks from upstream plugins. </a:t>
            </a:r>
            <a:endParaRPr lang="en-US" sz="2800" kern="0" dirty="0" smtClean="0"/>
          </a:p>
          <a:p>
            <a:pPr marL="640080" lvl="1" indent="-182880">
              <a:lnSpc>
                <a:spcPct val="80000"/>
              </a:lnSpc>
              <a:spcBef>
                <a:spcPct val="20000"/>
              </a:spcBef>
              <a:buFont typeface="Arial" pitchFamily="34" charset="0"/>
              <a:buChar char="•"/>
              <a:defRPr/>
            </a:pPr>
            <a:r>
              <a:rPr lang="en-US" kern="0" dirty="0" smtClean="0"/>
              <a:t>Other </a:t>
            </a:r>
            <a:r>
              <a:rPr lang="en-US" kern="0" dirty="0"/>
              <a:t>plugins subscribe to </a:t>
            </a:r>
            <a:r>
              <a:rPr lang="en-US" kern="0" dirty="0" err="1"/>
              <a:t>NDArray</a:t>
            </a:r>
            <a:r>
              <a:rPr lang="en-US" kern="0" dirty="0"/>
              <a:t> callbacks from a </a:t>
            </a:r>
            <a:r>
              <a:rPr lang="en-US" b="1" kern="0" dirty="0"/>
              <a:t>single</a:t>
            </a:r>
            <a:r>
              <a:rPr lang="en-US" kern="0" dirty="0"/>
              <a:t> upstream plugin or driver. </a:t>
            </a:r>
            <a:endParaRPr lang="en-US" kern="0" dirty="0" smtClean="0"/>
          </a:p>
          <a:p>
            <a:pPr marL="640080" lvl="1" indent="-182880">
              <a:lnSpc>
                <a:spcPct val="80000"/>
              </a:lnSpc>
              <a:spcBef>
                <a:spcPct val="20000"/>
              </a:spcBef>
              <a:buFont typeface="Arial" pitchFamily="34" charset="0"/>
              <a:buChar char="•"/>
              <a:defRPr/>
            </a:pPr>
            <a:r>
              <a:rPr lang="en-US" kern="0" dirty="0" err="1" smtClean="0"/>
              <a:t>NDPluginGather</a:t>
            </a:r>
            <a:r>
              <a:rPr lang="en-US" kern="0" dirty="0" smtClean="0"/>
              <a:t> </a:t>
            </a:r>
            <a:r>
              <a:rPr lang="en-US" kern="0" dirty="0"/>
              <a:t>allows subscribing to callbacks from </a:t>
            </a:r>
            <a:r>
              <a:rPr lang="en-US" b="1" kern="0" dirty="0"/>
              <a:t>any number </a:t>
            </a:r>
            <a:r>
              <a:rPr lang="en-US" kern="0" dirty="0"/>
              <a:t>of upstream </a:t>
            </a:r>
            <a:r>
              <a:rPr lang="en-US" kern="0" dirty="0" smtClean="0"/>
              <a:t>plugins.</a:t>
            </a:r>
          </a:p>
          <a:p>
            <a:pPr marL="640080" lvl="1" indent="-182880">
              <a:lnSpc>
                <a:spcPct val="80000"/>
              </a:lnSpc>
              <a:spcBef>
                <a:spcPct val="20000"/>
              </a:spcBef>
              <a:buFont typeface="Arial" pitchFamily="34" charset="0"/>
              <a:buChar char="•"/>
              <a:defRPr/>
            </a:pPr>
            <a:r>
              <a:rPr lang="en-US" kern="0" dirty="0"/>
              <a:t>C</a:t>
            </a:r>
            <a:r>
              <a:rPr lang="en-US" kern="0" dirty="0" smtClean="0"/>
              <a:t>ombines </a:t>
            </a:r>
            <a:r>
              <a:rPr lang="en-US" kern="0" dirty="0"/>
              <a:t>the </a:t>
            </a:r>
            <a:r>
              <a:rPr lang="en-US" kern="0" dirty="0" err="1"/>
              <a:t>NDArrays</a:t>
            </a:r>
            <a:r>
              <a:rPr lang="en-US" kern="0" dirty="0"/>
              <a:t> it receives into a single stream which it passes to all downstream plugins. </a:t>
            </a:r>
            <a:endParaRPr lang="en-US" kern="0" dirty="0" smtClean="0"/>
          </a:p>
        </p:txBody>
      </p:sp>
    </p:spTree>
    <p:extLst>
      <p:ext uri="{BB962C8B-B14F-4D97-AF65-F5344CB8AC3E}">
        <p14:creationId xmlns:p14="http://schemas.microsoft.com/office/powerpoint/2010/main" val="845760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76200"/>
            <a:ext cx="6248400" cy="762000"/>
          </a:xfrm>
        </p:spPr>
        <p:txBody>
          <a:bodyPr/>
          <a:lstStyle/>
          <a:p>
            <a:r>
              <a:rPr lang="en-US" altLang="en-US" b="1" dirty="0" err="1" smtClean="0">
                <a:solidFill>
                  <a:srgbClr val="0066FF"/>
                </a:solidFill>
              </a:rPr>
              <a:t>NDPluginScatter</a:t>
            </a:r>
            <a:r>
              <a:rPr lang="en-US" altLang="en-US" b="1" dirty="0" smtClean="0">
                <a:solidFill>
                  <a:srgbClr val="0066FF"/>
                </a:solidFill>
              </a:rPr>
              <a:t> + V4</a:t>
            </a:r>
          </a:p>
        </p:txBody>
      </p:sp>
      <p:sp>
        <p:nvSpPr>
          <p:cNvPr id="5" name="Rectangle 3"/>
          <p:cNvSpPr txBox="1">
            <a:spLocks noChangeArrowheads="1"/>
          </p:cNvSpPr>
          <p:nvPr/>
        </p:nvSpPr>
        <p:spPr bwMode="auto">
          <a:xfrm>
            <a:off x="406400" y="863600"/>
            <a:ext cx="8153400" cy="457200"/>
          </a:xfrm>
          <a:prstGeom prst="rect">
            <a:avLst/>
          </a:prstGeom>
          <a:noFill/>
          <a:ln w="9525">
            <a:noFill/>
            <a:miter lim="800000"/>
            <a:headEnd/>
            <a:tailEnd/>
          </a:ln>
        </p:spPr>
        <p:txBody>
          <a:bodyPr/>
          <a:lstStyle/>
          <a:p>
            <a:pPr marL="182880" indent="-182880">
              <a:lnSpc>
                <a:spcPct val="80000"/>
              </a:lnSpc>
              <a:spcBef>
                <a:spcPct val="20000"/>
              </a:spcBef>
              <a:buFont typeface="Arial" pitchFamily="34" charset="0"/>
              <a:buChar char="•"/>
              <a:defRPr/>
            </a:pPr>
            <a:r>
              <a:rPr lang="en-US" kern="0" dirty="0" smtClean="0"/>
              <a:t>Distribute file writing to multiple IOCs (4096 x 3078 8-bit)</a:t>
            </a:r>
          </a:p>
        </p:txBody>
      </p:sp>
      <p:graphicFrame>
        <p:nvGraphicFramePr>
          <p:cNvPr id="2" name="Table 1"/>
          <p:cNvGraphicFramePr>
            <a:graphicFrameLocks noGrp="1"/>
          </p:cNvGraphicFramePr>
          <p:nvPr>
            <p:extLst>
              <p:ext uri="{D42A27DB-BD31-4B8C-83A1-F6EECF244321}">
                <p14:modId xmlns:p14="http://schemas.microsoft.com/office/powerpoint/2010/main" val="1566076239"/>
              </p:ext>
            </p:extLst>
          </p:nvPr>
        </p:nvGraphicFramePr>
        <p:xfrm>
          <a:off x="2286001" y="4901424"/>
          <a:ext cx="4114799" cy="1727976"/>
        </p:xfrm>
        <a:graphic>
          <a:graphicData uri="http://schemas.openxmlformats.org/drawingml/2006/table">
            <a:tbl>
              <a:tblPr firstRow="1" firstCol="1" bandRow="1">
                <a:tableStyleId>{5C22544A-7EE6-4342-B048-85BDC9FD1C3A}</a:tableStyleId>
              </a:tblPr>
              <a:tblGrid>
                <a:gridCol w="1371225"/>
                <a:gridCol w="1371225"/>
                <a:gridCol w="1372349"/>
              </a:tblGrid>
              <a:tr h="297472">
                <a:tc>
                  <a:txBody>
                    <a:bodyPr/>
                    <a:lstStyle/>
                    <a:p>
                      <a:pPr marL="0" marR="0" indent="0" algn="just">
                        <a:spcBef>
                          <a:spcPts val="0"/>
                        </a:spcBef>
                        <a:spcAft>
                          <a:spcPts val="0"/>
                        </a:spcAft>
                      </a:pPr>
                      <a:r>
                        <a:rPr lang="en-GB" sz="2400" kern="800">
                          <a:effectLst/>
                        </a:rPr>
                        <a:t># IOCs</a:t>
                      </a:r>
                      <a:endParaRPr lang="en-US" sz="2400" kern="800">
                        <a:effectLst/>
                        <a:latin typeface="Times New Roman"/>
                        <a:ea typeface="Times New Roman"/>
                      </a:endParaRPr>
                    </a:p>
                  </a:txBody>
                  <a:tcPr marL="68580" marR="68580" marT="0" marB="0"/>
                </a:tc>
                <a:tc>
                  <a:txBody>
                    <a:bodyPr/>
                    <a:lstStyle/>
                    <a:p>
                      <a:pPr marL="0" marR="0" indent="0" algn="just">
                        <a:spcBef>
                          <a:spcPts val="0"/>
                        </a:spcBef>
                        <a:spcAft>
                          <a:spcPts val="0"/>
                        </a:spcAft>
                      </a:pPr>
                      <a:r>
                        <a:rPr lang="en-GB" sz="2400" kern="800">
                          <a:effectLst/>
                        </a:rPr>
                        <a:t>Files/sec</a:t>
                      </a:r>
                      <a:endParaRPr lang="en-US" sz="2400" kern="800">
                        <a:effectLst/>
                        <a:latin typeface="Times New Roman"/>
                        <a:ea typeface="Times New Roman"/>
                      </a:endParaRPr>
                    </a:p>
                  </a:txBody>
                  <a:tcPr marL="68580" marR="68580" marT="0" marB="0"/>
                </a:tc>
                <a:tc>
                  <a:txBody>
                    <a:bodyPr/>
                    <a:lstStyle/>
                    <a:p>
                      <a:pPr marL="0" marR="0" indent="0" algn="just">
                        <a:spcBef>
                          <a:spcPts val="0"/>
                        </a:spcBef>
                        <a:spcAft>
                          <a:spcPts val="0"/>
                        </a:spcAft>
                      </a:pPr>
                      <a:r>
                        <a:rPr lang="en-GB" sz="2400" kern="800">
                          <a:effectLst/>
                        </a:rPr>
                        <a:t>GB/sec</a:t>
                      </a:r>
                      <a:endParaRPr lang="en-US" sz="2400" kern="800">
                        <a:effectLst/>
                        <a:latin typeface="Times New Roman"/>
                        <a:ea typeface="Times New Roman"/>
                      </a:endParaRPr>
                    </a:p>
                  </a:txBody>
                  <a:tcPr marL="68580" marR="68580" marT="0" marB="0"/>
                </a:tc>
              </a:tr>
              <a:tr h="454072">
                <a:tc>
                  <a:txBody>
                    <a:bodyPr/>
                    <a:lstStyle/>
                    <a:p>
                      <a:pPr marL="0" marR="0" indent="0" algn="just">
                        <a:spcBef>
                          <a:spcPts val="0"/>
                        </a:spcBef>
                        <a:spcAft>
                          <a:spcPts val="0"/>
                        </a:spcAft>
                      </a:pPr>
                      <a:r>
                        <a:rPr lang="en-GB" sz="2400" kern="800">
                          <a:effectLst/>
                        </a:rPr>
                        <a:t>1</a:t>
                      </a:r>
                      <a:endParaRPr lang="en-US" sz="2400" kern="800">
                        <a:effectLst/>
                        <a:latin typeface="Times New Roman"/>
                        <a:ea typeface="Times New Roman"/>
                      </a:endParaRPr>
                    </a:p>
                  </a:txBody>
                  <a:tcPr marL="68580" marR="68580" marT="0" marB="0"/>
                </a:tc>
                <a:tc>
                  <a:txBody>
                    <a:bodyPr/>
                    <a:lstStyle/>
                    <a:p>
                      <a:pPr marL="0" marR="0" indent="0" algn="just">
                        <a:spcBef>
                          <a:spcPts val="0"/>
                        </a:spcBef>
                        <a:spcAft>
                          <a:spcPts val="0"/>
                        </a:spcAft>
                      </a:pPr>
                      <a:r>
                        <a:rPr lang="en-GB" sz="2400" kern="800">
                          <a:effectLst/>
                        </a:rPr>
                        <a:t>101.0</a:t>
                      </a:r>
                      <a:endParaRPr lang="en-US" sz="2400" kern="800">
                        <a:effectLst/>
                        <a:latin typeface="Times New Roman"/>
                        <a:ea typeface="Times New Roman"/>
                      </a:endParaRPr>
                    </a:p>
                  </a:txBody>
                  <a:tcPr marL="68580" marR="68580" marT="0" marB="0"/>
                </a:tc>
                <a:tc>
                  <a:txBody>
                    <a:bodyPr/>
                    <a:lstStyle/>
                    <a:p>
                      <a:pPr marL="0" marR="0" indent="0" algn="just">
                        <a:spcBef>
                          <a:spcPts val="0"/>
                        </a:spcBef>
                        <a:spcAft>
                          <a:spcPts val="0"/>
                        </a:spcAft>
                      </a:pPr>
                      <a:r>
                        <a:rPr lang="en-GB" sz="2400" kern="800">
                          <a:effectLst/>
                        </a:rPr>
                        <a:t>1.19</a:t>
                      </a:r>
                      <a:endParaRPr lang="en-US" sz="2400" kern="800">
                        <a:effectLst/>
                        <a:latin typeface="Times New Roman"/>
                        <a:ea typeface="Times New Roman"/>
                      </a:endParaRPr>
                    </a:p>
                  </a:txBody>
                  <a:tcPr marL="68580" marR="68580" marT="0" marB="0"/>
                </a:tc>
              </a:tr>
              <a:tr h="454072">
                <a:tc>
                  <a:txBody>
                    <a:bodyPr/>
                    <a:lstStyle/>
                    <a:p>
                      <a:pPr marL="0" marR="0" indent="0" algn="just">
                        <a:spcBef>
                          <a:spcPts val="0"/>
                        </a:spcBef>
                        <a:spcAft>
                          <a:spcPts val="0"/>
                        </a:spcAft>
                      </a:pPr>
                      <a:r>
                        <a:rPr lang="en-GB" sz="2400" kern="800">
                          <a:effectLst/>
                        </a:rPr>
                        <a:t>2</a:t>
                      </a:r>
                      <a:endParaRPr lang="en-US" sz="2400" kern="800">
                        <a:effectLst/>
                        <a:latin typeface="Times New Roman"/>
                        <a:ea typeface="Times New Roman"/>
                      </a:endParaRPr>
                    </a:p>
                  </a:txBody>
                  <a:tcPr marL="68580" marR="68580" marT="0" marB="0"/>
                </a:tc>
                <a:tc>
                  <a:txBody>
                    <a:bodyPr/>
                    <a:lstStyle/>
                    <a:p>
                      <a:pPr marL="0" marR="0" indent="0" algn="just">
                        <a:spcBef>
                          <a:spcPts val="0"/>
                        </a:spcBef>
                        <a:spcAft>
                          <a:spcPts val="0"/>
                        </a:spcAft>
                      </a:pPr>
                      <a:r>
                        <a:rPr lang="en-GB" sz="2400" kern="800">
                          <a:effectLst/>
                        </a:rPr>
                        <a:t>195.2</a:t>
                      </a:r>
                      <a:endParaRPr lang="en-US" sz="2400" kern="800">
                        <a:effectLst/>
                        <a:latin typeface="Times New Roman"/>
                        <a:ea typeface="Times New Roman"/>
                      </a:endParaRPr>
                    </a:p>
                  </a:txBody>
                  <a:tcPr marL="68580" marR="68580" marT="0" marB="0"/>
                </a:tc>
                <a:tc>
                  <a:txBody>
                    <a:bodyPr/>
                    <a:lstStyle/>
                    <a:p>
                      <a:pPr marL="0" marR="0" indent="0" algn="just">
                        <a:spcBef>
                          <a:spcPts val="0"/>
                        </a:spcBef>
                        <a:spcAft>
                          <a:spcPts val="0"/>
                        </a:spcAft>
                      </a:pPr>
                      <a:r>
                        <a:rPr lang="en-GB" sz="2400" kern="800">
                          <a:effectLst/>
                        </a:rPr>
                        <a:t>2.29</a:t>
                      </a:r>
                      <a:endParaRPr lang="en-US" sz="2400" kern="800">
                        <a:effectLst/>
                        <a:latin typeface="Times New Roman"/>
                        <a:ea typeface="Times New Roman"/>
                      </a:endParaRPr>
                    </a:p>
                  </a:txBody>
                  <a:tcPr marL="68580" marR="68580" marT="0" marB="0"/>
                </a:tc>
              </a:tr>
              <a:tr h="454072">
                <a:tc>
                  <a:txBody>
                    <a:bodyPr/>
                    <a:lstStyle/>
                    <a:p>
                      <a:pPr marL="0" marR="0" indent="0" algn="just">
                        <a:spcBef>
                          <a:spcPts val="0"/>
                        </a:spcBef>
                        <a:spcAft>
                          <a:spcPts val="0"/>
                        </a:spcAft>
                      </a:pPr>
                      <a:r>
                        <a:rPr lang="en-GB" sz="2400" kern="800">
                          <a:effectLst/>
                        </a:rPr>
                        <a:t>3</a:t>
                      </a:r>
                      <a:endParaRPr lang="en-US" sz="2400" kern="800">
                        <a:effectLst/>
                        <a:latin typeface="Times New Roman"/>
                        <a:ea typeface="Times New Roman"/>
                      </a:endParaRPr>
                    </a:p>
                  </a:txBody>
                  <a:tcPr marL="68580" marR="68580" marT="0" marB="0"/>
                </a:tc>
                <a:tc>
                  <a:txBody>
                    <a:bodyPr/>
                    <a:lstStyle/>
                    <a:p>
                      <a:pPr marL="0" marR="0" indent="0" algn="just">
                        <a:spcBef>
                          <a:spcPts val="0"/>
                        </a:spcBef>
                        <a:spcAft>
                          <a:spcPts val="0"/>
                        </a:spcAft>
                      </a:pPr>
                      <a:r>
                        <a:rPr lang="en-GB" sz="2400" kern="800">
                          <a:effectLst/>
                        </a:rPr>
                        <a:t>217.5</a:t>
                      </a:r>
                      <a:endParaRPr lang="en-US" sz="2400" kern="800">
                        <a:effectLst/>
                        <a:latin typeface="Times New Roman"/>
                        <a:ea typeface="Times New Roman"/>
                      </a:endParaRPr>
                    </a:p>
                  </a:txBody>
                  <a:tcPr marL="68580" marR="68580" marT="0" marB="0"/>
                </a:tc>
                <a:tc>
                  <a:txBody>
                    <a:bodyPr/>
                    <a:lstStyle/>
                    <a:p>
                      <a:pPr marL="0" marR="0" indent="0" algn="just">
                        <a:spcBef>
                          <a:spcPts val="0"/>
                        </a:spcBef>
                        <a:spcAft>
                          <a:spcPts val="0"/>
                        </a:spcAft>
                      </a:pPr>
                      <a:r>
                        <a:rPr lang="en-GB" sz="2400" kern="800" dirty="0">
                          <a:effectLst/>
                        </a:rPr>
                        <a:t>2.55</a:t>
                      </a:r>
                      <a:endParaRPr lang="en-US" sz="2400" kern="800" dirty="0">
                        <a:effectLst/>
                        <a:latin typeface="Times New Roman"/>
                        <a:ea typeface="Times New Roman"/>
                      </a:endParaRPr>
                    </a:p>
                  </a:txBody>
                  <a:tcPr marL="68580" marR="68580" marT="0" marB="0"/>
                </a:tc>
              </a:tr>
            </a:tbl>
          </a:graphicData>
        </a:graphic>
      </p:graphicFrame>
      <p:sp>
        <p:nvSpPr>
          <p:cNvPr id="7" name="TextBox 6"/>
          <p:cNvSpPr txBox="1"/>
          <p:nvPr/>
        </p:nvSpPr>
        <p:spPr>
          <a:xfrm>
            <a:off x="838200" y="2973335"/>
            <a:ext cx="2260600" cy="461665"/>
          </a:xfrm>
          <a:prstGeom prst="rect">
            <a:avLst/>
          </a:prstGeom>
          <a:noFill/>
          <a:ln>
            <a:solidFill>
              <a:schemeClr val="tx1"/>
            </a:solidFill>
          </a:ln>
        </p:spPr>
        <p:txBody>
          <a:bodyPr wrap="square" rtlCol="0">
            <a:spAutoFit/>
          </a:bodyPr>
          <a:lstStyle/>
          <a:p>
            <a:pPr algn="ctr"/>
            <a:r>
              <a:rPr lang="en-US" dirty="0" err="1" smtClean="0"/>
              <a:t>NDPluginPva</a:t>
            </a:r>
            <a:endParaRPr lang="en-US" dirty="0" smtClean="0"/>
          </a:p>
        </p:txBody>
      </p:sp>
      <p:sp>
        <p:nvSpPr>
          <p:cNvPr id="8" name="TextBox 7"/>
          <p:cNvSpPr txBox="1"/>
          <p:nvPr/>
        </p:nvSpPr>
        <p:spPr>
          <a:xfrm>
            <a:off x="3397250" y="2973335"/>
            <a:ext cx="2298700" cy="461665"/>
          </a:xfrm>
          <a:prstGeom prst="rect">
            <a:avLst/>
          </a:prstGeom>
          <a:noFill/>
          <a:ln>
            <a:solidFill>
              <a:schemeClr val="tx1"/>
            </a:solidFill>
          </a:ln>
        </p:spPr>
        <p:txBody>
          <a:bodyPr wrap="square" rtlCol="0">
            <a:spAutoFit/>
          </a:bodyPr>
          <a:lstStyle/>
          <a:p>
            <a:pPr algn="ctr"/>
            <a:r>
              <a:rPr lang="en-US" dirty="0" err="1" smtClean="0"/>
              <a:t>NDPluginPva</a:t>
            </a:r>
            <a:endParaRPr lang="en-US" dirty="0" smtClean="0"/>
          </a:p>
        </p:txBody>
      </p:sp>
      <p:sp>
        <p:nvSpPr>
          <p:cNvPr id="9" name="TextBox 8"/>
          <p:cNvSpPr txBox="1"/>
          <p:nvPr/>
        </p:nvSpPr>
        <p:spPr>
          <a:xfrm>
            <a:off x="6019800" y="2973335"/>
            <a:ext cx="2540000" cy="461665"/>
          </a:xfrm>
          <a:prstGeom prst="rect">
            <a:avLst/>
          </a:prstGeom>
          <a:noFill/>
          <a:ln>
            <a:solidFill>
              <a:schemeClr val="tx1"/>
            </a:solidFill>
          </a:ln>
        </p:spPr>
        <p:txBody>
          <a:bodyPr wrap="square" rtlCol="0">
            <a:spAutoFit/>
          </a:bodyPr>
          <a:lstStyle/>
          <a:p>
            <a:pPr algn="ctr"/>
            <a:r>
              <a:rPr lang="en-US" dirty="0" err="1" smtClean="0"/>
              <a:t>NDPluginPva</a:t>
            </a:r>
            <a:endParaRPr lang="en-US" dirty="0" smtClean="0"/>
          </a:p>
        </p:txBody>
      </p:sp>
      <p:sp>
        <p:nvSpPr>
          <p:cNvPr id="10" name="TextBox 9"/>
          <p:cNvSpPr txBox="1"/>
          <p:nvPr/>
        </p:nvSpPr>
        <p:spPr>
          <a:xfrm>
            <a:off x="838200" y="3615031"/>
            <a:ext cx="2260600" cy="461665"/>
          </a:xfrm>
          <a:prstGeom prst="rect">
            <a:avLst/>
          </a:prstGeom>
          <a:noFill/>
          <a:ln>
            <a:solidFill>
              <a:schemeClr val="tx1"/>
            </a:solidFill>
          </a:ln>
        </p:spPr>
        <p:txBody>
          <a:bodyPr wrap="square" rtlCol="0">
            <a:spAutoFit/>
          </a:bodyPr>
          <a:lstStyle/>
          <a:p>
            <a:pPr algn="ctr"/>
            <a:r>
              <a:rPr lang="en-US" dirty="0" err="1" smtClean="0">
                <a:solidFill>
                  <a:srgbClr val="FF0000"/>
                </a:solidFill>
              </a:rPr>
              <a:t>pvaDriver</a:t>
            </a:r>
            <a:endParaRPr lang="en-US" dirty="0" smtClean="0">
              <a:solidFill>
                <a:srgbClr val="FF0000"/>
              </a:solidFill>
            </a:endParaRPr>
          </a:p>
        </p:txBody>
      </p:sp>
      <p:sp>
        <p:nvSpPr>
          <p:cNvPr id="11" name="TextBox 10"/>
          <p:cNvSpPr txBox="1"/>
          <p:nvPr/>
        </p:nvSpPr>
        <p:spPr>
          <a:xfrm>
            <a:off x="838200" y="4262735"/>
            <a:ext cx="2260600" cy="461665"/>
          </a:xfrm>
          <a:prstGeom prst="rect">
            <a:avLst/>
          </a:prstGeom>
          <a:noFill/>
          <a:ln>
            <a:solidFill>
              <a:schemeClr val="tx1"/>
            </a:solidFill>
          </a:ln>
        </p:spPr>
        <p:txBody>
          <a:bodyPr wrap="square" rtlCol="0">
            <a:spAutoFit/>
          </a:bodyPr>
          <a:lstStyle/>
          <a:p>
            <a:pPr algn="ctr"/>
            <a:r>
              <a:rPr lang="en-US" dirty="0" smtClean="0">
                <a:solidFill>
                  <a:srgbClr val="FF0000"/>
                </a:solidFill>
              </a:rPr>
              <a:t>NDFileHDF5</a:t>
            </a:r>
          </a:p>
        </p:txBody>
      </p:sp>
      <p:sp>
        <p:nvSpPr>
          <p:cNvPr id="12" name="TextBox 11"/>
          <p:cNvSpPr txBox="1"/>
          <p:nvPr/>
        </p:nvSpPr>
        <p:spPr>
          <a:xfrm>
            <a:off x="3403600" y="3615031"/>
            <a:ext cx="2286000" cy="461665"/>
          </a:xfrm>
          <a:prstGeom prst="rect">
            <a:avLst/>
          </a:prstGeom>
          <a:noFill/>
          <a:ln>
            <a:solidFill>
              <a:schemeClr val="tx1"/>
            </a:solidFill>
          </a:ln>
        </p:spPr>
        <p:txBody>
          <a:bodyPr wrap="square" rtlCol="0">
            <a:spAutoFit/>
          </a:bodyPr>
          <a:lstStyle/>
          <a:p>
            <a:pPr algn="ctr"/>
            <a:r>
              <a:rPr lang="en-US" dirty="0" err="1" smtClean="0">
                <a:solidFill>
                  <a:schemeClr val="accent2"/>
                </a:solidFill>
              </a:rPr>
              <a:t>pvaDriver</a:t>
            </a:r>
            <a:endParaRPr lang="en-US" dirty="0" smtClean="0">
              <a:solidFill>
                <a:schemeClr val="accent2"/>
              </a:solidFill>
            </a:endParaRPr>
          </a:p>
        </p:txBody>
      </p:sp>
      <p:sp>
        <p:nvSpPr>
          <p:cNvPr id="13" name="TextBox 12"/>
          <p:cNvSpPr txBox="1"/>
          <p:nvPr/>
        </p:nvSpPr>
        <p:spPr>
          <a:xfrm>
            <a:off x="3406775" y="4262735"/>
            <a:ext cx="2279650" cy="461665"/>
          </a:xfrm>
          <a:prstGeom prst="rect">
            <a:avLst/>
          </a:prstGeom>
          <a:noFill/>
          <a:ln>
            <a:solidFill>
              <a:schemeClr val="tx1"/>
            </a:solidFill>
          </a:ln>
        </p:spPr>
        <p:txBody>
          <a:bodyPr wrap="square" rtlCol="0">
            <a:spAutoFit/>
          </a:bodyPr>
          <a:lstStyle/>
          <a:p>
            <a:pPr algn="ctr"/>
            <a:r>
              <a:rPr lang="en-US" dirty="0" smtClean="0">
                <a:solidFill>
                  <a:schemeClr val="accent2"/>
                </a:solidFill>
              </a:rPr>
              <a:t>NDFileHDF5</a:t>
            </a:r>
          </a:p>
        </p:txBody>
      </p:sp>
      <p:sp>
        <p:nvSpPr>
          <p:cNvPr id="14" name="TextBox 13"/>
          <p:cNvSpPr txBox="1"/>
          <p:nvPr/>
        </p:nvSpPr>
        <p:spPr>
          <a:xfrm>
            <a:off x="6019800" y="3615031"/>
            <a:ext cx="2540000" cy="461665"/>
          </a:xfrm>
          <a:prstGeom prst="rect">
            <a:avLst/>
          </a:prstGeom>
          <a:noFill/>
          <a:ln>
            <a:solidFill>
              <a:schemeClr val="tx1"/>
            </a:solidFill>
          </a:ln>
        </p:spPr>
        <p:txBody>
          <a:bodyPr wrap="square" rtlCol="0">
            <a:spAutoFit/>
          </a:bodyPr>
          <a:lstStyle/>
          <a:p>
            <a:pPr algn="ctr"/>
            <a:r>
              <a:rPr lang="en-US" dirty="0" err="1" smtClean="0">
                <a:solidFill>
                  <a:srgbClr val="00B050"/>
                </a:solidFill>
              </a:rPr>
              <a:t>pvaDriver</a:t>
            </a:r>
            <a:endParaRPr lang="en-US" dirty="0" smtClean="0">
              <a:solidFill>
                <a:srgbClr val="00B050"/>
              </a:solidFill>
            </a:endParaRPr>
          </a:p>
        </p:txBody>
      </p:sp>
      <p:sp>
        <p:nvSpPr>
          <p:cNvPr id="15" name="TextBox 14"/>
          <p:cNvSpPr txBox="1"/>
          <p:nvPr/>
        </p:nvSpPr>
        <p:spPr>
          <a:xfrm>
            <a:off x="6019800" y="4262735"/>
            <a:ext cx="2540000" cy="461665"/>
          </a:xfrm>
          <a:prstGeom prst="rect">
            <a:avLst/>
          </a:prstGeom>
          <a:noFill/>
          <a:ln>
            <a:solidFill>
              <a:schemeClr val="tx1"/>
            </a:solidFill>
          </a:ln>
        </p:spPr>
        <p:txBody>
          <a:bodyPr wrap="square" rtlCol="0">
            <a:spAutoFit/>
          </a:bodyPr>
          <a:lstStyle/>
          <a:p>
            <a:pPr algn="ctr"/>
            <a:r>
              <a:rPr lang="en-US" dirty="0" smtClean="0">
                <a:solidFill>
                  <a:srgbClr val="00B050"/>
                </a:solidFill>
              </a:rPr>
              <a:t>NDFileHDF5</a:t>
            </a:r>
          </a:p>
        </p:txBody>
      </p:sp>
      <p:cxnSp>
        <p:nvCxnSpPr>
          <p:cNvPr id="16" name="Straight Arrow Connector 15"/>
          <p:cNvCxnSpPr/>
          <p:nvPr/>
        </p:nvCxnSpPr>
        <p:spPr bwMode="auto">
          <a:xfrm>
            <a:off x="4546600" y="1909465"/>
            <a:ext cx="0" cy="22190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8" name="Straight Arrow Connector 17"/>
          <p:cNvCxnSpPr/>
          <p:nvPr/>
        </p:nvCxnSpPr>
        <p:spPr bwMode="auto">
          <a:xfrm>
            <a:off x="4546600" y="2593032"/>
            <a:ext cx="0" cy="38030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3" name="Straight Arrow Connector 22"/>
          <p:cNvCxnSpPr>
            <a:stCxn id="6" idx="2"/>
            <a:endCxn id="7" idx="0"/>
          </p:cNvCxnSpPr>
          <p:nvPr/>
        </p:nvCxnSpPr>
        <p:spPr bwMode="auto">
          <a:xfrm flipH="1">
            <a:off x="1968500" y="2593032"/>
            <a:ext cx="2578100" cy="38030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5" name="Straight Arrow Connector 24"/>
          <p:cNvCxnSpPr>
            <a:stCxn id="6" idx="2"/>
            <a:endCxn id="9" idx="0"/>
          </p:cNvCxnSpPr>
          <p:nvPr/>
        </p:nvCxnSpPr>
        <p:spPr bwMode="auto">
          <a:xfrm>
            <a:off x="4546600" y="2593032"/>
            <a:ext cx="2743200" cy="38030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7" name="Straight Arrow Connector 26"/>
          <p:cNvCxnSpPr>
            <a:stCxn id="9" idx="2"/>
            <a:endCxn id="14" idx="0"/>
          </p:cNvCxnSpPr>
          <p:nvPr/>
        </p:nvCxnSpPr>
        <p:spPr bwMode="auto">
          <a:xfrm>
            <a:off x="7289800" y="3435000"/>
            <a:ext cx="0" cy="18003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9" name="Straight Arrow Connector 28"/>
          <p:cNvCxnSpPr/>
          <p:nvPr/>
        </p:nvCxnSpPr>
        <p:spPr bwMode="auto">
          <a:xfrm>
            <a:off x="4546600" y="3435000"/>
            <a:ext cx="0" cy="18003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1" name="Straight Arrow Connector 30"/>
          <p:cNvCxnSpPr>
            <a:stCxn id="7" idx="2"/>
            <a:endCxn id="10" idx="0"/>
          </p:cNvCxnSpPr>
          <p:nvPr/>
        </p:nvCxnSpPr>
        <p:spPr bwMode="auto">
          <a:xfrm>
            <a:off x="1968500" y="3435000"/>
            <a:ext cx="0" cy="18003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3313" name="Straight Arrow Connector 13312"/>
          <p:cNvCxnSpPr>
            <a:stCxn id="10" idx="2"/>
            <a:endCxn id="11" idx="0"/>
          </p:cNvCxnSpPr>
          <p:nvPr/>
        </p:nvCxnSpPr>
        <p:spPr bwMode="auto">
          <a:xfrm>
            <a:off x="1968500" y="4076696"/>
            <a:ext cx="0" cy="18603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3317" name="Straight Arrow Connector 13316"/>
          <p:cNvCxnSpPr/>
          <p:nvPr/>
        </p:nvCxnSpPr>
        <p:spPr bwMode="auto">
          <a:xfrm>
            <a:off x="4546600" y="4076696"/>
            <a:ext cx="0" cy="18603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3319" name="Straight Arrow Connector 13318"/>
          <p:cNvCxnSpPr>
            <a:stCxn id="14" idx="2"/>
            <a:endCxn id="15" idx="0"/>
          </p:cNvCxnSpPr>
          <p:nvPr/>
        </p:nvCxnSpPr>
        <p:spPr bwMode="auto">
          <a:xfrm>
            <a:off x="7289800" y="4076696"/>
            <a:ext cx="0" cy="18603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 name="TextBox 2"/>
          <p:cNvSpPr txBox="1"/>
          <p:nvPr/>
        </p:nvSpPr>
        <p:spPr>
          <a:xfrm>
            <a:off x="3365500" y="1447800"/>
            <a:ext cx="2362200" cy="461665"/>
          </a:xfrm>
          <a:prstGeom prst="rect">
            <a:avLst/>
          </a:prstGeom>
          <a:noFill/>
          <a:ln>
            <a:solidFill>
              <a:schemeClr val="tx1"/>
            </a:solidFill>
          </a:ln>
        </p:spPr>
        <p:txBody>
          <a:bodyPr wrap="square" rtlCol="0">
            <a:spAutoFit/>
          </a:bodyPr>
          <a:lstStyle/>
          <a:p>
            <a:pPr algn="ctr"/>
            <a:r>
              <a:rPr lang="en-US" dirty="0" err="1" smtClean="0"/>
              <a:t>ADSimDetector</a:t>
            </a:r>
            <a:endParaRPr lang="en-US" dirty="0" smtClean="0"/>
          </a:p>
        </p:txBody>
      </p:sp>
      <p:sp>
        <p:nvSpPr>
          <p:cNvPr id="6" name="TextBox 5"/>
          <p:cNvSpPr txBox="1"/>
          <p:nvPr/>
        </p:nvSpPr>
        <p:spPr>
          <a:xfrm>
            <a:off x="3276600" y="2131367"/>
            <a:ext cx="2540000" cy="461665"/>
          </a:xfrm>
          <a:prstGeom prst="rect">
            <a:avLst/>
          </a:prstGeom>
          <a:noFill/>
          <a:ln>
            <a:solidFill>
              <a:schemeClr val="tx1"/>
            </a:solidFill>
          </a:ln>
        </p:spPr>
        <p:txBody>
          <a:bodyPr wrap="square" rtlCol="0">
            <a:spAutoFit/>
          </a:bodyPr>
          <a:lstStyle/>
          <a:p>
            <a:pPr algn="ctr"/>
            <a:r>
              <a:rPr lang="en-US" dirty="0" err="1" smtClean="0"/>
              <a:t>NDPluginScatter</a:t>
            </a:r>
            <a:endParaRPr lang="en-US" dirty="0" smtClean="0"/>
          </a:p>
        </p:txBody>
      </p:sp>
      <p:sp>
        <p:nvSpPr>
          <p:cNvPr id="13321" name="TextBox 13320"/>
          <p:cNvSpPr txBox="1"/>
          <p:nvPr/>
        </p:nvSpPr>
        <p:spPr>
          <a:xfrm>
            <a:off x="7366000" y="1235586"/>
            <a:ext cx="1219200" cy="1569660"/>
          </a:xfrm>
          <a:prstGeom prst="rect">
            <a:avLst/>
          </a:prstGeom>
          <a:noFill/>
        </p:spPr>
        <p:txBody>
          <a:bodyPr wrap="square" rtlCol="0">
            <a:spAutoFit/>
          </a:bodyPr>
          <a:lstStyle/>
          <a:p>
            <a:r>
              <a:rPr lang="en-US" dirty="0" smtClean="0"/>
              <a:t>IOC #1</a:t>
            </a:r>
          </a:p>
          <a:p>
            <a:r>
              <a:rPr lang="en-US" dirty="0" smtClean="0">
                <a:solidFill>
                  <a:srgbClr val="FF0000"/>
                </a:solidFill>
              </a:rPr>
              <a:t>IOC #2</a:t>
            </a:r>
          </a:p>
          <a:p>
            <a:r>
              <a:rPr lang="en-US" dirty="0" smtClean="0">
                <a:solidFill>
                  <a:srgbClr val="0066FF"/>
                </a:solidFill>
              </a:rPr>
              <a:t>IOC #</a:t>
            </a:r>
            <a:r>
              <a:rPr lang="en-US" dirty="0">
                <a:solidFill>
                  <a:srgbClr val="0066FF"/>
                </a:solidFill>
              </a:rPr>
              <a:t>3</a:t>
            </a:r>
            <a:endParaRPr lang="en-US" dirty="0" smtClean="0">
              <a:solidFill>
                <a:srgbClr val="0066FF"/>
              </a:solidFill>
            </a:endParaRPr>
          </a:p>
          <a:p>
            <a:r>
              <a:rPr lang="en-US" dirty="0" smtClean="0">
                <a:solidFill>
                  <a:srgbClr val="00B050"/>
                </a:solidFill>
              </a:rPr>
              <a:t>IOC #4</a:t>
            </a:r>
            <a:endParaRPr lang="en-US" dirty="0">
              <a:solidFill>
                <a:srgbClr val="00B050"/>
              </a:solidFill>
            </a:endParaRPr>
          </a:p>
        </p:txBody>
      </p:sp>
    </p:spTree>
    <p:extLst>
      <p:ext uri="{BB962C8B-B14F-4D97-AF65-F5344CB8AC3E}">
        <p14:creationId xmlns:p14="http://schemas.microsoft.com/office/powerpoint/2010/main" val="4323335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667000" y="76200"/>
            <a:ext cx="3733800" cy="762000"/>
          </a:xfrm>
        </p:spPr>
        <p:txBody>
          <a:bodyPr/>
          <a:lstStyle/>
          <a:p>
            <a:r>
              <a:rPr lang="en-US" altLang="en-US" sz="4000" b="1" dirty="0" err="1" smtClean="0">
                <a:solidFill>
                  <a:srgbClr val="0066FF"/>
                </a:solidFill>
              </a:rPr>
              <a:t>ADSupport</a:t>
            </a:r>
            <a:endParaRPr lang="en-US" altLang="en-US" sz="4000" b="1" dirty="0" smtClean="0">
              <a:solidFill>
                <a:srgbClr val="0066FF"/>
              </a:solidFill>
            </a:endParaRPr>
          </a:p>
        </p:txBody>
      </p:sp>
      <p:sp>
        <p:nvSpPr>
          <p:cNvPr id="5" name="Rectangle 3"/>
          <p:cNvSpPr txBox="1">
            <a:spLocks noChangeArrowheads="1"/>
          </p:cNvSpPr>
          <p:nvPr/>
        </p:nvSpPr>
        <p:spPr bwMode="auto">
          <a:xfrm>
            <a:off x="457200" y="990600"/>
            <a:ext cx="7924800" cy="5257800"/>
          </a:xfrm>
          <a:prstGeom prst="rect">
            <a:avLst/>
          </a:prstGeom>
          <a:noFill/>
          <a:ln w="9525">
            <a:noFill/>
            <a:miter lim="800000"/>
            <a:headEnd/>
            <a:tailEnd/>
          </a:ln>
        </p:spPr>
        <p:txBody>
          <a:bodyPr/>
          <a:lstStyle/>
          <a:p>
            <a:pPr marL="182880" indent="-182880">
              <a:lnSpc>
                <a:spcPct val="80000"/>
              </a:lnSpc>
              <a:spcBef>
                <a:spcPct val="20000"/>
              </a:spcBef>
              <a:buFont typeface="Arial" pitchFamily="34" charset="0"/>
              <a:buChar char="•"/>
              <a:defRPr/>
            </a:pPr>
            <a:r>
              <a:rPr lang="en-US" kern="0" dirty="0">
                <a:latin typeface="+mn-lt"/>
              </a:rPr>
              <a:t>N</a:t>
            </a:r>
            <a:r>
              <a:rPr lang="en-US" kern="0" dirty="0" smtClean="0">
                <a:latin typeface="+mn-lt"/>
              </a:rPr>
              <a:t>ew </a:t>
            </a:r>
            <a:r>
              <a:rPr lang="en-US" kern="0" dirty="0">
                <a:latin typeface="+mn-lt"/>
              </a:rPr>
              <a:t>repository </a:t>
            </a:r>
            <a:r>
              <a:rPr lang="en-US" kern="0" dirty="0" err="1" smtClean="0">
                <a:latin typeface="+mn-lt"/>
              </a:rPr>
              <a:t>ADSupport</a:t>
            </a:r>
            <a:endParaRPr lang="en-US" kern="0" dirty="0">
              <a:latin typeface="+mn-lt"/>
            </a:endParaRPr>
          </a:p>
          <a:p>
            <a:pPr marL="182880" indent="-182880">
              <a:lnSpc>
                <a:spcPct val="80000"/>
              </a:lnSpc>
              <a:spcBef>
                <a:spcPct val="20000"/>
              </a:spcBef>
              <a:buFont typeface="Arial" pitchFamily="34" charset="0"/>
              <a:buChar char="•"/>
              <a:defRPr/>
            </a:pPr>
            <a:r>
              <a:rPr lang="en-US" kern="0" dirty="0" smtClean="0">
                <a:latin typeface="+mn-lt"/>
              </a:rPr>
              <a:t>Source </a:t>
            </a:r>
            <a:r>
              <a:rPr lang="en-US" kern="0" dirty="0">
                <a:latin typeface="+mn-lt"/>
              </a:rPr>
              <a:t>code for all 3rd party libraries used by </a:t>
            </a:r>
            <a:r>
              <a:rPr lang="en-US" kern="0" dirty="0" err="1">
                <a:latin typeface="+mn-lt"/>
              </a:rPr>
              <a:t>ADCore</a:t>
            </a:r>
            <a:r>
              <a:rPr lang="en-US" kern="0" dirty="0" smtClean="0">
                <a:latin typeface="+mn-lt"/>
              </a:rPr>
              <a:t>.</a:t>
            </a:r>
          </a:p>
          <a:p>
            <a:pPr marL="640080" lvl="1" indent="-182880">
              <a:lnSpc>
                <a:spcPct val="80000"/>
              </a:lnSpc>
              <a:spcBef>
                <a:spcPct val="20000"/>
              </a:spcBef>
              <a:buFont typeface="Arial" pitchFamily="34" charset="0"/>
              <a:buChar char="•"/>
              <a:defRPr/>
            </a:pPr>
            <a:r>
              <a:rPr lang="en-US" sz="2000" kern="0" dirty="0">
                <a:latin typeface="+mn-lt"/>
              </a:rPr>
              <a:t>h</a:t>
            </a:r>
            <a:r>
              <a:rPr lang="en-US" sz="2000" kern="0" dirty="0" smtClean="0">
                <a:latin typeface="+mn-lt"/>
              </a:rPr>
              <a:t>df5,  jpeg,  </a:t>
            </a:r>
            <a:r>
              <a:rPr lang="en-US" sz="2000" kern="0" dirty="0" err="1" smtClean="0">
                <a:latin typeface="+mn-lt"/>
              </a:rPr>
              <a:t>GraphicsMagick</a:t>
            </a:r>
            <a:r>
              <a:rPr lang="en-US" sz="2000" kern="0" dirty="0" smtClean="0">
                <a:latin typeface="+mn-lt"/>
              </a:rPr>
              <a:t>, </a:t>
            </a:r>
            <a:r>
              <a:rPr lang="en-US" sz="2000" kern="0" dirty="0" err="1" smtClean="0">
                <a:latin typeface="+mn-lt"/>
              </a:rPr>
              <a:t>netCDF</a:t>
            </a:r>
            <a:r>
              <a:rPr lang="en-US" sz="2000" kern="0" dirty="0" smtClean="0">
                <a:latin typeface="+mn-lt"/>
              </a:rPr>
              <a:t>, nexus,  </a:t>
            </a:r>
            <a:r>
              <a:rPr lang="en-US" sz="2000" kern="0" dirty="0" err="1" smtClean="0">
                <a:latin typeface="+mn-lt"/>
              </a:rPr>
              <a:t>szip</a:t>
            </a:r>
            <a:r>
              <a:rPr lang="en-US" sz="2000" kern="0" dirty="0" smtClean="0">
                <a:latin typeface="+mn-lt"/>
              </a:rPr>
              <a:t>,  tiff,  xml2,  </a:t>
            </a:r>
            <a:r>
              <a:rPr lang="en-US" sz="2000" kern="0" dirty="0" err="1" smtClean="0">
                <a:latin typeface="+mn-lt"/>
              </a:rPr>
              <a:t>zlib</a:t>
            </a:r>
            <a:r>
              <a:rPr lang="en-US" sz="2000" kern="0" dirty="0" smtClean="0">
                <a:latin typeface="+mn-lt"/>
              </a:rPr>
              <a:t> </a:t>
            </a:r>
          </a:p>
          <a:p>
            <a:pPr marL="182880" indent="-182880">
              <a:lnSpc>
                <a:spcPct val="80000"/>
              </a:lnSpc>
              <a:spcBef>
                <a:spcPct val="20000"/>
              </a:spcBef>
              <a:buFont typeface="Arial" pitchFamily="34" charset="0"/>
              <a:buChar char="•"/>
              <a:defRPr/>
            </a:pPr>
            <a:r>
              <a:rPr lang="en-US" kern="0" dirty="0" err="1" smtClean="0">
                <a:latin typeface="+mn-lt"/>
              </a:rPr>
              <a:t>ADBinaries</a:t>
            </a:r>
            <a:r>
              <a:rPr lang="en-US" kern="0" dirty="0" smtClean="0">
                <a:latin typeface="+mn-lt"/>
              </a:rPr>
              <a:t> no longer used.</a:t>
            </a:r>
          </a:p>
          <a:p>
            <a:pPr marL="640080" lvl="1" indent="-182880">
              <a:lnSpc>
                <a:spcPct val="80000"/>
              </a:lnSpc>
              <a:spcBef>
                <a:spcPct val="20000"/>
              </a:spcBef>
              <a:buFont typeface="Arial" pitchFamily="34" charset="0"/>
              <a:buChar char="•"/>
              <a:defRPr/>
            </a:pPr>
            <a:r>
              <a:rPr lang="en-US" sz="2000" kern="0" dirty="0" smtClean="0">
                <a:latin typeface="+mn-lt"/>
              </a:rPr>
              <a:t>Pre-built libraries for Windows too difficult to maintain, now all built from source using EPICS build system</a:t>
            </a:r>
            <a:endParaRPr lang="en-US" sz="2000" kern="0" dirty="0">
              <a:latin typeface="+mn-lt"/>
            </a:endParaRPr>
          </a:p>
          <a:p>
            <a:pPr marL="182880" indent="-182880">
              <a:lnSpc>
                <a:spcPct val="80000"/>
              </a:lnSpc>
              <a:spcBef>
                <a:spcPct val="20000"/>
              </a:spcBef>
              <a:buFont typeface="Arial" pitchFamily="34" charset="0"/>
              <a:buChar char="•"/>
              <a:defRPr/>
            </a:pPr>
            <a:r>
              <a:rPr lang="en-US" kern="0" dirty="0" err="1" smtClean="0">
                <a:latin typeface="+mn-lt"/>
              </a:rPr>
              <a:t>ADSupport</a:t>
            </a:r>
            <a:r>
              <a:rPr lang="en-US" kern="0" dirty="0" smtClean="0">
                <a:latin typeface="+mn-lt"/>
              </a:rPr>
              <a:t> </a:t>
            </a:r>
            <a:r>
              <a:rPr lang="en-US" kern="0" dirty="0">
                <a:latin typeface="+mn-lt"/>
              </a:rPr>
              <a:t>can be built for </a:t>
            </a:r>
            <a:endParaRPr lang="en-US" kern="0" dirty="0" smtClean="0">
              <a:latin typeface="+mn-lt"/>
            </a:endParaRPr>
          </a:p>
          <a:p>
            <a:pPr marL="640080" lvl="1" indent="-182880">
              <a:lnSpc>
                <a:spcPct val="80000"/>
              </a:lnSpc>
              <a:spcBef>
                <a:spcPct val="20000"/>
              </a:spcBef>
              <a:buFont typeface="Arial" pitchFamily="34" charset="0"/>
              <a:buChar char="•"/>
              <a:defRPr/>
            </a:pPr>
            <a:r>
              <a:rPr lang="en-US" sz="2000" kern="0" dirty="0" smtClean="0">
                <a:latin typeface="+mn-lt"/>
              </a:rPr>
              <a:t>Windows </a:t>
            </a:r>
            <a:r>
              <a:rPr lang="en-US" sz="2000" kern="0" dirty="0">
                <a:latin typeface="+mn-lt"/>
              </a:rPr>
              <a:t>(Visual Studio or </a:t>
            </a:r>
            <a:r>
              <a:rPr lang="en-US" sz="2000" kern="0" dirty="0" err="1">
                <a:latin typeface="+mn-lt"/>
              </a:rPr>
              <a:t>MinGW</a:t>
            </a:r>
            <a:r>
              <a:rPr lang="en-US" sz="2000" kern="0" dirty="0">
                <a:latin typeface="+mn-lt"/>
              </a:rPr>
              <a:t>, 32/64 bit, static/dynamic), </a:t>
            </a:r>
            <a:endParaRPr lang="en-US" sz="2000" kern="0" dirty="0" smtClean="0">
              <a:latin typeface="+mn-lt"/>
            </a:endParaRPr>
          </a:p>
          <a:p>
            <a:pPr marL="640080" lvl="1" indent="-182880">
              <a:lnSpc>
                <a:spcPct val="80000"/>
              </a:lnSpc>
              <a:spcBef>
                <a:spcPct val="20000"/>
              </a:spcBef>
              <a:buFont typeface="Arial" pitchFamily="34" charset="0"/>
              <a:buChar char="•"/>
              <a:defRPr/>
            </a:pPr>
            <a:r>
              <a:rPr lang="en-US" sz="2000" kern="0" dirty="0" smtClean="0">
                <a:latin typeface="+mn-lt"/>
              </a:rPr>
              <a:t>Linux </a:t>
            </a:r>
            <a:r>
              <a:rPr lang="en-US" sz="2000" kern="0" dirty="0">
                <a:latin typeface="+mn-lt"/>
              </a:rPr>
              <a:t>(currently Intel architectures only, 32/64 bit), </a:t>
            </a:r>
            <a:endParaRPr lang="en-US" sz="2000" kern="0" dirty="0" smtClean="0">
              <a:latin typeface="+mn-lt"/>
            </a:endParaRPr>
          </a:p>
          <a:p>
            <a:pPr marL="640080" lvl="1" indent="-182880">
              <a:lnSpc>
                <a:spcPct val="80000"/>
              </a:lnSpc>
              <a:spcBef>
                <a:spcPct val="20000"/>
              </a:spcBef>
              <a:buFont typeface="Arial" pitchFamily="34" charset="0"/>
              <a:buChar char="•"/>
              <a:defRPr/>
            </a:pPr>
            <a:r>
              <a:rPr lang="en-US" sz="2000" kern="0" dirty="0" smtClean="0">
                <a:latin typeface="+mn-lt"/>
              </a:rPr>
              <a:t>Darwin</a:t>
            </a:r>
          </a:p>
          <a:p>
            <a:pPr marL="640080" lvl="1" indent="-182880">
              <a:lnSpc>
                <a:spcPct val="80000"/>
              </a:lnSpc>
              <a:spcBef>
                <a:spcPct val="20000"/>
              </a:spcBef>
              <a:buFont typeface="Arial" pitchFamily="34" charset="0"/>
              <a:buChar char="•"/>
              <a:defRPr/>
            </a:pPr>
            <a:r>
              <a:rPr lang="en-US" sz="2000" kern="0" dirty="0" err="1" smtClean="0">
                <a:latin typeface="+mn-lt"/>
              </a:rPr>
              <a:t>vxWorks</a:t>
            </a:r>
            <a:r>
              <a:rPr lang="en-US" sz="2000" kern="0" dirty="0" smtClean="0">
                <a:latin typeface="+mn-lt"/>
              </a:rPr>
              <a:t> </a:t>
            </a:r>
            <a:r>
              <a:rPr lang="en-US" sz="2000" kern="0" dirty="0">
                <a:latin typeface="+mn-lt"/>
              </a:rPr>
              <a:t>(currently big-endian 32-bit architectures only).</a:t>
            </a:r>
          </a:p>
          <a:p>
            <a:pPr marL="182880" indent="-182880">
              <a:lnSpc>
                <a:spcPct val="80000"/>
              </a:lnSpc>
              <a:spcBef>
                <a:spcPct val="20000"/>
              </a:spcBef>
              <a:buFont typeface="Arial" pitchFamily="34" charset="0"/>
              <a:buChar char="•"/>
              <a:defRPr/>
            </a:pPr>
            <a:r>
              <a:rPr lang="en-US" kern="0" dirty="0" err="1" smtClean="0">
                <a:latin typeface="+mn-lt"/>
              </a:rPr>
              <a:t>vxWorks</a:t>
            </a:r>
            <a:r>
              <a:rPr lang="en-US" kern="0" dirty="0" smtClean="0">
                <a:latin typeface="+mn-lt"/>
              </a:rPr>
              <a:t> previously supported only </a:t>
            </a:r>
            <a:r>
              <a:rPr lang="en-US" kern="0" dirty="0" err="1" smtClean="0">
                <a:latin typeface="+mn-lt"/>
              </a:rPr>
              <a:t>netCDF</a:t>
            </a:r>
            <a:r>
              <a:rPr lang="en-US" kern="0" dirty="0" smtClean="0">
                <a:latin typeface="+mn-lt"/>
              </a:rPr>
              <a:t> file plugin</a:t>
            </a:r>
          </a:p>
          <a:p>
            <a:pPr marL="640080" lvl="1" indent="-182880">
              <a:lnSpc>
                <a:spcPct val="80000"/>
              </a:lnSpc>
              <a:spcBef>
                <a:spcPct val="20000"/>
              </a:spcBef>
              <a:buFont typeface="Arial" pitchFamily="34" charset="0"/>
              <a:buChar char="•"/>
              <a:defRPr/>
            </a:pPr>
            <a:r>
              <a:rPr lang="en-US" sz="2000" kern="0" dirty="0">
                <a:latin typeface="+mn-lt"/>
              </a:rPr>
              <a:t>A</a:t>
            </a:r>
            <a:r>
              <a:rPr lang="en-US" sz="2000" kern="0" dirty="0" smtClean="0">
                <a:latin typeface="+mn-lt"/>
              </a:rPr>
              <a:t>ll </a:t>
            </a:r>
            <a:r>
              <a:rPr lang="en-US" sz="2000" kern="0" dirty="0">
                <a:latin typeface="+mn-lt"/>
              </a:rPr>
              <a:t>file saving plugins </a:t>
            </a:r>
            <a:r>
              <a:rPr lang="en-US" sz="2000" kern="0" dirty="0" smtClean="0">
                <a:latin typeface="+mn-lt"/>
              </a:rPr>
              <a:t>now supported on </a:t>
            </a:r>
            <a:r>
              <a:rPr lang="en-US" sz="2000" kern="0" dirty="0" err="1">
                <a:latin typeface="+mn-lt"/>
              </a:rPr>
              <a:t>vxWorks</a:t>
            </a:r>
            <a:r>
              <a:rPr lang="en-US" sz="2000" kern="0" dirty="0">
                <a:latin typeface="+mn-lt"/>
              </a:rPr>
              <a:t> 6.x (TIFF, JPEG, </a:t>
            </a:r>
            <a:r>
              <a:rPr lang="en-US" sz="2000" kern="0" dirty="0" err="1">
                <a:latin typeface="+mn-lt"/>
              </a:rPr>
              <a:t>netCDF</a:t>
            </a:r>
            <a:r>
              <a:rPr lang="en-US" sz="2000" kern="0" dirty="0">
                <a:latin typeface="+mn-lt"/>
              </a:rPr>
              <a:t>, HDF5, Nexus). </a:t>
            </a:r>
            <a:endParaRPr lang="en-US" sz="2000" kern="0" dirty="0" smtClean="0">
              <a:latin typeface="+mn-lt"/>
            </a:endParaRPr>
          </a:p>
          <a:p>
            <a:pPr marL="640080" lvl="1" indent="-182880">
              <a:lnSpc>
                <a:spcPct val="80000"/>
              </a:lnSpc>
              <a:spcBef>
                <a:spcPct val="20000"/>
              </a:spcBef>
              <a:buFont typeface="Arial" pitchFamily="34" charset="0"/>
              <a:buChar char="•"/>
              <a:defRPr/>
            </a:pPr>
            <a:r>
              <a:rPr lang="en-US" sz="2000" kern="0" dirty="0" smtClean="0">
                <a:latin typeface="+mn-lt"/>
              </a:rPr>
              <a:t>HDF5 </a:t>
            </a:r>
            <a:r>
              <a:rPr lang="en-US" sz="2000" kern="0" dirty="0">
                <a:latin typeface="+mn-lt"/>
              </a:rPr>
              <a:t>and Nexus are not supported on </a:t>
            </a:r>
            <a:r>
              <a:rPr lang="en-US" sz="2000" kern="0" dirty="0" err="1">
                <a:latin typeface="+mn-lt"/>
              </a:rPr>
              <a:t>vxWorks</a:t>
            </a:r>
            <a:r>
              <a:rPr lang="en-US" sz="2000" kern="0" dirty="0">
                <a:latin typeface="+mn-lt"/>
              </a:rPr>
              <a:t> 5.x because the compiler is too old</a:t>
            </a:r>
            <a:r>
              <a:rPr lang="en-US" sz="2000" kern="0" dirty="0" smtClean="0">
                <a:latin typeface="+mn-lt"/>
              </a:rPr>
              <a:t>.</a:t>
            </a:r>
          </a:p>
          <a:p>
            <a:pPr marL="640080" lvl="1" indent="-182880">
              <a:lnSpc>
                <a:spcPct val="80000"/>
              </a:lnSpc>
              <a:spcBef>
                <a:spcPct val="20000"/>
              </a:spcBef>
              <a:buFont typeface="Arial" pitchFamily="34" charset="0"/>
              <a:buChar char="•"/>
              <a:defRPr/>
            </a:pPr>
            <a:r>
              <a:rPr lang="en-US" sz="2000" kern="0" dirty="0" smtClean="0">
                <a:latin typeface="+mn-lt"/>
              </a:rPr>
              <a:t>Could imagine migrating </a:t>
            </a:r>
            <a:r>
              <a:rPr lang="en-US" sz="2000" kern="0" dirty="0" err="1" smtClean="0">
                <a:latin typeface="+mn-lt"/>
              </a:rPr>
              <a:t>saveData</a:t>
            </a:r>
            <a:r>
              <a:rPr lang="en-US" sz="2000" kern="0" dirty="0" smtClean="0">
                <a:latin typeface="+mn-lt"/>
              </a:rPr>
              <a:t> to HDF5 since it now works on all platforms.</a:t>
            </a:r>
          </a:p>
          <a:p>
            <a:pPr marL="640080" lvl="1" indent="-182880">
              <a:lnSpc>
                <a:spcPct val="80000"/>
              </a:lnSpc>
              <a:spcBef>
                <a:spcPct val="20000"/>
              </a:spcBef>
              <a:buFont typeface="Arial" pitchFamily="34" charset="0"/>
              <a:buChar char="•"/>
              <a:defRPr/>
            </a:pPr>
            <a:endParaRPr lang="en-US" sz="2000" kern="0"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title"/>
          </p:nvPr>
        </p:nvSpPr>
        <p:spPr>
          <a:xfrm>
            <a:off x="685800" y="152400"/>
            <a:ext cx="7772400" cy="685800"/>
          </a:xfrm>
        </p:spPr>
        <p:txBody>
          <a:bodyPr/>
          <a:lstStyle/>
          <a:p>
            <a:r>
              <a:rPr lang="en-US" altLang="en-US" sz="4000" b="1" dirty="0" smtClean="0">
                <a:solidFill>
                  <a:srgbClr val="0066FF"/>
                </a:solidFill>
              </a:rPr>
              <a:t>Roadmap: </a:t>
            </a:r>
            <a:r>
              <a:rPr lang="en-US" altLang="en-US" sz="4000" b="1" dirty="0" err="1" smtClean="0">
                <a:solidFill>
                  <a:srgbClr val="0066FF"/>
                </a:solidFill>
              </a:rPr>
              <a:t>ADCore</a:t>
            </a:r>
            <a:r>
              <a:rPr lang="en-US" altLang="en-US" sz="4000" b="1" dirty="0" smtClean="0">
                <a:solidFill>
                  <a:srgbClr val="0066FF"/>
                </a:solidFill>
              </a:rPr>
              <a:t> </a:t>
            </a:r>
            <a:r>
              <a:rPr lang="en-US" altLang="en-US" sz="4000" b="1" dirty="0" smtClean="0">
                <a:solidFill>
                  <a:srgbClr val="0066FF"/>
                </a:solidFill>
              </a:rPr>
              <a:t>R4-0</a:t>
            </a:r>
            <a:endParaRPr lang="en-US" altLang="en-US" sz="4000" b="1" dirty="0" smtClean="0">
              <a:solidFill>
                <a:srgbClr val="0066FF"/>
              </a:solidFill>
            </a:endParaRPr>
          </a:p>
        </p:txBody>
      </p:sp>
      <p:sp>
        <p:nvSpPr>
          <p:cNvPr id="17411" name="Content Placeholder 3"/>
          <p:cNvSpPr>
            <a:spLocks noGrp="1"/>
          </p:cNvSpPr>
          <p:nvPr>
            <p:ph idx="1"/>
          </p:nvPr>
        </p:nvSpPr>
        <p:spPr>
          <a:xfrm>
            <a:off x="685800" y="914400"/>
            <a:ext cx="7772400" cy="4114800"/>
          </a:xfrm>
        </p:spPr>
        <p:txBody>
          <a:bodyPr/>
          <a:lstStyle/>
          <a:p>
            <a:r>
              <a:rPr lang="en-US" altLang="en-US" sz="2800" dirty="0" smtClean="0"/>
              <a:t>Put more functionality into </a:t>
            </a:r>
            <a:r>
              <a:rPr lang="en-US" altLang="en-US" sz="2800" dirty="0" err="1" smtClean="0"/>
              <a:t>ADDriver</a:t>
            </a:r>
            <a:r>
              <a:rPr lang="en-US" altLang="en-US" sz="2800" dirty="0" smtClean="0"/>
              <a:t> base </a:t>
            </a:r>
            <a:r>
              <a:rPr lang="en-US" altLang="en-US" sz="2800" dirty="0" smtClean="0"/>
              <a:t>class</a:t>
            </a:r>
            <a:endParaRPr lang="en-US" altLang="en-US" sz="2800" dirty="0" smtClean="0"/>
          </a:p>
          <a:p>
            <a:pPr lvl="1"/>
            <a:r>
              <a:rPr lang="en-US" altLang="en-US" sz="2400" dirty="0" smtClean="0"/>
              <a:t>Derived </a:t>
            </a:r>
            <a:r>
              <a:rPr lang="en-US" altLang="en-US" sz="2400" dirty="0" smtClean="0"/>
              <a:t>class would call </a:t>
            </a:r>
            <a:r>
              <a:rPr lang="en-US" altLang="en-US" sz="2400" dirty="0" err="1" smtClean="0"/>
              <a:t>ADDriver</a:t>
            </a:r>
            <a:r>
              <a:rPr lang="en-US" altLang="en-US" sz="2400" dirty="0" smtClean="0"/>
              <a:t>::</a:t>
            </a:r>
            <a:r>
              <a:rPr lang="en-US" altLang="en-US" sz="2400" dirty="0" err="1" smtClean="0"/>
              <a:t>doPluginCallbacks</a:t>
            </a:r>
            <a:r>
              <a:rPr lang="en-US" altLang="en-US" sz="2400" dirty="0" smtClean="0"/>
              <a:t>(), which would handle setting attributes, getting timestamp, calling plugins, etc.</a:t>
            </a:r>
          </a:p>
          <a:p>
            <a:r>
              <a:rPr lang="en-US" altLang="en-US" sz="2800" dirty="0" smtClean="0"/>
              <a:t>Simplify </a:t>
            </a:r>
            <a:r>
              <a:rPr lang="en-US" altLang="en-US" sz="2800" dirty="0" smtClean="0"/>
              <a:t>file saving modes (no more Single, Capture, Stream</a:t>
            </a:r>
            <a:r>
              <a:rPr lang="en-US" altLang="en-US" sz="2800" dirty="0" smtClean="0"/>
              <a:t>) and eliminate AutoSave</a:t>
            </a:r>
            <a:endParaRPr lang="en-US" altLang="en-US" sz="2800" dirty="0" smtClean="0"/>
          </a:p>
          <a:p>
            <a:r>
              <a:rPr lang="en-US" altLang="en-US" sz="2800" dirty="0" smtClean="0"/>
              <a:t>Implement </a:t>
            </a:r>
            <a:r>
              <a:rPr lang="en-US" altLang="en-US" sz="2800" dirty="0" err="1" smtClean="0"/>
              <a:t>NDPluginFile</a:t>
            </a:r>
            <a:r>
              <a:rPr lang="en-US" altLang="en-US" sz="2800" dirty="0" smtClean="0"/>
              <a:t>::</a:t>
            </a:r>
            <a:r>
              <a:rPr lang="en-US" altLang="en-US" sz="2800" dirty="0" err="1" smtClean="0"/>
              <a:t>readFile</a:t>
            </a:r>
            <a:r>
              <a:rPr lang="en-US" altLang="en-US" sz="2800" dirty="0" smtClean="0"/>
              <a:t>() for TIFF, perhaps others</a:t>
            </a:r>
          </a:p>
          <a:p>
            <a:r>
              <a:rPr lang="en-US" altLang="en-US" sz="2800" dirty="0" smtClean="0"/>
              <a:t>Add flag to prevent overwriting files</a:t>
            </a:r>
            <a:endParaRPr lang="en-US" altLang="en-US" sz="2800" dirty="0" smtClean="0"/>
          </a:p>
        </p:txBody>
      </p:sp>
    </p:spTree>
    <p:extLst>
      <p:ext uri="{BB962C8B-B14F-4D97-AF65-F5344CB8AC3E}">
        <p14:creationId xmlns:p14="http://schemas.microsoft.com/office/powerpoint/2010/main" val="48368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Roadmap: </a:t>
            </a:r>
            <a:r>
              <a:rPr lang="en-US" altLang="en-US" sz="4000" b="1" dirty="0" err="1" smtClean="0">
                <a:solidFill>
                  <a:srgbClr val="0066FF"/>
                </a:solidFill>
              </a:rPr>
              <a:t>ADCore</a:t>
            </a:r>
            <a:r>
              <a:rPr lang="en-US" altLang="en-US" sz="4000" b="1" dirty="0" smtClean="0">
                <a:solidFill>
                  <a:srgbClr val="0066FF"/>
                </a:solidFill>
              </a:rPr>
              <a:t> </a:t>
            </a:r>
            <a:r>
              <a:rPr lang="en-US" altLang="en-US" sz="4000" b="1" dirty="0" smtClean="0">
                <a:solidFill>
                  <a:srgbClr val="0066FF"/>
                </a:solidFill>
              </a:rPr>
              <a:t>R5-0</a:t>
            </a:r>
            <a:endParaRPr lang="en-US" altLang="en-US" sz="4000" b="1" dirty="0" smtClean="0">
              <a:solidFill>
                <a:srgbClr val="0066FF"/>
              </a:solidFill>
            </a:endParaRPr>
          </a:p>
        </p:txBody>
      </p:sp>
      <p:sp>
        <p:nvSpPr>
          <p:cNvPr id="20483" name="Content Placeholder 3"/>
          <p:cNvSpPr>
            <a:spLocks noGrp="1"/>
          </p:cNvSpPr>
          <p:nvPr>
            <p:ph idx="1"/>
          </p:nvPr>
        </p:nvSpPr>
        <p:spPr>
          <a:xfrm>
            <a:off x="685800" y="1143000"/>
            <a:ext cx="7772400" cy="4114800"/>
          </a:xfrm>
        </p:spPr>
        <p:txBody>
          <a:bodyPr/>
          <a:lstStyle/>
          <a:p>
            <a:r>
              <a:rPr lang="en-US" altLang="en-US" dirty="0" smtClean="0"/>
              <a:t>Change </a:t>
            </a:r>
            <a:r>
              <a:rPr lang="en-US" altLang="en-US" dirty="0" err="1" smtClean="0"/>
              <a:t>NDArray</a:t>
            </a:r>
            <a:r>
              <a:rPr lang="en-US" altLang="en-US" dirty="0" smtClean="0"/>
              <a:t> to </a:t>
            </a:r>
            <a:r>
              <a:rPr lang="en-US" altLang="en-US" dirty="0" err="1" smtClean="0"/>
              <a:t>NTNDArray</a:t>
            </a:r>
            <a:r>
              <a:rPr lang="en-US" altLang="en-US" dirty="0" smtClean="0"/>
              <a:t> for passing data to </a:t>
            </a:r>
            <a:r>
              <a:rPr lang="en-US" altLang="en-US" dirty="0" smtClean="0"/>
              <a:t>plugins</a:t>
            </a:r>
          </a:p>
          <a:p>
            <a:r>
              <a:rPr lang="en-US" altLang="en-US" dirty="0"/>
              <a:t>U</a:t>
            </a:r>
            <a:r>
              <a:rPr lang="en-US" altLang="en-US" dirty="0" smtClean="0"/>
              <a:t>se </a:t>
            </a:r>
            <a:r>
              <a:rPr lang="en-US" altLang="en-US" dirty="0" err="1" smtClean="0"/>
              <a:t>PVDatabase</a:t>
            </a:r>
            <a:endParaRPr lang="en-US" altLang="en-US" dirty="0" smtClean="0"/>
          </a:p>
          <a:p>
            <a:pPr lvl="1"/>
            <a:r>
              <a:rPr lang="en-US" altLang="en-US" dirty="0" smtClean="0"/>
              <a:t>“l</a:t>
            </a:r>
            <a:r>
              <a:rPr lang="en-US" altLang="en-US" dirty="0" smtClean="0"/>
              <a:t>ocal” provider within IOC</a:t>
            </a:r>
          </a:p>
          <a:p>
            <a:pPr lvl="1"/>
            <a:r>
              <a:rPr lang="en-US" altLang="en-US" dirty="0" smtClean="0"/>
              <a:t>“</a:t>
            </a:r>
            <a:r>
              <a:rPr lang="en-US" altLang="en-US" dirty="0" err="1" smtClean="0"/>
              <a:t>pva</a:t>
            </a:r>
            <a:r>
              <a:rPr lang="en-US" altLang="en-US" dirty="0" smtClean="0"/>
              <a:t>” provider between IOCs</a:t>
            </a:r>
            <a:endParaRPr lang="en-US" altLang="en-US" dirty="0" smtClean="0"/>
          </a:p>
          <a:p>
            <a:r>
              <a:rPr lang="en-US" altLang="en-US" dirty="0" smtClean="0"/>
              <a:t>Smart pointers automatically eliminate all unnecessary </a:t>
            </a:r>
            <a:r>
              <a:rPr lang="en-US" altLang="en-US" dirty="0" smtClean="0"/>
              <a:t>copying</a:t>
            </a:r>
          </a:p>
          <a:p>
            <a:r>
              <a:rPr lang="en-US" altLang="en-US" dirty="0" smtClean="0"/>
              <a:t>Eliminates need for </a:t>
            </a:r>
            <a:r>
              <a:rPr lang="en-US" altLang="en-US" dirty="0" err="1" smtClean="0"/>
              <a:t>NDPluginPva</a:t>
            </a:r>
            <a:endParaRPr lang="en-US" altLang="en-US" dirty="0" smtClean="0"/>
          </a:p>
          <a:p>
            <a:r>
              <a:rPr lang="en-US" altLang="en-US" dirty="0" smtClean="0"/>
              <a:t>V4 clients can immediately receive data </a:t>
            </a:r>
            <a:r>
              <a:rPr lang="en-US" altLang="en-US" dirty="0" smtClean="0"/>
              <a:t>from any point in plugin chain</a:t>
            </a:r>
          </a:p>
          <a:p>
            <a:r>
              <a:rPr lang="en-US" altLang="en-US" dirty="0" smtClean="0"/>
              <a:t>Distribute load to multiple IOCs without </a:t>
            </a:r>
            <a:r>
              <a:rPr lang="en-US" altLang="en-US" dirty="0" err="1" smtClean="0"/>
              <a:t>pvaDriver</a:t>
            </a:r>
            <a:endParaRPr lang="en-US" altLang="en-US" dirty="0" smtClean="0"/>
          </a:p>
          <a:p>
            <a:r>
              <a:rPr lang="en-US" altLang="en-US" dirty="0" smtClean="0"/>
              <a:t>Bruno Martins has demonstrated this </a:t>
            </a:r>
            <a:r>
              <a:rPr lang="en-US" altLang="en-US" dirty="0" smtClean="0"/>
              <a:t>working for </a:t>
            </a:r>
            <a:r>
              <a:rPr lang="en-US" altLang="en-US" dirty="0" err="1" smtClean="0"/>
              <a:t>ADSimDetector</a:t>
            </a:r>
            <a:r>
              <a:rPr lang="en-US" altLang="en-US" dirty="0" smtClean="0"/>
              <a:t> and </a:t>
            </a:r>
            <a:r>
              <a:rPr lang="en-US" altLang="en-US" dirty="0" err="1" smtClean="0"/>
              <a:t>NDPluginStats</a:t>
            </a:r>
            <a:endParaRPr lang="en-US" altLang="en-US" dirty="0" smtClean="0"/>
          </a:p>
        </p:txBody>
      </p:sp>
    </p:spTree>
    <p:extLst>
      <p:ext uri="{BB962C8B-B14F-4D97-AF65-F5344CB8AC3E}">
        <p14:creationId xmlns:p14="http://schemas.microsoft.com/office/powerpoint/2010/main" val="1688709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219200"/>
            <a:ext cx="8229600" cy="4419600"/>
          </a:xfrm>
        </p:spPr>
        <p:txBody>
          <a:bodyPr/>
          <a:lstStyle/>
          <a:p>
            <a:pPr marL="228600" indent="-228600"/>
            <a:r>
              <a:rPr lang="en-US" altLang="en-US" sz="2800" dirty="0" smtClean="0"/>
              <a:t>Last </a:t>
            </a:r>
            <a:r>
              <a:rPr lang="en-US" altLang="en-US" sz="2800" dirty="0" smtClean="0"/>
              <a:t>update </a:t>
            </a:r>
            <a:r>
              <a:rPr lang="en-US" altLang="en-US" sz="2800" dirty="0" smtClean="0"/>
              <a:t>was September 2016 at Oak Ridge</a:t>
            </a:r>
            <a:endParaRPr lang="en-US" altLang="en-US" dirty="0" smtClean="0"/>
          </a:p>
          <a:p>
            <a:pPr marL="628650" lvl="1" indent="-228600"/>
            <a:r>
              <a:rPr lang="en-US" altLang="en-US" sz="2400" dirty="0" err="1" smtClean="0"/>
              <a:t>areaDetector</a:t>
            </a:r>
            <a:r>
              <a:rPr lang="en-US" altLang="en-US" sz="2400" dirty="0" smtClean="0"/>
              <a:t> and </a:t>
            </a:r>
            <a:r>
              <a:rPr lang="en-US" altLang="en-US" sz="2400" dirty="0" err="1" smtClean="0"/>
              <a:t>ADCore</a:t>
            </a:r>
            <a:r>
              <a:rPr lang="en-US" altLang="en-US" sz="2400" dirty="0" smtClean="0"/>
              <a:t> Releases since then: R2-5, R2-6, R3-0, R3-1</a:t>
            </a:r>
          </a:p>
          <a:p>
            <a:pPr marL="228600" indent="-228600"/>
            <a:r>
              <a:rPr lang="en-US" altLang="en-US" sz="2800" dirty="0" smtClean="0"/>
              <a:t>EPICS V4 driver and plugin</a:t>
            </a:r>
          </a:p>
          <a:p>
            <a:pPr marL="228600" indent="-228600"/>
            <a:r>
              <a:rPr lang="en-US" altLang="en-US" sz="2800" dirty="0"/>
              <a:t>ImageJ plugins</a:t>
            </a:r>
          </a:p>
          <a:p>
            <a:pPr marL="228600" indent="-228600"/>
            <a:r>
              <a:rPr lang="en-US" altLang="en-US" sz="2800" dirty="0" err="1" smtClean="0"/>
              <a:t>ADSupport</a:t>
            </a:r>
            <a:r>
              <a:rPr lang="en-US" altLang="en-US" sz="2800" dirty="0" smtClean="0"/>
              <a:t> repository</a:t>
            </a:r>
          </a:p>
          <a:p>
            <a:pPr marL="228600" indent="-228600"/>
            <a:r>
              <a:rPr lang="en-US" altLang="en-US" sz="2800" dirty="0" err="1" smtClean="0"/>
              <a:t>NDPluginDriver</a:t>
            </a:r>
            <a:r>
              <a:rPr lang="en-US" altLang="en-US" sz="2800" dirty="0" smtClean="0"/>
              <a:t> enhancements for multi-threading</a:t>
            </a:r>
          </a:p>
          <a:p>
            <a:pPr marL="228600" indent="-228600"/>
            <a:r>
              <a:rPr lang="en-US" altLang="en-US" sz="2800" dirty="0" smtClean="0"/>
              <a:t>Roadm</a:t>
            </a:r>
            <a:r>
              <a:rPr lang="en-US" altLang="en-US" sz="2800" dirty="0" smtClean="0"/>
              <a:t>ap for R4-0 and R5-0</a:t>
            </a:r>
            <a:endParaRPr lang="en-US" altLang="en-US" sz="2800" dirty="0" smtClean="0"/>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Outline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152400" y="1219200"/>
            <a:ext cx="6248400" cy="4419600"/>
          </a:xfrm>
        </p:spPr>
        <p:txBody>
          <a:bodyPr/>
          <a:lstStyle/>
          <a:p>
            <a:pPr marL="228600" indent="-228600">
              <a:defRPr/>
            </a:pPr>
            <a:r>
              <a:rPr lang="en-US" altLang="en-US" dirty="0" smtClean="0"/>
              <a:t>New plugin that converts </a:t>
            </a:r>
            <a:r>
              <a:rPr lang="en-US" altLang="en-US" dirty="0" err="1" smtClean="0"/>
              <a:t>NDArrays</a:t>
            </a:r>
            <a:r>
              <a:rPr lang="en-US" altLang="en-US" dirty="0" smtClean="0"/>
              <a:t> into the EPICSv4 normative type </a:t>
            </a:r>
            <a:r>
              <a:rPr lang="en-US" altLang="en-US" dirty="0" err="1" smtClean="0"/>
              <a:t>NTNDArray</a:t>
            </a:r>
            <a:endParaRPr lang="en-US" altLang="en-US" dirty="0" smtClean="0"/>
          </a:p>
          <a:p>
            <a:pPr marL="228600" indent="-228600">
              <a:defRPr/>
            </a:pPr>
            <a:r>
              <a:rPr lang="en-US" altLang="en-US" dirty="0" smtClean="0"/>
              <a:t>An embedded EPICSv4 server serves the new </a:t>
            </a:r>
            <a:r>
              <a:rPr lang="en-US" altLang="en-US" dirty="0" err="1" smtClean="0"/>
              <a:t>NTNDArray</a:t>
            </a:r>
            <a:r>
              <a:rPr lang="en-US" altLang="en-US" dirty="0" smtClean="0"/>
              <a:t> structure as an EPICSv4 PV</a:t>
            </a:r>
          </a:p>
          <a:p>
            <a:pPr marL="228600" indent="-228600">
              <a:defRPr/>
            </a:pPr>
            <a:r>
              <a:rPr lang="en-US" altLang="en-US" dirty="0" smtClean="0"/>
              <a:t>High performance, ~3.2GB/s shown here</a:t>
            </a:r>
          </a:p>
          <a:p>
            <a:pPr marL="228600" indent="-228600">
              <a:defRPr/>
            </a:pPr>
            <a:r>
              <a:rPr lang="en-US" altLang="en-US" dirty="0" smtClean="0"/>
              <a:t>Can be received by any EPICSv4 client</a:t>
            </a:r>
          </a:p>
          <a:p>
            <a:pPr marL="640080" lvl="1" indent="-228600">
              <a:defRPr/>
            </a:pPr>
            <a:r>
              <a:rPr lang="en-US" altLang="en-US" dirty="0" smtClean="0"/>
              <a:t>Java, Python, C++ versions of </a:t>
            </a:r>
            <a:r>
              <a:rPr lang="en-US" altLang="en-US" dirty="0" err="1" smtClean="0"/>
              <a:t>pvAccess</a:t>
            </a:r>
            <a:endParaRPr lang="en-US" altLang="en-US" dirty="0" smtClean="0"/>
          </a:p>
          <a:p>
            <a:pPr marL="640080" lvl="1" indent="-228600"/>
            <a:r>
              <a:rPr lang="en-US" altLang="en-US" dirty="0" smtClean="0"/>
              <a:t>CSS has a widget that can display </a:t>
            </a:r>
            <a:r>
              <a:rPr lang="en-US" altLang="en-US" dirty="0" err="1" smtClean="0"/>
              <a:t>NTNDArrays</a:t>
            </a:r>
            <a:endParaRPr lang="en-US" altLang="en-US" dirty="0" smtClean="0"/>
          </a:p>
          <a:p>
            <a:pPr marL="640080" lvl="1" indent="-228600"/>
            <a:r>
              <a:rPr lang="en-US" altLang="en-US" dirty="0" smtClean="0"/>
              <a:t>New ImageJ plugin</a:t>
            </a:r>
            <a:endParaRPr lang="en-US" altLang="en-US" dirty="0" smtClean="0"/>
          </a:p>
          <a:p>
            <a:pPr marL="640080" lvl="1" indent="-228600">
              <a:defRPr/>
            </a:pPr>
            <a:r>
              <a:rPr lang="en-US" altLang="en-US" dirty="0" smtClean="0"/>
              <a:t>Can include an </a:t>
            </a:r>
            <a:r>
              <a:rPr lang="en-US" altLang="en-US" dirty="0" err="1" smtClean="0"/>
              <a:t>NTNDArray</a:t>
            </a:r>
            <a:r>
              <a:rPr lang="en-US" altLang="en-US" dirty="0" smtClean="0"/>
              <a:t> receiver in another </a:t>
            </a:r>
            <a:r>
              <a:rPr lang="en-US" altLang="en-US" dirty="0" smtClean="0"/>
              <a:t>IOC</a:t>
            </a:r>
          </a:p>
          <a:p>
            <a:pPr marL="240030" indent="-228600">
              <a:defRPr/>
            </a:pPr>
            <a:r>
              <a:rPr lang="en-US" altLang="en-US" dirty="0" smtClean="0"/>
              <a:t>From Bruno Martins</a:t>
            </a:r>
            <a:endParaRPr lang="en-US" altLang="en-US" dirty="0" smtClean="0"/>
          </a:p>
          <a:p>
            <a:pPr marL="0" indent="0">
              <a:buFontTx/>
              <a:buNone/>
              <a:defRPr/>
            </a:pPr>
            <a:endParaRPr lang="en-US" altLang="en-US" dirty="0" smtClean="0"/>
          </a:p>
          <a:p>
            <a:pPr marL="228600" indent="-228600">
              <a:defRPr/>
            </a:pPr>
            <a:endParaRPr lang="en-US" altLang="en-US" dirty="0" smtClean="0"/>
          </a:p>
          <a:p>
            <a:pPr marL="228600" indent="-228600">
              <a:buFontTx/>
              <a:buNone/>
              <a:defRPr/>
            </a:pPr>
            <a:endParaRPr lang="en-US" altLang="en-US" sz="1600" dirty="0" smtClean="0">
              <a:latin typeface="Courier New" pitchFamily="49" charset="0"/>
              <a:cs typeface="Courier New" pitchFamily="49" charset="0"/>
            </a:endParaRPr>
          </a:p>
          <a:p>
            <a:pPr marL="228600" indent="-228600">
              <a:buFontTx/>
              <a:buNone/>
              <a:defRPr/>
            </a:pPr>
            <a:r>
              <a:rPr lang="en-US" altLang="en-US" sz="1600" dirty="0" smtClean="0">
                <a:latin typeface="Courier New" pitchFamily="49" charset="0"/>
                <a:cs typeface="Courier New" pitchFamily="49" charset="0"/>
              </a:rPr>
              <a:t> </a:t>
            </a:r>
          </a:p>
          <a:p>
            <a:pPr marL="228600" indent="-228600">
              <a:buFontTx/>
              <a:buNone/>
              <a:defRPr/>
            </a:pPr>
            <a:endParaRPr lang="en-US" altLang="en-US" dirty="0" smtClean="0"/>
          </a:p>
        </p:txBody>
      </p:sp>
      <p:sp>
        <p:nvSpPr>
          <p:cNvPr id="20483" name="Rectangle 3"/>
          <p:cNvSpPr>
            <a:spLocks noGrp="1" noChangeArrowheads="1"/>
          </p:cNvSpPr>
          <p:nvPr>
            <p:ph type="title"/>
          </p:nvPr>
        </p:nvSpPr>
        <p:spPr>
          <a:xfrm>
            <a:off x="609600" y="228600"/>
            <a:ext cx="7772400" cy="685800"/>
          </a:xfrm>
        </p:spPr>
        <p:txBody>
          <a:bodyPr/>
          <a:lstStyle/>
          <a:p>
            <a:r>
              <a:rPr lang="en-US" altLang="en-US" b="1" dirty="0" err="1" smtClean="0">
                <a:solidFill>
                  <a:srgbClr val="0066FF"/>
                </a:solidFill>
              </a:rPr>
              <a:t>NDPluginPva</a:t>
            </a:r>
            <a:endParaRPr lang="en-US" altLang="en-US" b="1" dirty="0" smtClean="0">
              <a:solidFill>
                <a:srgbClr val="0066FF"/>
              </a:solidFill>
            </a:endParaRPr>
          </a:p>
        </p:txBody>
      </p:sp>
      <p:pic>
        <p:nvPicPr>
          <p:cNvPr id="62467" name="Picture 3" descr="P:\rivers\Talks\TWG areaDetector 2017\NDPluginPv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9973" y="1066800"/>
            <a:ext cx="2711627"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4181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a:xfrm>
            <a:off x="609600" y="228600"/>
            <a:ext cx="8077200" cy="685800"/>
          </a:xfrm>
        </p:spPr>
        <p:txBody>
          <a:bodyPr/>
          <a:lstStyle/>
          <a:p>
            <a:r>
              <a:rPr lang="en-US" altLang="en-US" b="1" dirty="0" err="1" smtClean="0">
                <a:solidFill>
                  <a:srgbClr val="0066FF"/>
                </a:solidFill>
              </a:rPr>
              <a:t>EPICS_NTNDA_Viewer</a:t>
            </a:r>
            <a:r>
              <a:rPr lang="en-US" altLang="en-US" b="1" dirty="0" smtClean="0">
                <a:solidFill>
                  <a:srgbClr val="0066FF"/>
                </a:solidFill>
              </a:rPr>
              <a:t> ImageJ plugin</a:t>
            </a:r>
          </a:p>
        </p:txBody>
      </p:sp>
      <p:sp>
        <p:nvSpPr>
          <p:cNvPr id="2" name="Content Placeholder 1"/>
          <p:cNvSpPr>
            <a:spLocks noGrp="1"/>
          </p:cNvSpPr>
          <p:nvPr>
            <p:ph idx="1"/>
          </p:nvPr>
        </p:nvSpPr>
        <p:spPr>
          <a:xfrm>
            <a:off x="304800" y="990600"/>
            <a:ext cx="8382000" cy="2133600"/>
          </a:xfrm>
        </p:spPr>
        <p:txBody>
          <a:bodyPr/>
          <a:lstStyle/>
          <a:p>
            <a:r>
              <a:rPr lang="en-US" dirty="0" smtClean="0"/>
              <a:t>New ImageJ plugin </a:t>
            </a:r>
            <a:r>
              <a:rPr lang="en-US" dirty="0"/>
              <a:t>written by Tim </a:t>
            </a:r>
            <a:r>
              <a:rPr lang="en-US" dirty="0" smtClean="0"/>
              <a:t>Madden</a:t>
            </a:r>
            <a:r>
              <a:rPr lang="en-US" dirty="0"/>
              <a:t> </a:t>
            </a:r>
            <a:r>
              <a:rPr lang="en-US" dirty="0" smtClean="0"/>
              <a:t>and Marty </a:t>
            </a:r>
            <a:r>
              <a:rPr lang="en-US" dirty="0" err="1" smtClean="0"/>
              <a:t>Kraimer</a:t>
            </a:r>
            <a:r>
              <a:rPr lang="en-US" dirty="0" smtClean="0"/>
              <a:t> </a:t>
            </a:r>
          </a:p>
          <a:p>
            <a:r>
              <a:rPr lang="en-US" dirty="0" smtClean="0"/>
              <a:t>Essentially </a:t>
            </a:r>
            <a:r>
              <a:rPr lang="en-US" dirty="0"/>
              <a:t>identical to EPICS_AD_Viewer.java except that it displays </a:t>
            </a:r>
            <a:r>
              <a:rPr lang="en-US" dirty="0" err="1"/>
              <a:t>NTNDArrays</a:t>
            </a:r>
            <a:r>
              <a:rPr lang="en-US" dirty="0"/>
              <a:t> from the </a:t>
            </a:r>
            <a:r>
              <a:rPr lang="en-US" dirty="0" err="1"/>
              <a:t>NDPluginPva</a:t>
            </a:r>
            <a:r>
              <a:rPr lang="en-US" dirty="0"/>
              <a:t> plugin, i.e. using </a:t>
            </a:r>
            <a:r>
              <a:rPr lang="en-US" dirty="0" err="1"/>
              <a:t>pvAccess</a:t>
            </a:r>
            <a:r>
              <a:rPr lang="en-US" dirty="0"/>
              <a:t> to transport the images rather than </a:t>
            </a:r>
            <a:r>
              <a:rPr lang="en-US" dirty="0" err="1"/>
              <a:t>NDPluginStdArrays</a:t>
            </a:r>
            <a:r>
              <a:rPr lang="en-US" dirty="0"/>
              <a:t> which uses Channel Access</a:t>
            </a:r>
            <a:r>
              <a:rPr lang="en-US" dirty="0" smtClean="0"/>
              <a:t>.</a:t>
            </a:r>
            <a:endParaRPr lang="en-US" dirty="0"/>
          </a:p>
        </p:txBody>
      </p:sp>
      <p:pic>
        <p:nvPicPr>
          <p:cNvPr id="1026" name="Picture 2" descr="C:\Talks\SLAC areaDetector 2017\ADViewers_documentation\ImageJ_EPICS_NTNDA_View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124200"/>
            <a:ext cx="7535863" cy="11334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Talks\SLAC areaDetector 2017\ADViewers_documentation\ImageJ_EPICS_NTNDA_Imag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3800" y="4382627"/>
            <a:ext cx="2209800" cy="2341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2468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a:xfrm>
            <a:off x="609600" y="228600"/>
            <a:ext cx="7772400" cy="685800"/>
          </a:xfrm>
        </p:spPr>
        <p:txBody>
          <a:bodyPr/>
          <a:lstStyle/>
          <a:p>
            <a:r>
              <a:rPr lang="en-US" altLang="en-US" b="1" dirty="0" err="1" smtClean="0">
                <a:solidFill>
                  <a:srgbClr val="0066FF"/>
                </a:solidFill>
              </a:rPr>
              <a:t>EPICS_NTNDA_Viewer</a:t>
            </a:r>
            <a:r>
              <a:rPr lang="en-US" altLang="en-US" b="1" dirty="0">
                <a:solidFill>
                  <a:srgbClr val="0066FF"/>
                </a:solidFill>
              </a:rPr>
              <a:t> </a:t>
            </a:r>
            <a:r>
              <a:rPr lang="en-US" altLang="en-US" b="1" dirty="0" smtClean="0">
                <a:solidFill>
                  <a:srgbClr val="0066FF"/>
                </a:solidFill>
              </a:rPr>
              <a:t>Advantages</a:t>
            </a:r>
          </a:p>
        </p:txBody>
      </p:sp>
      <p:sp>
        <p:nvSpPr>
          <p:cNvPr id="2" name="Content Placeholder 1"/>
          <p:cNvSpPr>
            <a:spLocks noGrp="1"/>
          </p:cNvSpPr>
          <p:nvPr>
            <p:ph idx="1"/>
          </p:nvPr>
        </p:nvSpPr>
        <p:spPr>
          <a:xfrm>
            <a:off x="457200" y="1066800"/>
            <a:ext cx="8267700" cy="2438400"/>
          </a:xfrm>
        </p:spPr>
        <p:txBody>
          <a:bodyPr/>
          <a:lstStyle/>
          <a:p>
            <a:r>
              <a:rPr lang="en-US" dirty="0" err="1" smtClean="0"/>
              <a:t>NTNDArray</a:t>
            </a:r>
            <a:r>
              <a:rPr lang="en-US" dirty="0" smtClean="0"/>
              <a:t> </a:t>
            </a:r>
            <a:r>
              <a:rPr lang="en-US" dirty="0"/>
              <a:t>data </a:t>
            </a:r>
            <a:r>
              <a:rPr lang="en-US" dirty="0" smtClean="0"/>
              <a:t>transmitted </a:t>
            </a:r>
            <a:r>
              <a:rPr lang="en-US" dirty="0"/>
              <a:t>"atomically" over the </a:t>
            </a:r>
            <a:r>
              <a:rPr lang="en-US" dirty="0" smtClean="0"/>
              <a:t>network</a:t>
            </a:r>
          </a:p>
          <a:p>
            <a:r>
              <a:rPr lang="en-US" dirty="0" smtClean="0"/>
              <a:t>With </a:t>
            </a:r>
            <a:r>
              <a:rPr lang="en-US" dirty="0"/>
              <a:t>Channel Access </a:t>
            </a:r>
            <a:r>
              <a:rPr lang="en-US" dirty="0" smtClean="0"/>
              <a:t>size and data </a:t>
            </a:r>
            <a:r>
              <a:rPr lang="en-US" dirty="0"/>
              <a:t>type of </a:t>
            </a:r>
            <a:r>
              <a:rPr lang="en-US" dirty="0" smtClean="0"/>
              <a:t>waveform </a:t>
            </a:r>
            <a:r>
              <a:rPr lang="en-US" dirty="0"/>
              <a:t>record is fixed at </a:t>
            </a:r>
            <a:r>
              <a:rPr lang="en-US" dirty="0" err="1"/>
              <a:t>iocInit</a:t>
            </a:r>
            <a:r>
              <a:rPr lang="en-US" dirty="0"/>
              <a:t>, </a:t>
            </a:r>
            <a:r>
              <a:rPr lang="en-US" dirty="0" smtClean="0"/>
              <a:t>cannot </a:t>
            </a:r>
            <a:r>
              <a:rPr lang="en-US" dirty="0"/>
              <a:t>be changed at </a:t>
            </a:r>
            <a:r>
              <a:rPr lang="en-US" dirty="0" smtClean="0"/>
              <a:t>runtime.</a:t>
            </a:r>
          </a:p>
          <a:p>
            <a:pPr lvl="1"/>
            <a:r>
              <a:rPr lang="en-US" dirty="0" smtClean="0"/>
              <a:t>To view both </a:t>
            </a:r>
            <a:r>
              <a:rPr lang="en-US" dirty="0" smtClean="0"/>
              <a:t>8-bit and </a:t>
            </a:r>
            <a:r>
              <a:rPr lang="en-US" dirty="0"/>
              <a:t>64-bit double FFT images </a:t>
            </a:r>
            <a:r>
              <a:rPr lang="en-US" dirty="0" smtClean="0"/>
              <a:t>waveform </a:t>
            </a:r>
            <a:r>
              <a:rPr lang="en-US" dirty="0"/>
              <a:t>record </a:t>
            </a:r>
            <a:r>
              <a:rPr lang="en-US" dirty="0" smtClean="0"/>
              <a:t>needs </a:t>
            </a:r>
            <a:r>
              <a:rPr lang="en-US" dirty="0"/>
              <a:t>to be 64-bit double, </a:t>
            </a:r>
            <a:r>
              <a:rPr lang="en-US" dirty="0" smtClean="0"/>
              <a:t> 8X  </a:t>
            </a:r>
            <a:r>
              <a:rPr lang="en-US" dirty="0"/>
              <a:t>network overhead </a:t>
            </a:r>
            <a:r>
              <a:rPr lang="en-US" dirty="0" smtClean="0"/>
              <a:t>for 8-bit</a:t>
            </a:r>
            <a:r>
              <a:rPr lang="en-US" dirty="0" smtClean="0"/>
              <a:t>. </a:t>
            </a:r>
            <a:r>
              <a:rPr lang="en-US" dirty="0" err="1"/>
              <a:t>pvAccess</a:t>
            </a:r>
            <a:r>
              <a:rPr lang="en-US" dirty="0"/>
              <a:t> changes the data type of the </a:t>
            </a:r>
            <a:r>
              <a:rPr lang="en-US" dirty="0" err="1"/>
              <a:t>NTNDArrays</a:t>
            </a:r>
            <a:r>
              <a:rPr lang="en-US" dirty="0"/>
              <a:t> dynamically at </a:t>
            </a:r>
            <a:r>
              <a:rPr lang="en-US" dirty="0" smtClean="0"/>
              <a:t>run-time.</a:t>
            </a:r>
            <a:endParaRPr lang="en-US" dirty="0"/>
          </a:p>
          <a:p>
            <a:r>
              <a:rPr lang="en-US" dirty="0"/>
              <a:t>Channel Access requires setting EPICS_CA_MAX_ARRAY_BYTES, </a:t>
            </a:r>
            <a:r>
              <a:rPr lang="en-US" dirty="0" smtClean="0"/>
              <a:t>considerable </a:t>
            </a:r>
            <a:r>
              <a:rPr lang="en-US" dirty="0"/>
              <a:t>confusion and frustration for users. </a:t>
            </a:r>
            <a:endParaRPr lang="en-US" dirty="0" smtClean="0"/>
          </a:p>
          <a:p>
            <a:r>
              <a:rPr lang="en-US" dirty="0" err="1" smtClean="0"/>
              <a:t>NDPluginPva</a:t>
            </a:r>
            <a:r>
              <a:rPr lang="en-US" dirty="0" smtClean="0"/>
              <a:t> </a:t>
            </a:r>
            <a:r>
              <a:rPr lang="en-US" dirty="0"/>
              <a:t>is </a:t>
            </a:r>
            <a:r>
              <a:rPr lang="en-US" dirty="0" smtClean="0"/>
              <a:t>5X-10X </a:t>
            </a:r>
            <a:r>
              <a:rPr lang="en-US" dirty="0"/>
              <a:t>faster than </a:t>
            </a:r>
            <a:r>
              <a:rPr lang="en-US" dirty="0" err="1" smtClean="0"/>
              <a:t>NDPluginStdArrays</a:t>
            </a:r>
            <a:endParaRPr lang="en-US" dirty="0" smtClean="0"/>
          </a:p>
          <a:p>
            <a:r>
              <a:rPr lang="en-US" dirty="0" smtClean="0"/>
              <a:t>ImageJ is 1.5-2X faster </a:t>
            </a:r>
            <a:r>
              <a:rPr lang="en-US" dirty="0"/>
              <a:t>with </a:t>
            </a:r>
            <a:r>
              <a:rPr lang="en-US" dirty="0" err="1"/>
              <a:t>pvAccess</a:t>
            </a:r>
            <a:r>
              <a:rPr lang="en-US" dirty="0"/>
              <a:t> than with Channel Access</a:t>
            </a:r>
            <a:r>
              <a:rPr lang="en-US" dirty="0" smtClean="0"/>
              <a:t>.</a:t>
            </a:r>
            <a:endParaRPr lang="en-US" dirty="0"/>
          </a:p>
        </p:txBody>
      </p:sp>
    </p:spTree>
    <p:extLst>
      <p:ext uri="{BB962C8B-B14F-4D97-AF65-F5344CB8AC3E}">
        <p14:creationId xmlns:p14="http://schemas.microsoft.com/office/powerpoint/2010/main" val="103798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685800" y="0"/>
            <a:ext cx="7772400" cy="914400"/>
          </a:xfrm>
        </p:spPr>
        <p:txBody>
          <a:bodyPr/>
          <a:lstStyle/>
          <a:p>
            <a:r>
              <a:rPr lang="en-US" altLang="en-US" sz="4000" b="1" dirty="0">
                <a:solidFill>
                  <a:srgbClr val="0066FF"/>
                </a:solidFill>
              </a:rPr>
              <a:t>Other ImageJ Viewers</a:t>
            </a:r>
            <a:endParaRPr lang="en-US" altLang="en-US" sz="4000" b="1" dirty="0" smtClean="0">
              <a:solidFill>
                <a:srgbClr val="0066FF"/>
              </a:solidFill>
            </a:endParaRPr>
          </a:p>
        </p:txBody>
      </p:sp>
      <p:sp>
        <p:nvSpPr>
          <p:cNvPr id="24579" name="Content Placeholder 3"/>
          <p:cNvSpPr>
            <a:spLocks noGrp="1"/>
          </p:cNvSpPr>
          <p:nvPr>
            <p:ph idx="1"/>
          </p:nvPr>
        </p:nvSpPr>
        <p:spPr>
          <a:xfrm>
            <a:off x="685800" y="914400"/>
            <a:ext cx="7772400" cy="4114800"/>
          </a:xfrm>
        </p:spPr>
        <p:txBody>
          <a:bodyPr/>
          <a:lstStyle/>
          <a:p>
            <a:r>
              <a:rPr lang="en-US" altLang="en-US" sz="2800" dirty="0" err="1" smtClean="0"/>
              <a:t>EPICS_AD_Controller</a:t>
            </a:r>
            <a:r>
              <a:rPr lang="en-US" altLang="en-US" sz="2800" dirty="0" smtClean="0"/>
              <a:t>.  Allows using the ImageJ ROI tools (rectangle and oval) to graphically define the following:</a:t>
            </a:r>
          </a:p>
          <a:p>
            <a:pPr lvl="1"/>
            <a:r>
              <a:rPr lang="en-US" altLang="en-US" sz="2400" dirty="0" smtClean="0"/>
              <a:t>The readout region of the detector/camera</a:t>
            </a:r>
          </a:p>
          <a:p>
            <a:pPr lvl="1"/>
            <a:r>
              <a:rPr lang="en-US" altLang="en-US" sz="2400" dirty="0" smtClean="0"/>
              <a:t>The position and size of an ROI (</a:t>
            </a:r>
            <a:r>
              <a:rPr lang="en-US" altLang="en-US" sz="2400" dirty="0" err="1" smtClean="0"/>
              <a:t>NDPluginROI</a:t>
            </a:r>
            <a:r>
              <a:rPr lang="en-US" altLang="en-US" sz="2400" dirty="0" smtClean="0"/>
              <a:t>)</a:t>
            </a:r>
          </a:p>
          <a:p>
            <a:pPr lvl="1"/>
            <a:r>
              <a:rPr lang="en-US" altLang="en-US" sz="2400" dirty="0" smtClean="0"/>
              <a:t>The position and size of an overlay (</a:t>
            </a:r>
            <a:r>
              <a:rPr lang="en-US" altLang="en-US" sz="2400" dirty="0" err="1" smtClean="0"/>
              <a:t>NDPluginOverlay</a:t>
            </a:r>
            <a:r>
              <a:rPr lang="en-US" altLang="en-US" sz="2400" dirty="0" smtClean="0"/>
              <a:t>)</a:t>
            </a:r>
          </a:p>
          <a:p>
            <a:pPr lvl="1"/>
            <a:r>
              <a:rPr lang="en-US" altLang="en-US" sz="2400" dirty="0" smtClean="0"/>
              <a:t>The plugin chain can include an </a:t>
            </a:r>
            <a:r>
              <a:rPr lang="en-US" altLang="en-US" sz="2400" dirty="0" err="1" smtClean="0"/>
              <a:t>NDPluginTransform</a:t>
            </a:r>
            <a:r>
              <a:rPr lang="en-US" altLang="en-US" sz="2400" dirty="0" smtClean="0"/>
              <a:t> plugin which changes the image orientation and an </a:t>
            </a:r>
            <a:r>
              <a:rPr lang="en-US" altLang="en-US" sz="2400" dirty="0" err="1" smtClean="0"/>
              <a:t>NDPluginROI</a:t>
            </a:r>
            <a:r>
              <a:rPr lang="en-US" altLang="en-US" sz="2400" dirty="0" smtClean="0"/>
              <a:t> plugin that changes the binning, size, and X/Y axes directions. The plugin corrects for these transformations when defining the target object. </a:t>
            </a:r>
          </a:p>
          <a:p>
            <a:pPr lvl="1"/>
            <a:r>
              <a:rPr lang="en-US" altLang="en-US" sz="2400" dirty="0" smtClean="0"/>
              <a:t>Chris Roehrig wrote an earlier version of this plugin.</a:t>
            </a:r>
          </a:p>
          <a:p>
            <a:endParaRPr lang="en-US" altLang="en-US" sz="2800" dirty="0" smtClean="0"/>
          </a:p>
          <a:p>
            <a:endParaRPr lang="en-US" altLang="en-US" sz="2800" dirty="0" smtClean="0"/>
          </a:p>
        </p:txBody>
      </p:sp>
    </p:spTree>
    <p:extLst>
      <p:ext uri="{BB962C8B-B14F-4D97-AF65-F5344CB8AC3E}">
        <p14:creationId xmlns:p14="http://schemas.microsoft.com/office/powerpoint/2010/main" val="127301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0" y="1371600"/>
            <a:ext cx="4366089" cy="4419600"/>
          </a:xfrm>
        </p:spPr>
        <p:txBody>
          <a:bodyPr/>
          <a:lstStyle/>
          <a:p>
            <a:pPr marL="228600" indent="-228600">
              <a:defRPr/>
            </a:pPr>
            <a:r>
              <a:rPr lang="en-US" altLang="en-US" dirty="0" smtClean="0"/>
              <a:t>New </a:t>
            </a:r>
            <a:r>
              <a:rPr lang="en-US" altLang="en-US" dirty="0" err="1"/>
              <a:t>pvAccess</a:t>
            </a:r>
            <a:r>
              <a:rPr lang="en-US" altLang="en-US" dirty="0"/>
              <a:t> </a:t>
            </a:r>
            <a:r>
              <a:rPr lang="en-US" altLang="en-US" dirty="0" smtClean="0"/>
              <a:t>driver receives </a:t>
            </a:r>
            <a:r>
              <a:rPr lang="en-US" altLang="en-US" dirty="0" err="1" smtClean="0"/>
              <a:t>NTNDArrays</a:t>
            </a:r>
            <a:r>
              <a:rPr lang="en-US" altLang="en-US" dirty="0" smtClean="0"/>
              <a:t> over the network, converts to </a:t>
            </a:r>
            <a:r>
              <a:rPr lang="en-US" altLang="en-US" dirty="0" err="1" smtClean="0"/>
              <a:t>NDArrays</a:t>
            </a:r>
            <a:r>
              <a:rPr lang="en-US" altLang="en-US" dirty="0" smtClean="0"/>
              <a:t> and calls plugins</a:t>
            </a:r>
          </a:p>
          <a:p>
            <a:pPr marL="228600" indent="-228600">
              <a:defRPr/>
            </a:pPr>
            <a:r>
              <a:rPr lang="en-US" altLang="en-US" dirty="0"/>
              <a:t>Can be used to run areaDetector IOC and plugins on another </a:t>
            </a:r>
            <a:r>
              <a:rPr lang="en-US" altLang="en-US" dirty="0" smtClean="0"/>
              <a:t>machine or </a:t>
            </a:r>
            <a:r>
              <a:rPr lang="en-US" altLang="en-US" dirty="0"/>
              <a:t>in another </a:t>
            </a:r>
            <a:r>
              <a:rPr lang="en-US" altLang="en-US" dirty="0" smtClean="0"/>
              <a:t>process</a:t>
            </a:r>
          </a:p>
          <a:p>
            <a:pPr marL="228600" indent="-228600">
              <a:defRPr/>
            </a:pPr>
            <a:r>
              <a:rPr lang="en-US" altLang="en-US" dirty="0" smtClean="0"/>
              <a:t>High performance: </a:t>
            </a:r>
          </a:p>
          <a:p>
            <a:pPr marL="628650" lvl="1">
              <a:defRPr/>
            </a:pPr>
            <a:r>
              <a:rPr lang="en-US" altLang="en-US" dirty="0" smtClean="0"/>
              <a:t>~1.2 GB/s shown here with </a:t>
            </a:r>
            <a:r>
              <a:rPr lang="en-US" altLang="en-US" dirty="0" err="1" smtClean="0"/>
              <a:t>interprocess</a:t>
            </a:r>
            <a:r>
              <a:rPr lang="en-US" altLang="en-US" dirty="0" smtClean="0"/>
              <a:t> communication</a:t>
            </a:r>
            <a:endParaRPr lang="en-US" altLang="en-US" dirty="0"/>
          </a:p>
          <a:p>
            <a:pPr marL="628650" lvl="1">
              <a:defRPr/>
            </a:pPr>
            <a:r>
              <a:rPr lang="en-US" altLang="en-US" dirty="0"/>
              <a:t>S</a:t>
            </a:r>
            <a:r>
              <a:rPr lang="en-US" altLang="en-US" dirty="0" smtClean="0"/>
              <a:t>aturating 10 Gb Ethernet links has been </a:t>
            </a:r>
            <a:r>
              <a:rPr lang="en-US" altLang="en-US" dirty="0" smtClean="0"/>
              <a:t>demonstrated</a:t>
            </a:r>
          </a:p>
          <a:p>
            <a:pPr marL="228600">
              <a:defRPr/>
            </a:pPr>
            <a:r>
              <a:rPr lang="en-US" altLang="en-US" dirty="0"/>
              <a:t>From Bruno </a:t>
            </a:r>
            <a:r>
              <a:rPr lang="en-US" altLang="en-US" dirty="0" smtClean="0"/>
              <a:t>Martins</a:t>
            </a:r>
            <a:endParaRPr lang="en-US" altLang="en-US" dirty="0"/>
          </a:p>
          <a:p>
            <a:pPr marL="0" indent="0">
              <a:buFontTx/>
              <a:buNone/>
              <a:defRPr/>
            </a:pPr>
            <a:endParaRPr lang="en-US" altLang="en-US" dirty="0" smtClean="0"/>
          </a:p>
          <a:p>
            <a:pPr marL="228600" indent="-228600">
              <a:defRPr/>
            </a:pPr>
            <a:endParaRPr lang="en-US" altLang="en-US" dirty="0" smtClean="0"/>
          </a:p>
          <a:p>
            <a:pPr marL="228600" indent="-228600">
              <a:buFontTx/>
              <a:buNone/>
              <a:defRPr/>
            </a:pPr>
            <a:endParaRPr lang="en-US" altLang="en-US" sz="1600" dirty="0" smtClean="0">
              <a:latin typeface="Courier New" pitchFamily="49" charset="0"/>
              <a:cs typeface="Courier New" pitchFamily="49" charset="0"/>
            </a:endParaRPr>
          </a:p>
          <a:p>
            <a:pPr marL="228600" indent="-228600">
              <a:buFontTx/>
              <a:buNone/>
              <a:defRPr/>
            </a:pPr>
            <a:r>
              <a:rPr lang="en-US" altLang="en-US" sz="1600" dirty="0" smtClean="0">
                <a:latin typeface="Courier New" pitchFamily="49" charset="0"/>
                <a:cs typeface="Courier New" pitchFamily="49" charset="0"/>
              </a:rPr>
              <a:t> </a:t>
            </a:r>
          </a:p>
          <a:p>
            <a:pPr marL="228600" indent="-228600">
              <a:buFontTx/>
              <a:buNone/>
              <a:defRPr/>
            </a:pPr>
            <a:endParaRPr lang="en-US" altLang="en-US" dirty="0" smtClean="0"/>
          </a:p>
        </p:txBody>
      </p:sp>
      <p:sp>
        <p:nvSpPr>
          <p:cNvPr id="20483" name="Rectangle 3"/>
          <p:cNvSpPr>
            <a:spLocks noGrp="1" noChangeArrowheads="1"/>
          </p:cNvSpPr>
          <p:nvPr>
            <p:ph type="title"/>
          </p:nvPr>
        </p:nvSpPr>
        <p:spPr>
          <a:xfrm>
            <a:off x="152399" y="380999"/>
            <a:ext cx="4213689" cy="685800"/>
          </a:xfrm>
        </p:spPr>
        <p:txBody>
          <a:bodyPr/>
          <a:lstStyle/>
          <a:p>
            <a:r>
              <a:rPr lang="en-US" altLang="en-US" b="1" dirty="0" err="1" smtClean="0">
                <a:solidFill>
                  <a:srgbClr val="0066FF"/>
                </a:solidFill>
              </a:rPr>
              <a:t>pvAccess</a:t>
            </a:r>
            <a:r>
              <a:rPr lang="en-US" altLang="en-US" b="1" dirty="0" smtClean="0">
                <a:solidFill>
                  <a:srgbClr val="0066FF"/>
                </a:solidFill>
              </a:rPr>
              <a:t> Driver</a:t>
            </a:r>
          </a:p>
        </p:txBody>
      </p:sp>
      <p:pic>
        <p:nvPicPr>
          <p:cNvPr id="63491" name="Picture 3" descr="P:\rivers\Talks\TWG areaDetector 2017\pvaDriv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685800"/>
            <a:ext cx="4701709"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009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152400"/>
            <a:ext cx="6248400" cy="838200"/>
          </a:xfrm>
        </p:spPr>
        <p:txBody>
          <a:bodyPr/>
          <a:lstStyle/>
          <a:p>
            <a:r>
              <a:rPr lang="en-US" altLang="en-US" b="1" dirty="0" err="1" smtClean="0">
                <a:solidFill>
                  <a:srgbClr val="0066FF"/>
                </a:solidFill>
              </a:rPr>
              <a:t>NDPluginDriver</a:t>
            </a:r>
            <a:r>
              <a:rPr lang="en-US" altLang="en-US" b="1" dirty="0" smtClean="0">
                <a:solidFill>
                  <a:srgbClr val="0066FF"/>
                </a:solidFill>
              </a:rPr>
              <a:t> (R3-0)</a:t>
            </a:r>
            <a:br>
              <a:rPr lang="en-US" altLang="en-US" b="1" dirty="0" smtClean="0">
                <a:solidFill>
                  <a:srgbClr val="0066FF"/>
                </a:solidFill>
              </a:rPr>
            </a:br>
            <a:r>
              <a:rPr lang="en-US" altLang="en-US" b="1" dirty="0" smtClean="0">
                <a:solidFill>
                  <a:srgbClr val="0066FF"/>
                </a:solidFill>
              </a:rPr>
              <a:t>Multiple Threads per Plugin</a:t>
            </a:r>
          </a:p>
        </p:txBody>
      </p:sp>
      <p:sp>
        <p:nvSpPr>
          <p:cNvPr id="5" name="Rectangle 3"/>
          <p:cNvSpPr txBox="1">
            <a:spLocks noChangeArrowheads="1"/>
          </p:cNvSpPr>
          <p:nvPr/>
        </p:nvSpPr>
        <p:spPr bwMode="auto">
          <a:xfrm>
            <a:off x="381000" y="1219200"/>
            <a:ext cx="8153400" cy="4495800"/>
          </a:xfrm>
          <a:prstGeom prst="rect">
            <a:avLst/>
          </a:prstGeom>
          <a:noFill/>
          <a:ln w="9525">
            <a:noFill/>
            <a:miter lim="800000"/>
            <a:headEnd/>
            <a:tailEnd/>
          </a:ln>
        </p:spPr>
        <p:txBody>
          <a:bodyPr/>
          <a:lstStyle/>
          <a:p>
            <a:pPr marL="182880" indent="-182880">
              <a:lnSpc>
                <a:spcPct val="80000"/>
              </a:lnSpc>
              <a:spcBef>
                <a:spcPct val="20000"/>
              </a:spcBef>
              <a:buFont typeface="Arial" pitchFamily="34" charset="0"/>
              <a:buChar char="•"/>
              <a:defRPr/>
            </a:pPr>
            <a:r>
              <a:rPr lang="en-US" sz="2800" kern="0" dirty="0" smtClean="0"/>
              <a:t>Added </a:t>
            </a:r>
            <a:r>
              <a:rPr lang="en-US" sz="2800" kern="0" dirty="0"/>
              <a:t>support for multiple threads running the </a:t>
            </a:r>
            <a:r>
              <a:rPr lang="en-US" sz="2800" kern="0" dirty="0" err="1"/>
              <a:t>processCallbacks</a:t>
            </a:r>
            <a:r>
              <a:rPr lang="en-US" sz="2800" kern="0" dirty="0"/>
              <a:t>() function in a single plugin. </a:t>
            </a:r>
            <a:endParaRPr lang="en-US" sz="2800" kern="0" dirty="0" smtClean="0"/>
          </a:p>
          <a:p>
            <a:pPr marL="182880" indent="-182880">
              <a:lnSpc>
                <a:spcPct val="80000"/>
              </a:lnSpc>
              <a:spcBef>
                <a:spcPct val="20000"/>
              </a:spcBef>
              <a:buFont typeface="Arial" pitchFamily="34" charset="0"/>
              <a:buChar char="•"/>
              <a:defRPr/>
            </a:pPr>
            <a:r>
              <a:rPr lang="en-US" sz="2800" kern="0" dirty="0"/>
              <a:t>C</a:t>
            </a:r>
            <a:r>
              <a:rPr lang="en-US" sz="2800" kern="0" dirty="0" smtClean="0"/>
              <a:t>an </a:t>
            </a:r>
            <a:r>
              <a:rPr lang="en-US" sz="2800" kern="0" dirty="0"/>
              <a:t>improve the performance of the plugin by a large factor. Linear scaling with up to 5 threads (the largest value tested) </a:t>
            </a:r>
            <a:r>
              <a:rPr lang="en-US" sz="2800" kern="0" dirty="0" smtClean="0"/>
              <a:t>observed </a:t>
            </a:r>
            <a:r>
              <a:rPr lang="en-US" sz="2800" kern="0" dirty="0"/>
              <a:t>for most of the plugins that now support multiple threads. </a:t>
            </a:r>
            <a:endParaRPr lang="en-US" sz="2800" kern="0" dirty="0" smtClean="0"/>
          </a:p>
          <a:p>
            <a:pPr marL="182880" indent="-182880">
              <a:lnSpc>
                <a:spcPct val="80000"/>
              </a:lnSpc>
              <a:spcBef>
                <a:spcPct val="20000"/>
              </a:spcBef>
              <a:buFont typeface="Arial" pitchFamily="34" charset="0"/>
              <a:buChar char="•"/>
              <a:defRPr/>
            </a:pPr>
            <a:r>
              <a:rPr lang="en-US" sz="2800" kern="0" dirty="0"/>
              <a:t>M</a:t>
            </a:r>
            <a:r>
              <a:rPr lang="en-US" sz="2800" kern="0" dirty="0" smtClean="0"/>
              <a:t>aximum </a:t>
            </a:r>
            <a:r>
              <a:rPr lang="en-US" sz="2800" kern="0" dirty="0"/>
              <a:t>number of threads that can be used for the plugin is set in </a:t>
            </a:r>
            <a:r>
              <a:rPr lang="en-US" sz="2800" kern="0" dirty="0" smtClean="0"/>
              <a:t>constructor </a:t>
            </a:r>
            <a:r>
              <a:rPr lang="en-US" sz="2800" kern="0" dirty="0"/>
              <a:t>and </a:t>
            </a:r>
            <a:r>
              <a:rPr lang="en-US" sz="2800" kern="0" dirty="0" smtClean="0"/>
              <a:t>in IOC </a:t>
            </a:r>
            <a:r>
              <a:rPr lang="en-US" sz="2800" kern="0" dirty="0"/>
              <a:t>startup </a:t>
            </a:r>
            <a:r>
              <a:rPr lang="en-US" sz="2800" kern="0" dirty="0" smtClean="0"/>
              <a:t>script.</a:t>
            </a:r>
          </a:p>
          <a:p>
            <a:pPr marL="182880" indent="-182880">
              <a:lnSpc>
                <a:spcPct val="80000"/>
              </a:lnSpc>
              <a:spcBef>
                <a:spcPct val="20000"/>
              </a:spcBef>
              <a:buFont typeface="Arial" pitchFamily="34" charset="0"/>
              <a:buChar char="•"/>
              <a:defRPr/>
            </a:pPr>
            <a:r>
              <a:rPr lang="en-US" sz="2800" kern="0" dirty="0"/>
              <a:t>A</a:t>
            </a:r>
            <a:r>
              <a:rPr lang="en-US" sz="2800" kern="0" dirty="0" smtClean="0"/>
              <a:t>ctual </a:t>
            </a:r>
            <a:r>
              <a:rPr lang="en-US" sz="2800" kern="0" dirty="0"/>
              <a:t>number of threads to use </a:t>
            </a:r>
            <a:r>
              <a:rPr lang="en-US" sz="2800" kern="0" dirty="0" smtClean="0"/>
              <a:t>controlled </a:t>
            </a:r>
            <a:r>
              <a:rPr lang="en-US" sz="2800" kern="0" dirty="0"/>
              <a:t>via an EPICS PV at run time, up to the maximum value passed to the constructor</a:t>
            </a:r>
            <a:r>
              <a:rPr lang="en-US" sz="2800" kern="0" dirty="0" smtClean="0"/>
              <a:t>.</a:t>
            </a:r>
          </a:p>
          <a:p>
            <a:pPr marL="182880" indent="-182880">
              <a:lnSpc>
                <a:spcPct val="80000"/>
              </a:lnSpc>
              <a:spcBef>
                <a:spcPct val="20000"/>
              </a:spcBef>
              <a:buFont typeface="Arial" pitchFamily="34" charset="0"/>
              <a:buChar char="•"/>
              <a:defRPr/>
            </a:pPr>
            <a:r>
              <a:rPr lang="en-US" sz="2800" kern="0" dirty="0" smtClean="0"/>
              <a:t>Note </a:t>
            </a:r>
            <a:r>
              <a:rPr lang="en-US" sz="2800" kern="0" dirty="0"/>
              <a:t>that plugins need to be modified to be thread-safe for multiple threads running in a single plugin object. </a:t>
            </a:r>
            <a:endParaRPr lang="en-US" sz="2800" kern="0" dirty="0" smtClean="0"/>
          </a:p>
          <a:p>
            <a:pPr marL="182880" indent="-182880">
              <a:lnSpc>
                <a:spcPct val="80000"/>
              </a:lnSpc>
              <a:spcBef>
                <a:spcPct val="20000"/>
              </a:spcBef>
              <a:buFont typeface="Arial" pitchFamily="34" charset="0"/>
              <a:buChar char="•"/>
              <a:defRPr/>
            </a:pPr>
            <a:endParaRPr lang="en-US" kern="0" dirty="0"/>
          </a:p>
          <a:p>
            <a:pPr marL="640080" lvl="1" indent="-182880">
              <a:lnSpc>
                <a:spcPct val="80000"/>
              </a:lnSpc>
              <a:spcBef>
                <a:spcPct val="20000"/>
              </a:spcBef>
              <a:buFont typeface="Arial" pitchFamily="34" charset="0"/>
              <a:buChar char="•"/>
              <a:defRPr/>
            </a:pPr>
            <a:endParaRPr lang="en-US" kern="0" dirty="0">
              <a:latin typeface="+mn-lt"/>
            </a:endParaRPr>
          </a:p>
        </p:txBody>
      </p:sp>
    </p:spTree>
    <p:extLst>
      <p:ext uri="{BB962C8B-B14F-4D97-AF65-F5344CB8AC3E}">
        <p14:creationId xmlns:p14="http://schemas.microsoft.com/office/powerpoint/2010/main" val="1774896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152400"/>
            <a:ext cx="6248400" cy="838200"/>
          </a:xfrm>
        </p:spPr>
        <p:txBody>
          <a:bodyPr/>
          <a:lstStyle/>
          <a:p>
            <a:r>
              <a:rPr lang="en-US" altLang="en-US" b="1" dirty="0" smtClean="0">
                <a:solidFill>
                  <a:srgbClr val="0066FF"/>
                </a:solidFill>
              </a:rPr>
              <a:t>Multiple Threads per Plugin</a:t>
            </a:r>
            <a:br>
              <a:rPr lang="en-US" altLang="en-US" b="1" dirty="0" smtClean="0">
                <a:solidFill>
                  <a:srgbClr val="0066FF"/>
                </a:solidFill>
              </a:rPr>
            </a:br>
            <a:r>
              <a:rPr lang="en-US" altLang="en-US" b="1" dirty="0" smtClean="0">
                <a:solidFill>
                  <a:srgbClr val="0066FF"/>
                </a:solidFill>
              </a:rPr>
              <a:t>Sorting of Output </a:t>
            </a:r>
            <a:r>
              <a:rPr lang="en-US" altLang="en-US" b="1" dirty="0" err="1" smtClean="0">
                <a:solidFill>
                  <a:srgbClr val="0066FF"/>
                </a:solidFill>
              </a:rPr>
              <a:t>NDArrays</a:t>
            </a:r>
            <a:endParaRPr lang="en-US" altLang="en-US" b="1" dirty="0" smtClean="0">
              <a:solidFill>
                <a:srgbClr val="0066FF"/>
              </a:solidFill>
            </a:endParaRPr>
          </a:p>
        </p:txBody>
      </p:sp>
      <p:sp>
        <p:nvSpPr>
          <p:cNvPr id="5" name="Rectangle 3"/>
          <p:cNvSpPr txBox="1">
            <a:spLocks noChangeArrowheads="1"/>
          </p:cNvSpPr>
          <p:nvPr/>
        </p:nvSpPr>
        <p:spPr bwMode="auto">
          <a:xfrm>
            <a:off x="381000" y="1371600"/>
            <a:ext cx="8153400" cy="4495800"/>
          </a:xfrm>
          <a:prstGeom prst="rect">
            <a:avLst/>
          </a:prstGeom>
          <a:noFill/>
          <a:ln w="9525">
            <a:noFill/>
            <a:miter lim="800000"/>
            <a:headEnd/>
            <a:tailEnd/>
          </a:ln>
        </p:spPr>
        <p:txBody>
          <a:bodyPr/>
          <a:lstStyle/>
          <a:p>
            <a:pPr marL="182880" indent="-182880">
              <a:lnSpc>
                <a:spcPct val="80000"/>
              </a:lnSpc>
              <a:spcBef>
                <a:spcPct val="20000"/>
              </a:spcBef>
              <a:buFont typeface="Arial" pitchFamily="34" charset="0"/>
              <a:buChar char="•"/>
              <a:defRPr/>
            </a:pPr>
            <a:r>
              <a:rPr lang="en-US" sz="2800" kern="0" dirty="0"/>
              <a:t>When </a:t>
            </a:r>
            <a:r>
              <a:rPr lang="en-US" sz="2800" kern="0" dirty="0" smtClean="0"/>
              <a:t>plugin uses </a:t>
            </a:r>
            <a:r>
              <a:rPr lang="en-US" sz="2800" kern="0" dirty="0"/>
              <a:t>multiple </a:t>
            </a:r>
            <a:r>
              <a:rPr lang="en-US" sz="2800" kern="0" dirty="0" smtClean="0"/>
              <a:t>threads </a:t>
            </a:r>
            <a:r>
              <a:rPr lang="en-US" sz="2800" kern="0" dirty="0"/>
              <a:t>likely that the </a:t>
            </a:r>
            <a:r>
              <a:rPr lang="en-US" sz="2800" kern="0" dirty="0" err="1"/>
              <a:t>NDArray</a:t>
            </a:r>
            <a:r>
              <a:rPr lang="en-US" sz="2800" kern="0" dirty="0"/>
              <a:t> output will be slightly out of order, i.e. </a:t>
            </a:r>
            <a:r>
              <a:rPr lang="en-US" sz="2800" kern="0" dirty="0" err="1"/>
              <a:t>NDArray</a:t>
            </a:r>
            <a:r>
              <a:rPr lang="en-US" sz="2800" kern="0" dirty="0"/>
              <a:t>::</a:t>
            </a:r>
            <a:r>
              <a:rPr lang="en-US" sz="2800" kern="0" dirty="0" err="1"/>
              <a:t>uniqueId</a:t>
            </a:r>
            <a:r>
              <a:rPr lang="en-US" sz="2800" kern="0" dirty="0"/>
              <a:t> fields will not be monotonically increasing. </a:t>
            </a:r>
          </a:p>
          <a:p>
            <a:pPr marL="640080" lvl="1" indent="-182880">
              <a:lnSpc>
                <a:spcPct val="80000"/>
              </a:lnSpc>
              <a:spcBef>
                <a:spcPct val="20000"/>
              </a:spcBef>
              <a:buFont typeface="Arial" pitchFamily="34" charset="0"/>
              <a:buChar char="•"/>
              <a:defRPr/>
            </a:pPr>
            <a:r>
              <a:rPr lang="en-US" sz="2800" kern="0" dirty="0" smtClean="0"/>
              <a:t>This </a:t>
            </a:r>
            <a:r>
              <a:rPr lang="en-US" sz="2800" kern="0" dirty="0"/>
              <a:t>is because the threads are running asynchronously and at slightly different speeds.  </a:t>
            </a:r>
            <a:endParaRPr lang="en-US" sz="2800" kern="0" dirty="0" smtClean="0"/>
          </a:p>
          <a:p>
            <a:pPr marL="182880" indent="-182880">
              <a:lnSpc>
                <a:spcPct val="80000"/>
              </a:lnSpc>
              <a:spcBef>
                <a:spcPct val="20000"/>
              </a:spcBef>
              <a:buFont typeface="Arial" pitchFamily="34" charset="0"/>
              <a:buChar char="•"/>
              <a:defRPr/>
            </a:pPr>
            <a:r>
              <a:rPr lang="en-US" sz="2800" kern="0" dirty="0" smtClean="0"/>
              <a:t>A downstream file </a:t>
            </a:r>
            <a:r>
              <a:rPr lang="en-US" sz="2800" kern="0" dirty="0"/>
              <a:t>plugin </a:t>
            </a:r>
            <a:r>
              <a:rPr lang="en-US" sz="2800" kern="0" dirty="0" err="1" smtClean="0"/>
              <a:t>plugin</a:t>
            </a:r>
            <a:r>
              <a:rPr lang="en-US" sz="2800" kern="0" dirty="0" smtClean="0"/>
              <a:t> </a:t>
            </a:r>
            <a:r>
              <a:rPr lang="en-US" sz="2800" kern="0" dirty="0"/>
              <a:t>would write </a:t>
            </a:r>
            <a:r>
              <a:rPr lang="en-US" sz="2800" kern="0" dirty="0" err="1"/>
              <a:t>NDArrays</a:t>
            </a:r>
            <a:r>
              <a:rPr lang="en-US" sz="2800" kern="0" dirty="0"/>
              <a:t> to the file in the "wrong" order. </a:t>
            </a:r>
          </a:p>
          <a:p>
            <a:pPr marL="182880" indent="-182880">
              <a:lnSpc>
                <a:spcPct val="80000"/>
              </a:lnSpc>
              <a:spcBef>
                <a:spcPct val="20000"/>
              </a:spcBef>
              <a:buFont typeface="Arial" pitchFamily="34" charset="0"/>
              <a:buChar char="•"/>
              <a:defRPr/>
            </a:pPr>
            <a:r>
              <a:rPr lang="en-US" sz="2800" kern="0" dirty="0" smtClean="0"/>
              <a:t>Plugins </a:t>
            </a:r>
            <a:r>
              <a:rPr lang="en-US" sz="2800" kern="0" dirty="0"/>
              <a:t>have an option to sort the </a:t>
            </a:r>
            <a:r>
              <a:rPr lang="en-US" sz="2800" kern="0" dirty="0" err="1"/>
              <a:t>NDArrays</a:t>
            </a:r>
            <a:r>
              <a:rPr lang="en-US" sz="2800" kern="0" dirty="0"/>
              <a:t> by </a:t>
            </a:r>
            <a:r>
              <a:rPr lang="en-US" sz="2800" kern="0" dirty="0" err="1"/>
              <a:t>uniqueId</a:t>
            </a:r>
            <a:r>
              <a:rPr lang="en-US" sz="2800" kern="0" dirty="0"/>
              <a:t> to attempt to output them in the correct order. S</a:t>
            </a:r>
            <a:r>
              <a:rPr lang="en-US" sz="2800" kern="0" dirty="0" smtClean="0"/>
              <a:t>orting enabled </a:t>
            </a:r>
            <a:r>
              <a:rPr lang="en-US" sz="2800" kern="0" dirty="0"/>
              <a:t>by setting </a:t>
            </a:r>
            <a:r>
              <a:rPr lang="en-US" sz="2800" kern="0" dirty="0" err="1" smtClean="0"/>
              <a:t>SortMode</a:t>
            </a:r>
            <a:r>
              <a:rPr lang="en-US" sz="2800" kern="0" dirty="0" smtClean="0"/>
              <a:t>=Sorted</a:t>
            </a:r>
            <a:endParaRPr lang="en-US" sz="2800" kern="0" dirty="0">
              <a:latin typeface="+mn-lt"/>
            </a:endParaRPr>
          </a:p>
        </p:txBody>
      </p:sp>
    </p:spTree>
    <p:extLst>
      <p:ext uri="{BB962C8B-B14F-4D97-AF65-F5344CB8AC3E}">
        <p14:creationId xmlns:p14="http://schemas.microsoft.com/office/powerpoint/2010/main" val="2173363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egs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6947</TotalTime>
  <Words>1319</Words>
  <Application>Microsoft Office PowerPoint</Application>
  <PresentationFormat>On-screen Show (4:3)</PresentationFormat>
  <Paragraphs>190</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Blank Presentation</vt:lpstr>
      <vt:lpstr>GregsTheme</vt:lpstr>
      <vt:lpstr>PowerPoint Presentation</vt:lpstr>
      <vt:lpstr>Outline</vt:lpstr>
      <vt:lpstr>NDPluginPva</vt:lpstr>
      <vt:lpstr>EPICS_NTNDA_Viewer ImageJ plugin</vt:lpstr>
      <vt:lpstr>EPICS_NTNDA_Viewer Advantages</vt:lpstr>
      <vt:lpstr>Other ImageJ Viewers</vt:lpstr>
      <vt:lpstr>pvAccess Driver</vt:lpstr>
      <vt:lpstr>NDPluginDriver (R3-0) Multiple Threads per Plugin</vt:lpstr>
      <vt:lpstr>Multiple Threads per Plugin Sorting of Output NDArrays</vt:lpstr>
      <vt:lpstr>Multiple Threads with NDPluginStats 1 Thread</vt:lpstr>
      <vt:lpstr>Multiple Threads with NDPluginStats 5 Threads</vt:lpstr>
      <vt:lpstr>Multiple Threads per Plugin</vt:lpstr>
      <vt:lpstr>NDPluginScatter</vt:lpstr>
      <vt:lpstr>NDPluginGather</vt:lpstr>
      <vt:lpstr>NDPluginScatter + V4</vt:lpstr>
      <vt:lpstr>ADSupport</vt:lpstr>
      <vt:lpstr>Roadmap: ADCore R4-0</vt:lpstr>
      <vt:lpstr>Roadmap: ADCore R5-0</vt:lpstr>
    </vt:vector>
  </TitlesOfParts>
  <Company>CARS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Loop: Using Feedback in EPICS Mark Rivers, Center for Advanced Radiation Sources</dc:title>
  <dc:creator>MLR Assoc</dc:creator>
  <cp:lastModifiedBy>EPICS Development</cp:lastModifiedBy>
  <cp:revision>181</cp:revision>
  <dcterms:created xsi:type="dcterms:W3CDTF">2001-01-18T12:19:59Z</dcterms:created>
  <dcterms:modified xsi:type="dcterms:W3CDTF">2017-10-06T07:44:51Z</dcterms:modified>
</cp:coreProperties>
</file>