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98" r:id="rId6"/>
  </p:sldMasterIdLst>
  <p:notesMasterIdLst>
    <p:notesMasterId r:id="rId13"/>
  </p:notesMasterIdLst>
  <p:handoutMasterIdLst>
    <p:handoutMasterId r:id="rId14"/>
  </p:handoutMasterIdLst>
  <p:sldIdLst>
    <p:sldId id="577" r:id="rId7"/>
    <p:sldId id="581" r:id="rId8"/>
    <p:sldId id="582" r:id="rId9"/>
    <p:sldId id="583" r:id="rId10"/>
    <p:sldId id="579" r:id="rId11"/>
    <p:sldId id="576" r:id="rId1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7D0016"/>
    <a:srgbClr val="FFCC99"/>
    <a:srgbClr val="9D3431"/>
    <a:srgbClr val="0000FF"/>
    <a:srgbClr val="FFFFCC"/>
    <a:srgbClr val="FF0000"/>
    <a:srgbClr val="FF9966"/>
    <a:srgbClr val="008000"/>
    <a:srgbClr val="6699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94" autoAdjust="0"/>
    <p:restoredTop sz="94607" autoAdjust="0"/>
  </p:normalViewPr>
  <p:slideViewPr>
    <p:cSldViewPr snapToGrid="0">
      <p:cViewPr varScale="1">
        <p:scale>
          <a:sx n="64" d="100"/>
          <a:sy n="64" d="100"/>
        </p:scale>
        <p:origin x="86" y="47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-3774" y="-84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5953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5953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8226311-62EA-456F-8B76-9220A4C1A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07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5953" y="0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3" y="4410392"/>
            <a:ext cx="5586735" cy="417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9198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5953" y="8819198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8C1C09D7-2034-4A7F-959F-75165A7C7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17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33358E-CE59-44A9-940C-F5E33043BB0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-11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iff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10" Type="http://schemas.openxmlformats.org/officeDocument/2006/relationships/image" Target="../media/image9.gif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mple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ronwynb\Desktop\Branding\divider_template_backg#5330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7128" y="6096000"/>
            <a:ext cx="2765528" cy="10058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767" y="3210235"/>
            <a:ext cx="8033340" cy="2488815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413491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800" b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 smtClean="0"/>
              <a:t>Click to edit Master subtitle style</a:t>
            </a:r>
          </a:p>
        </p:txBody>
      </p:sp>
      <p:pic>
        <p:nvPicPr>
          <p:cNvPr id="2052" name="Picture 4" descr="C:\Users\boyce\Documents\lclsII_banner_v01_wd565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3863" y="323958"/>
            <a:ext cx="6137377" cy="127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9100" y="3876675"/>
            <a:ext cx="2524389" cy="733425"/>
          </a:xfrm>
          <a:prstGeom prst="rect">
            <a:avLst/>
          </a:prstGeom>
        </p:spPr>
      </p:pic>
      <p:pic>
        <p:nvPicPr>
          <p:cNvPr id="14" name="Picture 2" descr="C:\Documents and Settings\mcdunn\Desktop\LBNL_Full_Logo_Final.gif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6400800" y="3590925"/>
            <a:ext cx="907882" cy="776239"/>
          </a:xfrm>
          <a:prstGeom prst="rect">
            <a:avLst/>
          </a:prstGeom>
          <a:noFill/>
        </p:spPr>
      </p:pic>
      <p:pic>
        <p:nvPicPr>
          <p:cNvPr id="16" name="Picture 39" descr="http://inside.anl.gov/resources/standards/images/logos/ANL_H_Black.jpg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7491503" y="3680008"/>
            <a:ext cx="1223871" cy="569939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</p:pic>
      <p:pic>
        <p:nvPicPr>
          <p:cNvPr id="17" name="Picture 2" descr="C:\Users\tor\Downloads\FermiLogo.tiff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9601" y="4531614"/>
            <a:ext cx="1792224" cy="323468"/>
          </a:xfrm>
          <a:prstGeom prst="rect">
            <a:avLst/>
          </a:prstGeom>
          <a:noFill/>
        </p:spPr>
      </p:pic>
      <p:pic>
        <p:nvPicPr>
          <p:cNvPr id="18" name="Picture 17" descr="JLab_logo_white1.jp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7076" y="4380905"/>
            <a:ext cx="1952624" cy="610194"/>
          </a:xfrm>
          <a:prstGeom prst="rect">
            <a:avLst/>
          </a:prstGeom>
        </p:spPr>
      </p:pic>
      <p:pic>
        <p:nvPicPr>
          <p:cNvPr id="19" name="Picture 18" descr="cornell university 2.gif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0050" y="4371975"/>
            <a:ext cx="775963" cy="75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Meeting Name, Date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46088" y="1670050"/>
            <a:ext cx="8108950" cy="4648200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Meeting Name,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Meeting Name, Date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723840"/>
            <a:ext cx="2442340" cy="222421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4094034"/>
            <a:ext cx="2442340" cy="222421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723840"/>
            <a:ext cx="2442340" cy="459441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46088" y="1670050"/>
            <a:ext cx="3013075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9646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Meeting Name, Date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670050"/>
            <a:ext cx="2667000" cy="46482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46088" y="1670050"/>
            <a:ext cx="5484812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5472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473" y="1667866"/>
            <a:ext cx="8109919" cy="465038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472" y="6543674"/>
            <a:ext cx="4126528" cy="31432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7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Meeting Name, 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800" b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000" b="0" kern="1200" baseline="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1pPr>
      <a:lvl2pPr marL="180000" indent="-180000" algn="l" defTabSz="914400" rtl="0" eaLnBrk="1" latinLnBrk="0" hangingPunct="1">
        <a:lnSpc>
          <a:spcPct val="120000"/>
        </a:lnSpc>
        <a:spcBef>
          <a:spcPts val="800"/>
        </a:spcBef>
        <a:spcAft>
          <a:spcPts val="0"/>
        </a:spcAft>
        <a:buClr>
          <a:schemeClr val="tx1"/>
        </a:buClr>
        <a:buSzPct val="100000"/>
        <a:buFont typeface="Arial" pitchFamily="34" charset="0"/>
        <a:buChar char="•"/>
        <a:defRPr sz="18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2pPr>
      <a:lvl3pPr marL="504000" indent="-180000" algn="l" defTabSz="914400" rtl="0" eaLnBrk="1" latinLnBrk="0" hangingPunct="1">
        <a:lnSpc>
          <a:spcPct val="120000"/>
        </a:lnSpc>
        <a:spcBef>
          <a:spcPts val="0"/>
        </a:spcBef>
        <a:buClr>
          <a:schemeClr val="tx1"/>
        </a:buClr>
        <a:buSzPct val="100000"/>
        <a:buFont typeface="Arial" pitchFamily="34" charset="0"/>
        <a:buChar char="-"/>
        <a:defRPr sz="18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3pPr>
      <a:lvl4pPr marL="828000" indent="-180000" algn="l" defTabSz="914400" rtl="0" eaLnBrk="1" latinLnBrk="0" hangingPunct="1">
        <a:lnSpc>
          <a:spcPct val="120000"/>
        </a:lnSpc>
        <a:spcBef>
          <a:spcPts val="0"/>
        </a:spcBef>
        <a:buClr>
          <a:schemeClr val="tx1"/>
        </a:buClr>
        <a:buSzPct val="100000"/>
        <a:buFont typeface="Arial" pitchFamily="34" charset="0"/>
        <a:buChar char="•"/>
        <a:defRPr sz="18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4pPr>
      <a:lvl5pPr marL="1152000" indent="-180000" algn="l" defTabSz="914400" rtl="0" eaLnBrk="1" latinLnBrk="0" hangingPunct="1">
        <a:lnSpc>
          <a:spcPct val="120000"/>
        </a:lnSpc>
        <a:spcBef>
          <a:spcPts val="0"/>
        </a:spcBef>
        <a:buClr>
          <a:schemeClr val="tx1"/>
        </a:buClr>
        <a:buSzPct val="100000"/>
        <a:buFont typeface="Arial" pitchFamily="34" charset="0"/>
        <a:buChar char="-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Keithley</a:t>
            </a:r>
            <a:r>
              <a:rPr lang="en-US" dirty="0" smtClean="0"/>
              <a:t> 6482</a:t>
            </a:r>
            <a:endParaRPr lang="en-US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Carolina Bianchini, Leonid Sapozhnikov</a:t>
            </a:r>
          </a:p>
          <a:p>
            <a:r>
              <a:rPr lang="en-US" dirty="0" smtClean="0"/>
              <a:t>10/07/2017</a:t>
            </a:r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EPICS module prototype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82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A6345B-9A7D-4F4E-B951-C36AB320D76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PicoAmmeter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Meeting Name,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6" name="Picture 2" descr="C:\Leonid\LCLS2\Doc\Pictures\Pict EIC\IMG_496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254" y="3366862"/>
            <a:ext cx="3907784" cy="293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43139" y="4869416"/>
            <a:ext cx="2674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2"/>
                </a:solidFill>
              </a:rPr>
              <a:t>Pulse generator (test only)</a:t>
            </a:r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8350" y="5478930"/>
            <a:ext cx="1733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2"/>
                </a:solidFill>
              </a:rPr>
              <a:t>Conditioning Box</a:t>
            </a:r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59775" y="4371511"/>
            <a:ext cx="1784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chemeClr val="bg2"/>
                </a:solidFill>
              </a:rPr>
              <a:t>picoAmmeter</a:t>
            </a:r>
            <a:endParaRPr lang="en-US" sz="1400" b="1" dirty="0">
              <a:solidFill>
                <a:schemeClr val="bg2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296588" y="4283897"/>
            <a:ext cx="1943594" cy="241502"/>
          </a:xfrm>
          <a:prstGeom prst="straightConnector1">
            <a:avLst/>
          </a:prstGeom>
          <a:ln w="57150">
            <a:solidFill>
              <a:srgbClr val="7D0016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1846" y="1474624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Bunch Charge Monitor for LCLS-II: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- Faraday Cup: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	Off-the-shelf </a:t>
            </a:r>
            <a:r>
              <a:rPr lang="en-US" dirty="0" err="1" smtClean="0">
                <a:solidFill>
                  <a:schemeClr val="bg2"/>
                </a:solidFill>
              </a:rPr>
              <a:t>picoAmmeter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with  </a:t>
            </a:r>
            <a:r>
              <a:rPr lang="en-US" dirty="0" smtClean="0">
                <a:solidFill>
                  <a:schemeClr val="bg2"/>
                </a:solidFill>
              </a:rPr>
              <a:t>Signal Conditioning </a:t>
            </a:r>
            <a:r>
              <a:rPr lang="en-US" dirty="0" smtClean="0">
                <a:solidFill>
                  <a:schemeClr val="bg2"/>
                </a:solidFill>
              </a:rPr>
              <a:t>for measurements</a:t>
            </a:r>
            <a:r>
              <a:rPr lang="en-US" dirty="0">
                <a:solidFill>
                  <a:schemeClr val="bg2"/>
                </a:solidFill>
              </a:rPr>
              <a:t>. 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296588" y="4856134"/>
            <a:ext cx="1943594" cy="241502"/>
          </a:xfrm>
          <a:prstGeom prst="straightConnector1">
            <a:avLst/>
          </a:prstGeom>
          <a:ln w="57150">
            <a:solidFill>
              <a:srgbClr val="7D0016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103518" y="5287764"/>
            <a:ext cx="2497628" cy="323456"/>
          </a:xfrm>
          <a:prstGeom prst="straightConnector1">
            <a:avLst/>
          </a:prstGeom>
          <a:ln w="57150">
            <a:solidFill>
              <a:srgbClr val="7D0016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2839452" y="4236462"/>
            <a:ext cx="1471993" cy="531249"/>
          </a:xfrm>
          <a:prstGeom prst="ellipse">
            <a:avLst/>
          </a:prstGeom>
          <a:noFill/>
          <a:ln w="57150">
            <a:solidFill>
              <a:srgbClr val="7D00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A6345B-9A7D-4F4E-B951-C36AB320D76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Keithley</a:t>
            </a:r>
            <a:r>
              <a:rPr lang="en-US" dirty="0" smtClean="0"/>
              <a:t> 6487 vs 6482 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Meeting Name, Date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523599632"/>
              </p:ext>
            </p:extLst>
          </p:nvPr>
        </p:nvGraphicFramePr>
        <p:xfrm>
          <a:off x="193424" y="2632576"/>
          <a:ext cx="869166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610">
                  <a:extLst>
                    <a:ext uri="{9D8B030D-6E8A-4147-A177-3AD203B41FA5}">
                      <a16:colId xmlns:a16="http://schemas.microsoft.com/office/drawing/2014/main" val="2817208786"/>
                    </a:ext>
                  </a:extLst>
                </a:gridCol>
                <a:gridCol w="1448610">
                  <a:extLst>
                    <a:ext uri="{9D8B030D-6E8A-4147-A177-3AD203B41FA5}">
                      <a16:colId xmlns:a16="http://schemas.microsoft.com/office/drawing/2014/main" val="3391018547"/>
                    </a:ext>
                  </a:extLst>
                </a:gridCol>
                <a:gridCol w="1448610">
                  <a:extLst>
                    <a:ext uri="{9D8B030D-6E8A-4147-A177-3AD203B41FA5}">
                      <a16:colId xmlns:a16="http://schemas.microsoft.com/office/drawing/2014/main" val="1243519361"/>
                    </a:ext>
                  </a:extLst>
                </a:gridCol>
                <a:gridCol w="1448610">
                  <a:extLst>
                    <a:ext uri="{9D8B030D-6E8A-4147-A177-3AD203B41FA5}">
                      <a16:colId xmlns:a16="http://schemas.microsoft.com/office/drawing/2014/main" val="3232691984"/>
                    </a:ext>
                  </a:extLst>
                </a:gridCol>
                <a:gridCol w="1448610">
                  <a:extLst>
                    <a:ext uri="{9D8B030D-6E8A-4147-A177-3AD203B41FA5}">
                      <a16:colId xmlns:a16="http://schemas.microsoft.com/office/drawing/2014/main" val="499489830"/>
                    </a:ext>
                  </a:extLst>
                </a:gridCol>
                <a:gridCol w="1448610">
                  <a:extLst>
                    <a:ext uri="{9D8B030D-6E8A-4147-A177-3AD203B41FA5}">
                      <a16:colId xmlns:a16="http://schemas.microsoft.com/office/drawing/2014/main" val="2423978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Resistance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N.</a:t>
                      </a:r>
                      <a:r>
                        <a:rPr lang="en-US" baseline="0" dirty="0" smtClean="0"/>
                        <a:t> Channels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 Interface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080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6487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10fA - 20mA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10Ω - 10</a:t>
                      </a:r>
                      <a:r>
                        <a:rPr lang="el-GR" baseline="30000" dirty="0" smtClean="0"/>
                        <a:t>15</a:t>
                      </a:r>
                      <a:r>
                        <a:rPr lang="el-GR" dirty="0" smtClean="0"/>
                        <a:t>Ω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– ±500V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GPIB,</a:t>
                      </a:r>
                    </a:p>
                    <a:p>
                      <a:r>
                        <a:rPr lang="en-US" dirty="0" smtClean="0"/>
                        <a:t> RS-232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926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6482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10fA - 20mA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0 - ±30V, each channel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GPIB, </a:t>
                      </a:r>
                    </a:p>
                    <a:p>
                      <a:r>
                        <a:rPr lang="en-US" dirty="0" smtClean="0"/>
                        <a:t>RS-232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061626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979691" y="3729856"/>
            <a:ext cx="1094877" cy="915533"/>
          </a:xfrm>
          <a:prstGeom prst="ellipse">
            <a:avLst/>
          </a:prstGeom>
          <a:noFill/>
          <a:ln w="57150">
            <a:solidFill>
              <a:srgbClr val="7D00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8963808">
            <a:off x="5245770" y="4743551"/>
            <a:ext cx="986589" cy="3489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A6345B-9A7D-4F4E-B951-C36AB320D76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SCPI Commands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Meeting Name, Date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22481274"/>
              </p:ext>
            </p:extLst>
          </p:nvPr>
        </p:nvGraphicFramePr>
        <p:xfrm>
          <a:off x="446088" y="1670050"/>
          <a:ext cx="8108950" cy="4498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4475">
                  <a:extLst>
                    <a:ext uri="{9D8B030D-6E8A-4147-A177-3AD203B41FA5}">
                      <a16:colId xmlns:a16="http://schemas.microsoft.com/office/drawing/2014/main" val="128671272"/>
                    </a:ext>
                  </a:extLst>
                </a:gridCol>
                <a:gridCol w="4054475">
                  <a:extLst>
                    <a:ext uri="{9D8B030D-6E8A-4147-A177-3AD203B41FA5}">
                      <a16:colId xmlns:a16="http://schemas.microsoft.com/office/drawing/2014/main" val="4139153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6487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6482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042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SYST:ZCHECK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equivalent.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Used when range changing to eliminate impedance change transients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92434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SYST:KLOCK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:SYSTem:RWLock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60210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SYST:ZCOR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:SYSTem:AZERo:STATe ON|OFF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57881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RANG:AUTO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CURR:RANG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2718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DAMP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equivalent.</a:t>
                      </a:r>
                    </a:p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Suggesting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using an active filter or increase NPLC value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54434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TRIG:DEL:AUTO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equivalent. </a:t>
                      </a:r>
                    </a:p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Used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control coordinated measurement/switch with 7000 Series Switch Mainframe.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9780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SOUR:VOLT:STAT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OUTP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 or OUTP2 ON. Turn on supply.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84533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SOUR:VOLT:INT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equivalent. </a:t>
                      </a:r>
                    </a:p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6482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does not have an interlock since the supplies do not reach hazardous levels.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8913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CURR:RANG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Channel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specific command. SENS1 is default and can be omitted. Must specify SENS2 for channel 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76666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SOUR:VOLT:ILIM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equivalent command. Dual power supplies are limited to 20 mA maximum.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55164878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01542" y="4807475"/>
            <a:ext cx="8398042" cy="51735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1542" y="5771154"/>
            <a:ext cx="8398042" cy="39723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A6345B-9A7D-4F4E-B951-C36AB320D76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Meeting Name,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Epics module “Keithley6482” tested and will be use for Early Injection Commissioning of LCLS-II.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Other features available:</a:t>
            </a:r>
          </a:p>
          <a:p>
            <a:pPr marL="522900" lvl="1" indent="-342900"/>
            <a:r>
              <a:rPr lang="en-US" dirty="0" smtClean="0"/>
              <a:t>Example: Ground connect mode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2 Channels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93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">
  <a:themeElements>
    <a:clrScheme name="Custom 4">
      <a:dk1>
        <a:srgbClr val="A4001D"/>
      </a:dk1>
      <a:lt1>
        <a:sysClr val="window" lastClr="FFFFFF"/>
      </a:lt1>
      <a:dk2>
        <a:srgbClr val="E17000"/>
      </a:dk2>
      <a:lt2>
        <a:srgbClr val="000000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8873248b-d7d4-452f-9de5-dced48d3002c" ContentTypeId="0x0101000DE68A87D5FCF644814D623BEEAED63F02" PreviousValue="false"/>
</file>

<file path=customXml/item2.xml><?xml version="1.0" encoding="utf-8"?>
<p:properties xmlns:p="http://schemas.microsoft.com/office/2006/metadata/properties" xmlns:xsi="http://www.w3.org/2001/XMLSchema-instance">
  <documentManagement>
    <Document_x0020_Specialists xmlns="1bcfbb0d-57da-4fff-968f-f82913bae0e8">
      <UserInfo>
        <DisplayName/>
        <AccountId xsi:nil="true"/>
        <AccountType/>
      </UserInfo>
    </Document_x0020_Specialists>
    <Retention_x0020_Action xmlns="1bcfbb0d-57da-4fff-968f-f82913bae0e8">--</Retention_x0020_Action>
    <Tier xmlns="1bcfbb0d-57da-4fff-968f-f82913bae0e8">Tier 3</Tier>
    <Legacy_x0020_Previous_x0020_Document_x0020_Number xmlns="1bcfbb0d-57da-4fff-968f-f82913bae0e8" xsi:nil="true"/>
    <Approvers xmlns="1bcfbb0d-57da-4fff-968f-f82913bae0e8">
      <UserInfo>
        <DisplayName/>
        <AccountId xsi:nil="true"/>
        <AccountType/>
      </UserInfo>
    </Approvers>
    <Associated_x0020_Policy xmlns="1bcfbb0d-57da-4fff-968f-f82913bae0e8">--</Associated_x0020_Policy>
    <CD_x0020_Section xmlns="1bcfbb0d-57da-4fff-968f-f82913bae0e8">--</CD_x0020_Section>
    <Current_x0020_Release_x0020_Revision xmlns="1bcfbb0d-57da-4fff-968f-f82913bae0e8">R1</Current_x0020_Release_x0020_Revision>
    <Subsystem xmlns="1bcfbb0d-57da-4fff-968f-f82913bae0e8">--</Subsystem>
    <Rescinded xmlns="1bcfbb0d-57da-4fff-968f-f82913bae0e8">false</Rescinded>
    <Legacy_x0020_Approvers xmlns="1bcfbb0d-57da-4fff-968f-f82913bae0e8" xsi:nil="true"/>
    <Legacy_x0020_Document_x0020_URL xmlns="1bcfbb0d-57da-4fff-968f-f82913bae0e8" xsi:nil="true"/>
    <Source_x0020_Document_x0020_ID1 xmlns="1bcfbb0d-57da-4fff-968f-f82913bae0e8" xsi:nil="true"/>
    <InProgress_x0020_Revision xmlns="1bcfbb0d-57da-4fff-968f-f82913bae0e8" xsi:nil="true"/>
    <Retention_x0020_Authority xmlns="1bcfbb0d-57da-4fff-968f-f82913bae0e8" xsi:nil="true"/>
    <dfbd1098dd984cca8e572d891b515fc5 xmlns="1bcfbb0d-57da-4fff-968f-f82913bae0e8">
      <Terms xmlns="http://schemas.microsoft.com/office/infopath/2007/PartnerControls">
        <TermInfo xmlns="http://schemas.microsoft.com/office/infopath/2007/PartnerControls">
          <TermName xmlns="http://schemas.microsoft.com/office/infopath/2007/PartnerControls">LCLS-2</TermName>
          <TermId xmlns="http://schemas.microsoft.com/office/infopath/2007/PartnerControls">5fa05ef5-bcb1-47c1-a006-b66d0ac2220e</TermId>
        </TermInfo>
      </Terms>
    </dfbd1098dd984cca8e572d891b515fc5>
    <Collaborators xmlns="1bcfbb0d-57da-4fff-968f-f82913bae0e8">
      <UserInfo>
        <DisplayName/>
        <AccountId xsi:nil="true"/>
        <AccountType/>
      </UserInfo>
    </Collaborators>
    <eb957945f0cf41a089fc8cbef600415c xmlns="1bcfbb0d-57da-4fff-968f-f82913bae0e8">
      <Terms xmlns="http://schemas.microsoft.com/office/infopath/2007/PartnerControls">
        <TermInfo xmlns="http://schemas.microsoft.com/office/infopath/2007/PartnerControls">
          <TermName xmlns="http://schemas.microsoft.com/office/infopath/2007/PartnerControls">General</TermName>
          <TermId xmlns="http://schemas.microsoft.com/office/infopath/2007/PartnerControls">d57823a0-9e3d-424e-8823-44677f6c0461</TermId>
        </TermInfo>
      </Terms>
    </eb957945f0cf41a089fc8cbef600415c>
    <Legacy_x0020_Document_x0020_Number xmlns="1bcfbb0d-57da-4fff-968f-f82913bae0e8" xsi:nil="true"/>
    <Current_x0020_Released_x0020_Revision_x0020_Date xmlns="1bcfbb0d-57da-4fff-968f-f82913bae0e8">2015-11-04T08:00:00+00:00</Current_x0020_Released_x0020_Revision_x0020_Date>
    <Released_x0020_Revisions xmlns="1bcfbb0d-57da-4fff-968f-f82913bae0e8" xsi:nil="true"/>
    <Issue_x0020_Date xmlns="1bcfbb0d-57da-4fff-968f-f82913bae0e8" xsi:nil="true"/>
    <Reviewers xmlns="1bcfbb0d-57da-4fff-968f-f82913bae0e8">
      <UserInfo>
        <DisplayName/>
        <AccountId xsi:nil="true"/>
        <AccountType/>
      </UserInfo>
    </Reviewers>
    <Retention_x0020_Action_x0020_Date xmlns="1bcfbb0d-57da-4fff-968f-f82913bae0e8" xsi:nil="true"/>
    <Legacy_x0020_Modified_x0020_By xmlns="1bcfbb0d-57da-4fff-968f-f82913bae0e8" xsi:nil="true"/>
    <Date_x0020_Document_x0020_Created xmlns="1bcfbb0d-57da-4fff-968f-f82913bae0e8" xsi:nil="true"/>
    <Completed_x0020_Date xmlns="1bcfbb0d-57da-4fff-968f-f82913bae0e8" xsi:nil="true"/>
    <DCO_x0020_Number xmlns="1bcfbb0d-57da-4fff-968f-f82913bae0e8" xsi:nil="true"/>
    <Originator xmlns="1bcfbb0d-57da-4fff-968f-f82913bae0e8">
      <UserInfo>
        <DisplayName/>
        <AccountId xsi:nil="true"/>
        <AccountType/>
      </UserInfo>
    </Originator>
    <Published_x0020_Document_x0020_ID xmlns="1bcfbb0d-57da-4fff-968f-f82913bae0e8" xsi:nil="true"/>
    <Source_x0020_Document_x0020_ID xmlns="1bcfbb0d-57da-4fff-968f-f82913bae0e8" xsi:nil="true"/>
    <_dlc_ExpireDateSaved xmlns="http://schemas.microsoft.com/sharepoint/v3" xsi:nil="true"/>
    <Effective_x0020_Date xmlns="1bcfbb0d-57da-4fff-968f-f82913bae0e8" xsi:nil="true"/>
    <In_x0020_Use xmlns="1bcfbb0d-57da-4fff-968f-f82913bae0e8">true</In_x0020_Use>
    <Form xmlns="1bcfbb0d-57da-4fff-968f-f82913bae0e8">false</Form>
    <Legacy_Modified xmlns="1bcfbb0d-57da-4fff-968f-f82913bae0e8" xsi:nil="true"/>
    <Utilization xmlns="1bcfbb0d-57da-4fff-968f-f82913bae0e8">Principal</Utilization>
    <TaxCatchAll xmlns="1bcfbb0d-57da-4fff-968f-f82913bae0e8">
      <Value>218</Value>
      <Value>238</Value>
      <Value>27</Value>
    </TaxCatchAll>
    <CDMS_Area xmlns="1bcfbb0d-57da-4fff-968f-f82913bae0e8">--</CDMS_Area>
    <CD_x0020_System xmlns="1bcfbb0d-57da-4fff-968f-f82913bae0e8">--</CD_x0020_System>
    <Other_x0020_Collaborators xmlns="1bcfbb0d-57da-4fff-968f-f82913bae0e8">
      <UserInfo>
        <DisplayName/>
        <AccountId xsi:nil="true"/>
        <AccountType/>
      </UserInfo>
    </Other_x0020_Collaborators>
    <Review_x0020_Schedule xmlns="1bcfbb0d-57da-4fff-968f-f82913bae0e8" xsi:nil="true"/>
    <Management_x0020_System xmlns="1bcfbb0d-57da-4fff-968f-f82913bae0e8" xsi:nil="true"/>
    <Notes1 xmlns="1bcfbb0d-57da-4fff-968f-f82913bae0e8" xsi:nil="true"/>
    <_dlc_ExpireDate xmlns="http://schemas.microsoft.com/sharepoint/v3" xsi:nil="true"/>
    <m0f8c9a06362439a93ccf8e7250f9630 xmlns="1bcfbb0d-57da-4fff-968f-f82913bae0e8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Templates</TermName>
          <TermId xmlns="http://schemas.microsoft.com/office/infopath/2007/PartnerControls">09abdf3f-5dae-474d-8c44-157bf154b270</TermId>
        </TermInfo>
      </Terms>
    </m0f8c9a06362439a93ccf8e7250f9630>
    <Document_x0020_Subsection xmlns="1bcfbb0d-57da-4fff-968f-f82913bae0e8">00</Document_x0020_Subsection>
    <Lock_x0020_and_x0020_Tag xmlns="1bcfbb0d-57da-4fff-968f-f82913bae0e8">false</Lock_x0020_and_x0020_Tag>
    <_dlc_Exempt xmlns="http://schemas.microsoft.com/sharepoint/v3" xsi:nil="true"/>
    <Document_x0020_Sequential_x0020_Number xmlns="1bcfbb0d-57da-4fff-968f-f82913bae0e8" xsi:nil="true"/>
    <Related_x0020_URL xmlns="1bcfbb0d-57da-4fff-968f-f82913bae0e8">
      <Url xsi:nil="true"/>
      <Description xsi:nil="true"/>
    </Related_x0020_URL>
    <CD_x0020_Area xmlns="1bcfbb0d-57da-4fff-968f-f82913bae0e8">--</CD_x0020_Area>
    <Related_x0020_Document xmlns="1bcfbb0d-57da-4fff-968f-f82913bae0e8" xsi:nil="true"/>
    <Related_x0020_Document_x0020_URL xmlns="1bcfbb0d-57da-4fff-968f-f82913bae0e8">
      <Url xsi:nil="true"/>
      <Description xsi:nil="true"/>
    </Related_x0020_Document_x0020_URL>
    <_dlc_DocId xmlns="1bcfbb0d-57da-4fff-968f-f82913bae0e8">SLACDOC-4-3058</_dlc_DocId>
    <_dlc_DocIdUrl xmlns="1bcfbb0d-57da-4fff-968f-f82913bae0e8">
      <Url>https://docs.slac.stanford.edu/sites/pub/_layouts/DocIdRedir.aspx?ID=SLACDOC-4-3058</Url>
      <Description>SLACDOC-4-3058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SLAC Published Controlled Document" ma:contentTypeID="0x0101000DE68A87D5FCF644814D623BEEAED63F02004D13F123D9C5A44EBA17F2E4173D07F4" ma:contentTypeVersion="8" ma:contentTypeDescription="" ma:contentTypeScope="" ma:versionID="41b54274463e2627a2676316ec841028">
  <xsd:schema xmlns:xsd="http://www.w3.org/2001/XMLSchema" xmlns:xs="http://www.w3.org/2001/XMLSchema" xmlns:p="http://schemas.microsoft.com/office/2006/metadata/properties" xmlns:ns1="http://schemas.microsoft.com/sharepoint/v3" xmlns:ns2="1bcfbb0d-57da-4fff-968f-f82913bae0e8" xmlns:ns3="http://schemas.microsoft.com/sharepoint/v3/fields" targetNamespace="http://schemas.microsoft.com/office/2006/metadata/properties" ma:root="true" ma:fieldsID="62564b727ada55f0828695295f901d5b" ns1:_="" ns2:_="" ns3:_="">
    <xsd:import namespace="http://schemas.microsoft.com/sharepoint/v3"/>
    <xsd:import namespace="1bcfbb0d-57da-4fff-968f-f82913bae0e8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Legacy_x0020_Document_x0020_Number" minOccurs="0"/>
                <xsd:element ref="ns2:Document_x0020_Sequential_x0020_Number" minOccurs="0"/>
                <xsd:element ref="ns2:Document_x0020_Subsection" minOccurs="0"/>
                <xsd:element ref="ns2:CD_x0020_Area" minOccurs="0"/>
                <xsd:element ref="ns2:CD_x0020_Section" minOccurs="0"/>
                <xsd:element ref="ns2:CD_x0020_System" minOccurs="0"/>
                <xsd:element ref="ns2:DCO_x0020_Number" minOccurs="0"/>
                <xsd:element ref="ns2:InProgress_x0020_Revision" minOccurs="0"/>
                <xsd:element ref="ns2:Current_x0020_Release_x0020_Revision" minOccurs="0"/>
                <xsd:element ref="ns2:Current_x0020_Released_x0020_Revision_x0020_Date" minOccurs="0"/>
                <xsd:element ref="ns2:Released_x0020_Revisions" minOccurs="0"/>
                <xsd:element ref="ns2:Issue_x0020_Date" minOccurs="0"/>
                <xsd:element ref="ns2:Effective_x0020_Date" minOccurs="0"/>
                <xsd:element ref="ns2:Completed_x0020_Date" minOccurs="0"/>
                <xsd:element ref="ns2:Document_x0020_Specialists" minOccurs="0"/>
                <xsd:element ref="ns2:Originator" minOccurs="0"/>
                <xsd:element ref="ns2:Approvers" minOccurs="0"/>
                <xsd:element ref="ns2:Collaborators" minOccurs="0"/>
                <xsd:element ref="ns2:Reviewers" minOccurs="0"/>
                <xsd:element ref="ns2:Other_x0020_Collaborators" minOccurs="0"/>
                <xsd:element ref="ns2:Retention_x0020_Action_x0020_Date" minOccurs="0"/>
                <xsd:element ref="ns2:Retention_x0020_Authority" minOccurs="0"/>
                <xsd:element ref="ns2:Review_x0020_Schedule" minOccurs="0"/>
                <xsd:element ref="ns2:Retention_x0020_Action" minOccurs="0"/>
                <xsd:element ref="ns2:Rescinded" minOccurs="0"/>
                <xsd:element ref="ns2:Utilization"/>
                <xsd:element ref="ns2:In_x0020_Use" minOccurs="0"/>
                <xsd:element ref="ns2:Form" minOccurs="0"/>
                <xsd:element ref="ns2:Related_x0020_Document" minOccurs="0"/>
                <xsd:element ref="ns2:Associated_x0020_Policy" minOccurs="0"/>
                <xsd:element ref="ns2:CDMS_Area" minOccurs="0"/>
                <xsd:element ref="ns2:Lock_x0020_and_x0020_Tag" minOccurs="0"/>
                <xsd:element ref="ns2:Subsystem" minOccurs="0"/>
                <xsd:element ref="ns2:Management_x0020_System" minOccurs="0"/>
                <xsd:element ref="ns2:Tier" minOccurs="0"/>
                <xsd:element ref="ns2:Legacy_Modified" minOccurs="0"/>
                <xsd:element ref="ns2:Legacy_x0020_Modified_x0020_By" minOccurs="0"/>
                <xsd:element ref="ns2:Date_x0020_Document_x0020_Created" minOccurs="0"/>
                <xsd:element ref="ns2:Legacy_x0020_Previous_x0020_Document_x0020_Number" minOccurs="0"/>
                <xsd:element ref="ns2:Notes1" minOccurs="0"/>
                <xsd:element ref="ns2:Legacy_x0020_Approvers" minOccurs="0"/>
                <xsd:element ref="ns2:Published_x0020_Document_x0020_ID" minOccurs="0"/>
                <xsd:element ref="ns2:_dlc_DocIdPersistId" minOccurs="0"/>
                <xsd:element ref="ns2:_dlc_DocIdUrl" minOccurs="0"/>
                <xsd:element ref="ns2:TaxCatchAll" minOccurs="0"/>
                <xsd:element ref="ns2:TaxCatchAllLabel" minOccurs="0"/>
                <xsd:element ref="ns2:_dlc_DocId" minOccurs="0"/>
                <xsd:element ref="ns2:Source_x0020_Document_x0020_ID" minOccurs="0"/>
                <xsd:element ref="ns2:Related_x0020_Document_x0020_URL" minOccurs="0"/>
                <xsd:element ref="ns2:Legacy_x0020_Document_x0020_URL" minOccurs="0"/>
                <xsd:element ref="ns1:_dlc_Exempt" minOccurs="0"/>
                <xsd:element ref="ns1:_dlc_ExpireDateSaved" minOccurs="0"/>
                <xsd:element ref="ns1:_dlc_ExpireDate" minOccurs="0"/>
                <xsd:element ref="ns3:ShortComment" minOccurs="0"/>
                <xsd:element ref="ns2:Related_x0020_URL" minOccurs="0"/>
                <xsd:element ref="ns2:dfbd1098dd984cca8e572d891b515fc5" minOccurs="0"/>
                <xsd:element ref="ns2:m0f8c9a06362439a93ccf8e7250f9630" minOccurs="0"/>
                <xsd:element ref="ns2:eb957945f0cf41a089fc8cbef600415c" minOccurs="0"/>
                <xsd:element ref="ns2:Source_x0020_Document_x0020_ID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60" nillable="true" ma:displayName="Exempt from Policy" ma:hidden="true" ma:internalName="_dlc_Exempt" ma:readOnly="false">
      <xsd:simpleType>
        <xsd:restriction base="dms:Unknown"/>
      </xsd:simpleType>
    </xsd:element>
    <xsd:element name="_dlc_ExpireDateSaved" ma:index="61" nillable="true" ma:displayName="Original Expiration Date" ma:hidden="true" ma:internalName="_dlc_ExpireDateSaved" ma:readOnly="false">
      <xsd:simpleType>
        <xsd:restriction base="dms:DateTime"/>
      </xsd:simpleType>
    </xsd:element>
    <xsd:element name="_dlc_ExpireDate" ma:index="62" nillable="true" ma:displayName="Expiration Date" ma:hidden="true" ma:internalName="_dlc_ExpireDate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cfbb0d-57da-4fff-968f-f82913bae0e8" elementFormDefault="qualified">
    <xsd:import namespace="http://schemas.microsoft.com/office/2006/documentManagement/types"/>
    <xsd:import namespace="http://schemas.microsoft.com/office/infopath/2007/PartnerControls"/>
    <xsd:element name="Legacy_x0020_Document_x0020_Number" ma:index="2" nillable="true" ma:displayName="Legacy Document Number" ma:description="" ma:internalName="Legacy_x0020_Document_x0020_Number">
      <xsd:simpleType>
        <xsd:restriction base="dms:Text">
          <xsd:maxLength value="25"/>
        </xsd:restriction>
      </xsd:simpleType>
    </xsd:element>
    <xsd:element name="Document_x0020_Sequential_x0020_Number" ma:index="6" nillable="true" ma:displayName="Document Sequential Number" ma:description="" ma:internalName="Document_x0020_Sequential_x0020_Number">
      <xsd:simpleType>
        <xsd:restriction base="dms:Text">
          <xsd:maxLength value="255"/>
        </xsd:restriction>
      </xsd:simpleType>
    </xsd:element>
    <xsd:element name="Document_x0020_Subsection" ma:index="7" nillable="true" ma:displayName="Document Subsection" ma:default="00" ma:description="" ma:internalName="Document_x0020_Subsection">
      <xsd:simpleType>
        <xsd:restriction base="dms:Text">
          <xsd:maxLength value="255"/>
        </xsd:restriction>
      </xsd:simpleType>
    </xsd:element>
    <xsd:element name="CD_x0020_Area" ma:index="8" nillable="true" ma:displayName="CD Area" ma:default="--" ma:description="" ma:format="Dropdown" ma:internalName="CD_x0020_Area">
      <xsd:simpleType>
        <xsd:restriction base="dms:Choice">
          <xsd:enumeration value="--"/>
          <xsd:enumeration value="00 Management"/>
          <xsd:enumeration value="01 Generic (Universal)"/>
          <xsd:enumeration value="02 LINAC (includes CID, O, DRIP, Positron, LCLS, INJ, BSY)"/>
          <xsd:enumeration value="03 ESA – End Station A"/>
          <xsd:enumeration value="04 PEP – Positron Electron Project"/>
          <xsd:enumeration value="05 SLC – SLAC Linear Accelerator"/>
          <xsd:enumeration value="06 LCLS – LINAC Coherent Light Source"/>
          <xsd:enumeration value="07 LCLS-II"/>
          <xsd:enumeration value="11 KTL – Klystron Test Lab"/>
          <xsd:enumeration value="12 NLCTA – Next Linear Collider Test Accelerator"/>
          <xsd:enumeration value="13 ITF/HVTF – Injector Test Facility / High Voltage Test Facility"/>
          <xsd:enumeration value="14"/>
          <xsd:enumeration value="15"/>
          <xsd:enumeration value="16"/>
        </xsd:restriction>
      </xsd:simpleType>
    </xsd:element>
    <xsd:element name="CD_x0020_Section" ma:index="9" nillable="true" ma:displayName="CD Section" ma:default="--" ma:description="" ma:format="Dropdown" ma:internalName="CD_x0020_Section">
      <xsd:simpleType>
        <xsd:restriction base="dms:Choice">
          <xsd:enumeration value="--"/>
          <xsd:enumeration value="DPT"/>
          <xsd:enumeration value="SS"/>
          <xsd:enumeration value="SW"/>
          <xsd:enumeration value="HW"/>
          <xsd:enumeration value="ES"/>
        </xsd:restriction>
      </xsd:simpleType>
    </xsd:element>
    <xsd:element name="CD_x0020_System" ma:index="10" nillable="true" ma:displayName="CD System" ma:default="--" ma:description="" ma:format="Dropdown" ma:internalName="CD_x0020_System">
      <xsd:simpleType>
        <xsd:restriction base="dms:Choice">
          <xsd:enumeration value="--"/>
          <xsd:enumeration value="BCS"/>
          <xsd:enumeration value="MAN"/>
          <xsd:enumeration value="PPS"/>
        </xsd:restriction>
      </xsd:simpleType>
    </xsd:element>
    <xsd:element name="DCO_x0020_Number" ma:index="11" nillable="true" ma:displayName="DCO Number" ma:description="" ma:internalName="DCO_x0020_Number">
      <xsd:simpleType>
        <xsd:restriction base="dms:Note">
          <xsd:maxLength value="255"/>
        </xsd:restriction>
      </xsd:simpleType>
    </xsd:element>
    <xsd:element name="InProgress_x0020_Revision" ma:index="12" nillable="true" ma:displayName="In Progress Revision" ma:description="" ma:internalName="InProgress_x0020_Revision">
      <xsd:simpleType>
        <xsd:restriction base="dms:Text">
          <xsd:maxLength value="255"/>
        </xsd:restriction>
      </xsd:simpleType>
    </xsd:element>
    <xsd:element name="Current_x0020_Release_x0020_Revision" ma:index="13" nillable="true" ma:displayName="Current Released Revision" ma:description="" ma:internalName="Current_x0020_Release_x0020_Revision">
      <xsd:simpleType>
        <xsd:restriction base="dms:Text">
          <xsd:maxLength value="255"/>
        </xsd:restriction>
      </xsd:simpleType>
    </xsd:element>
    <xsd:element name="Current_x0020_Released_x0020_Revision_x0020_Date" ma:index="14" nillable="true" ma:displayName="Current Released Revision Date" ma:description="" ma:format="DateOnly" ma:internalName="Current_x0020_Released_x0020_Revision_x0020_Date">
      <xsd:simpleType>
        <xsd:restriction base="dms:DateTime"/>
      </xsd:simpleType>
    </xsd:element>
    <xsd:element name="Released_x0020_Revisions" ma:index="15" nillable="true" ma:displayName="Released Revisions" ma:description="" ma:internalName="Released_x0020_Revisions">
      <xsd:simpleType>
        <xsd:restriction base="dms:Note">
          <xsd:maxLength value="255"/>
        </xsd:restriction>
      </xsd:simpleType>
    </xsd:element>
    <xsd:element name="Issue_x0020_Date" ma:index="16" nillable="true" ma:displayName="Issue Date" ma:description="" ma:format="DateOnly" ma:internalName="Issue_x0020_Date">
      <xsd:simpleType>
        <xsd:restriction base="dms:DateTime"/>
      </xsd:simpleType>
    </xsd:element>
    <xsd:element name="Effective_x0020_Date" ma:index="17" nillable="true" ma:displayName="Effective Date" ma:description="" ma:format="DateOnly" ma:internalName="Effective_x0020_Date">
      <xsd:simpleType>
        <xsd:restriction base="dms:DateTime"/>
      </xsd:simpleType>
    </xsd:element>
    <xsd:element name="Completed_x0020_Date" ma:index="18" nillable="true" ma:displayName="Completed Date" ma:description="" ma:format="DateOnly" ma:internalName="Completed_x0020_Date">
      <xsd:simpleType>
        <xsd:restriction base="dms:DateTime"/>
      </xsd:simpleType>
    </xsd:element>
    <xsd:element name="Document_x0020_Specialists" ma:index="19" nillable="true" ma:displayName="Document Specialists" ma:description="" ma:list="UserInfo" ma:SearchPeopleOnly="false" ma:SharePointGroup="0" ma:internalName="Document_x0020_Specialists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riginator" ma:index="20" nillable="true" ma:displayName="Originators" ma:description="" ma:list="UserInfo" ma:SearchPeopleOnly="false" ma:SharePointGroup="0" ma:internalName="Originator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pprovers" ma:index="21" nillable="true" ma:displayName="Approvers" ma:description="" ma:list="UserInfo" ma:SearchPeopleOnly="false" ma:SharePointGroup="0" ma:internalName="Approvers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llaborators" ma:index="22" nillable="true" ma:displayName="Collaborators" ma:description="" ma:list="UserInfo" ma:SearchPeopleOnly="false" ma:SharePointGroup="0" ma:internalName="Collaborators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viewers" ma:index="23" nillable="true" ma:displayName="Reviewers" ma:description="" ma:list="UserInfo" ma:SearchPeopleOnly="false" ma:SharePointGroup="0" ma:internalName="Reviewers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ther_x0020_Collaborators" ma:index="24" nillable="true" ma:displayName="Other Collaborators" ma:description="" ma:list="UserInfo" ma:SearchPeopleOnly="false" ma:SharePointGroup="0" ma:internalName="Other_x0020_Collaborators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tention_x0020_Action_x0020_Date" ma:index="25" nillable="true" ma:displayName="Retention Action Date" ma:description="" ma:format="DateOnly" ma:internalName="Retention_x0020_Action_x0020_Date">
      <xsd:simpleType>
        <xsd:restriction base="dms:DateTime"/>
      </xsd:simpleType>
    </xsd:element>
    <xsd:element name="Retention_x0020_Authority" ma:index="26" nillable="true" ma:displayName="Retention Authority" ma:description="" ma:internalName="Retention_x0020_Authority">
      <xsd:simpleType>
        <xsd:restriction base="dms:Text">
          <xsd:maxLength value="255"/>
        </xsd:restriction>
      </xsd:simpleType>
    </xsd:element>
    <xsd:element name="Review_x0020_Schedule" ma:index="27" nillable="true" ma:displayName="Review Schedule" ma:description="" ma:format="DateOnly" ma:internalName="Review_x0020_Schedule">
      <xsd:simpleType>
        <xsd:restriction base="dms:DateTime"/>
      </xsd:simpleType>
    </xsd:element>
    <xsd:element name="Retention_x0020_Action" ma:index="28" nillable="true" ma:displayName="Retention Action" ma:default="--" ma:description="" ma:format="Dropdown" ma:internalName="Retention_x0020_Action">
      <xsd:simpleType>
        <xsd:restriction base="dms:Choice">
          <xsd:enumeration value="--"/>
          <xsd:enumeration value="dispose"/>
          <xsd:enumeration value="rescind"/>
          <xsd:enumeration value="transfer to archives"/>
          <xsd:enumeration value="freeze"/>
        </xsd:restriction>
      </xsd:simpleType>
    </xsd:element>
    <xsd:element name="Rescinded" ma:index="29" nillable="true" ma:displayName="Rescinded" ma:default="0" ma:description="" ma:internalName="Rescinded">
      <xsd:simpleType>
        <xsd:restriction base="dms:Boolean"/>
      </xsd:simpleType>
    </xsd:element>
    <xsd:element name="Utilization" ma:index="30" ma:displayName="Utilization" ma:default="Principal" ma:description="" ma:format="Dropdown" ma:internalName="Utilization" ma:readOnly="false">
      <xsd:simpleType>
        <xsd:restriction base="dms:Choice">
          <xsd:enumeration value="Principal"/>
          <xsd:enumeration value="Associated"/>
          <xsd:enumeration value="Archived"/>
        </xsd:restriction>
      </xsd:simpleType>
    </xsd:element>
    <xsd:element name="In_x0020_Use" ma:index="31" nillable="true" ma:displayName="In Use" ma:default="1" ma:description="" ma:internalName="In_x0020_Use">
      <xsd:simpleType>
        <xsd:restriction base="dms:Boolean"/>
      </xsd:simpleType>
    </xsd:element>
    <xsd:element name="Form" ma:index="32" nillable="true" ma:displayName="Form" ma:default="0" ma:description="" ma:internalName="Form">
      <xsd:simpleType>
        <xsd:restriction base="dms:Boolean"/>
      </xsd:simpleType>
    </xsd:element>
    <xsd:element name="Related_x0020_Document" ma:index="33" nillable="true" ma:displayName="Related Documents" ma:description="" ma:internalName="Related_x0020_Document">
      <xsd:simpleType>
        <xsd:restriction base="dms:Note">
          <xsd:maxLength value="255"/>
        </xsd:restriction>
      </xsd:simpleType>
    </xsd:element>
    <xsd:element name="Associated_x0020_Policy" ma:index="34" nillable="true" ma:displayName="Associated Policy" ma:default="--" ma:description="" ma:format="Dropdown" ma:internalName="Associated_x0020_Policy">
      <xsd:simpleType>
        <xsd:restriction base="dms:Choice">
          <xsd:enumeration value="--"/>
          <xsd:enumeration value="Access Control Policy"/>
          <xsd:enumeration value="Assignment and Classification of Staff"/>
          <xsd:enumeration value="Audit and Accountability Policy"/>
          <xsd:enumeration value="Computer Security Policy"/>
          <xsd:enumeration value="Computer Security Awareness and Training Policy"/>
          <xsd:enumeration value="Configuration Management Policy"/>
          <xsd:enumeration value="Contingency Planning Policy"/>
          <xsd:enumeration value="Identification and Authentication Policy"/>
          <xsd:enumeration value="Incident Response Policy"/>
          <xsd:enumeration value="IT Risk Management Policy"/>
          <xsd:enumeration value="Media Protection Policy"/>
          <xsd:enumeration value="Personally Identifiable Information"/>
          <xsd:enumeration value="Personnel Security Policy"/>
          <xsd:enumeration value="Physical and Environmental Protection Policy"/>
          <xsd:enumeration value="Risk Assessment Policy"/>
          <xsd:enumeration value="Security Assessment and Authorization Policy"/>
          <xsd:enumeration value="Security Planning Policy"/>
          <xsd:enumeration value="Space Standards Policy"/>
          <xsd:enumeration value="System Maintenance Policy"/>
          <xsd:enumeration value="System and Services Acquisition Policy"/>
          <xsd:enumeration value="System and Communications Protection Policy"/>
          <xsd:enumeration value="System and Information Integrity Policy"/>
        </xsd:restriction>
      </xsd:simpleType>
    </xsd:element>
    <xsd:element name="CDMS_Area" ma:index="35" nillable="true" ma:displayName="CDMS_Area" ma:default="--" ma:description="" ma:format="Dropdown" ma:internalName="CDMS_Area">
      <xsd:simpleType>
        <xsd:restriction base="dms:Choice">
          <xsd:enumeration value="--"/>
          <xsd:enumeration value="Ge Tower System"/>
          <xsd:enumeration value="Ge Modules"/>
          <xsd:enumeration value="Cold Electronics"/>
          <xsd:enumeration value="Tower Mechanical Structure and Cabling"/>
          <xsd:enumeration value="Integration into Cryostat"/>
        </xsd:restriction>
      </xsd:simpleType>
    </xsd:element>
    <xsd:element name="Lock_x0020_and_x0020_Tag" ma:index="36" nillable="true" ma:displayName="Lock and Tag" ma:default="0" ma:description="" ma:internalName="Lock_x0020_and_x0020_Tag">
      <xsd:simpleType>
        <xsd:restriction base="dms:Boolean"/>
      </xsd:simpleType>
    </xsd:element>
    <xsd:element name="Subsystem" ma:index="37" nillable="true" ma:displayName="Subsystem" ma:default="--" ma:description="" ma:format="Dropdown" ma:internalName="Subsystem">
      <xsd:simpleType>
        <xsd:restriction base="dms:Choice">
          <xsd:enumeration value="--"/>
          <xsd:enumeration value="Global"/>
          <xsd:enumeration value="Injector"/>
          <xsd:enumeration value="Linac"/>
          <xsd:enumeration value="Power Conversion"/>
          <xsd:enumeration value="Linac/Injector"/>
          <xsd:enumeration value="Controls"/>
          <xsd:enumeration value="Radiation Physics"/>
          <xsd:enumeration value="Undulator"/>
          <xsd:enumeration value="XTOD"/>
          <xsd:enumeration value="XTOD/XES"/>
          <xsd:enumeration value="X-Ray Endstations"/>
          <xsd:enumeration value="Conventional"/>
        </xsd:restriction>
      </xsd:simpleType>
    </xsd:element>
    <xsd:element name="Management_x0020_System" ma:index="38" nillable="true" ma:displayName="Management System" ma:description="" ma:format="Dropdown" ma:internalName="Management_x0020_System">
      <xsd:simpleType>
        <xsd:restriction base="dms:Choice">
          <xsd:enumeration value="--"/>
          <xsd:enumeration value="ES&amp;H"/>
          <xsd:enumeration value="Human Resources"/>
          <xsd:enumeration value="Computing &amp; IT Services"/>
          <xsd:enumeration value="Facilities Management"/>
          <xsd:enumeration value="Financial Services"/>
          <xsd:enumeration value="Supply Chain Management"/>
          <xsd:enumeration value="Communications"/>
          <xsd:enumeration value="Project Management"/>
          <xsd:enumeration value="Legal Services"/>
          <xsd:enumeration value="Performance Management"/>
          <xsd:enumeration value="Conduct of Research"/>
          <xsd:enumeration value="Engineering Services"/>
          <xsd:enumeration value="User Facilities"/>
          <xsd:enumeration value="SSRL"/>
          <xsd:enumeration value="AD"/>
          <xsd:enumeration value="PPA"/>
          <xsd:enumeration value="LCLS"/>
          <xsd:enumeration value="Photon Science"/>
          <xsd:enumeration value="Acquisition Management"/>
          <xsd:enumeration value="Assurance Management"/>
          <xsd:enumeration value="Communications and External Relations Management"/>
          <xsd:enumeration value="Document Control"/>
          <xsd:enumeration value="ES&amp;H Management"/>
          <xsd:enumeration value="Facilities Management"/>
          <xsd:enumeration value="Financial Management"/>
          <xsd:enumeration value="Human Resources Management"/>
          <xsd:enumeration value="Information Technology"/>
          <xsd:enumeration value="Integrated Safeguards and Security Management"/>
          <xsd:enumeration value="Legal"/>
          <xsd:enumeration value="Management Plan for SLAC"/>
          <xsd:enumeration value="Property Control Management"/>
          <xsd:enumeration value="Quality Assurance"/>
          <xsd:enumeration value="Records Management"/>
          <xsd:enumeration value="Requirements Management"/>
          <xsd:enumeration value="Safety Software Quality Assurance"/>
          <xsd:enumeration value="Strategic Planning"/>
          <xsd:enumeration value="User Support"/>
          <xsd:enumeration value="Work Planning and Control Management"/>
        </xsd:restriction>
      </xsd:simpleType>
    </xsd:element>
    <xsd:element name="Tier" ma:index="39" nillable="true" ma:displayName="Tier" ma:default="Tier 3" ma:description="" ma:format="Dropdown" ma:internalName="Tier">
      <xsd:simpleType>
        <xsd:restriction base="dms:Choice">
          <xsd:enumeration value="Tier 1"/>
          <xsd:enumeration value="Tier 2"/>
          <xsd:enumeration value="Tier 3"/>
          <xsd:enumeration value="Tier 4"/>
        </xsd:restriction>
      </xsd:simpleType>
    </xsd:element>
    <xsd:element name="Legacy_Modified" ma:index="40" nillable="true" ma:displayName="Legacy Modified Date" ma:description="" ma:format="DateOnly" ma:internalName="Legacy_Modified">
      <xsd:simpleType>
        <xsd:restriction base="dms:DateTime"/>
      </xsd:simpleType>
    </xsd:element>
    <xsd:element name="Legacy_x0020_Modified_x0020_By" ma:index="41" nillable="true" ma:displayName="Legacy Modified By" ma:description="" ma:internalName="Legacy_x0020_Modified_x0020_By">
      <xsd:simpleType>
        <xsd:restriction base="dms:Text">
          <xsd:maxLength value="255"/>
        </xsd:restriction>
      </xsd:simpleType>
    </xsd:element>
    <xsd:element name="Date_x0020_Document_x0020_Created" ma:index="42" nillable="true" ma:displayName="Date Document Created" ma:description="" ma:format="DateOnly" ma:internalName="Date_x0020_Document_x0020_Created">
      <xsd:simpleType>
        <xsd:restriction base="dms:DateTime"/>
      </xsd:simpleType>
    </xsd:element>
    <xsd:element name="Legacy_x0020_Previous_x0020_Document_x0020_Number" ma:index="43" nillable="true" ma:displayName="Legacy Previous Document Number" ma:description="" ma:internalName="Legacy_x0020_Previous_x0020_Document_x0020_Number">
      <xsd:simpleType>
        <xsd:restriction base="dms:Text">
          <xsd:maxLength value="255"/>
        </xsd:restriction>
      </xsd:simpleType>
    </xsd:element>
    <xsd:element name="Notes1" ma:index="44" nillable="true" ma:displayName="Notes" ma:description="" ma:internalName="Notes1">
      <xsd:simpleType>
        <xsd:restriction base="dms:Note">
          <xsd:maxLength value="255"/>
        </xsd:restriction>
      </xsd:simpleType>
    </xsd:element>
    <xsd:element name="Legacy_x0020_Approvers" ma:index="45" nillable="true" ma:displayName="Legacy Approvers" ma:description="" ma:internalName="Legacy_x0020_Approvers">
      <xsd:simpleType>
        <xsd:restriction base="dms:Text">
          <xsd:maxLength value="255"/>
        </xsd:restriction>
      </xsd:simpleType>
    </xsd:element>
    <xsd:element name="Published_x0020_Document_x0020_ID" ma:index="46" nillable="true" ma:displayName="Published Document ID" ma:description="" ma:hidden="true" ma:internalName="Published_x0020_Document_x0020_ID" ma:readOnly="false">
      <xsd:simpleType>
        <xsd:restriction base="dms:Text">
          <xsd:maxLength value="255"/>
        </xsd:restriction>
      </xsd:simpleType>
    </xsd:element>
    <xsd:element name="_dlc_DocIdPersistId" ma:index="48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Url" ma:index="5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TaxCatchAll" ma:index="52" nillable="true" ma:displayName="Taxonomy Catch All Column" ma:hidden="true" ma:list="{6a8977d6-1827-4952-bce4-e51fa1f7c590}" ma:internalName="TaxCatchAll" ma:showField="CatchAllData" ma:web="346ec391-089f-4fb0-a4cc-cb200bf233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53" nillable="true" ma:displayName="Taxonomy Catch All Column1" ma:hidden="true" ma:list="{6a8977d6-1827-4952-bce4-e51fa1f7c590}" ma:internalName="TaxCatchAllLabel" ma:readOnly="true" ma:showField="CatchAllDataLabel" ma:web="346ec391-089f-4fb0-a4cc-cb200bf233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5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Source_x0020_Document_x0020_ID" ma:index="57" nillable="true" ma:displayName="Source Document Library" ma:description="" ma:hidden="true" ma:internalName="Source_x0020_Document_x0020_ID" ma:readOnly="false">
      <xsd:simpleType>
        <xsd:restriction base="dms:Text">
          <xsd:maxLength value="255"/>
        </xsd:restriction>
      </xsd:simpleType>
    </xsd:element>
    <xsd:element name="Related_x0020_Document_x0020_URL" ma:index="58" nillable="true" ma:displayName="Related Document URL" ma:description="" ma:format="Hyperlink" ma:hidden="true" ma:internalName="Related_x0020_Document_x0020_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egacy_x0020_Document_x0020_URL" ma:index="59" nillable="true" ma:displayName="Legacy Document URL" ma:description="" ma:hidden="true" ma:internalName="Legacy_x0020_Document_x0020_URL" ma:readOnly="false">
      <xsd:simpleType>
        <xsd:restriction base="dms:Text">
          <xsd:maxLength value="255"/>
        </xsd:restriction>
      </xsd:simpleType>
    </xsd:element>
    <xsd:element name="Related_x0020_URL" ma:index="64" nillable="true" ma:displayName="Related URL" ma:description="" ma:format="Hyperlink" ma:hidden="true" ma:internalName="Related_x0020_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fbd1098dd984cca8e572d891b515fc5" ma:index="65" ma:taxonomy="true" ma:internalName="dfbd1098dd984cca8e572d891b515fc5" ma:taxonomyFieldName="Organization_x0020_Unit" ma:displayName="Organization Unit" ma:indexed="true" ma:default="" ma:fieldId="{dfbd1098-dd98-4cca-8e57-2d891b515fc5}" ma:sspId="8873248b-d7d4-452f-9de5-dced48d3002c" ma:termSetId="a3bef51c-adc4-4503-a1bb-0f20f3608a6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0f8c9a06362439a93ccf8e7250f9630" ma:index="67" ma:taxonomy="true" ma:internalName="m0f8c9a06362439a93ccf8e7250f9630" ma:taxonomyFieldName="Document_x0020_Type" ma:displayName="Document Type" ma:indexed="true" ma:default="" ma:fieldId="{60f8c9a0-6362-439a-93cc-f8e7250f9630}" ma:sspId="8873248b-d7d4-452f-9de5-dced48d3002c" ma:termSetId="cac6ab47-f0a5-45cc-9454-7a2783ec5b7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b957945f0cf41a089fc8cbef600415c" ma:index="69" ma:taxonomy="true" ma:internalName="eb957945f0cf41a089fc8cbef600415c" ma:taxonomyFieldName="Document_x0020_Sub_x0020_Type" ma:displayName="Document Sub Type" ma:indexed="true" ma:default="" ma:fieldId="{eb957945-f0cf-41a0-89fc-8cbef600415c}" ma:sspId="8873248b-d7d4-452f-9de5-dced48d3002c" ma:termSetId="35c1fe8f-1b00-4066-ab6b-b22f72fbb42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ource_x0020_Document_x0020_ID1" ma:index="71" nillable="true" ma:displayName="Source Document ID" ma:description="" ma:internalName="Source_x0020_Document_x0020_ID1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ShortComment" ma:index="63" nillable="true" ma:displayName="Comments" ma:internalName="ShortCommen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displayName="Author"/>
        <xsd:element ref="dcterms:created" minOccurs="0" maxOccurs="1"/>
        <xsd:element ref="dc:identifier" minOccurs="0" maxOccurs="1"/>
        <xsd:element name="contentType" minOccurs="0" maxOccurs="1" type="xsd:string" ma:index="66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1809775-0102-4118-B1B3-0E6CB2CAB7D6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DC1B16AA-9221-46AE-B700-523442ABDABD}">
  <ds:schemaRefs>
    <ds:schemaRef ds:uri="http://schemas.microsoft.com/office/2006/metadata/properties"/>
    <ds:schemaRef ds:uri="http://purl.org/dc/elements/1.1/"/>
    <ds:schemaRef ds:uri="http://schemas.microsoft.com/sharepoint/v3"/>
    <ds:schemaRef ds:uri="http://schemas.microsoft.com/sharepoint/v3/field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1bcfbb0d-57da-4fff-968f-f82913bae0e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DE3F1C6-E643-4597-BD68-C599B5629AD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5BC7FC6-15BD-4F98-85CB-906E8B7B04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bcfbb0d-57da-4fff-968f-f82913bae0e8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E0F39D02-36B3-4DDB-913B-77A13176208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62935</TotalTime>
  <Words>249</Words>
  <Application>Microsoft Office PowerPoint</Application>
  <PresentationFormat>On-screen Show (4:3)</PresentationFormat>
  <Paragraphs>75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Calibri</vt:lpstr>
      <vt:lpstr>1_blank</vt:lpstr>
      <vt:lpstr>Keithley 6482</vt:lpstr>
      <vt:lpstr>PicoAmmeter</vt:lpstr>
      <vt:lpstr>Keithley 6487 vs 6482 </vt:lpstr>
      <vt:lpstr>SCPI Commands</vt:lpstr>
      <vt:lpstr>Summary</vt:lpstr>
      <vt:lpstr>End</vt:lpstr>
    </vt:vector>
  </TitlesOfParts>
  <Company>SLAC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LCLS-II PowerPoint Template</dc:title>
  <dc:creator>FACET</dc:creator>
  <cp:lastModifiedBy>Bianchini, Carolina</cp:lastModifiedBy>
  <cp:revision>2028</cp:revision>
  <cp:lastPrinted>2009-07-27T17:31:51Z</cp:lastPrinted>
  <dcterms:created xsi:type="dcterms:W3CDTF">2009-11-23T23:38:17Z</dcterms:created>
  <dcterms:modified xsi:type="dcterms:W3CDTF">2017-10-07T10:01:23Z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0x0101000DE68A87D5FCF644814D623BEEAED63F02004D13F123D9C5A44EBA17F2E4173D07F4</vt:lpwstr>
  </property>
  <property fmtid="{D5CDD505-2E9C-101B-9397-08002B2CF9AE}" pid="3" name="DocType">
    <vt:lpwstr>Presentation</vt:lpwstr>
  </property>
  <property fmtid="{D5CDD505-2E9C-101B-9397-08002B2CF9AE}" pid="4" name="Plenary Agenda Item">
    <vt:lpwstr>7</vt:lpwstr>
  </property>
  <property fmtid="{D5CDD505-2E9C-101B-9397-08002B2CF9AE}" pid="5" name="Formatting Updated">
    <vt:lpwstr>true</vt:lpwstr>
  </property>
  <property fmtid="{D5CDD505-2E9C-101B-9397-08002B2CF9AE}" pid="6" name="Plenary Agenda">
    <vt:lpwstr>8</vt:lpwstr>
  </property>
  <property fmtid="{D5CDD505-2E9C-101B-9397-08002B2CF9AE}" pid="7" name="_dlc_DocIdItemGuid">
    <vt:lpwstr>c60d9011-2e8e-4be0-ae33-f390fdd3c08f</vt:lpwstr>
  </property>
  <property fmtid="{D5CDD505-2E9C-101B-9397-08002B2CF9AE}" pid="8" name="Organization Unit">
    <vt:lpwstr>238;#LCLS-2|5fa05ef5-bcb1-47c1-a006-b66d0ac2220e</vt:lpwstr>
  </property>
  <property fmtid="{D5CDD505-2E9C-101B-9397-08002B2CF9AE}" pid="9" name="Document Type">
    <vt:lpwstr>218;#Templates|09abdf3f-5dae-474d-8c44-157bf154b270</vt:lpwstr>
  </property>
  <property fmtid="{D5CDD505-2E9C-101B-9397-08002B2CF9AE}" pid="10" name="Document Sub Type">
    <vt:lpwstr>27;#General|d57823a0-9e3d-424e-8823-44677f6c0461</vt:lpwstr>
  </property>
</Properties>
</file>