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5" r:id="rId3"/>
    <p:sldId id="301" r:id="rId4"/>
    <p:sldId id="302" r:id="rId5"/>
    <p:sldId id="296" r:id="rId6"/>
    <p:sldId id="297" r:id="rId7"/>
    <p:sldId id="298" r:id="rId8"/>
    <p:sldId id="299" r:id="rId9"/>
    <p:sldId id="300" r:id="rId10"/>
    <p:sldId id="288"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397C"/>
    <a:srgbClr val="953735"/>
    <a:srgbClr val="0053A1"/>
    <a:srgbClr val="060606"/>
    <a:srgbClr val="000000"/>
    <a:srgbClr val="020303"/>
    <a:srgbClr val="119FD5"/>
    <a:srgbClr val="AF82CC"/>
    <a:srgbClr val="014687"/>
    <a:srgbClr val="178DC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48" autoAdjust="0"/>
    <p:restoredTop sz="94660" autoAdjust="0"/>
  </p:normalViewPr>
  <p:slideViewPr>
    <p:cSldViewPr snapToGrid="0" snapToObjects="1">
      <p:cViewPr>
        <p:scale>
          <a:sx n="150" d="100"/>
          <a:sy n="150" d="100"/>
        </p:scale>
        <p:origin x="-1976" y="-1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26" Type="http://schemas.microsoft.com/office/2015/10/relationships/revisionInfo" Target="revisionInfo.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6165428"/>
            <a:ext cx="9144000" cy="705600"/>
          </a:xfrm>
          <a:prstGeom prst="rect">
            <a:avLst/>
          </a:prstGeom>
          <a:gradFill flip="none" rotWithShape="1">
            <a:gsLst>
              <a:gs pos="72000">
                <a:schemeClr val="tx2">
                  <a:lumMod val="40000"/>
                  <a:lumOff val="60000"/>
                </a:schemeClr>
              </a:gs>
              <a:gs pos="8000">
                <a:srgbClr val="FFFFFF">
                  <a:alpha val="52000"/>
                </a:srgbClr>
              </a:gs>
            </a:gsLst>
            <a:lin ang="2064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4"/>
          </a:p>
        </p:txBody>
      </p:sp>
      <p:pic>
        <p:nvPicPr>
          <p:cNvPr id="8" name="Picture 7" descr="ess_logo_frugal_blue_cmy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850" y="6199718"/>
            <a:ext cx="1151468" cy="619589"/>
          </a:xfrm>
          <a:prstGeom prst="rect">
            <a:avLst/>
          </a:prstGeom>
        </p:spPr>
      </p:pic>
      <p:sp>
        <p:nvSpPr>
          <p:cNvPr id="9" name="TextBox 8"/>
          <p:cNvSpPr txBox="1"/>
          <p:nvPr userDrawn="1"/>
        </p:nvSpPr>
        <p:spPr>
          <a:xfrm>
            <a:off x="1563824" y="6292963"/>
            <a:ext cx="1813317" cy="446276"/>
          </a:xfrm>
          <a:prstGeom prst="rect">
            <a:avLst/>
          </a:prstGeom>
          <a:noFill/>
        </p:spPr>
        <p:txBody>
          <a:bodyPr wrap="none" rtlCol="0">
            <a:spAutoFit/>
          </a:bodyPr>
          <a:lstStyle/>
          <a:p>
            <a:r>
              <a:rPr lang="en-US" sz="1200" b="1" kern="0" spc="-30" dirty="0" smtClean="0">
                <a:solidFill>
                  <a:srgbClr val="119FD5"/>
                </a:solidFill>
                <a:latin typeface="Optima" charset="0"/>
                <a:ea typeface="Optima" charset="0"/>
                <a:cs typeface="Optima" charset="0"/>
              </a:rPr>
              <a:t>Accelerator Safety</a:t>
            </a:r>
            <a:r>
              <a:rPr lang="en-US" sz="1200" b="1" kern="0" spc="-30" baseline="0" dirty="0" smtClean="0">
                <a:solidFill>
                  <a:srgbClr val="119FD5"/>
                </a:solidFill>
                <a:latin typeface="Optima" charset="0"/>
                <a:ea typeface="Optima" charset="0"/>
                <a:cs typeface="Optima" charset="0"/>
              </a:rPr>
              <a:t> Group</a:t>
            </a:r>
            <a:endParaRPr lang="en-US" sz="1200" b="1" kern="0" spc="-30" dirty="0">
              <a:solidFill>
                <a:srgbClr val="119FD5"/>
              </a:solidFill>
              <a:latin typeface="Optima" charset="0"/>
              <a:ea typeface="Optima" charset="0"/>
              <a:cs typeface="Optima" charset="0"/>
            </a:endParaRPr>
          </a:p>
          <a:p>
            <a:r>
              <a:rPr lang="en-US" sz="1100" kern="0" spc="-30" dirty="0" err="1" smtClean="0">
                <a:solidFill>
                  <a:srgbClr val="119FD5"/>
                </a:solidFill>
                <a:latin typeface="Optima" charset="0"/>
                <a:ea typeface="Optima" charset="0"/>
                <a:cs typeface="Optima" charset="0"/>
              </a:rPr>
              <a:t>D.Phan</a:t>
            </a:r>
            <a:endParaRPr lang="en-US" sz="1100" kern="0" spc="-70" dirty="0">
              <a:solidFill>
                <a:srgbClr val="119FD5"/>
              </a:solidFill>
              <a:latin typeface="Optima" charset="0"/>
              <a:ea typeface="Optima" charset="0"/>
              <a:cs typeface="Optima" charset="0"/>
            </a:endParaRPr>
          </a:p>
        </p:txBody>
      </p:sp>
    </p:spTree>
    <p:extLst>
      <p:ext uri="{BB962C8B-B14F-4D97-AF65-F5344CB8AC3E}">
        <p14:creationId xmlns:p14="http://schemas.microsoft.com/office/powerpoint/2010/main" val="1334025858"/>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480961-C21C-764A-BED4-6E419FC42A8D}" type="datetimeFigureOut">
              <a:rPr lang="en-US" smtClean="0"/>
              <a:t>17-09-19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4462CF-D3DA-6742-A865-DC71B1741787}" type="slidenum">
              <a:rPr lang="en-US" smtClean="0"/>
              <a:t>‹#›</a:t>
            </a:fld>
            <a:endParaRPr lang="en-US"/>
          </a:p>
        </p:txBody>
      </p:sp>
    </p:spTree>
    <p:extLst>
      <p:ext uri="{BB962C8B-B14F-4D97-AF65-F5344CB8AC3E}">
        <p14:creationId xmlns:p14="http://schemas.microsoft.com/office/powerpoint/2010/main" val="1026479836"/>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mailto:https://jira.esss.lu.se/browse/ICSPS-269" TargetMode="External"/><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7.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0.png"/><Relationship Id="rId8" Type="http://schemas.openxmlformats.org/officeDocument/2006/relationships/image" Target="../media/image15.png"/><Relationship Id="rId9"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image" Target="../media/image1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idx="4294967295"/>
          </p:nvPr>
        </p:nvSpPr>
        <p:spPr>
          <a:xfrm>
            <a:off x="-809" y="963601"/>
            <a:ext cx="9144000" cy="2533552"/>
          </a:xfrm>
          <a:effectLst/>
        </p:spPr>
        <p:txBody>
          <a:bodyPr>
            <a:normAutofit fontScale="90000"/>
          </a:bodyPr>
          <a:lstStyle/>
          <a:p>
            <a:pPr algn="r"/>
            <a:r>
              <a:rPr lang="en-US" sz="7200" b="1" dirty="0" smtClean="0">
                <a:solidFill>
                  <a:srgbClr val="119FD5"/>
                </a:solidFill>
                <a:latin typeface="Avenir Next Medium"/>
                <a:cs typeface="Avenir Next Medium"/>
              </a:rPr>
              <a:t>AD</a:t>
            </a:r>
            <a:r>
              <a:rPr lang="en-US" sz="4400" b="1" dirty="0" smtClean="0">
                <a:solidFill>
                  <a:srgbClr val="119FD5"/>
                </a:solidFill>
                <a:latin typeface="Avenir Next Medium"/>
                <a:cs typeface="Avenir Next Medium"/>
              </a:rPr>
              <a:t> </a:t>
            </a:r>
            <a:r>
              <a:rPr lang="en-US" sz="7200" b="1" dirty="0" smtClean="0">
                <a:solidFill>
                  <a:srgbClr val="119FD5"/>
                </a:solidFill>
                <a:latin typeface="Avenir Next Medium"/>
                <a:cs typeface="Avenir Next Medium"/>
              </a:rPr>
              <a:t>R</a:t>
            </a:r>
            <a:r>
              <a:rPr lang="en-US" b="1" dirty="0" smtClean="0">
                <a:solidFill>
                  <a:srgbClr val="119FD5"/>
                </a:solidFill>
                <a:latin typeface="Avenir Next Medium"/>
                <a:cs typeface="Avenir Next Medium"/>
              </a:rPr>
              <a:t>EQUIREMENTS</a:t>
            </a:r>
            <a:r>
              <a:rPr lang="en-US" sz="7200" b="1" dirty="0" smtClean="0">
                <a:solidFill>
                  <a:srgbClr val="119FD5"/>
                </a:solidFill>
                <a:latin typeface="Avenir Next Medium"/>
                <a:cs typeface="Avenir Next Medium"/>
              </a:rPr>
              <a:t> F</a:t>
            </a:r>
            <a:r>
              <a:rPr lang="en-US" b="1" dirty="0" smtClean="0">
                <a:solidFill>
                  <a:srgbClr val="119FD5"/>
                </a:solidFill>
                <a:latin typeface="Avenir Next Medium"/>
                <a:cs typeface="Avenir Next Medium"/>
              </a:rPr>
              <a:t>OR </a:t>
            </a:r>
            <a:r>
              <a:rPr lang="en-US" sz="4400" b="1" dirty="0" smtClean="0">
                <a:solidFill>
                  <a:srgbClr val="119FD5"/>
                </a:solidFill>
                <a:latin typeface="Avenir Next Medium"/>
                <a:cs typeface="Avenir Next Medium"/>
              </a:rPr>
              <a:t> </a:t>
            </a:r>
            <a:r>
              <a:rPr lang="en-US" sz="7200" b="1" dirty="0" smtClean="0">
                <a:solidFill>
                  <a:srgbClr val="119FD5"/>
                </a:solidFill>
                <a:latin typeface="Avenir Next Medium"/>
                <a:cs typeface="Avenir Next Medium"/>
              </a:rPr>
              <a:t>T</a:t>
            </a:r>
            <a:r>
              <a:rPr lang="en-US" b="1" dirty="0" smtClean="0">
                <a:solidFill>
                  <a:srgbClr val="119FD5"/>
                </a:solidFill>
                <a:latin typeface="Avenir Next Medium"/>
                <a:cs typeface="Avenir Next Medium"/>
              </a:rPr>
              <a:t>HE </a:t>
            </a:r>
            <a:r>
              <a:rPr lang="en-US" sz="7200" b="1" dirty="0" smtClean="0">
                <a:solidFill>
                  <a:srgbClr val="119FD5"/>
                </a:solidFill>
                <a:latin typeface="Avenir Next Medium"/>
                <a:cs typeface="Avenir Next Medium"/>
              </a:rPr>
              <a:t>ODH D</a:t>
            </a:r>
            <a:r>
              <a:rPr lang="en-US" b="1" dirty="0" smtClean="0">
                <a:solidFill>
                  <a:srgbClr val="119FD5"/>
                </a:solidFill>
                <a:latin typeface="Avenir Next Medium"/>
                <a:cs typeface="Avenir Next Medium"/>
              </a:rPr>
              <a:t>ETECTION </a:t>
            </a:r>
            <a:r>
              <a:rPr lang="en-US" sz="7200" b="1" dirty="0" smtClean="0">
                <a:solidFill>
                  <a:srgbClr val="119FD5"/>
                </a:solidFill>
                <a:latin typeface="Avenir Next Medium"/>
                <a:cs typeface="Avenir Next Medium"/>
              </a:rPr>
              <a:t>S</a:t>
            </a:r>
            <a:r>
              <a:rPr lang="en-US" b="1" dirty="0" smtClean="0">
                <a:solidFill>
                  <a:srgbClr val="119FD5"/>
                </a:solidFill>
                <a:latin typeface="Avenir Next Medium"/>
                <a:cs typeface="Avenir Next Medium"/>
              </a:rPr>
              <a:t>YSTEM </a:t>
            </a:r>
            <a:br>
              <a:rPr lang="en-US" b="1" dirty="0" smtClean="0">
                <a:solidFill>
                  <a:srgbClr val="119FD5"/>
                </a:solidFill>
                <a:latin typeface="Avenir Next Medium"/>
                <a:cs typeface="Avenir Next Medium"/>
              </a:rPr>
            </a:br>
            <a:r>
              <a:rPr lang="en-US" b="1" dirty="0" smtClean="0">
                <a:solidFill>
                  <a:srgbClr val="119FD5"/>
                </a:solidFill>
                <a:latin typeface="Avenir Next Medium"/>
                <a:cs typeface="Avenir Next Medium"/>
              </a:rPr>
              <a:t/>
            </a:r>
            <a:br>
              <a:rPr lang="en-US" b="1" dirty="0" smtClean="0">
                <a:solidFill>
                  <a:srgbClr val="119FD5"/>
                </a:solidFill>
                <a:latin typeface="Avenir Next Medium"/>
                <a:cs typeface="Avenir Next Medium"/>
              </a:rPr>
            </a:br>
            <a:r>
              <a:rPr lang="en-US" sz="2200" b="1" dirty="0" smtClean="0">
                <a:solidFill>
                  <a:srgbClr val="119FD5"/>
                </a:solidFill>
                <a:latin typeface="Avenir Next Medium"/>
                <a:cs typeface="Avenir Next Medium"/>
              </a:rPr>
              <a:t>HCB, DOG SHED, CXB AND CTL GALLERY</a:t>
            </a:r>
            <a:endParaRPr lang="en-US" sz="1200" b="1" dirty="0">
              <a:solidFill>
                <a:srgbClr val="119FD5"/>
              </a:solidFill>
              <a:latin typeface="Avenir Next Medium"/>
              <a:cs typeface="Avenir Next Medium"/>
            </a:endParaRPr>
          </a:p>
        </p:txBody>
      </p:sp>
      <p:sp>
        <p:nvSpPr>
          <p:cNvPr id="8" name="Rectangle 7"/>
          <p:cNvSpPr/>
          <p:nvPr/>
        </p:nvSpPr>
        <p:spPr>
          <a:xfrm>
            <a:off x="4795608" y="4975852"/>
            <a:ext cx="4348392" cy="369332"/>
          </a:xfrm>
          <a:prstGeom prst="rect">
            <a:avLst/>
          </a:prstGeom>
        </p:spPr>
        <p:txBody>
          <a:bodyPr wrap="none">
            <a:spAutoFit/>
          </a:bodyPr>
          <a:lstStyle/>
          <a:p>
            <a:pPr algn="r"/>
            <a:r>
              <a:rPr lang="en-US" i="1" dirty="0" smtClean="0">
                <a:solidFill>
                  <a:srgbClr val="119FD5"/>
                </a:solidFill>
                <a:latin typeface="Avenir Next Medium"/>
                <a:cs typeface="Avenir Next Medium"/>
              </a:rPr>
              <a:t>Internal CDR for ODH detection system</a:t>
            </a:r>
            <a:endParaRPr lang="en-US" i="1" dirty="0"/>
          </a:p>
        </p:txBody>
      </p:sp>
      <p:cxnSp>
        <p:nvCxnSpPr>
          <p:cNvPr id="15" name="Straight Connector 14"/>
          <p:cNvCxnSpPr>
            <a:cxnSpLocks/>
          </p:cNvCxnSpPr>
          <p:nvPr/>
        </p:nvCxnSpPr>
        <p:spPr>
          <a:xfrm flipH="1" flipV="1">
            <a:off x="4775200" y="5337273"/>
            <a:ext cx="4367996" cy="7914"/>
          </a:xfrm>
          <a:prstGeom prst="line">
            <a:avLst/>
          </a:prstGeom>
          <a:ln w="12700" cmpd="sng">
            <a:solidFill>
              <a:srgbClr val="178DCB"/>
            </a:solidFill>
          </a:ln>
          <a:effectLst/>
        </p:spPr>
        <p:style>
          <a:lnRef idx="2">
            <a:schemeClr val="accent1"/>
          </a:lnRef>
          <a:fillRef idx="0">
            <a:schemeClr val="accent1"/>
          </a:fillRef>
          <a:effectRef idx="1">
            <a:schemeClr val="accent1"/>
          </a:effectRef>
          <a:fontRef idx="minor">
            <a:schemeClr val="tx1"/>
          </a:fontRef>
        </p:style>
      </p:cxnSp>
      <p:pic>
        <p:nvPicPr>
          <p:cNvPr id="17" name="Picture 16" descr="25082017-281-88-RE_External Us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4966" y="4348853"/>
            <a:ext cx="2023530" cy="1350687"/>
          </a:xfrm>
          <a:prstGeom prst="rect">
            <a:avLst/>
          </a:prstGeom>
        </p:spPr>
      </p:pic>
      <p:pic>
        <p:nvPicPr>
          <p:cNvPr id="18" name="Picture 17" descr="P1090741_Internal Use Onl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197" y="3739251"/>
            <a:ext cx="1896534" cy="1355563"/>
          </a:xfrm>
          <a:prstGeom prst="rect">
            <a:avLst/>
          </a:prstGeom>
        </p:spPr>
      </p:pic>
      <p:pic>
        <p:nvPicPr>
          <p:cNvPr id="19" name="Picture 18" descr="P1090747_Internal Use Onl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896" y="2818504"/>
            <a:ext cx="2077154" cy="1354666"/>
          </a:xfrm>
          <a:prstGeom prst="rect">
            <a:avLst/>
          </a:prstGeom>
        </p:spPr>
      </p:pic>
    </p:spTree>
    <p:extLst>
      <p:ext uri="{BB962C8B-B14F-4D97-AF65-F5344CB8AC3E}">
        <p14:creationId xmlns:p14="http://schemas.microsoft.com/office/powerpoint/2010/main" val="1254482218"/>
      </p:ext>
    </p:extLst>
  </p:cSld>
  <p:clrMapOvr>
    <a:masterClrMapping/>
  </p:clrMapOvr>
  <mc:AlternateContent xmlns:mc="http://schemas.openxmlformats.org/markup-compatibility/2006" xmlns:p14="http://schemas.microsoft.com/office/powerpoint/2010/main">
    <mc:Choice Requires="p14">
      <p:transition spd="slow" p14:dur="2000" advTm="32777"/>
    </mc:Choice>
    <mc:Fallback xmlns="">
      <p:transition xmlns:p14="http://schemas.microsoft.com/office/powerpoint/2010/main" spd="slow" advTm="32777"/>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Rectangle 476"/>
          <p:cNvSpPr/>
          <p:nvPr/>
        </p:nvSpPr>
        <p:spPr>
          <a:xfrm>
            <a:off x="1937951" y="3807344"/>
            <a:ext cx="5140600" cy="461665"/>
          </a:xfrm>
          <a:prstGeom prst="rect">
            <a:avLst/>
          </a:prstGeom>
        </p:spPr>
        <p:txBody>
          <a:bodyPr wrap="square">
            <a:spAutoFit/>
          </a:bodyPr>
          <a:lstStyle/>
          <a:p>
            <a:pPr algn="ctr"/>
            <a:r>
              <a:rPr lang="en-US" sz="2400" dirty="0" err="1">
                <a:solidFill>
                  <a:srgbClr val="119FD5"/>
                </a:solidFill>
                <a:latin typeface="Avenir Next Medium"/>
                <a:cs typeface="Avenir Next Medium"/>
              </a:rPr>
              <a:t>Duy.Phan@esss.se</a:t>
            </a:r>
            <a:endParaRPr lang="sv-SE" sz="1600" dirty="0">
              <a:solidFill>
                <a:srgbClr val="119FD5"/>
              </a:solidFill>
            </a:endParaRPr>
          </a:p>
        </p:txBody>
      </p:sp>
      <p:pic>
        <p:nvPicPr>
          <p:cNvPr id="6" name="Picture 5"/>
          <p:cNvPicPr>
            <a:picLocks noChangeAspect="1"/>
          </p:cNvPicPr>
          <p:nvPr/>
        </p:nvPicPr>
        <p:blipFill>
          <a:blip r:embed="rId2"/>
          <a:stretch>
            <a:fillRect/>
          </a:stretch>
        </p:blipFill>
        <p:spPr>
          <a:xfrm>
            <a:off x="2337322" y="1808534"/>
            <a:ext cx="4567735" cy="2283868"/>
          </a:xfrm>
          <a:prstGeom prst="rect">
            <a:avLst/>
          </a:prstGeom>
        </p:spPr>
      </p:pic>
    </p:spTree>
    <p:extLst>
      <p:ext uri="{BB962C8B-B14F-4D97-AF65-F5344CB8AC3E}">
        <p14:creationId xmlns:p14="http://schemas.microsoft.com/office/powerpoint/2010/main" val="17318895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7-09-14 at 10.34.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2563" y="2090648"/>
            <a:ext cx="1860432" cy="1627703"/>
          </a:xfrm>
          <a:prstGeom prst="rect">
            <a:avLst/>
          </a:prstGeom>
          <a:ln>
            <a:noFill/>
          </a:ln>
          <a:effectLst>
            <a:outerShdw blurRad="292100" dist="139700" dir="2700000" algn="tl" rotWithShape="0">
              <a:srgbClr val="333333">
                <a:alpha val="65000"/>
              </a:srgbClr>
            </a:outerShdw>
          </a:effectLst>
        </p:spPr>
      </p:pic>
      <p:grpSp>
        <p:nvGrpSpPr>
          <p:cNvPr id="57" name="Group 56"/>
          <p:cNvGrpSpPr/>
          <p:nvPr/>
        </p:nvGrpSpPr>
        <p:grpSpPr>
          <a:xfrm>
            <a:off x="940880" y="4971102"/>
            <a:ext cx="1043940" cy="774700"/>
            <a:chOff x="3261360" y="2540000"/>
            <a:chExt cx="1043940" cy="774700"/>
          </a:xfrm>
          <a:scene3d>
            <a:camera prst="isometricOffAxis1Top"/>
            <a:lightRig rig="threePt" dir="t"/>
          </a:scene3d>
        </p:grpSpPr>
        <p:sp>
          <p:nvSpPr>
            <p:cNvPr id="58" name="Rectangle 57"/>
            <p:cNvSpPr/>
            <p:nvPr/>
          </p:nvSpPr>
          <p:spPr>
            <a:xfrm>
              <a:off x="3261360" y="2540000"/>
              <a:ext cx="1043940" cy="774700"/>
            </a:xfrm>
            <a:prstGeom prst="rect">
              <a:avLst/>
            </a:prstGeom>
            <a:solidFill>
              <a:srgbClr val="0C377B">
                <a:lumMod val="60000"/>
                <a:lumOff val="40000"/>
              </a:srgbClr>
            </a:solidFill>
            <a:ln w="9525" cap="flat" cmpd="sng" algn="ctr">
              <a:solidFill>
                <a:srgbClr val="0C377B"/>
              </a:solidFill>
              <a:prstDash val="solid"/>
            </a:ln>
            <a:effectLst>
              <a:glow rad="70000">
                <a:srgbClr val="0C377B">
                  <a:tint val="30000"/>
                  <a:shade val="95000"/>
                  <a:satMod val="300000"/>
                  <a:alpha val="50000"/>
                </a:srgbClr>
              </a:glow>
            </a:effectLst>
            <a:sp3d extrusionH="635000"/>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59" name="Oval 58"/>
            <p:cNvSpPr/>
            <p:nvPr/>
          </p:nvSpPr>
          <p:spPr>
            <a:xfrm>
              <a:off x="3409950" y="2609850"/>
              <a:ext cx="273050" cy="260350"/>
            </a:xfrm>
            <a:prstGeom prst="ellipse">
              <a:avLst/>
            </a:prstGeom>
            <a:solidFill>
              <a:srgbClr val="0C377B">
                <a:lumMod val="60000"/>
                <a:lumOff val="40000"/>
              </a:srgbClr>
            </a:solidFill>
            <a:ln w="9525" cap="flat" cmpd="sng" algn="ctr">
              <a:solidFill>
                <a:srgbClr val="0C377B"/>
              </a:solidFill>
              <a:prstDash val="solid"/>
            </a:ln>
            <a:effectLst/>
            <a:sp3d z="254000" extrusionH="139700">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60" name="Oval 59"/>
            <p:cNvSpPr/>
            <p:nvPr/>
          </p:nvSpPr>
          <p:spPr>
            <a:xfrm>
              <a:off x="3409950" y="2984500"/>
              <a:ext cx="273050" cy="260350"/>
            </a:xfrm>
            <a:prstGeom prst="ellipse">
              <a:avLst/>
            </a:prstGeom>
            <a:solidFill>
              <a:srgbClr val="0C377B">
                <a:lumMod val="60000"/>
                <a:lumOff val="40000"/>
              </a:srgbClr>
            </a:solidFill>
            <a:ln w="9525" cap="flat" cmpd="sng" algn="ctr">
              <a:solidFill>
                <a:srgbClr val="0C377B"/>
              </a:solidFill>
              <a:prstDash val="solid"/>
            </a:ln>
            <a:effectLst/>
            <a:sp3d z="254000" extrusionH="139700">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61" name="Oval 60"/>
            <p:cNvSpPr/>
            <p:nvPr/>
          </p:nvSpPr>
          <p:spPr>
            <a:xfrm>
              <a:off x="3871595" y="2609850"/>
              <a:ext cx="273050" cy="260350"/>
            </a:xfrm>
            <a:prstGeom prst="ellipse">
              <a:avLst/>
            </a:prstGeom>
            <a:solidFill>
              <a:srgbClr val="0C377B">
                <a:lumMod val="60000"/>
                <a:lumOff val="40000"/>
              </a:srgbClr>
            </a:solidFill>
            <a:ln w="9525" cap="flat" cmpd="sng" algn="ctr">
              <a:solidFill>
                <a:srgbClr val="0C377B"/>
              </a:solidFill>
              <a:prstDash val="solid"/>
            </a:ln>
            <a:effectLst/>
            <a:sp3d z="254000" extrusionH="139700">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62" name="Oval 61"/>
            <p:cNvSpPr/>
            <p:nvPr/>
          </p:nvSpPr>
          <p:spPr>
            <a:xfrm>
              <a:off x="3871595" y="2984500"/>
              <a:ext cx="273050" cy="260350"/>
            </a:xfrm>
            <a:prstGeom prst="ellipse">
              <a:avLst/>
            </a:prstGeom>
            <a:solidFill>
              <a:srgbClr val="0C377B">
                <a:lumMod val="60000"/>
                <a:lumOff val="40000"/>
              </a:srgbClr>
            </a:solidFill>
            <a:ln w="9525" cap="flat" cmpd="sng" algn="ctr">
              <a:solidFill>
                <a:srgbClr val="0C377B"/>
              </a:solidFill>
              <a:prstDash val="solid"/>
            </a:ln>
            <a:effectLst/>
            <a:sp3d z="254000" extrusionH="139700">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grpSp>
      <p:grpSp>
        <p:nvGrpSpPr>
          <p:cNvPr id="41" name="Group 40"/>
          <p:cNvGrpSpPr/>
          <p:nvPr/>
        </p:nvGrpSpPr>
        <p:grpSpPr>
          <a:xfrm>
            <a:off x="948073" y="822067"/>
            <a:ext cx="1043940" cy="774700"/>
            <a:chOff x="3261360" y="2540000"/>
            <a:chExt cx="1043940" cy="774700"/>
          </a:xfrm>
          <a:solidFill>
            <a:srgbClr val="FF0000"/>
          </a:solidFill>
          <a:scene3d>
            <a:camera prst="isometricOffAxis1Top"/>
            <a:lightRig rig="threePt" dir="t"/>
          </a:scene3d>
        </p:grpSpPr>
        <p:sp>
          <p:nvSpPr>
            <p:cNvPr id="42" name="Rectangle 41"/>
            <p:cNvSpPr/>
            <p:nvPr/>
          </p:nvSpPr>
          <p:spPr>
            <a:xfrm>
              <a:off x="3261360" y="2540000"/>
              <a:ext cx="1043940" cy="774700"/>
            </a:xfrm>
            <a:prstGeom prst="rect">
              <a:avLst/>
            </a:prstGeom>
            <a:grpFill/>
            <a:ln w="9525" cap="flat" cmpd="sng" algn="ctr">
              <a:solidFill>
                <a:srgbClr val="A40000"/>
              </a:solidFill>
              <a:prstDash val="solid"/>
            </a:ln>
            <a:effectLst>
              <a:glow rad="70000">
                <a:srgbClr val="0C377B">
                  <a:tint val="30000"/>
                  <a:shade val="95000"/>
                  <a:satMod val="300000"/>
                  <a:alpha val="50000"/>
                </a:srgbClr>
              </a:glow>
            </a:effectLst>
            <a:sp3d extrusionH="635000"/>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43" name="Oval 42"/>
            <p:cNvSpPr/>
            <p:nvPr/>
          </p:nvSpPr>
          <p:spPr>
            <a:xfrm>
              <a:off x="3409950" y="2609850"/>
              <a:ext cx="273050" cy="260350"/>
            </a:xfrm>
            <a:prstGeom prst="ellipse">
              <a:avLst/>
            </a:prstGeom>
            <a:grpFill/>
            <a:ln w="9525" cap="flat" cmpd="sng" algn="ctr">
              <a:solidFill>
                <a:srgbClr val="A40000"/>
              </a:solidFill>
              <a:prstDash val="solid"/>
            </a:ln>
            <a:effectLst/>
            <a:sp3d z="254000" extrusionH="139700">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44" name="Oval 43"/>
            <p:cNvSpPr/>
            <p:nvPr/>
          </p:nvSpPr>
          <p:spPr>
            <a:xfrm>
              <a:off x="3409950" y="2984500"/>
              <a:ext cx="273050" cy="260350"/>
            </a:xfrm>
            <a:prstGeom prst="ellipse">
              <a:avLst/>
            </a:prstGeom>
            <a:grpFill/>
            <a:ln w="9525" cap="flat" cmpd="sng" algn="ctr">
              <a:solidFill>
                <a:srgbClr val="A40000"/>
              </a:solidFill>
              <a:prstDash val="solid"/>
            </a:ln>
            <a:effectLst/>
            <a:sp3d z="254000" extrusionH="139700">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45" name="Oval 44"/>
            <p:cNvSpPr/>
            <p:nvPr/>
          </p:nvSpPr>
          <p:spPr>
            <a:xfrm>
              <a:off x="3871595" y="2609850"/>
              <a:ext cx="273050" cy="260350"/>
            </a:xfrm>
            <a:prstGeom prst="ellipse">
              <a:avLst/>
            </a:prstGeom>
            <a:grpFill/>
            <a:ln w="9525" cap="flat" cmpd="sng" algn="ctr">
              <a:solidFill>
                <a:srgbClr val="A40000"/>
              </a:solidFill>
              <a:prstDash val="solid"/>
            </a:ln>
            <a:effectLst/>
            <a:sp3d z="254000" extrusionH="139700">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46" name="Oval 45"/>
            <p:cNvSpPr/>
            <p:nvPr/>
          </p:nvSpPr>
          <p:spPr>
            <a:xfrm>
              <a:off x="3871595" y="2984500"/>
              <a:ext cx="273050" cy="260350"/>
            </a:xfrm>
            <a:prstGeom prst="ellipse">
              <a:avLst/>
            </a:prstGeom>
            <a:grpFill/>
            <a:ln w="9525" cap="flat" cmpd="sng" algn="ctr">
              <a:solidFill>
                <a:srgbClr val="A40000"/>
              </a:solidFill>
              <a:prstDash val="solid"/>
            </a:ln>
            <a:effectLst/>
            <a:sp3d z="254000" extrusionH="139700">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grpSp>
      <p:sp>
        <p:nvSpPr>
          <p:cNvPr id="4" name="Rectangle 3"/>
          <p:cNvSpPr/>
          <p:nvPr/>
        </p:nvSpPr>
        <p:spPr>
          <a:xfrm>
            <a:off x="308240" y="73834"/>
            <a:ext cx="8651190" cy="523220"/>
          </a:xfrm>
          <a:prstGeom prst="rect">
            <a:avLst/>
          </a:prstGeom>
        </p:spPr>
        <p:txBody>
          <a:bodyPr wrap="square">
            <a:spAutoFit/>
          </a:bodyPr>
          <a:lstStyle/>
          <a:p>
            <a:r>
              <a:rPr lang="en-US" sz="2800" b="1" dirty="0" smtClean="0">
                <a:solidFill>
                  <a:srgbClr val="119FD5"/>
                </a:solidFill>
                <a:latin typeface="Avenir Next Medium"/>
                <a:cs typeface="Avenir Next Medium"/>
              </a:rPr>
              <a:t>Timeline </a:t>
            </a:r>
            <a:r>
              <a:rPr lang="mr-IN" sz="2800" b="1" dirty="0" smtClean="0">
                <a:solidFill>
                  <a:srgbClr val="119FD5"/>
                </a:solidFill>
                <a:latin typeface="Avenir Next Medium"/>
                <a:cs typeface="Avenir Next Medium"/>
              </a:rPr>
              <a:t>–</a:t>
            </a:r>
            <a:r>
              <a:rPr lang="en-US" sz="2800" b="1" dirty="0" smtClean="0">
                <a:solidFill>
                  <a:srgbClr val="119FD5"/>
                </a:solidFill>
                <a:latin typeface="Avenir Next Medium"/>
                <a:cs typeface="Avenir Next Medium"/>
              </a:rPr>
              <a:t> ODH related documentation</a:t>
            </a:r>
            <a:endParaRPr lang="sv-SE" sz="700" dirty="0">
              <a:solidFill>
                <a:srgbClr val="119FD5"/>
              </a:solidFill>
            </a:endParaRPr>
          </a:p>
        </p:txBody>
      </p:sp>
      <p:grpSp>
        <p:nvGrpSpPr>
          <p:cNvPr id="101" name="Group 100"/>
          <p:cNvGrpSpPr/>
          <p:nvPr/>
        </p:nvGrpSpPr>
        <p:grpSpPr>
          <a:xfrm>
            <a:off x="938314" y="4282450"/>
            <a:ext cx="1043940" cy="774700"/>
            <a:chOff x="3261360" y="2540000"/>
            <a:chExt cx="1043940" cy="774700"/>
          </a:xfrm>
          <a:scene3d>
            <a:camera prst="isometricOffAxis1Top"/>
            <a:lightRig rig="threePt" dir="t"/>
          </a:scene3d>
        </p:grpSpPr>
        <p:sp>
          <p:nvSpPr>
            <p:cNvPr id="102" name="Rectangle 101"/>
            <p:cNvSpPr/>
            <p:nvPr/>
          </p:nvSpPr>
          <p:spPr>
            <a:xfrm>
              <a:off x="3261360" y="2540000"/>
              <a:ext cx="1043940" cy="774700"/>
            </a:xfrm>
            <a:prstGeom prst="rect">
              <a:avLst/>
            </a:prstGeom>
            <a:solidFill>
              <a:srgbClr val="0C377B">
                <a:lumMod val="60000"/>
                <a:lumOff val="40000"/>
              </a:srgbClr>
            </a:solidFill>
            <a:ln w="9525" cap="flat" cmpd="sng" algn="ctr">
              <a:solidFill>
                <a:srgbClr val="0C377B"/>
              </a:solidFill>
              <a:prstDash val="solid"/>
            </a:ln>
            <a:effectLst>
              <a:glow rad="70000">
                <a:srgbClr val="0C377B">
                  <a:tint val="30000"/>
                  <a:shade val="95000"/>
                  <a:satMod val="300000"/>
                  <a:alpha val="50000"/>
                </a:srgbClr>
              </a:glow>
            </a:effectLst>
            <a:sp3d extrusionH="635000"/>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103" name="Oval 102"/>
            <p:cNvSpPr/>
            <p:nvPr/>
          </p:nvSpPr>
          <p:spPr>
            <a:xfrm>
              <a:off x="3409950" y="2609850"/>
              <a:ext cx="273050" cy="260350"/>
            </a:xfrm>
            <a:prstGeom prst="ellipse">
              <a:avLst/>
            </a:prstGeom>
            <a:solidFill>
              <a:srgbClr val="0C377B">
                <a:lumMod val="60000"/>
                <a:lumOff val="40000"/>
              </a:srgbClr>
            </a:solidFill>
            <a:ln w="9525" cap="flat" cmpd="sng" algn="ctr">
              <a:solidFill>
                <a:srgbClr val="0C377B"/>
              </a:solidFill>
              <a:prstDash val="solid"/>
            </a:ln>
            <a:effectLst/>
            <a:sp3d z="254000" extrusionH="139700">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104" name="Oval 103"/>
            <p:cNvSpPr/>
            <p:nvPr/>
          </p:nvSpPr>
          <p:spPr>
            <a:xfrm>
              <a:off x="3409950" y="2984500"/>
              <a:ext cx="273050" cy="260350"/>
            </a:xfrm>
            <a:prstGeom prst="ellipse">
              <a:avLst/>
            </a:prstGeom>
            <a:solidFill>
              <a:srgbClr val="0C377B">
                <a:lumMod val="60000"/>
                <a:lumOff val="40000"/>
              </a:srgbClr>
            </a:solidFill>
            <a:ln w="9525" cap="flat" cmpd="sng" algn="ctr">
              <a:solidFill>
                <a:srgbClr val="0C377B"/>
              </a:solidFill>
              <a:prstDash val="solid"/>
            </a:ln>
            <a:effectLst/>
            <a:sp3d z="254000" extrusionH="139700">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105" name="Oval 104"/>
            <p:cNvSpPr/>
            <p:nvPr/>
          </p:nvSpPr>
          <p:spPr>
            <a:xfrm>
              <a:off x="3871595" y="2609850"/>
              <a:ext cx="273050" cy="260350"/>
            </a:xfrm>
            <a:prstGeom prst="ellipse">
              <a:avLst/>
            </a:prstGeom>
            <a:solidFill>
              <a:srgbClr val="0C377B">
                <a:lumMod val="60000"/>
                <a:lumOff val="40000"/>
              </a:srgbClr>
            </a:solidFill>
            <a:ln w="9525" cap="flat" cmpd="sng" algn="ctr">
              <a:solidFill>
                <a:srgbClr val="0C377B"/>
              </a:solidFill>
              <a:prstDash val="solid"/>
            </a:ln>
            <a:effectLst/>
            <a:sp3d z="254000" extrusionH="139700">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106" name="Oval 105"/>
            <p:cNvSpPr/>
            <p:nvPr/>
          </p:nvSpPr>
          <p:spPr>
            <a:xfrm>
              <a:off x="3871595" y="2984500"/>
              <a:ext cx="273050" cy="260350"/>
            </a:xfrm>
            <a:prstGeom prst="ellipse">
              <a:avLst/>
            </a:prstGeom>
            <a:solidFill>
              <a:srgbClr val="0C377B">
                <a:lumMod val="60000"/>
                <a:lumOff val="40000"/>
              </a:srgbClr>
            </a:solidFill>
            <a:ln w="9525" cap="flat" cmpd="sng" algn="ctr">
              <a:solidFill>
                <a:srgbClr val="0C377B"/>
              </a:solidFill>
              <a:prstDash val="solid"/>
            </a:ln>
            <a:effectLst/>
            <a:sp3d z="254000" extrusionH="139700">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grpSp>
      <p:grpSp>
        <p:nvGrpSpPr>
          <p:cNvPr id="107" name="Group 106"/>
          <p:cNvGrpSpPr/>
          <p:nvPr/>
        </p:nvGrpSpPr>
        <p:grpSpPr>
          <a:xfrm>
            <a:off x="938314" y="3598475"/>
            <a:ext cx="1043940" cy="774700"/>
            <a:chOff x="3261360" y="2540000"/>
            <a:chExt cx="1043940" cy="774700"/>
          </a:xfrm>
          <a:scene3d>
            <a:camera prst="isometricOffAxis1Top"/>
            <a:lightRig rig="threePt" dir="t"/>
          </a:scene3d>
        </p:grpSpPr>
        <p:sp>
          <p:nvSpPr>
            <p:cNvPr id="108" name="Rectangle 107"/>
            <p:cNvSpPr/>
            <p:nvPr/>
          </p:nvSpPr>
          <p:spPr>
            <a:xfrm>
              <a:off x="3261360" y="2540000"/>
              <a:ext cx="1043940" cy="774700"/>
            </a:xfrm>
            <a:prstGeom prst="rect">
              <a:avLst/>
            </a:prstGeom>
            <a:solidFill>
              <a:srgbClr val="0C377B">
                <a:lumMod val="60000"/>
                <a:lumOff val="40000"/>
              </a:srgbClr>
            </a:solidFill>
            <a:ln w="9525" cap="flat" cmpd="sng" algn="ctr">
              <a:solidFill>
                <a:srgbClr val="0C377B"/>
              </a:solidFill>
              <a:prstDash val="solid"/>
            </a:ln>
            <a:effectLst>
              <a:glow rad="70000">
                <a:srgbClr val="0C377B">
                  <a:tint val="30000"/>
                  <a:shade val="95000"/>
                  <a:satMod val="300000"/>
                  <a:alpha val="50000"/>
                </a:srgbClr>
              </a:glow>
            </a:effectLst>
            <a:sp3d extrusionH="635000"/>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109" name="Oval 108"/>
            <p:cNvSpPr/>
            <p:nvPr/>
          </p:nvSpPr>
          <p:spPr>
            <a:xfrm>
              <a:off x="3409950" y="2609850"/>
              <a:ext cx="273050" cy="260350"/>
            </a:xfrm>
            <a:prstGeom prst="ellipse">
              <a:avLst/>
            </a:prstGeom>
            <a:solidFill>
              <a:srgbClr val="0C377B">
                <a:lumMod val="60000"/>
                <a:lumOff val="40000"/>
              </a:srgbClr>
            </a:solidFill>
            <a:ln w="9525" cap="flat" cmpd="sng" algn="ctr">
              <a:solidFill>
                <a:srgbClr val="0C377B"/>
              </a:solidFill>
              <a:prstDash val="solid"/>
            </a:ln>
            <a:effectLst/>
            <a:sp3d z="254000" extrusionH="139700">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110" name="Oval 109"/>
            <p:cNvSpPr/>
            <p:nvPr/>
          </p:nvSpPr>
          <p:spPr>
            <a:xfrm>
              <a:off x="3409950" y="2984500"/>
              <a:ext cx="273050" cy="260350"/>
            </a:xfrm>
            <a:prstGeom prst="ellipse">
              <a:avLst/>
            </a:prstGeom>
            <a:solidFill>
              <a:srgbClr val="0C377B">
                <a:lumMod val="60000"/>
                <a:lumOff val="40000"/>
              </a:srgbClr>
            </a:solidFill>
            <a:ln w="9525" cap="flat" cmpd="sng" algn="ctr">
              <a:solidFill>
                <a:srgbClr val="0C377B"/>
              </a:solidFill>
              <a:prstDash val="solid"/>
            </a:ln>
            <a:effectLst/>
            <a:sp3d z="254000" extrusionH="139700">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111" name="Oval 110"/>
            <p:cNvSpPr/>
            <p:nvPr/>
          </p:nvSpPr>
          <p:spPr>
            <a:xfrm>
              <a:off x="3871595" y="2609850"/>
              <a:ext cx="273050" cy="260350"/>
            </a:xfrm>
            <a:prstGeom prst="ellipse">
              <a:avLst/>
            </a:prstGeom>
            <a:solidFill>
              <a:srgbClr val="0C377B">
                <a:lumMod val="60000"/>
                <a:lumOff val="40000"/>
              </a:srgbClr>
            </a:solidFill>
            <a:ln w="9525" cap="flat" cmpd="sng" algn="ctr">
              <a:solidFill>
                <a:srgbClr val="0C377B"/>
              </a:solidFill>
              <a:prstDash val="solid"/>
            </a:ln>
            <a:effectLst/>
            <a:sp3d z="254000" extrusionH="139700">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112" name="Oval 111"/>
            <p:cNvSpPr/>
            <p:nvPr/>
          </p:nvSpPr>
          <p:spPr>
            <a:xfrm>
              <a:off x="3871595" y="2984500"/>
              <a:ext cx="273050" cy="260350"/>
            </a:xfrm>
            <a:prstGeom prst="ellipse">
              <a:avLst/>
            </a:prstGeom>
            <a:solidFill>
              <a:srgbClr val="0C377B">
                <a:lumMod val="60000"/>
                <a:lumOff val="40000"/>
              </a:srgbClr>
            </a:solidFill>
            <a:ln w="9525" cap="flat" cmpd="sng" algn="ctr">
              <a:solidFill>
                <a:srgbClr val="0C377B"/>
              </a:solidFill>
              <a:prstDash val="solid"/>
            </a:ln>
            <a:effectLst/>
            <a:sp3d z="254000" extrusionH="139700">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grpSp>
      <p:sp>
        <p:nvSpPr>
          <p:cNvPr id="113" name="TextBox 112"/>
          <p:cNvSpPr txBox="1"/>
          <p:nvPr/>
        </p:nvSpPr>
        <p:spPr>
          <a:xfrm rot="21231000">
            <a:off x="1161183" y="4910818"/>
            <a:ext cx="986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FFFFFF"/>
                </a:solidFill>
                <a:effectLst/>
                <a:uLnTx/>
                <a:uFillTx/>
              </a:rPr>
              <a:t>April 17</a:t>
            </a:r>
            <a:endParaRPr kumimoji="0" lang="en-GB" sz="1800" b="1" i="0" u="none" strike="noStrike" kern="0" cap="none" spc="0" normalizeH="0" baseline="0" noProof="0" dirty="0">
              <a:ln>
                <a:noFill/>
              </a:ln>
              <a:solidFill>
                <a:srgbClr val="FFFFFF"/>
              </a:solidFill>
              <a:effectLst/>
              <a:uLnTx/>
              <a:uFillTx/>
            </a:endParaRPr>
          </a:p>
        </p:txBody>
      </p:sp>
      <p:sp>
        <p:nvSpPr>
          <p:cNvPr id="114" name="TextBox 113"/>
          <p:cNvSpPr txBox="1"/>
          <p:nvPr/>
        </p:nvSpPr>
        <p:spPr>
          <a:xfrm rot="21231000">
            <a:off x="1161184" y="4224847"/>
            <a:ext cx="986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FFFFFF"/>
                </a:solidFill>
                <a:effectLst/>
                <a:uLnTx/>
                <a:uFillTx/>
              </a:rPr>
              <a:t>May 17</a:t>
            </a:r>
            <a:endParaRPr kumimoji="0" lang="en-GB" sz="1800" b="1" i="0" u="none" strike="noStrike" kern="0" cap="none" spc="0" normalizeH="0" baseline="0" noProof="0" dirty="0">
              <a:ln>
                <a:noFill/>
              </a:ln>
              <a:solidFill>
                <a:srgbClr val="FFFFFF"/>
              </a:solidFill>
              <a:effectLst/>
              <a:uLnTx/>
              <a:uFillTx/>
            </a:endParaRPr>
          </a:p>
        </p:txBody>
      </p:sp>
      <p:pic>
        <p:nvPicPr>
          <p:cNvPr id="143" name="Picture 9"/>
          <p:cNvPicPr>
            <a:picLocks noChangeAspect="1" noChangeArrowheads="1"/>
          </p:cNvPicPr>
          <p:nvPr/>
        </p:nvPicPr>
        <p:blipFill>
          <a:blip r:embed="rId3" cstate="email">
            <a:grayscl/>
            <a:extLst>
              <a:ext uri="{28A0092B-C50C-407E-A947-70E740481C1C}">
                <a14:useLocalDpi xmlns:a14="http://schemas.microsoft.com/office/drawing/2010/main"/>
              </a:ext>
            </a:extLst>
          </a:blip>
          <a:srcRect/>
          <a:stretch>
            <a:fillRect/>
          </a:stretch>
        </p:blipFill>
        <p:spPr bwMode="auto">
          <a:xfrm rot="16200000">
            <a:off x="-2001202" y="3128988"/>
            <a:ext cx="4787903" cy="434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5" name="Rectangle 144"/>
          <p:cNvSpPr/>
          <p:nvPr/>
        </p:nvSpPr>
        <p:spPr>
          <a:xfrm>
            <a:off x="2174287" y="4691806"/>
            <a:ext cx="6763072" cy="646331"/>
          </a:xfrm>
          <a:prstGeom prst="rect">
            <a:avLst/>
          </a:prstGeom>
        </p:spPr>
        <p:txBody>
          <a:bodyPr wrap="square">
            <a:spAutoFit/>
          </a:bodyPr>
          <a:lstStyle/>
          <a:p>
            <a:r>
              <a:rPr lang="en-US" b="1" dirty="0" smtClean="0">
                <a:solidFill>
                  <a:srgbClr val="119FD5"/>
                </a:solidFill>
                <a:latin typeface="Avenir Next Medium"/>
                <a:cs typeface="Avenir Next Medium"/>
              </a:rPr>
              <a:t>ICS-PSS requested AD to prepare a list of technical requirements for the ODH detection system (see </a:t>
            </a:r>
            <a:r>
              <a:rPr lang="en-US" b="1" dirty="0" smtClean="0">
                <a:solidFill>
                  <a:srgbClr val="119FD5"/>
                </a:solidFill>
                <a:latin typeface="Avenir Next Medium"/>
                <a:cs typeface="Avenir Next Medium"/>
                <a:hlinkClick r:id="rId4"/>
              </a:rPr>
              <a:t>ICSPS-269</a:t>
            </a:r>
            <a:r>
              <a:rPr lang="en-US" b="1" dirty="0" smtClean="0">
                <a:solidFill>
                  <a:srgbClr val="119FD5"/>
                </a:solidFill>
                <a:latin typeface="Avenir Next Medium"/>
                <a:cs typeface="Avenir Next Medium"/>
              </a:rPr>
              <a:t>)</a:t>
            </a:r>
            <a:endParaRPr lang="en-US" sz="2000" dirty="0" smtClean="0">
              <a:solidFill>
                <a:srgbClr val="119FD5"/>
              </a:solidFill>
              <a:latin typeface="Avenir Next Medium"/>
              <a:cs typeface="Avenir Next Medium"/>
            </a:endParaRPr>
          </a:p>
        </p:txBody>
      </p:sp>
      <p:sp>
        <p:nvSpPr>
          <p:cNvPr id="146" name="Rectangle 145"/>
          <p:cNvSpPr/>
          <p:nvPr/>
        </p:nvSpPr>
        <p:spPr>
          <a:xfrm>
            <a:off x="2174287" y="4128652"/>
            <a:ext cx="6763072" cy="369332"/>
          </a:xfrm>
          <a:prstGeom prst="rect">
            <a:avLst/>
          </a:prstGeom>
        </p:spPr>
        <p:txBody>
          <a:bodyPr wrap="square">
            <a:spAutoFit/>
          </a:bodyPr>
          <a:lstStyle/>
          <a:p>
            <a:r>
              <a:rPr lang="en-US" b="1" dirty="0" smtClean="0">
                <a:solidFill>
                  <a:srgbClr val="119FD5"/>
                </a:solidFill>
                <a:latin typeface="Avenir Next Medium"/>
                <a:cs typeface="Avenir Next Medium"/>
              </a:rPr>
              <a:t>First draft of the deliverables prepared by AD</a:t>
            </a:r>
            <a:endParaRPr lang="en-US" sz="2000" dirty="0" smtClean="0">
              <a:solidFill>
                <a:srgbClr val="119FD5"/>
              </a:solidFill>
              <a:latin typeface="Avenir Next Medium"/>
              <a:cs typeface="Avenir Next Medium"/>
            </a:endParaRPr>
          </a:p>
        </p:txBody>
      </p:sp>
      <p:pic>
        <p:nvPicPr>
          <p:cNvPr id="2" name="Picture 1" descr="Screen Shot 2017-09-13 at 09.45.1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3716" y="2090648"/>
            <a:ext cx="1185373" cy="1729479"/>
          </a:xfrm>
          <a:prstGeom prst="rect">
            <a:avLst/>
          </a:prstGeom>
          <a:ln>
            <a:noFill/>
          </a:ln>
          <a:effectLst>
            <a:outerShdw blurRad="292100" dist="139700" dir="2700000" algn="tl" rotWithShape="0">
              <a:srgbClr val="333333">
                <a:alpha val="65000"/>
              </a:srgbClr>
            </a:outerShdw>
          </a:effectLst>
        </p:spPr>
      </p:pic>
      <p:sp>
        <p:nvSpPr>
          <p:cNvPr id="147" name="TextBox 258"/>
          <p:cNvSpPr txBox="1">
            <a:spLocks noChangeArrowheads="1"/>
          </p:cNvSpPr>
          <p:nvPr/>
        </p:nvSpPr>
        <p:spPr bwMode="auto">
          <a:xfrm>
            <a:off x="3436355" y="3713426"/>
            <a:ext cx="1094634" cy="194077"/>
          </a:xfrm>
          <a:prstGeom prst="rect">
            <a:avLst/>
          </a:prstGeom>
          <a:solidFill>
            <a:srgbClr val="356797"/>
          </a:solidFill>
          <a:ln>
            <a:noFill/>
          </a:ln>
          <a:extLst/>
        </p:spPr>
        <p:txBody>
          <a:bodyPr wrap="none" lIns="72000" tIns="7200" rIns="72000" bIns="720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pPr>
            <a:r>
              <a:rPr lang="is-IS" sz="1400" b="1" dirty="0">
                <a:solidFill>
                  <a:schemeClr val="bg1"/>
                </a:solidFill>
                <a:latin typeface="Calibri" charset="0"/>
                <a:cs typeface="Calibri" charset="0"/>
              </a:rPr>
              <a:t>ESS-0117628</a:t>
            </a:r>
            <a:endParaRPr lang="en-US" sz="1400" b="1" dirty="0">
              <a:solidFill>
                <a:schemeClr val="bg1"/>
              </a:solidFill>
              <a:latin typeface="Calibri" charset="0"/>
              <a:cs typeface="Calibri" charset="0"/>
            </a:endParaRPr>
          </a:p>
        </p:txBody>
      </p:sp>
      <p:pic>
        <p:nvPicPr>
          <p:cNvPr id="5" name="Picture 4" descr="Screen Shot 2017-09-13 at 09.48.27.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00962" y="2115869"/>
            <a:ext cx="1185373" cy="1729136"/>
          </a:xfrm>
          <a:prstGeom prst="rect">
            <a:avLst/>
          </a:prstGeom>
          <a:ln>
            <a:noFill/>
          </a:ln>
          <a:effectLst>
            <a:outerShdw blurRad="292100" dist="139700" dir="2700000" algn="tl" rotWithShape="0">
              <a:srgbClr val="333333">
                <a:alpha val="65000"/>
              </a:srgbClr>
            </a:outerShdw>
          </a:effectLst>
        </p:spPr>
      </p:pic>
      <p:sp>
        <p:nvSpPr>
          <p:cNvPr id="148" name="TextBox 258"/>
          <p:cNvSpPr txBox="1">
            <a:spLocks noChangeArrowheads="1"/>
          </p:cNvSpPr>
          <p:nvPr/>
        </p:nvSpPr>
        <p:spPr bwMode="auto">
          <a:xfrm>
            <a:off x="4856924" y="3714769"/>
            <a:ext cx="1094634" cy="194077"/>
          </a:xfrm>
          <a:prstGeom prst="rect">
            <a:avLst/>
          </a:prstGeom>
          <a:solidFill>
            <a:srgbClr val="356797"/>
          </a:solidFill>
          <a:ln>
            <a:noFill/>
          </a:ln>
          <a:extLst/>
        </p:spPr>
        <p:txBody>
          <a:bodyPr wrap="none" lIns="72000" tIns="7200" rIns="72000" bIns="720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pPr>
            <a:r>
              <a:rPr lang="is-IS" sz="1400" b="1" dirty="0">
                <a:solidFill>
                  <a:schemeClr val="bg1"/>
                </a:solidFill>
                <a:latin typeface="Calibri" charset="0"/>
                <a:cs typeface="Calibri" charset="0"/>
              </a:rPr>
              <a:t>ESS-0118119</a:t>
            </a:r>
            <a:endParaRPr lang="en-US" sz="1400" b="1" dirty="0">
              <a:solidFill>
                <a:schemeClr val="bg1"/>
              </a:solidFill>
              <a:latin typeface="Calibri" charset="0"/>
              <a:cs typeface="Calibri" charset="0"/>
            </a:endParaRPr>
          </a:p>
        </p:txBody>
      </p:sp>
      <p:sp>
        <p:nvSpPr>
          <p:cNvPr id="156" name="TextBox 155"/>
          <p:cNvSpPr txBox="1"/>
          <p:nvPr/>
        </p:nvSpPr>
        <p:spPr>
          <a:xfrm rot="21231000">
            <a:off x="1159433" y="1380315"/>
            <a:ext cx="986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FFFFFF"/>
                </a:solidFill>
                <a:effectLst/>
                <a:uLnTx/>
                <a:uFillTx/>
              </a:rPr>
              <a:t>Sept. 17</a:t>
            </a:r>
            <a:endParaRPr kumimoji="0" lang="en-GB" sz="1800" b="1" i="0" u="none" strike="noStrike" kern="0" cap="none" spc="0" normalizeH="0" baseline="0" noProof="0" dirty="0">
              <a:ln>
                <a:noFill/>
              </a:ln>
              <a:solidFill>
                <a:srgbClr val="FFFFFF"/>
              </a:solidFill>
              <a:effectLst/>
              <a:uLnTx/>
              <a:uFillTx/>
            </a:endParaRPr>
          </a:p>
        </p:txBody>
      </p:sp>
      <p:sp>
        <p:nvSpPr>
          <p:cNvPr id="7" name="Plus 6"/>
          <p:cNvSpPr/>
          <p:nvPr/>
        </p:nvSpPr>
        <p:spPr>
          <a:xfrm>
            <a:off x="6299202" y="2806688"/>
            <a:ext cx="577850" cy="565150"/>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Screen Shot 2017-09-14 at 08.04.10.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92884" y="2382450"/>
            <a:ext cx="1828448" cy="1414870"/>
          </a:xfrm>
          <a:prstGeom prst="rect">
            <a:avLst/>
          </a:prstGeom>
          <a:ln>
            <a:noFill/>
          </a:ln>
          <a:effectLst>
            <a:outerShdw blurRad="292100" dist="139700" dir="2700000" algn="tl" rotWithShape="0">
              <a:srgbClr val="333333">
                <a:alpha val="65000"/>
              </a:srgbClr>
            </a:outerShdw>
          </a:effectLst>
        </p:spPr>
      </p:pic>
      <p:sp>
        <p:nvSpPr>
          <p:cNvPr id="33" name="TextBox 258"/>
          <p:cNvSpPr txBox="1">
            <a:spLocks noChangeArrowheads="1"/>
          </p:cNvSpPr>
          <p:nvPr/>
        </p:nvSpPr>
        <p:spPr bwMode="auto">
          <a:xfrm>
            <a:off x="7491878" y="3689368"/>
            <a:ext cx="1094634" cy="194077"/>
          </a:xfrm>
          <a:prstGeom prst="rect">
            <a:avLst/>
          </a:prstGeom>
          <a:solidFill>
            <a:srgbClr val="356797"/>
          </a:solidFill>
          <a:ln>
            <a:noFill/>
          </a:ln>
          <a:extLst/>
        </p:spPr>
        <p:txBody>
          <a:bodyPr wrap="none" lIns="72000" tIns="7200" rIns="72000" bIns="720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pPr>
            <a:r>
              <a:rPr lang="is-IS" sz="1400" b="1" dirty="0">
                <a:solidFill>
                  <a:schemeClr val="bg1"/>
                </a:solidFill>
                <a:latin typeface="Calibri" charset="0"/>
                <a:cs typeface="Calibri" charset="0"/>
              </a:rPr>
              <a:t>ESS</a:t>
            </a:r>
            <a:r>
              <a:rPr lang="is-IS" sz="1400" b="1" dirty="0" smtClean="0">
                <a:solidFill>
                  <a:schemeClr val="bg1"/>
                </a:solidFill>
                <a:latin typeface="Calibri" charset="0"/>
                <a:cs typeface="Calibri" charset="0"/>
              </a:rPr>
              <a:t>-0123173</a:t>
            </a:r>
            <a:endParaRPr lang="en-US" sz="1400" b="1" dirty="0">
              <a:solidFill>
                <a:schemeClr val="bg1"/>
              </a:solidFill>
              <a:latin typeface="Calibri" charset="0"/>
              <a:cs typeface="Calibri" charset="0"/>
            </a:endParaRPr>
          </a:p>
        </p:txBody>
      </p:sp>
      <p:sp>
        <p:nvSpPr>
          <p:cNvPr id="48" name="Rectangle 47"/>
          <p:cNvSpPr/>
          <p:nvPr/>
        </p:nvSpPr>
        <p:spPr>
          <a:xfrm>
            <a:off x="2174287" y="1127456"/>
            <a:ext cx="6763072" cy="923330"/>
          </a:xfrm>
          <a:prstGeom prst="rect">
            <a:avLst/>
          </a:prstGeom>
        </p:spPr>
        <p:txBody>
          <a:bodyPr wrap="square">
            <a:spAutoFit/>
          </a:bodyPr>
          <a:lstStyle/>
          <a:p>
            <a:r>
              <a:rPr lang="en-US" b="1" dirty="0" smtClean="0">
                <a:solidFill>
                  <a:srgbClr val="FF0000"/>
                </a:solidFill>
                <a:latin typeface="Avenir Next Medium"/>
                <a:cs typeface="Avenir Next Medium"/>
              </a:rPr>
              <a:t>Release of ESS-0117628. </a:t>
            </a:r>
          </a:p>
          <a:p>
            <a:r>
              <a:rPr lang="en-US" b="1" dirty="0" smtClean="0">
                <a:solidFill>
                  <a:srgbClr val="FF0000"/>
                </a:solidFill>
                <a:latin typeface="Avenir Next Medium"/>
                <a:cs typeface="Avenir Next Medium"/>
              </a:rPr>
              <a:t>ESS-0118119, ESS-0123173 and </a:t>
            </a:r>
            <a:r>
              <a:rPr lang="en-US" b="1" dirty="0">
                <a:solidFill>
                  <a:srgbClr val="FF0000"/>
                </a:solidFill>
                <a:latin typeface="Avenir Next Medium"/>
                <a:cs typeface="Avenir Next Medium"/>
              </a:rPr>
              <a:t>ESS-0126762 </a:t>
            </a:r>
            <a:r>
              <a:rPr lang="en-US" b="1" dirty="0" smtClean="0">
                <a:solidFill>
                  <a:srgbClr val="FF0000"/>
                </a:solidFill>
                <a:latin typeface="Avenir Next Medium"/>
                <a:cs typeface="Avenir Next Medium"/>
              </a:rPr>
              <a:t>are still under revision</a:t>
            </a:r>
            <a:endParaRPr lang="en-US" sz="2000" dirty="0" smtClean="0">
              <a:solidFill>
                <a:srgbClr val="FF0000"/>
              </a:solidFill>
              <a:latin typeface="Avenir Next Medium"/>
              <a:cs typeface="Avenir Next Medium"/>
            </a:endParaRPr>
          </a:p>
        </p:txBody>
      </p:sp>
      <p:sp>
        <p:nvSpPr>
          <p:cNvPr id="55" name="TextBox 54"/>
          <p:cNvSpPr txBox="1"/>
          <p:nvPr/>
        </p:nvSpPr>
        <p:spPr>
          <a:xfrm rot="21231000">
            <a:off x="1161177" y="5588172"/>
            <a:ext cx="986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smtClean="0">
                <a:ln>
                  <a:noFill/>
                </a:ln>
                <a:solidFill>
                  <a:srgbClr val="FFFFFF"/>
                </a:solidFill>
                <a:effectLst/>
                <a:uLnTx/>
                <a:uFillTx/>
              </a:rPr>
              <a:t>Sept. 16</a:t>
            </a:r>
            <a:endParaRPr kumimoji="0" lang="en-GB" sz="1800" b="1" i="0" u="none" strike="noStrike" kern="0" cap="none" spc="0" normalizeH="0" baseline="0" noProof="0" dirty="0">
              <a:ln>
                <a:noFill/>
              </a:ln>
              <a:solidFill>
                <a:srgbClr val="FFFFFF"/>
              </a:solidFill>
              <a:effectLst/>
              <a:uLnTx/>
              <a:uFillTx/>
            </a:endParaRPr>
          </a:p>
        </p:txBody>
      </p:sp>
      <p:sp>
        <p:nvSpPr>
          <p:cNvPr id="56" name="Rectangle 55"/>
          <p:cNvSpPr/>
          <p:nvPr/>
        </p:nvSpPr>
        <p:spPr>
          <a:xfrm>
            <a:off x="2174281" y="5377627"/>
            <a:ext cx="6763072" cy="646331"/>
          </a:xfrm>
          <a:prstGeom prst="rect">
            <a:avLst/>
          </a:prstGeom>
        </p:spPr>
        <p:txBody>
          <a:bodyPr wrap="square">
            <a:spAutoFit/>
          </a:bodyPr>
          <a:lstStyle/>
          <a:p>
            <a:r>
              <a:rPr lang="en-US" b="1" dirty="0" smtClean="0">
                <a:solidFill>
                  <a:srgbClr val="119FD5"/>
                </a:solidFill>
                <a:latin typeface="Avenir Next Medium"/>
                <a:cs typeface="Avenir Next Medium"/>
              </a:rPr>
              <a:t>Preliminary ODH assessment of the accelerator </a:t>
            </a:r>
            <a:r>
              <a:rPr lang="en-US" b="1" dirty="0" err="1" smtClean="0">
                <a:solidFill>
                  <a:srgbClr val="119FD5"/>
                </a:solidFill>
                <a:latin typeface="Avenir Next Medium"/>
                <a:cs typeface="Avenir Next Medium"/>
              </a:rPr>
              <a:t>cryo</a:t>
            </a:r>
            <a:r>
              <a:rPr lang="en-US" b="1" dirty="0" smtClean="0">
                <a:solidFill>
                  <a:srgbClr val="119FD5"/>
                </a:solidFill>
                <a:latin typeface="Avenir Next Medium"/>
                <a:cs typeface="Avenir Next Medium"/>
              </a:rPr>
              <a:t> buildings (ESS-0063324)</a:t>
            </a:r>
            <a:endParaRPr lang="en-US" sz="2000" dirty="0" smtClean="0">
              <a:solidFill>
                <a:srgbClr val="119FD5"/>
              </a:solidFill>
              <a:latin typeface="Avenir Next Medium"/>
              <a:cs typeface="Avenir Next Medium"/>
            </a:endParaRPr>
          </a:p>
        </p:txBody>
      </p:sp>
      <p:sp>
        <p:nvSpPr>
          <p:cNvPr id="64" name="TextBox 258"/>
          <p:cNvSpPr txBox="1">
            <a:spLocks noChangeArrowheads="1"/>
          </p:cNvSpPr>
          <p:nvPr/>
        </p:nvSpPr>
        <p:spPr bwMode="auto">
          <a:xfrm>
            <a:off x="1626970" y="2018830"/>
            <a:ext cx="1094634" cy="194077"/>
          </a:xfrm>
          <a:prstGeom prst="rect">
            <a:avLst/>
          </a:prstGeom>
          <a:solidFill>
            <a:srgbClr val="356797"/>
          </a:solidFill>
          <a:ln>
            <a:noFill/>
          </a:ln>
          <a:extLst/>
        </p:spPr>
        <p:txBody>
          <a:bodyPr wrap="none" lIns="72000" tIns="7200" rIns="72000" bIns="720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pPr>
            <a:r>
              <a:rPr lang="is-IS" sz="1400" b="1" dirty="0">
                <a:solidFill>
                  <a:schemeClr val="bg1"/>
                </a:solidFill>
                <a:latin typeface="Calibri" charset="0"/>
                <a:cs typeface="Calibri" charset="0"/>
              </a:rPr>
              <a:t>ESS</a:t>
            </a:r>
            <a:r>
              <a:rPr lang="is-IS" sz="1400" b="1" dirty="0" smtClean="0">
                <a:solidFill>
                  <a:schemeClr val="bg1"/>
                </a:solidFill>
                <a:latin typeface="Calibri" charset="0"/>
                <a:cs typeface="Calibri" charset="0"/>
              </a:rPr>
              <a:t>-0126762</a:t>
            </a:r>
            <a:endParaRPr lang="en-US" sz="1400" b="1" dirty="0">
              <a:solidFill>
                <a:schemeClr val="bg1"/>
              </a:solidFill>
              <a:latin typeface="Calibri" charset="0"/>
              <a:cs typeface="Calibri" charset="0"/>
            </a:endParaRPr>
          </a:p>
        </p:txBody>
      </p:sp>
      <p:sp>
        <p:nvSpPr>
          <p:cNvPr id="8" name="Rectangle 7"/>
          <p:cNvSpPr/>
          <p:nvPr/>
        </p:nvSpPr>
        <p:spPr>
          <a:xfrm rot="20044446">
            <a:off x="4809468" y="2760415"/>
            <a:ext cx="1175046" cy="278812"/>
          </a:xfrm>
          <a:prstGeom prst="rect">
            <a:avLst/>
          </a:prstGeom>
          <a:solidFill>
            <a:schemeClr val="accent6">
              <a:lumMod val="20000"/>
              <a:lumOff val="80000"/>
            </a:schemeClr>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rgbClr val="FF0000"/>
                </a:solidFill>
              </a:rPr>
              <a:t>ODH phase 2</a:t>
            </a:r>
            <a:endParaRPr lang="en-US" sz="1200" b="1" dirty="0">
              <a:solidFill>
                <a:srgbClr val="FF0000"/>
              </a:solidFill>
            </a:endParaRPr>
          </a:p>
        </p:txBody>
      </p:sp>
    </p:spTree>
    <p:extLst>
      <p:ext uri="{BB962C8B-B14F-4D97-AF65-F5344CB8AC3E}">
        <p14:creationId xmlns:p14="http://schemas.microsoft.com/office/powerpoint/2010/main" val="10937709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par>
                                <p:cTn id="11" presetID="10"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500"/>
                                        <p:tgtEl>
                                          <p:spTgt spid="5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3"/>
                                        </p:tgtEl>
                                        <p:attrNameLst>
                                          <p:attrName>style.visibility</p:attrName>
                                        </p:attrNameLst>
                                      </p:cBhvr>
                                      <p:to>
                                        <p:strVal val="visible"/>
                                      </p:to>
                                    </p:set>
                                    <p:animEffect transition="in" filter="fade">
                                      <p:cBhvr>
                                        <p:cTn id="18" dur="500"/>
                                        <p:tgtEl>
                                          <p:spTgt spid="113"/>
                                        </p:tgtEl>
                                      </p:cBhvr>
                                    </p:animEffect>
                                  </p:childTnLst>
                                </p:cTn>
                              </p:par>
                              <p:par>
                                <p:cTn id="19" presetID="10" presetClass="entr" presetSubtype="0" fill="hold" nodeType="withEffect">
                                  <p:stCondLst>
                                    <p:cond delay="0"/>
                                  </p:stCondLst>
                                  <p:childTnLst>
                                    <p:set>
                                      <p:cBhvr>
                                        <p:cTn id="20" dur="1" fill="hold">
                                          <p:stCondLst>
                                            <p:cond delay="0"/>
                                          </p:stCondLst>
                                        </p:cTn>
                                        <p:tgtEl>
                                          <p:spTgt spid="101"/>
                                        </p:tgtEl>
                                        <p:attrNameLst>
                                          <p:attrName>style.visibility</p:attrName>
                                        </p:attrNameLst>
                                      </p:cBhvr>
                                      <p:to>
                                        <p:strVal val="visible"/>
                                      </p:to>
                                    </p:set>
                                    <p:animEffect transition="in" filter="fade">
                                      <p:cBhvr>
                                        <p:cTn id="21" dur="500"/>
                                        <p:tgtEl>
                                          <p:spTgt spid="10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5"/>
                                        </p:tgtEl>
                                        <p:attrNameLst>
                                          <p:attrName>style.visibility</p:attrName>
                                        </p:attrNameLst>
                                      </p:cBhvr>
                                      <p:to>
                                        <p:strVal val="visible"/>
                                      </p:to>
                                    </p:set>
                                    <p:animEffect transition="in" filter="fade">
                                      <p:cBhvr>
                                        <p:cTn id="24" dur="500"/>
                                        <p:tgtEl>
                                          <p:spTgt spid="14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4"/>
                                        </p:tgtEl>
                                        <p:attrNameLst>
                                          <p:attrName>style.visibility</p:attrName>
                                        </p:attrNameLst>
                                      </p:cBhvr>
                                      <p:to>
                                        <p:strVal val="visible"/>
                                      </p:to>
                                    </p:set>
                                    <p:animEffect transition="in" filter="fade">
                                      <p:cBhvr>
                                        <p:cTn id="29" dur="500"/>
                                        <p:tgtEl>
                                          <p:spTgt spid="114"/>
                                        </p:tgtEl>
                                      </p:cBhvr>
                                    </p:animEffect>
                                  </p:childTnLst>
                                </p:cTn>
                              </p:par>
                              <p:par>
                                <p:cTn id="30" presetID="10" presetClass="entr" presetSubtype="0" fill="hold" nodeType="withEffect">
                                  <p:stCondLst>
                                    <p:cond delay="0"/>
                                  </p:stCondLst>
                                  <p:childTnLst>
                                    <p:set>
                                      <p:cBhvr>
                                        <p:cTn id="31" dur="1" fill="hold">
                                          <p:stCondLst>
                                            <p:cond delay="0"/>
                                          </p:stCondLst>
                                        </p:cTn>
                                        <p:tgtEl>
                                          <p:spTgt spid="107"/>
                                        </p:tgtEl>
                                        <p:attrNameLst>
                                          <p:attrName>style.visibility</p:attrName>
                                        </p:attrNameLst>
                                      </p:cBhvr>
                                      <p:to>
                                        <p:strVal val="visible"/>
                                      </p:to>
                                    </p:set>
                                    <p:animEffect transition="in" filter="fade">
                                      <p:cBhvr>
                                        <p:cTn id="32" dur="500"/>
                                        <p:tgtEl>
                                          <p:spTgt spid="10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6"/>
                                        </p:tgtEl>
                                        <p:attrNameLst>
                                          <p:attrName>style.visibility</p:attrName>
                                        </p:attrNameLst>
                                      </p:cBhvr>
                                      <p:to>
                                        <p:strVal val="visible"/>
                                      </p:to>
                                    </p:set>
                                    <p:animEffect transition="in" filter="fade">
                                      <p:cBhvr>
                                        <p:cTn id="35" dur="500"/>
                                        <p:tgtEl>
                                          <p:spTgt spid="146"/>
                                        </p:tgtEl>
                                      </p:cBhvr>
                                    </p:animEffect>
                                  </p:childTnLst>
                                </p:cTn>
                              </p:par>
                              <p:par>
                                <p:cTn id="36" presetID="10"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par>
                                <p:cTn id="39" presetID="10"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7"/>
                                        </p:tgtEl>
                                        <p:attrNameLst>
                                          <p:attrName>style.visibility</p:attrName>
                                        </p:attrNameLst>
                                      </p:cBhvr>
                                      <p:to>
                                        <p:strVal val="visible"/>
                                      </p:to>
                                    </p:set>
                                    <p:animEffect transition="in" filter="fade">
                                      <p:cBhvr>
                                        <p:cTn id="44" dur="500"/>
                                        <p:tgtEl>
                                          <p:spTgt spid="147"/>
                                        </p:tgtEl>
                                      </p:cBhvr>
                                    </p:animEffect>
                                  </p:childTnLst>
                                </p:cTn>
                              </p:par>
                              <p:par>
                                <p:cTn id="45" presetID="10" presetClass="entr" presetSubtype="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48"/>
                                        </p:tgtEl>
                                        <p:attrNameLst>
                                          <p:attrName>style.visibility</p:attrName>
                                        </p:attrNameLst>
                                      </p:cBhvr>
                                      <p:to>
                                        <p:strVal val="visible"/>
                                      </p:to>
                                    </p:set>
                                    <p:animEffect transition="in" filter="fade">
                                      <p:cBhvr>
                                        <p:cTn id="50" dur="500"/>
                                        <p:tgtEl>
                                          <p:spTgt spid="14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par>
                                <p:cTn id="54" presetID="10" presetClass="entr" presetSubtype="0" fill="hold" nodeType="with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500"/>
                                        <p:tgtEl>
                                          <p:spTgt spid="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500"/>
                                        <p:tgtEl>
                                          <p:spTgt spid="3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500"/>
                                        <p:tgtEl>
                                          <p:spTgt spid="6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500"/>
                                        <p:tgtEl>
                                          <p:spTgt spid="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fade">
                                      <p:cBhvr>
                                        <p:cTn id="70" dur="500"/>
                                        <p:tgtEl>
                                          <p:spTgt spid="4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56"/>
                                        </p:tgtEl>
                                        <p:attrNameLst>
                                          <p:attrName>style.visibility</p:attrName>
                                        </p:attrNameLst>
                                      </p:cBhvr>
                                      <p:to>
                                        <p:strVal val="visible"/>
                                      </p:to>
                                    </p:set>
                                    <p:animEffect transition="in" filter="fade">
                                      <p:cBhvr>
                                        <p:cTn id="73" dur="500"/>
                                        <p:tgtEl>
                                          <p:spTgt spid="15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fade">
                                      <p:cBhvr>
                                        <p:cTn id="7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14" grpId="0"/>
      <p:bldP spid="145" grpId="0"/>
      <p:bldP spid="146" grpId="0"/>
      <p:bldP spid="147" grpId="0" animBg="1"/>
      <p:bldP spid="148" grpId="0" animBg="1"/>
      <p:bldP spid="156" grpId="0"/>
      <p:bldP spid="7" grpId="0" animBg="1"/>
      <p:bldP spid="33" grpId="0" animBg="1"/>
      <p:bldP spid="48" grpId="0"/>
      <p:bldP spid="55" grpId="0"/>
      <p:bldP spid="56" grpId="0"/>
      <p:bldP spid="64"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7-09-14 at 11.26.4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240" y="704849"/>
            <a:ext cx="1720850" cy="2345081"/>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308240" y="73834"/>
            <a:ext cx="8651190" cy="461665"/>
          </a:xfrm>
          <a:prstGeom prst="rect">
            <a:avLst/>
          </a:prstGeom>
        </p:spPr>
        <p:txBody>
          <a:bodyPr wrap="square">
            <a:spAutoFit/>
          </a:bodyPr>
          <a:lstStyle/>
          <a:p>
            <a:r>
              <a:rPr lang="fr-FR" sz="2400" b="1" dirty="0" smtClean="0">
                <a:solidFill>
                  <a:srgbClr val="119FD5"/>
                </a:solidFill>
                <a:latin typeface="Avenir Next Medium"/>
                <a:cs typeface="Avenir Next Medium"/>
              </a:rPr>
              <a:t>ODH </a:t>
            </a:r>
            <a:r>
              <a:rPr lang="fr-FR" sz="2400" b="1" dirty="0" err="1" smtClean="0">
                <a:solidFill>
                  <a:srgbClr val="119FD5"/>
                </a:solidFill>
                <a:latin typeface="Avenir Next Medium"/>
                <a:cs typeface="Avenir Next Medium"/>
              </a:rPr>
              <a:t>Safety</a:t>
            </a:r>
            <a:r>
              <a:rPr lang="fr-FR" sz="2400" b="1" dirty="0" smtClean="0">
                <a:solidFill>
                  <a:srgbClr val="119FD5"/>
                </a:solidFill>
                <a:latin typeface="Avenir Next Medium"/>
                <a:cs typeface="Avenir Next Medium"/>
              </a:rPr>
              <a:t> </a:t>
            </a:r>
            <a:r>
              <a:rPr lang="fr-FR" sz="2400" b="1" dirty="0" err="1" smtClean="0">
                <a:solidFill>
                  <a:srgbClr val="119FD5"/>
                </a:solidFill>
                <a:latin typeface="Avenir Next Medium"/>
                <a:cs typeface="Avenir Next Medium"/>
              </a:rPr>
              <a:t>Review</a:t>
            </a:r>
            <a:r>
              <a:rPr lang="fr-FR" sz="2400" b="1" dirty="0" smtClean="0">
                <a:solidFill>
                  <a:srgbClr val="119FD5"/>
                </a:solidFill>
                <a:latin typeface="Avenir Next Medium"/>
                <a:cs typeface="Avenir Next Medium"/>
              </a:rPr>
              <a:t> of the Accelerator Buildings </a:t>
            </a:r>
            <a:r>
              <a:rPr lang="mr-IN" sz="2400" b="1" dirty="0" smtClean="0">
                <a:solidFill>
                  <a:srgbClr val="119FD5"/>
                </a:solidFill>
                <a:latin typeface="Avenir Next Medium"/>
                <a:cs typeface="Avenir Next Medium"/>
              </a:rPr>
              <a:t>–</a:t>
            </a:r>
            <a:r>
              <a:rPr lang="fr-FR" sz="2400" b="1" dirty="0" smtClean="0">
                <a:solidFill>
                  <a:srgbClr val="119FD5"/>
                </a:solidFill>
                <a:latin typeface="Avenir Next Medium"/>
                <a:cs typeface="Avenir Next Medium"/>
              </a:rPr>
              <a:t> Oct. 2016</a:t>
            </a:r>
            <a:endParaRPr lang="sv-SE" sz="600" dirty="0">
              <a:solidFill>
                <a:srgbClr val="119FD5"/>
              </a:solidFill>
            </a:endParaRPr>
          </a:p>
        </p:txBody>
      </p:sp>
      <p:sp>
        <p:nvSpPr>
          <p:cNvPr id="37" name="Rectangle 36"/>
          <p:cNvSpPr/>
          <p:nvPr/>
        </p:nvSpPr>
        <p:spPr>
          <a:xfrm>
            <a:off x="2233550" y="920001"/>
            <a:ext cx="6763072" cy="1477328"/>
          </a:xfrm>
          <a:prstGeom prst="rect">
            <a:avLst/>
          </a:prstGeom>
        </p:spPr>
        <p:txBody>
          <a:bodyPr wrap="square">
            <a:spAutoFit/>
          </a:bodyPr>
          <a:lstStyle/>
          <a:p>
            <a:r>
              <a:rPr lang="en-US" b="1" u="sng" dirty="0" smtClean="0">
                <a:solidFill>
                  <a:srgbClr val="119FD5"/>
                </a:solidFill>
                <a:latin typeface="Avenir Next Medium"/>
                <a:cs typeface="Avenir Next Medium"/>
              </a:rPr>
              <a:t>Main objective</a:t>
            </a:r>
            <a:r>
              <a:rPr lang="en-US" b="1" dirty="0">
                <a:solidFill>
                  <a:srgbClr val="119FD5"/>
                </a:solidFill>
                <a:latin typeface="Avenir Next Medium"/>
                <a:cs typeface="Avenir Next Medium"/>
              </a:rPr>
              <a:t>: evaluate the </a:t>
            </a:r>
            <a:r>
              <a:rPr lang="en-US" b="1" dirty="0">
                <a:solidFill>
                  <a:srgbClr val="FF0000"/>
                </a:solidFill>
                <a:latin typeface="Avenir Next Medium"/>
                <a:cs typeface="Avenir Next Medium"/>
              </a:rPr>
              <a:t>control measures foreseen against personnel’s exposure to Oxygen Deficiency Hazard (ODH)</a:t>
            </a:r>
            <a:r>
              <a:rPr lang="en-US" b="1" dirty="0">
                <a:solidFill>
                  <a:srgbClr val="119FD5"/>
                </a:solidFill>
                <a:latin typeface="Avenir Next Medium"/>
                <a:cs typeface="Avenir Next Medium"/>
              </a:rPr>
              <a:t> in the accelerator </a:t>
            </a:r>
            <a:r>
              <a:rPr lang="en-US" b="1" dirty="0" smtClean="0">
                <a:solidFill>
                  <a:srgbClr val="119FD5"/>
                </a:solidFill>
                <a:latin typeface="Avenir Next Medium"/>
                <a:cs typeface="Avenir Next Medium"/>
              </a:rPr>
              <a:t>buildings, </a:t>
            </a:r>
            <a:r>
              <a:rPr lang="en-US" b="1" dirty="0">
                <a:solidFill>
                  <a:srgbClr val="119FD5"/>
                </a:solidFill>
                <a:latin typeface="Avenir Next Medium"/>
                <a:cs typeface="Avenir Next Medium"/>
              </a:rPr>
              <a:t>in </a:t>
            </a:r>
            <a:r>
              <a:rPr lang="en-US" b="1" dirty="0" smtClean="0">
                <a:solidFill>
                  <a:srgbClr val="119FD5"/>
                </a:solidFill>
                <a:latin typeface="Avenir Next Medium"/>
                <a:cs typeface="Avenir Next Medium"/>
              </a:rPr>
              <a:t>particular the </a:t>
            </a:r>
            <a:r>
              <a:rPr lang="en-US" b="1" dirty="0">
                <a:solidFill>
                  <a:srgbClr val="119FD5"/>
                </a:solidFill>
                <a:latin typeface="Avenir Next Medium"/>
                <a:cs typeface="Avenir Next Medium"/>
              </a:rPr>
              <a:t>results of the ODH safety studies as well as the strategy, architecture and layout of the ODH monitoring </a:t>
            </a:r>
            <a:r>
              <a:rPr lang="en-US" b="1" dirty="0" smtClean="0">
                <a:solidFill>
                  <a:srgbClr val="119FD5"/>
                </a:solidFill>
                <a:latin typeface="Avenir Next Medium"/>
                <a:cs typeface="Avenir Next Medium"/>
              </a:rPr>
              <a:t>system.</a:t>
            </a:r>
            <a:endParaRPr lang="en-US" sz="2000" dirty="0" smtClean="0">
              <a:solidFill>
                <a:srgbClr val="119FD5"/>
              </a:solidFill>
              <a:latin typeface="Avenir Next Medium"/>
              <a:cs typeface="Avenir Next Medium"/>
            </a:endParaRPr>
          </a:p>
        </p:txBody>
      </p:sp>
      <p:sp>
        <p:nvSpPr>
          <p:cNvPr id="23" name="Rectangle 22"/>
          <p:cNvSpPr/>
          <p:nvPr/>
        </p:nvSpPr>
        <p:spPr>
          <a:xfrm>
            <a:off x="279404" y="2945655"/>
            <a:ext cx="8818822" cy="3139321"/>
          </a:xfrm>
          <a:prstGeom prst="rect">
            <a:avLst/>
          </a:prstGeom>
        </p:spPr>
        <p:txBody>
          <a:bodyPr wrap="square">
            <a:spAutoFit/>
          </a:bodyPr>
          <a:lstStyle/>
          <a:p>
            <a:pPr algn="ctr"/>
            <a:r>
              <a:rPr lang="en-US" b="1" u="sng" dirty="0" smtClean="0">
                <a:solidFill>
                  <a:srgbClr val="119FD5"/>
                </a:solidFill>
                <a:latin typeface="Avenir Next Medium"/>
                <a:cs typeface="Avenir Next Medium"/>
              </a:rPr>
              <a:t>Main recommendations for G02 and G04:</a:t>
            </a:r>
            <a:endParaRPr lang="en-US" b="1" dirty="0" smtClean="0">
              <a:solidFill>
                <a:srgbClr val="119FD5"/>
              </a:solidFill>
              <a:latin typeface="Avenir Next Medium"/>
              <a:cs typeface="Avenir Next Medium"/>
            </a:endParaRPr>
          </a:p>
          <a:p>
            <a:pPr marL="342900" indent="-342900">
              <a:buFont typeface="+mj-lt"/>
              <a:buAutoNum type="arabicPeriod"/>
            </a:pPr>
            <a:r>
              <a:rPr lang="en-US" b="1" dirty="0">
                <a:solidFill>
                  <a:srgbClr val="119FD5"/>
                </a:solidFill>
                <a:latin typeface="Avenir Next Medium"/>
                <a:cs typeface="Avenir Next Medium"/>
              </a:rPr>
              <a:t>E</a:t>
            </a:r>
            <a:r>
              <a:rPr lang="en-US" b="1" dirty="0" smtClean="0">
                <a:solidFill>
                  <a:srgbClr val="119FD5"/>
                </a:solidFill>
                <a:latin typeface="Avenir Next Medium"/>
                <a:cs typeface="Avenir Next Medium"/>
              </a:rPr>
              <a:t>valuate </a:t>
            </a:r>
            <a:r>
              <a:rPr lang="en-US" b="1" dirty="0">
                <a:solidFill>
                  <a:srgbClr val="119FD5"/>
                </a:solidFill>
                <a:latin typeface="Avenir Next Medium"/>
                <a:cs typeface="Avenir Next Medium"/>
              </a:rPr>
              <a:t>the needs to implement </a:t>
            </a:r>
            <a:r>
              <a:rPr lang="en-US" b="1" dirty="0">
                <a:solidFill>
                  <a:srgbClr val="FF0000"/>
                </a:solidFill>
                <a:latin typeface="Avenir Next Medium"/>
                <a:cs typeface="Avenir Next Medium"/>
              </a:rPr>
              <a:t>additional safety measures </a:t>
            </a:r>
            <a:r>
              <a:rPr lang="en-US" b="1" dirty="0">
                <a:solidFill>
                  <a:srgbClr val="119FD5"/>
                </a:solidFill>
                <a:latin typeface="Avenir Next Medium"/>
                <a:cs typeface="Avenir Next Medium"/>
              </a:rPr>
              <a:t>(e.g. mechanical barriers around pipes, limit switches on the crane, job hazard analyses) in buildings housing overhead cranes such as the HCB and the CXB in order to prevent any mechanical impact that could lead to a pipe rupture</a:t>
            </a:r>
            <a:r>
              <a:rPr lang="en-US" b="1" dirty="0" smtClean="0">
                <a:solidFill>
                  <a:srgbClr val="119FD5"/>
                </a:solidFill>
                <a:latin typeface="Avenir Next Medium"/>
                <a:cs typeface="Avenir Next Medium"/>
              </a:rPr>
              <a:t>.</a:t>
            </a:r>
          </a:p>
          <a:p>
            <a:endParaRPr lang="en-US" b="1" dirty="0">
              <a:solidFill>
                <a:srgbClr val="119FD5"/>
              </a:solidFill>
              <a:latin typeface="Avenir Next Medium"/>
              <a:cs typeface="Avenir Next Medium"/>
            </a:endParaRPr>
          </a:p>
          <a:p>
            <a:pPr marL="342900" indent="-342900">
              <a:buFont typeface="+mj-lt"/>
              <a:buAutoNum type="arabicPeriod"/>
            </a:pPr>
            <a:r>
              <a:rPr lang="en-US" b="1" dirty="0">
                <a:solidFill>
                  <a:srgbClr val="119FD5"/>
                </a:solidFill>
                <a:latin typeface="Avenir Next Medium"/>
                <a:cs typeface="Avenir Next Medium"/>
              </a:rPr>
              <a:t>E</a:t>
            </a:r>
            <a:r>
              <a:rPr lang="en-US" b="1" dirty="0" smtClean="0">
                <a:solidFill>
                  <a:srgbClr val="119FD5"/>
                </a:solidFill>
                <a:latin typeface="Avenir Next Medium"/>
                <a:cs typeface="Avenir Next Medium"/>
              </a:rPr>
              <a:t>valuate </a:t>
            </a:r>
            <a:r>
              <a:rPr lang="en-US" b="1" dirty="0">
                <a:solidFill>
                  <a:srgbClr val="119FD5"/>
                </a:solidFill>
                <a:latin typeface="Avenir Next Medium"/>
                <a:cs typeface="Avenir Next Medium"/>
              </a:rPr>
              <a:t>the necessity of establishing </a:t>
            </a:r>
            <a:r>
              <a:rPr lang="en-US" b="1" dirty="0">
                <a:solidFill>
                  <a:srgbClr val="FF0000"/>
                </a:solidFill>
                <a:latin typeface="Avenir Next Medium"/>
                <a:cs typeface="Avenir Next Medium"/>
              </a:rPr>
              <a:t>a philosophy for the flashing lights including the aspect of not entering the hazardous area</a:t>
            </a:r>
            <a:r>
              <a:rPr lang="en-US" b="1" dirty="0">
                <a:solidFill>
                  <a:srgbClr val="119FD5"/>
                </a:solidFill>
                <a:latin typeface="Avenir Next Medium"/>
                <a:cs typeface="Avenir Next Medium"/>
              </a:rPr>
              <a:t> (e.g. visible from every position in the hazardous area, at every entrance, etc.</a:t>
            </a:r>
            <a:r>
              <a:rPr lang="en-US" b="1" dirty="0" smtClean="0">
                <a:solidFill>
                  <a:srgbClr val="119FD5"/>
                </a:solidFill>
                <a:latin typeface="Avenir Next Medium"/>
                <a:cs typeface="Avenir Next Medium"/>
              </a:rPr>
              <a:t>).</a:t>
            </a:r>
          </a:p>
          <a:p>
            <a:endParaRPr lang="en-US" b="1" dirty="0">
              <a:solidFill>
                <a:srgbClr val="119FD5"/>
              </a:solidFill>
              <a:latin typeface="Avenir Next Medium"/>
              <a:cs typeface="Avenir Next Medium"/>
            </a:endParaRPr>
          </a:p>
          <a:p>
            <a:pPr marL="342900" indent="-342900">
              <a:buFont typeface="+mj-lt"/>
              <a:buAutoNum type="arabicPeriod"/>
            </a:pPr>
            <a:r>
              <a:rPr lang="en-US" b="1" dirty="0" smtClean="0">
                <a:solidFill>
                  <a:srgbClr val="119FD5"/>
                </a:solidFill>
                <a:latin typeface="Avenir Next Medium"/>
                <a:cs typeface="Avenir Next Medium"/>
              </a:rPr>
              <a:t>Align </a:t>
            </a:r>
            <a:r>
              <a:rPr lang="en-US" b="1" dirty="0">
                <a:solidFill>
                  <a:srgbClr val="119FD5"/>
                </a:solidFill>
                <a:latin typeface="Avenir Next Medium"/>
                <a:cs typeface="Avenir Next Medium"/>
              </a:rPr>
              <a:t>the </a:t>
            </a:r>
            <a:r>
              <a:rPr lang="en-US" b="1" dirty="0">
                <a:solidFill>
                  <a:srgbClr val="FF0000"/>
                </a:solidFill>
                <a:latin typeface="Avenir Next Medium"/>
                <a:cs typeface="Avenir Next Medium"/>
              </a:rPr>
              <a:t>ODH and fire alarms </a:t>
            </a:r>
            <a:r>
              <a:rPr lang="en-US" b="1" dirty="0">
                <a:solidFill>
                  <a:srgbClr val="119FD5"/>
                </a:solidFill>
                <a:latin typeface="Avenir Next Medium"/>
                <a:cs typeface="Avenir Next Medium"/>
              </a:rPr>
              <a:t>and </a:t>
            </a:r>
            <a:r>
              <a:rPr lang="en-US" b="1" dirty="0">
                <a:solidFill>
                  <a:srgbClr val="FF0000"/>
                </a:solidFill>
                <a:latin typeface="Avenir Next Medium"/>
                <a:cs typeface="Avenir Next Medium"/>
              </a:rPr>
              <a:t>flashing </a:t>
            </a:r>
            <a:r>
              <a:rPr lang="en-US" b="1" dirty="0" smtClean="0">
                <a:solidFill>
                  <a:srgbClr val="FF0000"/>
                </a:solidFill>
                <a:latin typeface="Avenir Next Medium"/>
                <a:cs typeface="Avenir Next Medium"/>
              </a:rPr>
              <a:t>lights</a:t>
            </a:r>
            <a:endParaRPr lang="en-US" b="1" dirty="0">
              <a:solidFill>
                <a:srgbClr val="FF0000"/>
              </a:solidFill>
              <a:latin typeface="Avenir Next Medium"/>
              <a:cs typeface="Avenir Next Medium"/>
            </a:endParaRPr>
          </a:p>
        </p:txBody>
      </p:sp>
      <p:sp>
        <p:nvSpPr>
          <p:cNvPr id="24" name="TextBox 258"/>
          <p:cNvSpPr txBox="1">
            <a:spLocks noChangeArrowheads="1"/>
          </p:cNvSpPr>
          <p:nvPr/>
        </p:nvSpPr>
        <p:spPr bwMode="auto">
          <a:xfrm>
            <a:off x="633886" y="2952891"/>
            <a:ext cx="1094634" cy="194077"/>
          </a:xfrm>
          <a:prstGeom prst="rect">
            <a:avLst/>
          </a:prstGeom>
          <a:solidFill>
            <a:srgbClr val="356797"/>
          </a:solidFill>
          <a:ln>
            <a:noFill/>
          </a:ln>
          <a:extLst/>
        </p:spPr>
        <p:txBody>
          <a:bodyPr wrap="none" lIns="72000" tIns="7200" rIns="72000" bIns="720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pPr>
            <a:r>
              <a:rPr lang="is-IS" sz="1400" b="1" dirty="0">
                <a:solidFill>
                  <a:schemeClr val="bg1"/>
                </a:solidFill>
                <a:latin typeface="Calibri" charset="0"/>
                <a:cs typeface="Calibri" charset="0"/>
              </a:rPr>
              <a:t>ESS</a:t>
            </a:r>
            <a:r>
              <a:rPr lang="is-IS" sz="1400" b="1" dirty="0" smtClean="0">
                <a:solidFill>
                  <a:schemeClr val="bg1"/>
                </a:solidFill>
                <a:latin typeface="Calibri" charset="0"/>
                <a:cs typeface="Calibri" charset="0"/>
              </a:rPr>
              <a:t>-0068327</a:t>
            </a:r>
            <a:endParaRPr lang="en-US" sz="1400" b="1" dirty="0">
              <a:solidFill>
                <a:schemeClr val="bg1"/>
              </a:solidFill>
              <a:latin typeface="Calibri" charset="0"/>
              <a:cs typeface="Calibri" charset="0"/>
            </a:endParaRPr>
          </a:p>
        </p:txBody>
      </p:sp>
    </p:spTree>
    <p:extLst>
      <p:ext uri="{BB962C8B-B14F-4D97-AF65-F5344CB8AC3E}">
        <p14:creationId xmlns:p14="http://schemas.microsoft.com/office/powerpoint/2010/main" val="37900372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8240" y="73834"/>
            <a:ext cx="8651190" cy="461665"/>
          </a:xfrm>
          <a:prstGeom prst="rect">
            <a:avLst/>
          </a:prstGeom>
        </p:spPr>
        <p:txBody>
          <a:bodyPr wrap="square">
            <a:spAutoFit/>
          </a:bodyPr>
          <a:lstStyle/>
          <a:p>
            <a:r>
              <a:rPr lang="fr-FR" sz="2400" b="1" dirty="0" smtClean="0">
                <a:solidFill>
                  <a:srgbClr val="119FD5"/>
                </a:solidFill>
                <a:latin typeface="Avenir Next Medium"/>
                <a:cs typeface="Avenir Next Medium"/>
              </a:rPr>
              <a:t>ODH </a:t>
            </a:r>
            <a:r>
              <a:rPr lang="fr-FR" sz="2400" b="1" dirty="0" err="1" smtClean="0">
                <a:solidFill>
                  <a:srgbClr val="119FD5"/>
                </a:solidFill>
                <a:latin typeface="Avenir Next Medium"/>
                <a:cs typeface="Avenir Next Medium"/>
              </a:rPr>
              <a:t>Safety</a:t>
            </a:r>
            <a:r>
              <a:rPr lang="fr-FR" sz="2400" b="1" dirty="0" smtClean="0">
                <a:solidFill>
                  <a:srgbClr val="119FD5"/>
                </a:solidFill>
                <a:latin typeface="Avenir Next Medium"/>
                <a:cs typeface="Avenir Next Medium"/>
              </a:rPr>
              <a:t> </a:t>
            </a:r>
            <a:r>
              <a:rPr lang="fr-FR" sz="2400" b="1" dirty="0" err="1" smtClean="0">
                <a:solidFill>
                  <a:srgbClr val="119FD5"/>
                </a:solidFill>
                <a:latin typeface="Avenir Next Medium"/>
                <a:cs typeface="Avenir Next Medium"/>
              </a:rPr>
              <a:t>Review</a:t>
            </a:r>
            <a:r>
              <a:rPr lang="fr-FR" sz="2400" b="1" dirty="0" smtClean="0">
                <a:solidFill>
                  <a:srgbClr val="119FD5"/>
                </a:solidFill>
                <a:latin typeface="Avenir Next Medium"/>
                <a:cs typeface="Avenir Next Medium"/>
              </a:rPr>
              <a:t> of the Accelerator Buildings </a:t>
            </a:r>
            <a:r>
              <a:rPr lang="mr-IN" sz="2400" b="1" dirty="0" smtClean="0">
                <a:solidFill>
                  <a:srgbClr val="119FD5"/>
                </a:solidFill>
                <a:latin typeface="Avenir Next Medium"/>
                <a:cs typeface="Avenir Next Medium"/>
              </a:rPr>
              <a:t>–</a:t>
            </a:r>
            <a:r>
              <a:rPr lang="fr-FR" sz="2400" b="1" dirty="0" smtClean="0">
                <a:solidFill>
                  <a:srgbClr val="119FD5"/>
                </a:solidFill>
                <a:latin typeface="Avenir Next Medium"/>
                <a:cs typeface="Avenir Next Medium"/>
              </a:rPr>
              <a:t> Oct. 2016</a:t>
            </a:r>
            <a:endParaRPr lang="sv-SE" sz="600" dirty="0">
              <a:solidFill>
                <a:srgbClr val="119FD5"/>
              </a:solidFill>
            </a:endParaRPr>
          </a:p>
        </p:txBody>
      </p:sp>
      <p:sp>
        <p:nvSpPr>
          <p:cNvPr id="23" name="Rectangle 22"/>
          <p:cNvSpPr/>
          <p:nvPr/>
        </p:nvSpPr>
        <p:spPr>
          <a:xfrm>
            <a:off x="177800" y="1091458"/>
            <a:ext cx="8818822" cy="4247317"/>
          </a:xfrm>
          <a:prstGeom prst="rect">
            <a:avLst/>
          </a:prstGeom>
        </p:spPr>
        <p:txBody>
          <a:bodyPr wrap="square">
            <a:spAutoFit/>
          </a:bodyPr>
          <a:lstStyle/>
          <a:p>
            <a:pPr algn="ctr"/>
            <a:r>
              <a:rPr lang="en-US" b="1" u="sng" dirty="0" smtClean="0">
                <a:solidFill>
                  <a:srgbClr val="119FD5"/>
                </a:solidFill>
                <a:latin typeface="Avenir Next Medium"/>
                <a:cs typeface="Avenir Next Medium"/>
              </a:rPr>
              <a:t>Main recommendations for G02 and G04:</a:t>
            </a:r>
            <a:endParaRPr lang="en-US" b="1" dirty="0" smtClean="0">
              <a:solidFill>
                <a:srgbClr val="119FD5"/>
              </a:solidFill>
              <a:latin typeface="Avenir Next Medium"/>
              <a:cs typeface="Avenir Next Medium"/>
            </a:endParaRPr>
          </a:p>
          <a:p>
            <a:pPr marL="342900" indent="-342900">
              <a:buFont typeface="+mj-lt"/>
              <a:buAutoNum type="arabicPeriod" startAt="4"/>
            </a:pPr>
            <a:r>
              <a:rPr lang="en-US" b="1" dirty="0" smtClean="0">
                <a:solidFill>
                  <a:srgbClr val="119FD5"/>
                </a:solidFill>
                <a:latin typeface="Avenir Next Medium"/>
                <a:cs typeface="Avenir Next Medium"/>
              </a:rPr>
              <a:t>Evaluate the </a:t>
            </a:r>
            <a:r>
              <a:rPr lang="en-US" b="1" dirty="0">
                <a:solidFill>
                  <a:srgbClr val="119FD5"/>
                </a:solidFill>
                <a:latin typeface="Avenir Next Medium"/>
                <a:cs typeface="Avenir Next Medium"/>
              </a:rPr>
              <a:t>necessity of a </a:t>
            </a:r>
            <a:r>
              <a:rPr lang="en-US" b="1" dirty="0">
                <a:solidFill>
                  <a:srgbClr val="FF0000"/>
                </a:solidFill>
                <a:latin typeface="Avenir Next Medium"/>
                <a:cs typeface="Avenir Next Medium"/>
              </a:rPr>
              <a:t>policy for evacuating adjacent areas and buildings if an ODH event occurs</a:t>
            </a:r>
            <a:r>
              <a:rPr lang="en-US" b="1" dirty="0">
                <a:solidFill>
                  <a:srgbClr val="119FD5"/>
                </a:solidFill>
                <a:latin typeface="Avenir Next Medium"/>
                <a:cs typeface="Avenir Next Medium"/>
              </a:rPr>
              <a:t> (e.g. case by case following a Risk Assessment, systematically or other). The ODH action matrix should also be updated accordingly</a:t>
            </a:r>
            <a:r>
              <a:rPr lang="en-US" b="1" dirty="0" smtClean="0">
                <a:solidFill>
                  <a:srgbClr val="119FD5"/>
                </a:solidFill>
                <a:latin typeface="Avenir Next Medium"/>
                <a:cs typeface="Avenir Next Medium"/>
              </a:rPr>
              <a:t>.</a:t>
            </a:r>
          </a:p>
          <a:p>
            <a:endParaRPr lang="en-US" b="1" dirty="0">
              <a:solidFill>
                <a:srgbClr val="119FD5"/>
              </a:solidFill>
              <a:latin typeface="Avenir Next Medium"/>
              <a:cs typeface="Avenir Next Medium"/>
            </a:endParaRPr>
          </a:p>
          <a:p>
            <a:pPr marL="342900" indent="-342900">
              <a:buFont typeface="+mj-lt"/>
              <a:buAutoNum type="arabicPeriod" startAt="4"/>
            </a:pPr>
            <a:r>
              <a:rPr lang="en-US" b="1" dirty="0">
                <a:solidFill>
                  <a:srgbClr val="119FD5"/>
                </a:solidFill>
                <a:latin typeface="Avenir Next Medium"/>
                <a:cs typeface="Avenir Next Medium"/>
              </a:rPr>
              <a:t>R</a:t>
            </a:r>
            <a:r>
              <a:rPr lang="en-US" b="1" dirty="0" smtClean="0">
                <a:solidFill>
                  <a:srgbClr val="119FD5"/>
                </a:solidFill>
                <a:latin typeface="Avenir Next Medium"/>
                <a:cs typeface="Avenir Next Medium"/>
              </a:rPr>
              <a:t>e</a:t>
            </a:r>
            <a:r>
              <a:rPr lang="en-US" b="1" dirty="0">
                <a:solidFill>
                  <a:srgbClr val="119FD5"/>
                </a:solidFill>
                <a:latin typeface="Avenir Next Medium"/>
                <a:cs typeface="Avenir Next Medium"/>
              </a:rPr>
              <a:t>-evaluate the </a:t>
            </a:r>
            <a:r>
              <a:rPr lang="en-US" b="1" dirty="0">
                <a:solidFill>
                  <a:srgbClr val="FF0000"/>
                </a:solidFill>
                <a:latin typeface="Avenir Next Medium"/>
                <a:cs typeface="Avenir Next Medium"/>
              </a:rPr>
              <a:t>needs for back-up generators (UPS) for oxygen monitors </a:t>
            </a:r>
            <a:r>
              <a:rPr lang="en-US" b="1" dirty="0">
                <a:solidFill>
                  <a:srgbClr val="119FD5"/>
                </a:solidFill>
                <a:latin typeface="Avenir Next Medium"/>
                <a:cs typeface="Avenir Next Medium"/>
              </a:rPr>
              <a:t>as well as flashing lights, sirens and beam-off stations in all accelerator buildings as one-hour back-up might not be sufficient from a safety perspective</a:t>
            </a:r>
            <a:r>
              <a:rPr lang="en-US" b="1" dirty="0" smtClean="0">
                <a:solidFill>
                  <a:srgbClr val="119FD5"/>
                </a:solidFill>
                <a:latin typeface="Avenir Next Medium"/>
                <a:cs typeface="Avenir Next Medium"/>
              </a:rPr>
              <a:t>.</a:t>
            </a:r>
          </a:p>
          <a:p>
            <a:endParaRPr lang="en-US" b="1" dirty="0">
              <a:solidFill>
                <a:srgbClr val="119FD5"/>
              </a:solidFill>
              <a:latin typeface="Avenir Next Medium"/>
              <a:cs typeface="Avenir Next Medium"/>
            </a:endParaRPr>
          </a:p>
          <a:p>
            <a:pPr marL="342900" indent="-342900">
              <a:buFont typeface="+mj-lt"/>
              <a:buAutoNum type="arabicPeriod" startAt="4"/>
            </a:pPr>
            <a:r>
              <a:rPr lang="en-US" b="1" dirty="0" smtClean="0">
                <a:solidFill>
                  <a:srgbClr val="119FD5"/>
                </a:solidFill>
                <a:latin typeface="Avenir Next Medium"/>
                <a:cs typeface="Avenir Next Medium"/>
              </a:rPr>
              <a:t>Evaluate the </a:t>
            </a:r>
            <a:r>
              <a:rPr lang="en-US" b="1" dirty="0">
                <a:solidFill>
                  <a:srgbClr val="FF0000"/>
                </a:solidFill>
                <a:latin typeface="Avenir Next Medium"/>
                <a:cs typeface="Avenir Next Medium"/>
              </a:rPr>
              <a:t>necessity for keeping trends/records of the data from the oxygen monitors at ESS</a:t>
            </a:r>
            <a:r>
              <a:rPr lang="en-US" b="1" dirty="0">
                <a:solidFill>
                  <a:srgbClr val="119FD5"/>
                </a:solidFill>
                <a:latin typeface="Avenir Next Medium"/>
                <a:cs typeface="Avenir Next Medium"/>
              </a:rPr>
              <a:t>, as it might be useful for guiding people in emergency situations (control room, intervention, crisis management team, etc.) as well as post-mortem to understand causes of incident (e.g. location and duration of leaks).</a:t>
            </a:r>
          </a:p>
        </p:txBody>
      </p:sp>
    </p:spTree>
    <p:extLst>
      <p:ext uri="{BB962C8B-B14F-4D97-AF65-F5344CB8AC3E}">
        <p14:creationId xmlns:p14="http://schemas.microsoft.com/office/powerpoint/2010/main" val="412661394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a:xfrm>
            <a:off x="7610729" y="3308769"/>
            <a:ext cx="824485" cy="1249949"/>
          </a:xfrm>
          <a:prstGeom prst="rect">
            <a:avLst/>
          </a:prstGeom>
          <a:noFill/>
        </p:spPr>
      </p:pic>
      <p:pic>
        <p:nvPicPr>
          <p:cNvPr id="65" name="Picture 64" descr="Energized LC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5522" y="4719834"/>
            <a:ext cx="1331383" cy="998537"/>
          </a:xfrm>
          <a:prstGeom prst="rect">
            <a:avLst/>
          </a:prstGeom>
        </p:spPr>
      </p:pic>
      <p:sp>
        <p:nvSpPr>
          <p:cNvPr id="4" name="Rectangle 3"/>
          <p:cNvSpPr/>
          <p:nvPr/>
        </p:nvSpPr>
        <p:spPr>
          <a:xfrm>
            <a:off x="308240" y="73834"/>
            <a:ext cx="8651190" cy="461665"/>
          </a:xfrm>
          <a:prstGeom prst="rect">
            <a:avLst/>
          </a:prstGeom>
        </p:spPr>
        <p:txBody>
          <a:bodyPr wrap="square">
            <a:spAutoFit/>
          </a:bodyPr>
          <a:lstStyle/>
          <a:p>
            <a:r>
              <a:rPr lang="fr-FR" sz="2400" b="1" dirty="0" smtClean="0">
                <a:solidFill>
                  <a:srgbClr val="119FD5"/>
                </a:solidFill>
                <a:latin typeface="Avenir Next Medium"/>
                <a:cs typeface="Avenir Next Medium"/>
              </a:rPr>
              <a:t>AD </a:t>
            </a:r>
            <a:r>
              <a:rPr lang="fr-FR" sz="2400" b="1" dirty="0" err="1" smtClean="0">
                <a:solidFill>
                  <a:srgbClr val="119FD5"/>
                </a:solidFill>
                <a:latin typeface="Avenir Next Medium"/>
                <a:cs typeface="Avenir Next Medium"/>
              </a:rPr>
              <a:t>requirements</a:t>
            </a:r>
            <a:r>
              <a:rPr lang="fr-FR" sz="2400" b="1" dirty="0" smtClean="0">
                <a:solidFill>
                  <a:srgbClr val="119FD5"/>
                </a:solidFill>
                <a:latin typeface="Avenir Next Medium"/>
                <a:cs typeface="Avenir Next Medium"/>
              </a:rPr>
              <a:t> for the </a:t>
            </a:r>
            <a:r>
              <a:rPr lang="fr-FR" sz="2400" b="1" dirty="0" err="1" smtClean="0">
                <a:solidFill>
                  <a:srgbClr val="119FD5"/>
                </a:solidFill>
                <a:latin typeface="Avenir Next Medium"/>
                <a:cs typeface="Avenir Next Medium"/>
              </a:rPr>
              <a:t>cryo</a:t>
            </a:r>
            <a:r>
              <a:rPr lang="fr-FR" sz="2400" b="1" dirty="0" smtClean="0">
                <a:solidFill>
                  <a:srgbClr val="119FD5"/>
                </a:solidFill>
                <a:latin typeface="Avenir Next Medium"/>
                <a:cs typeface="Avenir Next Medium"/>
              </a:rPr>
              <a:t>. buildings</a:t>
            </a:r>
            <a:endParaRPr lang="sv-SE" sz="600" dirty="0">
              <a:solidFill>
                <a:srgbClr val="119FD5"/>
              </a:solidFill>
            </a:endParaRPr>
          </a:p>
        </p:txBody>
      </p:sp>
      <p:pic>
        <p:nvPicPr>
          <p:cNvPr id="2" name="Picture 1" descr="Screen Shot 2017-09-13 at 09.45.1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240" y="920001"/>
            <a:ext cx="1703105" cy="2484859"/>
          </a:xfrm>
          <a:prstGeom prst="rect">
            <a:avLst/>
          </a:prstGeom>
          <a:ln>
            <a:noFill/>
          </a:ln>
          <a:effectLst>
            <a:outerShdw blurRad="292100" dist="139700" dir="2700000" algn="tl" rotWithShape="0">
              <a:srgbClr val="333333">
                <a:alpha val="65000"/>
              </a:srgbClr>
            </a:outerShdw>
          </a:effectLst>
        </p:spPr>
      </p:pic>
      <p:sp>
        <p:nvSpPr>
          <p:cNvPr id="147" name="TextBox 258"/>
          <p:cNvSpPr txBox="1">
            <a:spLocks noChangeArrowheads="1"/>
          </p:cNvSpPr>
          <p:nvPr/>
        </p:nvSpPr>
        <p:spPr bwMode="auto">
          <a:xfrm>
            <a:off x="608487" y="3307821"/>
            <a:ext cx="1094634" cy="194077"/>
          </a:xfrm>
          <a:prstGeom prst="rect">
            <a:avLst/>
          </a:prstGeom>
          <a:solidFill>
            <a:srgbClr val="356797"/>
          </a:solidFill>
          <a:ln>
            <a:noFill/>
          </a:ln>
          <a:extLst/>
        </p:spPr>
        <p:txBody>
          <a:bodyPr wrap="none" lIns="72000" tIns="7200" rIns="72000" bIns="720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pPr>
            <a:r>
              <a:rPr lang="is-IS" sz="1400" b="1" dirty="0">
                <a:solidFill>
                  <a:schemeClr val="bg1"/>
                </a:solidFill>
                <a:latin typeface="Calibri" charset="0"/>
                <a:cs typeface="Calibri" charset="0"/>
              </a:rPr>
              <a:t>ESS-0117628</a:t>
            </a:r>
            <a:endParaRPr lang="en-US" sz="1400" b="1" dirty="0">
              <a:solidFill>
                <a:schemeClr val="bg1"/>
              </a:solidFill>
              <a:latin typeface="Calibri" charset="0"/>
              <a:cs typeface="Calibri" charset="0"/>
            </a:endParaRPr>
          </a:p>
        </p:txBody>
      </p:sp>
      <p:sp>
        <p:nvSpPr>
          <p:cNvPr id="37" name="Rectangle 36"/>
          <p:cNvSpPr/>
          <p:nvPr/>
        </p:nvSpPr>
        <p:spPr>
          <a:xfrm>
            <a:off x="2233550" y="920001"/>
            <a:ext cx="6763072" cy="1200329"/>
          </a:xfrm>
          <a:prstGeom prst="rect">
            <a:avLst/>
          </a:prstGeom>
        </p:spPr>
        <p:txBody>
          <a:bodyPr wrap="square">
            <a:spAutoFit/>
          </a:bodyPr>
          <a:lstStyle/>
          <a:p>
            <a:r>
              <a:rPr lang="en-US" b="1" u="sng" dirty="0" smtClean="0">
                <a:solidFill>
                  <a:srgbClr val="119FD5"/>
                </a:solidFill>
                <a:latin typeface="Avenir Next Medium"/>
                <a:cs typeface="Avenir Next Medium"/>
              </a:rPr>
              <a:t>Main objective</a:t>
            </a:r>
            <a:r>
              <a:rPr lang="en-US" b="1" dirty="0">
                <a:solidFill>
                  <a:srgbClr val="119FD5"/>
                </a:solidFill>
                <a:latin typeface="Avenir Next Medium"/>
                <a:cs typeface="Avenir Next Medium"/>
              </a:rPr>
              <a:t>: </a:t>
            </a:r>
            <a:r>
              <a:rPr lang="en-US" b="1" dirty="0" smtClean="0">
                <a:solidFill>
                  <a:srgbClr val="119FD5"/>
                </a:solidFill>
                <a:latin typeface="Avenir Next Medium"/>
                <a:cs typeface="Avenir Next Medium"/>
              </a:rPr>
              <a:t>provide </a:t>
            </a:r>
            <a:r>
              <a:rPr lang="en-US" b="1" dirty="0">
                <a:solidFill>
                  <a:srgbClr val="119FD5"/>
                </a:solidFill>
                <a:latin typeface="Avenir Next Medium"/>
                <a:cs typeface="Avenir Next Medium"/>
              </a:rPr>
              <a:t>a list of </a:t>
            </a:r>
            <a:r>
              <a:rPr lang="en-US" b="1" dirty="0">
                <a:solidFill>
                  <a:srgbClr val="FF0000"/>
                </a:solidFill>
                <a:latin typeface="Avenir Next Medium"/>
                <a:cs typeface="Avenir Next Medium"/>
              </a:rPr>
              <a:t>high-level requirements regarding the design and operation </a:t>
            </a:r>
            <a:r>
              <a:rPr lang="en-US" b="1" dirty="0" smtClean="0">
                <a:solidFill>
                  <a:srgbClr val="FF0000"/>
                </a:solidFill>
                <a:latin typeface="Avenir Next Medium"/>
                <a:cs typeface="Avenir Next Medium"/>
              </a:rPr>
              <a:t>of the </a:t>
            </a:r>
            <a:r>
              <a:rPr lang="en-US" b="1" dirty="0">
                <a:solidFill>
                  <a:srgbClr val="FF0000"/>
                </a:solidFill>
                <a:latin typeface="Avenir Next Medium"/>
                <a:cs typeface="Avenir Next Medium"/>
              </a:rPr>
              <a:t>oxygen deficiency detection system </a:t>
            </a:r>
            <a:r>
              <a:rPr lang="en-US" b="1" dirty="0">
                <a:solidFill>
                  <a:srgbClr val="119FD5"/>
                </a:solidFill>
                <a:latin typeface="Avenir Next Medium"/>
                <a:cs typeface="Avenir Next Medium"/>
              </a:rPr>
              <a:t>to be installed in the </a:t>
            </a:r>
            <a:r>
              <a:rPr lang="en-US" b="1" dirty="0" smtClean="0">
                <a:solidFill>
                  <a:srgbClr val="119FD5"/>
                </a:solidFill>
                <a:latin typeface="Avenir Next Medium"/>
                <a:cs typeface="Avenir Next Medium"/>
              </a:rPr>
              <a:t>accelerator cryogenic buildings (G01 excluded)</a:t>
            </a:r>
            <a:endParaRPr lang="en-US" sz="2000" dirty="0" smtClean="0">
              <a:solidFill>
                <a:srgbClr val="119FD5"/>
              </a:solidFill>
              <a:latin typeface="Avenir Next Medium"/>
              <a:cs typeface="Avenir Next Medium"/>
            </a:endParaRPr>
          </a:p>
        </p:txBody>
      </p:sp>
      <p:sp>
        <p:nvSpPr>
          <p:cNvPr id="8" name="Rectangle 7"/>
          <p:cNvSpPr/>
          <p:nvPr/>
        </p:nvSpPr>
        <p:spPr>
          <a:xfrm>
            <a:off x="2070735" y="2666923"/>
            <a:ext cx="2675465" cy="923330"/>
          </a:xfrm>
          <a:prstGeom prst="rect">
            <a:avLst/>
          </a:prstGeom>
        </p:spPr>
        <p:txBody>
          <a:bodyPr wrap="square">
            <a:spAutoFit/>
          </a:bodyPr>
          <a:lstStyle/>
          <a:p>
            <a:pPr algn="ctr"/>
            <a:r>
              <a:rPr lang="en-US" b="1" dirty="0" smtClean="0">
                <a:solidFill>
                  <a:srgbClr val="C0504D"/>
                </a:solidFill>
                <a:latin typeface="Avenir Next Medium"/>
                <a:cs typeface="Avenir Next Medium"/>
              </a:rPr>
              <a:t>Part I</a:t>
            </a:r>
          </a:p>
          <a:p>
            <a:pPr algn="ctr"/>
            <a:r>
              <a:rPr lang="en-US" b="1" dirty="0" smtClean="0">
                <a:solidFill>
                  <a:schemeClr val="accent2"/>
                </a:solidFill>
                <a:latin typeface="Avenir Next Medium"/>
                <a:cs typeface="Avenir Next Medium"/>
              </a:rPr>
              <a:t>General System Requirements</a:t>
            </a:r>
            <a:endParaRPr lang="en-US" dirty="0">
              <a:solidFill>
                <a:schemeClr val="accent2"/>
              </a:solidFill>
            </a:endParaRPr>
          </a:p>
        </p:txBody>
      </p:sp>
      <p:pic>
        <p:nvPicPr>
          <p:cNvPr id="3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2086" y="3707959"/>
            <a:ext cx="881048" cy="1290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Box 258"/>
          <p:cNvSpPr txBox="1">
            <a:spLocks noChangeArrowheads="1"/>
          </p:cNvSpPr>
          <p:nvPr/>
        </p:nvSpPr>
        <p:spPr bwMode="auto">
          <a:xfrm>
            <a:off x="3678885" y="5044016"/>
            <a:ext cx="1395060" cy="194077"/>
          </a:xfrm>
          <a:prstGeom prst="rect">
            <a:avLst/>
          </a:prstGeom>
          <a:solidFill>
            <a:srgbClr val="A40000"/>
          </a:solidFill>
          <a:ln>
            <a:noFill/>
          </a:ln>
          <a:extLst/>
        </p:spPr>
        <p:txBody>
          <a:bodyPr wrap="none" lIns="72000" tIns="7200" rIns="72000" bIns="720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pPr>
            <a:r>
              <a:rPr lang="is-IS" sz="1400" b="1" dirty="0" smtClean="0">
                <a:solidFill>
                  <a:schemeClr val="bg1"/>
                </a:solidFill>
                <a:latin typeface="Calibri" charset="0"/>
                <a:cs typeface="Calibri" charset="0"/>
              </a:rPr>
              <a:t>Technology used</a:t>
            </a:r>
            <a:endParaRPr lang="en-US" sz="1400" b="1" dirty="0">
              <a:solidFill>
                <a:schemeClr val="bg1"/>
              </a:solidFill>
              <a:latin typeface="Calibri" charset="0"/>
              <a:cs typeface="Calibri" charset="0"/>
            </a:endParaRPr>
          </a:p>
        </p:txBody>
      </p:sp>
      <p:cxnSp>
        <p:nvCxnSpPr>
          <p:cNvPr id="10" name="Straight Connector 9"/>
          <p:cNvCxnSpPr/>
          <p:nvPr/>
        </p:nvCxnSpPr>
        <p:spPr>
          <a:xfrm>
            <a:off x="5223933" y="2666923"/>
            <a:ext cx="0" cy="3226061"/>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4" name="Picture 13" descr="Screen Shot 2017-09-14 at 11.07.09.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286" y="4269717"/>
            <a:ext cx="1657477" cy="1555350"/>
          </a:xfrm>
          <a:prstGeom prst="rect">
            <a:avLst/>
          </a:prstGeom>
        </p:spPr>
      </p:pic>
      <p:sp>
        <p:nvSpPr>
          <p:cNvPr id="47" name="TextBox 258"/>
          <p:cNvSpPr txBox="1">
            <a:spLocks noChangeArrowheads="1"/>
          </p:cNvSpPr>
          <p:nvPr/>
        </p:nvSpPr>
        <p:spPr bwMode="auto">
          <a:xfrm>
            <a:off x="23062" y="5698907"/>
            <a:ext cx="1697113" cy="194077"/>
          </a:xfrm>
          <a:prstGeom prst="rect">
            <a:avLst/>
          </a:prstGeom>
          <a:solidFill>
            <a:srgbClr val="A40000"/>
          </a:solidFill>
          <a:ln>
            <a:noFill/>
          </a:ln>
          <a:extLst/>
        </p:spPr>
        <p:txBody>
          <a:bodyPr wrap="none" lIns="72000" tIns="7200" rIns="72000" bIns="720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pPr>
            <a:r>
              <a:rPr lang="is-IS" sz="1400" b="1" dirty="0" smtClean="0">
                <a:solidFill>
                  <a:schemeClr val="bg1"/>
                </a:solidFill>
                <a:latin typeface="Calibri" charset="0"/>
                <a:cs typeface="Calibri" charset="0"/>
              </a:rPr>
              <a:t>Location of monitors</a:t>
            </a:r>
            <a:endParaRPr lang="en-US" sz="1400" b="1" dirty="0">
              <a:solidFill>
                <a:schemeClr val="bg1"/>
              </a:solidFill>
              <a:latin typeface="Calibri" charset="0"/>
              <a:cs typeface="Calibri" charset="0"/>
            </a:endParaRPr>
          </a:p>
        </p:txBody>
      </p:sp>
      <p:pic>
        <p:nvPicPr>
          <p:cNvPr id="16" name="Picture 15" descr="Screen Shot 2017-09-14 at 11.26.46.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74291" y="4024372"/>
            <a:ext cx="890644" cy="1213721"/>
          </a:xfrm>
          <a:prstGeom prst="rect">
            <a:avLst/>
          </a:prstGeom>
          <a:ln>
            <a:noFill/>
          </a:ln>
          <a:effectLst>
            <a:outerShdw blurRad="292100" dist="139700" dir="2700000" algn="tl" rotWithShape="0">
              <a:srgbClr val="333333">
                <a:alpha val="65000"/>
              </a:srgbClr>
            </a:outerShdw>
          </a:effectLst>
        </p:spPr>
      </p:pic>
      <p:sp>
        <p:nvSpPr>
          <p:cNvPr id="50" name="TextBox 258"/>
          <p:cNvSpPr txBox="1">
            <a:spLocks noChangeArrowheads="1"/>
          </p:cNvSpPr>
          <p:nvPr/>
        </p:nvSpPr>
        <p:spPr bwMode="auto">
          <a:xfrm>
            <a:off x="1926286" y="5197991"/>
            <a:ext cx="1502714" cy="538787"/>
          </a:xfrm>
          <a:prstGeom prst="rect">
            <a:avLst/>
          </a:prstGeom>
          <a:solidFill>
            <a:srgbClr val="A40000"/>
          </a:solidFill>
          <a:ln>
            <a:noFill/>
          </a:ln>
          <a:extLst/>
        </p:spPr>
        <p:txBody>
          <a:bodyPr wrap="square" lIns="72000" tIns="7200" rIns="72000" bIns="720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is-IS" sz="1400" b="1" dirty="0" smtClean="0">
                <a:solidFill>
                  <a:schemeClr val="bg1"/>
                </a:solidFill>
                <a:latin typeface="Calibri" charset="0"/>
                <a:cs typeface="Calibri" charset="0"/>
              </a:rPr>
              <a:t>Recomm. </a:t>
            </a:r>
            <a:r>
              <a:rPr lang="en-US" sz="1400" b="1" dirty="0">
                <a:solidFill>
                  <a:schemeClr val="bg1"/>
                </a:solidFill>
                <a:latin typeface="Calibri" charset="0"/>
                <a:cs typeface="Calibri" charset="0"/>
              </a:rPr>
              <a:t>f</a:t>
            </a:r>
            <a:r>
              <a:rPr lang="is-IS" sz="1400" b="1" dirty="0" smtClean="0">
                <a:solidFill>
                  <a:schemeClr val="bg1"/>
                </a:solidFill>
                <a:latin typeface="Calibri" charset="0"/>
                <a:cs typeface="Calibri" charset="0"/>
              </a:rPr>
              <a:t>rom ODH safety review committee</a:t>
            </a:r>
            <a:endParaRPr lang="en-US" sz="1400" b="1" dirty="0">
              <a:solidFill>
                <a:schemeClr val="bg1"/>
              </a:solidFill>
              <a:latin typeface="Calibri" charset="0"/>
              <a:cs typeface="Calibri" charset="0"/>
            </a:endParaRPr>
          </a:p>
        </p:txBody>
      </p:sp>
      <p:sp>
        <p:nvSpPr>
          <p:cNvPr id="51" name="Rectangle 50"/>
          <p:cNvSpPr/>
          <p:nvPr/>
        </p:nvSpPr>
        <p:spPr>
          <a:xfrm>
            <a:off x="5829939" y="2666923"/>
            <a:ext cx="2675465" cy="646331"/>
          </a:xfrm>
          <a:prstGeom prst="rect">
            <a:avLst/>
          </a:prstGeom>
        </p:spPr>
        <p:txBody>
          <a:bodyPr wrap="square">
            <a:spAutoFit/>
          </a:bodyPr>
          <a:lstStyle/>
          <a:p>
            <a:pPr algn="ctr"/>
            <a:r>
              <a:rPr lang="en-US" b="1" dirty="0" smtClean="0">
                <a:solidFill>
                  <a:srgbClr val="C0504D"/>
                </a:solidFill>
                <a:latin typeface="Avenir Next Medium"/>
                <a:cs typeface="Avenir Next Medium"/>
              </a:rPr>
              <a:t>Part II</a:t>
            </a:r>
          </a:p>
          <a:p>
            <a:pPr algn="ctr"/>
            <a:r>
              <a:rPr lang="en-US" b="1" dirty="0" smtClean="0">
                <a:solidFill>
                  <a:srgbClr val="C0504D"/>
                </a:solidFill>
                <a:latin typeface="Avenir Next Medium"/>
                <a:cs typeface="Avenir Next Medium"/>
              </a:rPr>
              <a:t>Alarm Requirements</a:t>
            </a:r>
            <a:endParaRPr lang="en-US" dirty="0">
              <a:solidFill>
                <a:srgbClr val="C0504D"/>
              </a:solidFill>
            </a:endParaRPr>
          </a:p>
        </p:txBody>
      </p:sp>
      <p:pic>
        <p:nvPicPr>
          <p:cNvPr id="17" name="Picture 16" descr="Screen Shot 2017-09-14 at 11.32.52.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88517" y="3753473"/>
            <a:ext cx="1276351" cy="541798"/>
          </a:xfrm>
          <a:prstGeom prst="rect">
            <a:avLst/>
          </a:prstGeom>
        </p:spPr>
      </p:pic>
      <p:sp>
        <p:nvSpPr>
          <p:cNvPr id="54" name="TextBox 258"/>
          <p:cNvSpPr txBox="1">
            <a:spLocks noChangeArrowheads="1"/>
          </p:cNvSpPr>
          <p:nvPr/>
        </p:nvSpPr>
        <p:spPr bwMode="auto">
          <a:xfrm>
            <a:off x="5420783" y="4300810"/>
            <a:ext cx="1632993" cy="194077"/>
          </a:xfrm>
          <a:prstGeom prst="rect">
            <a:avLst/>
          </a:prstGeom>
          <a:solidFill>
            <a:srgbClr val="A40000"/>
          </a:solidFill>
          <a:ln>
            <a:noFill/>
          </a:ln>
          <a:extLst/>
        </p:spPr>
        <p:txBody>
          <a:bodyPr wrap="none" lIns="72000" tIns="7200" rIns="72000" bIns="720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is-IS" sz="1400" b="1" dirty="0" smtClean="0">
                <a:solidFill>
                  <a:schemeClr val="bg1"/>
                </a:solidFill>
                <a:latin typeface="Calibri" charset="0"/>
                <a:cs typeface="Calibri" charset="0"/>
              </a:rPr>
              <a:t>Lights and sounders</a:t>
            </a:r>
            <a:endParaRPr lang="en-US" sz="1400" b="1" dirty="0">
              <a:solidFill>
                <a:schemeClr val="bg1"/>
              </a:solidFill>
              <a:latin typeface="Calibri" charset="0"/>
              <a:cs typeface="Calibri" charset="0"/>
            </a:endParaRPr>
          </a:p>
        </p:txBody>
      </p:sp>
      <p:sp>
        <p:nvSpPr>
          <p:cNvPr id="63" name="TextBox 258"/>
          <p:cNvSpPr txBox="1">
            <a:spLocks noChangeArrowheads="1"/>
          </p:cNvSpPr>
          <p:nvPr/>
        </p:nvSpPr>
        <p:spPr bwMode="auto">
          <a:xfrm>
            <a:off x="5513785" y="5617957"/>
            <a:ext cx="1523057" cy="366432"/>
          </a:xfrm>
          <a:prstGeom prst="rect">
            <a:avLst/>
          </a:prstGeom>
          <a:solidFill>
            <a:srgbClr val="A40000"/>
          </a:solidFill>
          <a:ln>
            <a:noFill/>
          </a:ln>
          <a:extLst/>
        </p:spPr>
        <p:txBody>
          <a:bodyPr wrap="square" lIns="72000" tIns="7200" rIns="72000" bIns="720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is-IS" sz="1400" b="1" dirty="0" smtClean="0">
                <a:solidFill>
                  <a:schemeClr val="bg1"/>
                </a:solidFill>
                <a:latin typeface="Calibri" charset="0"/>
                <a:cs typeface="Calibri" charset="0"/>
              </a:rPr>
              <a:t>Signal flow to MCR and LCR</a:t>
            </a:r>
            <a:endParaRPr lang="en-US" sz="1400" b="1" dirty="0">
              <a:solidFill>
                <a:schemeClr val="bg1"/>
              </a:solidFill>
              <a:latin typeface="Calibri" charset="0"/>
              <a:cs typeface="Calibri" charset="0"/>
            </a:endParaRPr>
          </a:p>
        </p:txBody>
      </p:sp>
      <p:sp>
        <p:nvSpPr>
          <p:cNvPr id="66" name="TextBox 258"/>
          <p:cNvSpPr txBox="1">
            <a:spLocks noChangeArrowheads="1"/>
          </p:cNvSpPr>
          <p:nvPr/>
        </p:nvSpPr>
        <p:spPr bwMode="auto">
          <a:xfrm>
            <a:off x="7610135" y="4474475"/>
            <a:ext cx="825079" cy="194077"/>
          </a:xfrm>
          <a:prstGeom prst="rect">
            <a:avLst/>
          </a:prstGeom>
          <a:solidFill>
            <a:srgbClr val="A40000"/>
          </a:solidFill>
          <a:ln>
            <a:noFill/>
          </a:ln>
          <a:extLst/>
        </p:spPr>
        <p:txBody>
          <a:bodyPr wrap="none" lIns="72000" tIns="7200" rIns="72000" bIns="720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is-IS" sz="1400" b="1" dirty="0" smtClean="0">
                <a:solidFill>
                  <a:schemeClr val="bg1"/>
                </a:solidFill>
                <a:latin typeface="Calibri" charset="0"/>
                <a:cs typeface="Calibri" charset="0"/>
              </a:rPr>
              <a:t>O2 levels</a:t>
            </a:r>
            <a:endParaRPr lang="en-US" sz="1400" b="1" dirty="0">
              <a:solidFill>
                <a:schemeClr val="bg1"/>
              </a:solidFill>
              <a:latin typeface="Calibri" charset="0"/>
              <a:cs typeface="Calibri" charset="0"/>
            </a:endParaRPr>
          </a:p>
        </p:txBody>
      </p:sp>
      <p:pic>
        <p:nvPicPr>
          <p:cNvPr id="20" name="Picture 19" descr="download.png"/>
          <p:cNvPicPr>
            <a:picLocks noChangeAspect="1"/>
          </p:cNvPicPr>
          <p:nvPr/>
        </p:nvPicPr>
        <p:blipFill rotWithShape="1">
          <a:blip r:embed="rId9">
            <a:extLst>
              <a:ext uri="{28A0092B-C50C-407E-A947-70E740481C1C}">
                <a14:useLocalDpi xmlns:a14="http://schemas.microsoft.com/office/drawing/2010/main" val="0"/>
              </a:ext>
            </a:extLst>
          </a:blip>
          <a:srcRect r="5015"/>
          <a:stretch/>
        </p:blipFill>
        <p:spPr>
          <a:xfrm>
            <a:off x="7610729" y="4930322"/>
            <a:ext cx="894675" cy="687635"/>
          </a:xfrm>
          <a:prstGeom prst="rect">
            <a:avLst/>
          </a:prstGeom>
        </p:spPr>
      </p:pic>
      <p:sp>
        <p:nvSpPr>
          <p:cNvPr id="68" name="TextBox 258"/>
          <p:cNvSpPr txBox="1">
            <a:spLocks noChangeArrowheads="1"/>
          </p:cNvSpPr>
          <p:nvPr/>
        </p:nvSpPr>
        <p:spPr bwMode="auto">
          <a:xfrm>
            <a:off x="7308718" y="5617957"/>
            <a:ext cx="1523057" cy="366432"/>
          </a:xfrm>
          <a:prstGeom prst="rect">
            <a:avLst/>
          </a:prstGeom>
          <a:solidFill>
            <a:srgbClr val="A40000"/>
          </a:solidFill>
          <a:ln>
            <a:noFill/>
          </a:ln>
          <a:extLst/>
        </p:spPr>
        <p:txBody>
          <a:bodyPr wrap="square" lIns="72000" tIns="7200" rIns="72000" bIns="720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is-IS" sz="1400" b="1" dirty="0" smtClean="0">
                <a:solidFill>
                  <a:schemeClr val="bg1"/>
                </a:solidFill>
                <a:latin typeface="Calibri" charset="0"/>
                <a:cs typeface="Calibri" charset="0"/>
              </a:rPr>
              <a:t>Emergency back-up power</a:t>
            </a:r>
            <a:endParaRPr lang="en-US" sz="1400" b="1" dirty="0">
              <a:solidFill>
                <a:schemeClr val="bg1"/>
              </a:solidFill>
              <a:latin typeface="Calibri" charset="0"/>
              <a:cs typeface="Calibri" charset="0"/>
            </a:endParaRPr>
          </a:p>
        </p:txBody>
      </p:sp>
    </p:spTree>
    <p:extLst>
      <p:ext uri="{BB962C8B-B14F-4D97-AF65-F5344CB8AC3E}">
        <p14:creationId xmlns:p14="http://schemas.microsoft.com/office/powerpoint/2010/main" val="29743883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fade">
                                      <p:cBhvr>
                                        <p:cTn id="30" dur="500"/>
                                        <p:tgtEl>
                                          <p:spTgt spid="67"/>
                                        </p:tgtEl>
                                      </p:cBhvr>
                                    </p:animEffect>
                                  </p:childTnLst>
                                </p:cTn>
                              </p:par>
                              <p:par>
                                <p:cTn id="31" presetID="10" presetClass="entr" presetSubtype="0"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500"/>
                                        <p:tgtEl>
                                          <p:spTgt spid="6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500"/>
                                        <p:tgtEl>
                                          <p:spTgt spid="51"/>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fade">
                                      <p:cBhvr>
                                        <p:cTn id="45" dur="500"/>
                                        <p:tgtEl>
                                          <p:spTgt spid="6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500"/>
                                        <p:tgtEl>
                                          <p:spTgt spid="66"/>
                                        </p:tgtEl>
                                      </p:cBhvr>
                                    </p:animEffect>
                                  </p:childTnLst>
                                </p:cTn>
                              </p:par>
                              <p:par>
                                <p:cTn id="49" presetID="10"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8"/>
                                        </p:tgtEl>
                                        <p:attrNameLst>
                                          <p:attrName>style.visibility</p:attrName>
                                        </p:attrNameLst>
                                      </p:cBhvr>
                                      <p:to>
                                        <p:strVal val="visible"/>
                                      </p:to>
                                    </p:set>
                                    <p:animEffect transition="in" filter="fade">
                                      <p:cBhvr>
                                        <p:cTn id="54"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7" grpId="0" animBg="1"/>
      <p:bldP spid="50" grpId="0" animBg="1"/>
      <p:bldP spid="51" grpId="0"/>
      <p:bldP spid="54" grpId="0" animBg="1"/>
      <p:bldP spid="63" grpId="0" animBg="1"/>
      <p:bldP spid="66" grpId="0" animBg="1"/>
      <p:bldP spid="6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8240" y="73834"/>
            <a:ext cx="8651190" cy="461665"/>
          </a:xfrm>
          <a:prstGeom prst="rect">
            <a:avLst/>
          </a:prstGeom>
        </p:spPr>
        <p:txBody>
          <a:bodyPr wrap="square">
            <a:spAutoFit/>
          </a:bodyPr>
          <a:lstStyle/>
          <a:p>
            <a:r>
              <a:rPr lang="fr-FR" sz="2400" b="1" dirty="0" smtClean="0">
                <a:solidFill>
                  <a:srgbClr val="119FD5"/>
                </a:solidFill>
                <a:latin typeface="Avenir Next Medium"/>
                <a:cs typeface="Avenir Next Medium"/>
              </a:rPr>
              <a:t>AD </a:t>
            </a:r>
            <a:r>
              <a:rPr lang="fr-FR" sz="2400" b="1" dirty="0" err="1">
                <a:solidFill>
                  <a:srgbClr val="119FD5"/>
                </a:solidFill>
                <a:latin typeface="Avenir Next Medium"/>
                <a:cs typeface="Avenir Next Medium"/>
              </a:rPr>
              <a:t>requirements</a:t>
            </a:r>
            <a:r>
              <a:rPr lang="fr-FR" sz="2400" b="1" dirty="0">
                <a:solidFill>
                  <a:srgbClr val="119FD5"/>
                </a:solidFill>
                <a:latin typeface="Avenir Next Medium"/>
                <a:cs typeface="Avenir Next Medium"/>
              </a:rPr>
              <a:t> for the </a:t>
            </a:r>
            <a:r>
              <a:rPr lang="fr-FR" sz="2400" b="1" dirty="0" err="1">
                <a:solidFill>
                  <a:srgbClr val="119FD5"/>
                </a:solidFill>
                <a:latin typeface="Avenir Next Medium"/>
                <a:cs typeface="Avenir Next Medium"/>
              </a:rPr>
              <a:t>cryo</a:t>
            </a:r>
            <a:r>
              <a:rPr lang="fr-FR" sz="2400" b="1" dirty="0">
                <a:solidFill>
                  <a:srgbClr val="119FD5"/>
                </a:solidFill>
                <a:latin typeface="Avenir Next Medium"/>
                <a:cs typeface="Avenir Next Medium"/>
              </a:rPr>
              <a:t>. buildings</a:t>
            </a:r>
            <a:endParaRPr lang="sv-SE" sz="600" dirty="0">
              <a:solidFill>
                <a:srgbClr val="119FD5"/>
              </a:solidFill>
            </a:endParaRPr>
          </a:p>
        </p:txBody>
      </p:sp>
      <p:pic>
        <p:nvPicPr>
          <p:cNvPr id="2" name="Picture 1" descr="Screen Shot 2017-09-13 at 09.45.1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240" y="920001"/>
            <a:ext cx="1703105" cy="2484859"/>
          </a:xfrm>
          <a:prstGeom prst="rect">
            <a:avLst/>
          </a:prstGeom>
          <a:ln>
            <a:noFill/>
          </a:ln>
          <a:effectLst>
            <a:outerShdw blurRad="292100" dist="139700" dir="2700000" algn="tl" rotWithShape="0">
              <a:srgbClr val="333333">
                <a:alpha val="65000"/>
              </a:srgbClr>
            </a:outerShdw>
          </a:effectLst>
        </p:spPr>
      </p:pic>
      <p:sp>
        <p:nvSpPr>
          <p:cNvPr id="37" name="Rectangle 36"/>
          <p:cNvSpPr/>
          <p:nvPr/>
        </p:nvSpPr>
        <p:spPr>
          <a:xfrm>
            <a:off x="2233550" y="920001"/>
            <a:ext cx="6763072" cy="1200329"/>
          </a:xfrm>
          <a:prstGeom prst="rect">
            <a:avLst/>
          </a:prstGeom>
        </p:spPr>
        <p:txBody>
          <a:bodyPr wrap="square">
            <a:spAutoFit/>
          </a:bodyPr>
          <a:lstStyle/>
          <a:p>
            <a:r>
              <a:rPr lang="en-US" b="1" u="sng" dirty="0" smtClean="0">
                <a:solidFill>
                  <a:srgbClr val="119FD5"/>
                </a:solidFill>
                <a:latin typeface="Avenir Next Medium"/>
                <a:cs typeface="Avenir Next Medium"/>
              </a:rPr>
              <a:t>Main objective</a:t>
            </a:r>
            <a:r>
              <a:rPr lang="en-US" b="1" dirty="0">
                <a:solidFill>
                  <a:srgbClr val="119FD5"/>
                </a:solidFill>
                <a:latin typeface="Avenir Next Medium"/>
                <a:cs typeface="Avenir Next Medium"/>
              </a:rPr>
              <a:t>: </a:t>
            </a:r>
            <a:r>
              <a:rPr lang="en-US" b="1" dirty="0" smtClean="0">
                <a:solidFill>
                  <a:srgbClr val="119FD5"/>
                </a:solidFill>
                <a:latin typeface="Avenir Next Medium"/>
                <a:cs typeface="Avenir Next Medium"/>
              </a:rPr>
              <a:t>provide </a:t>
            </a:r>
            <a:r>
              <a:rPr lang="en-US" b="1" dirty="0">
                <a:solidFill>
                  <a:srgbClr val="119FD5"/>
                </a:solidFill>
                <a:latin typeface="Avenir Next Medium"/>
                <a:cs typeface="Avenir Next Medium"/>
              </a:rPr>
              <a:t>a list of </a:t>
            </a:r>
            <a:r>
              <a:rPr lang="en-US" b="1" dirty="0">
                <a:solidFill>
                  <a:srgbClr val="FF0000"/>
                </a:solidFill>
                <a:latin typeface="Avenir Next Medium"/>
                <a:cs typeface="Avenir Next Medium"/>
              </a:rPr>
              <a:t>high-level requirements regarding the design and operation </a:t>
            </a:r>
            <a:r>
              <a:rPr lang="en-US" b="1" dirty="0" smtClean="0">
                <a:solidFill>
                  <a:srgbClr val="FF0000"/>
                </a:solidFill>
                <a:latin typeface="Avenir Next Medium"/>
                <a:cs typeface="Avenir Next Medium"/>
              </a:rPr>
              <a:t>of the </a:t>
            </a:r>
            <a:r>
              <a:rPr lang="en-US" b="1" dirty="0">
                <a:solidFill>
                  <a:srgbClr val="FF0000"/>
                </a:solidFill>
                <a:latin typeface="Avenir Next Medium"/>
                <a:cs typeface="Avenir Next Medium"/>
              </a:rPr>
              <a:t>oxygen deficiency detection system </a:t>
            </a:r>
            <a:r>
              <a:rPr lang="en-US" b="1" dirty="0">
                <a:solidFill>
                  <a:srgbClr val="119FD5"/>
                </a:solidFill>
                <a:latin typeface="Avenir Next Medium"/>
                <a:cs typeface="Avenir Next Medium"/>
              </a:rPr>
              <a:t>to be installed in the </a:t>
            </a:r>
            <a:r>
              <a:rPr lang="en-US" b="1" dirty="0" smtClean="0">
                <a:solidFill>
                  <a:srgbClr val="119FD5"/>
                </a:solidFill>
                <a:latin typeface="Avenir Next Medium"/>
                <a:cs typeface="Avenir Next Medium"/>
              </a:rPr>
              <a:t>accelerator cryogenic buildings (G01 excluded)</a:t>
            </a:r>
            <a:endParaRPr lang="en-US" sz="2000" dirty="0" smtClean="0">
              <a:solidFill>
                <a:srgbClr val="119FD5"/>
              </a:solidFill>
              <a:latin typeface="Avenir Next Medium"/>
              <a:cs typeface="Avenir Next Medium"/>
            </a:endParaRPr>
          </a:p>
        </p:txBody>
      </p:sp>
      <p:sp>
        <p:nvSpPr>
          <p:cNvPr id="23" name="Rectangle 22"/>
          <p:cNvSpPr/>
          <p:nvPr/>
        </p:nvSpPr>
        <p:spPr>
          <a:xfrm>
            <a:off x="2233550" y="2994354"/>
            <a:ext cx="6763072" cy="2031325"/>
          </a:xfrm>
          <a:prstGeom prst="rect">
            <a:avLst/>
          </a:prstGeom>
        </p:spPr>
        <p:txBody>
          <a:bodyPr wrap="square">
            <a:spAutoFit/>
          </a:bodyPr>
          <a:lstStyle/>
          <a:p>
            <a:pPr algn="ctr"/>
            <a:r>
              <a:rPr lang="en-US" b="1" u="sng" dirty="0" smtClean="0">
                <a:solidFill>
                  <a:srgbClr val="119FD5"/>
                </a:solidFill>
                <a:latin typeface="Avenir Next Medium"/>
                <a:cs typeface="Avenir Next Medium"/>
              </a:rPr>
              <a:t>Out of the scope of this document</a:t>
            </a:r>
            <a:r>
              <a:rPr lang="en-US" b="1" dirty="0" smtClean="0">
                <a:solidFill>
                  <a:srgbClr val="119FD5"/>
                </a:solidFill>
                <a:latin typeface="Avenir Next Medium"/>
                <a:cs typeface="Avenir Next Medium"/>
              </a:rPr>
              <a:t>: </a:t>
            </a:r>
          </a:p>
          <a:p>
            <a:pPr marL="342900" indent="-342900">
              <a:buFont typeface="+mj-lt"/>
              <a:buAutoNum type="arabicPeriod"/>
            </a:pPr>
            <a:r>
              <a:rPr lang="en-US" b="1" dirty="0" smtClean="0">
                <a:solidFill>
                  <a:srgbClr val="FF0000"/>
                </a:solidFill>
                <a:latin typeface="Avenir Next Medium"/>
                <a:cs typeface="Avenir Next Medium"/>
              </a:rPr>
              <a:t>Alarm acknowledgement </a:t>
            </a:r>
            <a:r>
              <a:rPr lang="en-US" b="1" dirty="0" smtClean="0">
                <a:solidFill>
                  <a:srgbClr val="119FD5"/>
                </a:solidFill>
                <a:latin typeface="Avenir Next Medium"/>
                <a:cs typeface="Avenir Next Medium"/>
              </a:rPr>
              <a:t>by the main control room and cryogenic control room</a:t>
            </a:r>
          </a:p>
          <a:p>
            <a:pPr marL="342900" indent="-342900">
              <a:buFont typeface="+mj-lt"/>
              <a:buAutoNum type="arabicPeriod"/>
            </a:pPr>
            <a:endParaRPr lang="en-US" b="1" dirty="0" smtClean="0">
              <a:solidFill>
                <a:srgbClr val="119FD5"/>
              </a:solidFill>
              <a:latin typeface="Avenir Next Medium"/>
              <a:cs typeface="Avenir Next Medium"/>
            </a:endParaRPr>
          </a:p>
          <a:p>
            <a:pPr marL="342900" indent="-342900">
              <a:buFont typeface="+mj-lt"/>
              <a:buAutoNum type="arabicPeriod"/>
            </a:pPr>
            <a:r>
              <a:rPr lang="en-US" b="1" dirty="0" smtClean="0">
                <a:solidFill>
                  <a:srgbClr val="FF0000"/>
                </a:solidFill>
                <a:latin typeface="Avenir Next Medium"/>
                <a:cs typeface="Avenir Next Medium"/>
              </a:rPr>
              <a:t>Date acquisition </a:t>
            </a:r>
            <a:r>
              <a:rPr lang="en-US" b="1" dirty="0" smtClean="0">
                <a:solidFill>
                  <a:srgbClr val="119FD5"/>
                </a:solidFill>
                <a:latin typeface="Avenir Next Medium"/>
                <a:cs typeface="Avenir Next Medium"/>
              </a:rPr>
              <a:t>(e.g. frequency, data archiving)</a:t>
            </a:r>
          </a:p>
          <a:p>
            <a:endParaRPr lang="en-US" b="1" dirty="0" smtClean="0">
              <a:solidFill>
                <a:srgbClr val="119FD5"/>
              </a:solidFill>
              <a:latin typeface="Avenir Next Medium"/>
              <a:cs typeface="Avenir Next Medium"/>
            </a:endParaRPr>
          </a:p>
          <a:p>
            <a:pPr marL="342900" indent="-342900">
              <a:buFont typeface="+mj-lt"/>
              <a:buAutoNum type="arabicPeriod"/>
            </a:pPr>
            <a:r>
              <a:rPr lang="en-US" b="1" dirty="0" smtClean="0">
                <a:solidFill>
                  <a:srgbClr val="FF0000"/>
                </a:solidFill>
                <a:latin typeface="Avenir Next Medium"/>
                <a:cs typeface="Avenir Next Medium"/>
              </a:rPr>
              <a:t>Emergency preparedness</a:t>
            </a:r>
          </a:p>
        </p:txBody>
      </p:sp>
      <p:sp>
        <p:nvSpPr>
          <p:cNvPr id="24" name="TextBox 258"/>
          <p:cNvSpPr txBox="1">
            <a:spLocks noChangeArrowheads="1"/>
          </p:cNvSpPr>
          <p:nvPr/>
        </p:nvSpPr>
        <p:spPr bwMode="auto">
          <a:xfrm>
            <a:off x="608487" y="3307821"/>
            <a:ext cx="1094634" cy="194077"/>
          </a:xfrm>
          <a:prstGeom prst="rect">
            <a:avLst/>
          </a:prstGeom>
          <a:solidFill>
            <a:srgbClr val="356797"/>
          </a:solidFill>
          <a:ln>
            <a:noFill/>
          </a:ln>
          <a:extLst/>
        </p:spPr>
        <p:txBody>
          <a:bodyPr wrap="none" lIns="72000" tIns="7200" rIns="72000" bIns="720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pPr>
            <a:r>
              <a:rPr lang="is-IS" sz="1400" b="1" dirty="0">
                <a:solidFill>
                  <a:schemeClr val="bg1"/>
                </a:solidFill>
                <a:latin typeface="Calibri" charset="0"/>
                <a:cs typeface="Calibri" charset="0"/>
              </a:rPr>
              <a:t>ESS-0117628</a:t>
            </a:r>
            <a:endParaRPr lang="en-US" sz="1400" b="1" dirty="0">
              <a:solidFill>
                <a:schemeClr val="bg1"/>
              </a:solidFill>
              <a:latin typeface="Calibri" charset="0"/>
              <a:cs typeface="Calibri" charset="0"/>
            </a:endParaRPr>
          </a:p>
        </p:txBody>
      </p:sp>
    </p:spTree>
    <p:extLst>
      <p:ext uri="{BB962C8B-B14F-4D97-AF65-F5344CB8AC3E}">
        <p14:creationId xmlns:p14="http://schemas.microsoft.com/office/powerpoint/2010/main" val="41363718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2233550" y="1190945"/>
            <a:ext cx="6763072" cy="1477328"/>
          </a:xfrm>
          <a:prstGeom prst="rect">
            <a:avLst/>
          </a:prstGeom>
        </p:spPr>
        <p:txBody>
          <a:bodyPr wrap="square">
            <a:spAutoFit/>
          </a:bodyPr>
          <a:lstStyle/>
          <a:p>
            <a:r>
              <a:rPr lang="en-US" b="1" u="sng" dirty="0" smtClean="0">
                <a:solidFill>
                  <a:srgbClr val="119FD5"/>
                </a:solidFill>
                <a:latin typeface="Avenir Next Medium"/>
                <a:cs typeface="Avenir Next Medium"/>
              </a:rPr>
              <a:t>Main objective</a:t>
            </a:r>
            <a:r>
              <a:rPr lang="en-US" b="1" dirty="0">
                <a:solidFill>
                  <a:srgbClr val="119FD5"/>
                </a:solidFill>
                <a:latin typeface="Avenir Next Medium"/>
                <a:cs typeface="Avenir Next Medium"/>
              </a:rPr>
              <a:t>: </a:t>
            </a:r>
            <a:r>
              <a:rPr lang="en-US" b="1" dirty="0" smtClean="0">
                <a:solidFill>
                  <a:srgbClr val="119FD5"/>
                </a:solidFill>
                <a:latin typeface="Avenir Next Medium"/>
                <a:cs typeface="Avenir Next Medium"/>
              </a:rPr>
              <a:t>provide </a:t>
            </a:r>
            <a:r>
              <a:rPr lang="en-US" b="1" dirty="0">
                <a:solidFill>
                  <a:srgbClr val="119FD5"/>
                </a:solidFill>
                <a:latin typeface="Avenir Next Medium"/>
                <a:cs typeface="Avenir Next Medium"/>
              </a:rPr>
              <a:t>a list of </a:t>
            </a:r>
            <a:r>
              <a:rPr lang="en-US" b="1" dirty="0" smtClean="0">
                <a:solidFill>
                  <a:srgbClr val="119FD5"/>
                </a:solidFill>
                <a:latin typeface="Avenir Next Medium"/>
                <a:cs typeface="Avenir Next Medium"/>
              </a:rPr>
              <a:t>the cryogenic instruments that can </a:t>
            </a:r>
            <a:r>
              <a:rPr lang="en-US" b="1" dirty="0" smtClean="0">
                <a:solidFill>
                  <a:srgbClr val="FF0000"/>
                </a:solidFill>
                <a:latin typeface="Avenir Next Medium"/>
                <a:cs typeface="Avenir Next Medium"/>
              </a:rPr>
              <a:t>fail and lead to an accidental release of </a:t>
            </a:r>
            <a:r>
              <a:rPr lang="en-US" b="1" dirty="0" err="1" smtClean="0">
                <a:solidFill>
                  <a:srgbClr val="FF0000"/>
                </a:solidFill>
                <a:latin typeface="Avenir Next Medium"/>
                <a:cs typeface="Avenir Next Medium"/>
              </a:rPr>
              <a:t>asphyxiant</a:t>
            </a:r>
            <a:r>
              <a:rPr lang="en-US" b="1" dirty="0" smtClean="0">
                <a:solidFill>
                  <a:srgbClr val="FF0000"/>
                </a:solidFill>
                <a:latin typeface="Avenir Next Medium"/>
                <a:cs typeface="Avenir Next Medium"/>
              </a:rPr>
              <a:t> fluids </a:t>
            </a:r>
            <a:r>
              <a:rPr lang="en-US" b="1" dirty="0">
                <a:solidFill>
                  <a:srgbClr val="119FD5"/>
                </a:solidFill>
                <a:latin typeface="Avenir Next Medium"/>
                <a:cs typeface="Avenir Next Medium"/>
              </a:rPr>
              <a:t>in the G-buildings (G02 and G04</a:t>
            </a:r>
            <a:r>
              <a:rPr lang="en-US" b="1" dirty="0" smtClean="0">
                <a:solidFill>
                  <a:srgbClr val="119FD5"/>
                </a:solidFill>
                <a:latin typeface="Avenir Next Medium"/>
                <a:cs typeface="Avenir Next Medium"/>
              </a:rPr>
              <a:t>). This list is meant to be used as input data for the risk analysis of the ODH monitoring system performed by the ICS-PSS team.</a:t>
            </a:r>
            <a:endParaRPr lang="en-US" dirty="0" smtClean="0">
              <a:solidFill>
                <a:srgbClr val="119FD5"/>
              </a:solidFill>
              <a:latin typeface="Avenir Next Medium"/>
              <a:cs typeface="Avenir Next Medium"/>
            </a:endParaRPr>
          </a:p>
        </p:txBody>
      </p:sp>
      <p:pic>
        <p:nvPicPr>
          <p:cNvPr id="8" name="Picture 7" descr="Screen Shot 2017-09-14 at 10.34.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747" y="1107462"/>
            <a:ext cx="1860432" cy="1627703"/>
          </a:xfrm>
          <a:prstGeom prst="rect">
            <a:avLst/>
          </a:prstGeom>
          <a:ln>
            <a:noFill/>
          </a:ln>
          <a:effectLst>
            <a:outerShdw blurRad="292100" dist="139700" dir="2700000" algn="tl" rotWithShape="0">
              <a:srgbClr val="333333">
                <a:alpha val="65000"/>
              </a:srgbClr>
            </a:outerShdw>
          </a:effectLst>
        </p:spPr>
      </p:pic>
      <p:sp>
        <p:nvSpPr>
          <p:cNvPr id="9" name="TextBox 258"/>
          <p:cNvSpPr txBox="1">
            <a:spLocks noChangeArrowheads="1"/>
          </p:cNvSpPr>
          <p:nvPr/>
        </p:nvSpPr>
        <p:spPr bwMode="auto">
          <a:xfrm>
            <a:off x="595154" y="1035644"/>
            <a:ext cx="1094634" cy="194077"/>
          </a:xfrm>
          <a:prstGeom prst="rect">
            <a:avLst/>
          </a:prstGeom>
          <a:solidFill>
            <a:srgbClr val="356797"/>
          </a:solidFill>
          <a:ln>
            <a:noFill/>
          </a:ln>
          <a:extLst/>
        </p:spPr>
        <p:txBody>
          <a:bodyPr wrap="none" lIns="72000" tIns="7200" rIns="72000" bIns="720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pPr>
            <a:r>
              <a:rPr lang="is-IS" sz="1400" b="1" dirty="0">
                <a:solidFill>
                  <a:schemeClr val="bg1"/>
                </a:solidFill>
                <a:latin typeface="Calibri" charset="0"/>
                <a:cs typeface="Calibri" charset="0"/>
              </a:rPr>
              <a:t>ESS</a:t>
            </a:r>
            <a:r>
              <a:rPr lang="is-IS" sz="1400" b="1" dirty="0" smtClean="0">
                <a:solidFill>
                  <a:schemeClr val="bg1"/>
                </a:solidFill>
                <a:latin typeface="Calibri" charset="0"/>
                <a:cs typeface="Calibri" charset="0"/>
              </a:rPr>
              <a:t>-0126762</a:t>
            </a:r>
            <a:endParaRPr lang="en-US" sz="1400" b="1" dirty="0">
              <a:solidFill>
                <a:schemeClr val="bg1"/>
              </a:solidFill>
              <a:latin typeface="Calibri" charset="0"/>
              <a:cs typeface="Calibri" charset="0"/>
            </a:endParaRPr>
          </a:p>
        </p:txBody>
      </p:sp>
      <p:sp>
        <p:nvSpPr>
          <p:cNvPr id="11" name="Rectangle 10"/>
          <p:cNvSpPr/>
          <p:nvPr/>
        </p:nvSpPr>
        <p:spPr>
          <a:xfrm>
            <a:off x="200747" y="3179020"/>
            <a:ext cx="8625753" cy="369332"/>
          </a:xfrm>
          <a:prstGeom prst="rect">
            <a:avLst/>
          </a:prstGeom>
        </p:spPr>
        <p:txBody>
          <a:bodyPr wrap="square">
            <a:spAutoFit/>
          </a:bodyPr>
          <a:lstStyle/>
          <a:p>
            <a:pPr algn="ctr"/>
            <a:r>
              <a:rPr lang="en-US" b="1" u="sng" dirty="0" smtClean="0">
                <a:solidFill>
                  <a:srgbClr val="119FD5"/>
                </a:solidFill>
                <a:latin typeface="Avenir Next Medium"/>
                <a:cs typeface="Avenir Next Medium"/>
              </a:rPr>
              <a:t>Sources</a:t>
            </a:r>
            <a:r>
              <a:rPr lang="en-US" b="1" dirty="0" smtClean="0">
                <a:solidFill>
                  <a:srgbClr val="119FD5"/>
                </a:solidFill>
                <a:latin typeface="Avenir Next Medium"/>
                <a:cs typeface="Avenir Next Medium"/>
              </a:rPr>
              <a:t>: </a:t>
            </a:r>
          </a:p>
        </p:txBody>
      </p:sp>
      <p:pic>
        <p:nvPicPr>
          <p:cNvPr id="5" name="Picture 4" descr="Screen Shot 2017-09-14 at 15.01.2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747" y="3744687"/>
            <a:ext cx="2152986" cy="1466271"/>
          </a:xfrm>
          <a:prstGeom prst="rect">
            <a:avLst/>
          </a:prstGeom>
          <a:ln>
            <a:noFill/>
          </a:ln>
          <a:effectLst>
            <a:outerShdw blurRad="292100" dist="139700" dir="2700000" algn="tl" rotWithShape="0">
              <a:srgbClr val="333333">
                <a:alpha val="65000"/>
              </a:srgbClr>
            </a:outerShdw>
          </a:effectLst>
        </p:spPr>
      </p:pic>
      <p:sp>
        <p:nvSpPr>
          <p:cNvPr id="13" name="TextBox 258"/>
          <p:cNvSpPr txBox="1">
            <a:spLocks noChangeArrowheads="1"/>
          </p:cNvSpPr>
          <p:nvPr/>
        </p:nvSpPr>
        <p:spPr bwMode="auto">
          <a:xfrm>
            <a:off x="331253" y="5107569"/>
            <a:ext cx="1902297" cy="194077"/>
          </a:xfrm>
          <a:prstGeom prst="rect">
            <a:avLst/>
          </a:prstGeom>
          <a:solidFill>
            <a:srgbClr val="A40000"/>
          </a:solidFill>
          <a:ln>
            <a:noFill/>
          </a:ln>
          <a:extLst/>
        </p:spPr>
        <p:txBody>
          <a:bodyPr wrap="none" lIns="72000" tIns="7200" rIns="72000" bIns="720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pPr>
            <a:r>
              <a:rPr lang="is-IS" sz="1400" b="1" dirty="0" smtClean="0">
                <a:solidFill>
                  <a:schemeClr val="bg1"/>
                </a:solidFill>
                <a:latin typeface="Calibri" charset="0"/>
                <a:cs typeface="Calibri" charset="0"/>
              </a:rPr>
              <a:t>Safety relief devices list</a:t>
            </a:r>
            <a:endParaRPr lang="en-US" sz="1400" b="1" dirty="0">
              <a:solidFill>
                <a:schemeClr val="bg1"/>
              </a:solidFill>
              <a:latin typeface="Calibri" charset="0"/>
              <a:cs typeface="Calibri" charset="0"/>
            </a:endParaRPr>
          </a:p>
        </p:txBody>
      </p:sp>
      <p:pic>
        <p:nvPicPr>
          <p:cNvPr id="6" name="Picture 5" descr="Screen Shot 2017-09-14 at 15.00.4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6352" y="3745291"/>
            <a:ext cx="2533819" cy="1466271"/>
          </a:xfrm>
          <a:prstGeom prst="rect">
            <a:avLst/>
          </a:prstGeom>
          <a:ln>
            <a:noFill/>
          </a:ln>
          <a:effectLst>
            <a:outerShdw blurRad="292100" dist="139700" dir="2700000" algn="tl" rotWithShape="0">
              <a:srgbClr val="333333">
                <a:alpha val="65000"/>
              </a:srgbClr>
            </a:outerShdw>
          </a:effectLst>
        </p:spPr>
      </p:pic>
      <p:sp>
        <p:nvSpPr>
          <p:cNvPr id="15" name="TextBox 258"/>
          <p:cNvSpPr txBox="1">
            <a:spLocks noChangeArrowheads="1"/>
          </p:cNvSpPr>
          <p:nvPr/>
        </p:nvSpPr>
        <p:spPr bwMode="auto">
          <a:xfrm>
            <a:off x="3940462" y="5107569"/>
            <a:ext cx="902024" cy="194077"/>
          </a:xfrm>
          <a:prstGeom prst="rect">
            <a:avLst/>
          </a:prstGeom>
          <a:solidFill>
            <a:srgbClr val="A40000"/>
          </a:solidFill>
          <a:ln>
            <a:noFill/>
          </a:ln>
          <a:extLst/>
        </p:spPr>
        <p:txBody>
          <a:bodyPr wrap="none" lIns="72000" tIns="7200" rIns="72000" bIns="720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pPr>
            <a:r>
              <a:rPr lang="is-IS" sz="1400" b="1" dirty="0" smtClean="0">
                <a:solidFill>
                  <a:schemeClr val="bg1"/>
                </a:solidFill>
                <a:latin typeface="Calibri" charset="0"/>
                <a:cs typeface="Calibri" charset="0"/>
              </a:rPr>
              <a:t>Valves list</a:t>
            </a:r>
            <a:endParaRPr lang="en-US" sz="1400" b="1" dirty="0">
              <a:solidFill>
                <a:schemeClr val="bg1"/>
              </a:solidFill>
              <a:latin typeface="Calibri" charset="0"/>
              <a:cs typeface="Calibri" charset="0"/>
            </a:endParaRPr>
          </a:p>
        </p:txBody>
      </p:sp>
      <p:pic>
        <p:nvPicPr>
          <p:cNvPr id="7" name="Picture 6" descr="Screen Shot 2017-09-14 at 15.41.1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4821" y="3744687"/>
            <a:ext cx="2938324" cy="1459316"/>
          </a:xfrm>
          <a:prstGeom prst="rect">
            <a:avLst/>
          </a:prstGeom>
          <a:ln>
            <a:noFill/>
          </a:ln>
          <a:effectLst>
            <a:outerShdw blurRad="292100" dist="139700" dir="2700000" algn="tl" rotWithShape="0">
              <a:srgbClr val="333333">
                <a:alpha val="65000"/>
              </a:srgbClr>
            </a:outerShdw>
          </a:effectLst>
        </p:spPr>
      </p:pic>
      <p:sp>
        <p:nvSpPr>
          <p:cNvPr id="17" name="TextBox 258"/>
          <p:cNvSpPr txBox="1">
            <a:spLocks noChangeArrowheads="1"/>
          </p:cNvSpPr>
          <p:nvPr/>
        </p:nvSpPr>
        <p:spPr bwMode="auto">
          <a:xfrm>
            <a:off x="6886862" y="5106964"/>
            <a:ext cx="966645" cy="194077"/>
          </a:xfrm>
          <a:prstGeom prst="rect">
            <a:avLst/>
          </a:prstGeom>
          <a:solidFill>
            <a:srgbClr val="A40000"/>
          </a:solidFill>
          <a:ln>
            <a:noFill/>
          </a:ln>
          <a:extLst/>
        </p:spPr>
        <p:txBody>
          <a:bodyPr wrap="none" lIns="72000" tIns="7200" rIns="72000" bIns="720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pPr>
            <a:r>
              <a:rPr lang="is-IS" sz="1400" b="1" dirty="0" smtClean="0">
                <a:solidFill>
                  <a:schemeClr val="bg1"/>
                </a:solidFill>
                <a:latin typeface="Calibri" charset="0"/>
                <a:cs typeface="Calibri" charset="0"/>
              </a:rPr>
              <a:t>Flanges list</a:t>
            </a:r>
            <a:endParaRPr lang="en-US" sz="1400" b="1" dirty="0">
              <a:solidFill>
                <a:schemeClr val="bg1"/>
              </a:solidFill>
              <a:latin typeface="Calibri" charset="0"/>
              <a:cs typeface="Calibri" charset="0"/>
            </a:endParaRPr>
          </a:p>
        </p:txBody>
      </p:sp>
      <p:sp>
        <p:nvSpPr>
          <p:cNvPr id="12" name="Rectangle 11"/>
          <p:cNvSpPr/>
          <p:nvPr/>
        </p:nvSpPr>
        <p:spPr>
          <a:xfrm>
            <a:off x="7305035" y="5943084"/>
            <a:ext cx="1838965" cy="230832"/>
          </a:xfrm>
          <a:prstGeom prst="rect">
            <a:avLst/>
          </a:prstGeom>
        </p:spPr>
        <p:txBody>
          <a:bodyPr wrap="none">
            <a:spAutoFit/>
          </a:bodyPr>
          <a:lstStyle/>
          <a:p>
            <a:r>
              <a:rPr lang="en-US" sz="900" b="1" dirty="0" smtClean="0">
                <a:solidFill>
                  <a:srgbClr val="119FD5"/>
                </a:solidFill>
                <a:latin typeface="Avenir Next Medium"/>
                <a:cs typeface="Avenir Next Medium"/>
              </a:rPr>
              <a:t>Acknowledgement: </a:t>
            </a:r>
            <a:r>
              <a:rPr lang="en-US" sz="900" b="1" dirty="0" err="1" smtClean="0">
                <a:solidFill>
                  <a:srgbClr val="119FD5"/>
                </a:solidFill>
                <a:latin typeface="Avenir Next Medium"/>
                <a:cs typeface="Avenir Next Medium"/>
              </a:rPr>
              <a:t>Xiaotao</a:t>
            </a:r>
            <a:r>
              <a:rPr lang="en-US" sz="900" b="1" dirty="0" smtClean="0">
                <a:solidFill>
                  <a:srgbClr val="119FD5"/>
                </a:solidFill>
                <a:latin typeface="Avenir Next Medium"/>
                <a:cs typeface="Avenir Next Medium"/>
              </a:rPr>
              <a:t> Su</a:t>
            </a:r>
            <a:endParaRPr lang="en-US" sz="900" dirty="0"/>
          </a:p>
        </p:txBody>
      </p:sp>
      <p:sp>
        <p:nvSpPr>
          <p:cNvPr id="19" name="Rectangle 18"/>
          <p:cNvSpPr/>
          <p:nvPr/>
        </p:nvSpPr>
        <p:spPr>
          <a:xfrm>
            <a:off x="308240" y="73834"/>
            <a:ext cx="8651190" cy="461665"/>
          </a:xfrm>
          <a:prstGeom prst="rect">
            <a:avLst/>
          </a:prstGeom>
        </p:spPr>
        <p:txBody>
          <a:bodyPr wrap="square">
            <a:spAutoFit/>
          </a:bodyPr>
          <a:lstStyle/>
          <a:p>
            <a:r>
              <a:rPr lang="fr-FR" sz="2400" b="1" dirty="0" err="1">
                <a:solidFill>
                  <a:srgbClr val="119FD5"/>
                </a:solidFill>
                <a:latin typeface="Avenir Next Medium"/>
                <a:cs typeface="Avenir Next Medium"/>
              </a:rPr>
              <a:t>F</a:t>
            </a:r>
            <a:r>
              <a:rPr lang="fr-FR" sz="2400" b="1" dirty="0" err="1" smtClean="0">
                <a:solidFill>
                  <a:srgbClr val="119FD5"/>
                </a:solidFill>
                <a:latin typeface="Avenir Next Medium"/>
                <a:cs typeface="Avenir Next Medium"/>
              </a:rPr>
              <a:t>ailure</a:t>
            </a:r>
            <a:r>
              <a:rPr lang="fr-FR" sz="2400" b="1" dirty="0" smtClean="0">
                <a:solidFill>
                  <a:srgbClr val="119FD5"/>
                </a:solidFill>
                <a:latin typeface="Avenir Next Medium"/>
                <a:cs typeface="Avenir Next Medium"/>
              </a:rPr>
              <a:t> </a:t>
            </a:r>
            <a:r>
              <a:rPr lang="fr-FR" sz="2400" b="1" dirty="0">
                <a:solidFill>
                  <a:srgbClr val="119FD5"/>
                </a:solidFill>
                <a:latin typeface="Avenir Next Medium"/>
                <a:cs typeface="Avenir Next Medium"/>
              </a:rPr>
              <a:t>rate estimation for the </a:t>
            </a:r>
            <a:r>
              <a:rPr lang="fr-FR" sz="2400" b="1" dirty="0" err="1">
                <a:solidFill>
                  <a:srgbClr val="119FD5"/>
                </a:solidFill>
                <a:latin typeface="Avenir Next Medium"/>
                <a:cs typeface="Avenir Next Medium"/>
              </a:rPr>
              <a:t>accelerator</a:t>
            </a:r>
            <a:r>
              <a:rPr lang="fr-FR" sz="2400" b="1" dirty="0">
                <a:solidFill>
                  <a:srgbClr val="119FD5"/>
                </a:solidFill>
                <a:latin typeface="Avenir Next Medium"/>
                <a:cs typeface="Avenir Next Medium"/>
              </a:rPr>
              <a:t> </a:t>
            </a:r>
            <a:r>
              <a:rPr lang="fr-FR" sz="2400" b="1" dirty="0" err="1">
                <a:solidFill>
                  <a:srgbClr val="119FD5"/>
                </a:solidFill>
                <a:latin typeface="Avenir Next Medium"/>
                <a:cs typeface="Avenir Next Medium"/>
              </a:rPr>
              <a:t>cryo</a:t>
            </a:r>
            <a:r>
              <a:rPr lang="fr-FR" sz="2400" b="1" dirty="0">
                <a:solidFill>
                  <a:srgbClr val="119FD5"/>
                </a:solidFill>
                <a:latin typeface="Avenir Next Medium"/>
                <a:cs typeface="Avenir Next Medium"/>
              </a:rPr>
              <a:t>. buildings</a:t>
            </a:r>
            <a:endParaRPr lang="sv-SE" sz="600" dirty="0">
              <a:solidFill>
                <a:srgbClr val="119FD5"/>
              </a:solidFill>
            </a:endParaRPr>
          </a:p>
        </p:txBody>
      </p:sp>
    </p:spTree>
    <p:extLst>
      <p:ext uri="{BB962C8B-B14F-4D97-AF65-F5344CB8AC3E}">
        <p14:creationId xmlns:p14="http://schemas.microsoft.com/office/powerpoint/2010/main" val="39968951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8240" y="73834"/>
            <a:ext cx="8651190" cy="461665"/>
          </a:xfrm>
          <a:prstGeom prst="rect">
            <a:avLst/>
          </a:prstGeom>
        </p:spPr>
        <p:txBody>
          <a:bodyPr wrap="square">
            <a:spAutoFit/>
          </a:bodyPr>
          <a:lstStyle/>
          <a:p>
            <a:r>
              <a:rPr lang="fr-FR" sz="2400" b="1" dirty="0" err="1">
                <a:solidFill>
                  <a:srgbClr val="119FD5"/>
                </a:solidFill>
                <a:latin typeface="Avenir Next Medium"/>
                <a:cs typeface="Avenir Next Medium"/>
              </a:rPr>
              <a:t>F</a:t>
            </a:r>
            <a:r>
              <a:rPr lang="fr-FR" sz="2400" b="1" dirty="0" err="1" smtClean="0">
                <a:solidFill>
                  <a:srgbClr val="119FD5"/>
                </a:solidFill>
                <a:latin typeface="Avenir Next Medium"/>
                <a:cs typeface="Avenir Next Medium"/>
              </a:rPr>
              <a:t>ailure</a:t>
            </a:r>
            <a:r>
              <a:rPr lang="fr-FR" sz="2400" b="1" dirty="0" smtClean="0">
                <a:solidFill>
                  <a:srgbClr val="119FD5"/>
                </a:solidFill>
                <a:latin typeface="Avenir Next Medium"/>
                <a:cs typeface="Avenir Next Medium"/>
              </a:rPr>
              <a:t> </a:t>
            </a:r>
            <a:r>
              <a:rPr lang="fr-FR" sz="2400" b="1" dirty="0">
                <a:solidFill>
                  <a:srgbClr val="119FD5"/>
                </a:solidFill>
                <a:latin typeface="Avenir Next Medium"/>
                <a:cs typeface="Avenir Next Medium"/>
              </a:rPr>
              <a:t>rate estimation for the </a:t>
            </a:r>
            <a:r>
              <a:rPr lang="fr-FR" sz="2400" b="1" dirty="0" err="1">
                <a:solidFill>
                  <a:srgbClr val="119FD5"/>
                </a:solidFill>
                <a:latin typeface="Avenir Next Medium"/>
                <a:cs typeface="Avenir Next Medium"/>
              </a:rPr>
              <a:t>accelerator</a:t>
            </a:r>
            <a:r>
              <a:rPr lang="fr-FR" sz="2400" b="1" dirty="0">
                <a:solidFill>
                  <a:srgbClr val="119FD5"/>
                </a:solidFill>
                <a:latin typeface="Avenir Next Medium"/>
                <a:cs typeface="Avenir Next Medium"/>
              </a:rPr>
              <a:t> </a:t>
            </a:r>
            <a:r>
              <a:rPr lang="fr-FR" sz="2400" b="1" dirty="0" err="1">
                <a:solidFill>
                  <a:srgbClr val="119FD5"/>
                </a:solidFill>
                <a:latin typeface="Avenir Next Medium"/>
                <a:cs typeface="Avenir Next Medium"/>
              </a:rPr>
              <a:t>cryo</a:t>
            </a:r>
            <a:r>
              <a:rPr lang="fr-FR" sz="2400" b="1" dirty="0">
                <a:solidFill>
                  <a:srgbClr val="119FD5"/>
                </a:solidFill>
                <a:latin typeface="Avenir Next Medium"/>
                <a:cs typeface="Avenir Next Medium"/>
              </a:rPr>
              <a:t>. buildings</a:t>
            </a:r>
            <a:endParaRPr lang="sv-SE" sz="600" dirty="0">
              <a:solidFill>
                <a:srgbClr val="119FD5"/>
              </a:solidFill>
            </a:endParaRPr>
          </a:p>
        </p:txBody>
      </p:sp>
      <p:pic>
        <p:nvPicPr>
          <p:cNvPr id="14" name="Picture 13" descr="Screen Shot 2017-09-14 at 10.34.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8246" y="949281"/>
            <a:ext cx="5882554" cy="5146681"/>
          </a:xfrm>
          <a:prstGeom prst="rect">
            <a:avLst/>
          </a:prstGeom>
          <a:ln>
            <a:noFill/>
          </a:ln>
          <a:effectLst>
            <a:outerShdw blurRad="292100" dist="139700" dir="2700000" algn="tl" rotWithShape="0">
              <a:srgbClr val="333333">
                <a:alpha val="65000"/>
              </a:srgbClr>
            </a:outerShdw>
          </a:effectLst>
        </p:spPr>
      </p:pic>
      <p:sp>
        <p:nvSpPr>
          <p:cNvPr id="16" name="TextBox 258"/>
          <p:cNvSpPr txBox="1">
            <a:spLocks noChangeArrowheads="1"/>
          </p:cNvSpPr>
          <p:nvPr/>
        </p:nvSpPr>
        <p:spPr bwMode="auto">
          <a:xfrm>
            <a:off x="1794596" y="5901211"/>
            <a:ext cx="1094634" cy="194077"/>
          </a:xfrm>
          <a:prstGeom prst="rect">
            <a:avLst/>
          </a:prstGeom>
          <a:solidFill>
            <a:srgbClr val="356797"/>
          </a:solidFill>
          <a:ln>
            <a:noFill/>
          </a:ln>
          <a:extLst/>
        </p:spPr>
        <p:txBody>
          <a:bodyPr wrap="none" lIns="72000" tIns="7200" rIns="72000" bIns="720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pPr>
            <a:r>
              <a:rPr lang="is-IS" sz="1400" b="1" dirty="0">
                <a:solidFill>
                  <a:schemeClr val="bg1"/>
                </a:solidFill>
                <a:latin typeface="Calibri" charset="0"/>
                <a:cs typeface="Calibri" charset="0"/>
              </a:rPr>
              <a:t>ESS</a:t>
            </a:r>
            <a:r>
              <a:rPr lang="is-IS" sz="1400" b="1" dirty="0" smtClean="0">
                <a:solidFill>
                  <a:schemeClr val="bg1"/>
                </a:solidFill>
                <a:latin typeface="Calibri" charset="0"/>
                <a:cs typeface="Calibri" charset="0"/>
              </a:rPr>
              <a:t>-0126762</a:t>
            </a:r>
            <a:endParaRPr lang="en-US" sz="1400" b="1" dirty="0">
              <a:solidFill>
                <a:schemeClr val="bg1"/>
              </a:solidFill>
              <a:latin typeface="Calibri" charset="0"/>
              <a:cs typeface="Calibri" charset="0"/>
            </a:endParaRPr>
          </a:p>
        </p:txBody>
      </p:sp>
    </p:spTree>
    <p:extLst>
      <p:ext uri="{BB962C8B-B14F-4D97-AF65-F5344CB8AC3E}">
        <p14:creationId xmlns:p14="http://schemas.microsoft.com/office/powerpoint/2010/main" val="8352026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08240" y="73834"/>
            <a:ext cx="8651190" cy="461665"/>
          </a:xfrm>
          <a:prstGeom prst="rect">
            <a:avLst/>
          </a:prstGeom>
        </p:spPr>
        <p:txBody>
          <a:bodyPr wrap="square">
            <a:spAutoFit/>
          </a:bodyPr>
          <a:lstStyle/>
          <a:p>
            <a:r>
              <a:rPr lang="fr-FR" sz="2400" b="1" dirty="0">
                <a:solidFill>
                  <a:srgbClr val="119FD5"/>
                </a:solidFill>
                <a:latin typeface="Avenir Next Medium"/>
                <a:cs typeface="Avenir Next Medium"/>
              </a:rPr>
              <a:t>Evacuation </a:t>
            </a:r>
            <a:r>
              <a:rPr lang="fr-FR" sz="2400" b="1" dirty="0" err="1">
                <a:solidFill>
                  <a:srgbClr val="119FD5"/>
                </a:solidFill>
                <a:latin typeface="Avenir Next Medium"/>
                <a:cs typeface="Avenir Next Medium"/>
              </a:rPr>
              <a:t>procedure</a:t>
            </a:r>
            <a:r>
              <a:rPr lang="fr-FR" sz="2400" b="1" dirty="0">
                <a:solidFill>
                  <a:srgbClr val="119FD5"/>
                </a:solidFill>
                <a:latin typeface="Avenir Next Medium"/>
                <a:cs typeface="Avenir Next Medium"/>
              </a:rPr>
              <a:t> in G04 in case of ODH</a:t>
            </a:r>
            <a:endParaRPr lang="sv-SE" sz="600" dirty="0">
              <a:solidFill>
                <a:srgbClr val="119FD5"/>
              </a:solidFill>
            </a:endParaRPr>
          </a:p>
        </p:txBody>
      </p:sp>
      <p:sp>
        <p:nvSpPr>
          <p:cNvPr id="37" name="Rectangle 36"/>
          <p:cNvSpPr/>
          <p:nvPr/>
        </p:nvSpPr>
        <p:spPr>
          <a:xfrm>
            <a:off x="4866314" y="1965645"/>
            <a:ext cx="4272222" cy="1200329"/>
          </a:xfrm>
          <a:prstGeom prst="rect">
            <a:avLst/>
          </a:prstGeom>
        </p:spPr>
        <p:txBody>
          <a:bodyPr wrap="square">
            <a:spAutoFit/>
          </a:bodyPr>
          <a:lstStyle/>
          <a:p>
            <a:r>
              <a:rPr lang="en-US" b="1" u="sng" dirty="0" smtClean="0">
                <a:solidFill>
                  <a:srgbClr val="119FD5"/>
                </a:solidFill>
                <a:latin typeface="Avenir Next Medium"/>
                <a:cs typeface="Avenir Next Medium"/>
              </a:rPr>
              <a:t>Main objective</a:t>
            </a:r>
            <a:r>
              <a:rPr lang="en-US" b="1" dirty="0">
                <a:solidFill>
                  <a:srgbClr val="119FD5"/>
                </a:solidFill>
                <a:latin typeface="Avenir Next Medium"/>
                <a:cs typeface="Avenir Next Medium"/>
              </a:rPr>
              <a:t>: </a:t>
            </a:r>
            <a:r>
              <a:rPr lang="en-US" b="1" dirty="0" smtClean="0">
                <a:solidFill>
                  <a:srgbClr val="119FD5"/>
                </a:solidFill>
                <a:latin typeface="Avenir Next Medium"/>
                <a:cs typeface="Avenir Next Medium"/>
              </a:rPr>
              <a:t>provide </a:t>
            </a:r>
            <a:r>
              <a:rPr lang="en-US" b="1" dirty="0" smtClean="0">
                <a:solidFill>
                  <a:srgbClr val="FF0000"/>
                </a:solidFill>
                <a:latin typeface="Avenir Next Medium"/>
                <a:cs typeface="Avenir Next Medium"/>
              </a:rPr>
              <a:t>safety instructions to operators </a:t>
            </a:r>
            <a:r>
              <a:rPr lang="en-US" b="1" dirty="0" smtClean="0">
                <a:solidFill>
                  <a:srgbClr val="119FD5"/>
                </a:solidFill>
                <a:latin typeface="Avenir Next Medium"/>
                <a:cs typeface="Avenir Next Medium"/>
              </a:rPr>
              <a:t>working in </a:t>
            </a:r>
            <a:r>
              <a:rPr lang="en-US" b="1" dirty="0">
                <a:solidFill>
                  <a:srgbClr val="119FD5"/>
                </a:solidFill>
                <a:latin typeface="Avenir Next Medium"/>
                <a:cs typeface="Avenir Next Medium"/>
              </a:rPr>
              <a:t>in the helium compressor building (G04)</a:t>
            </a:r>
            <a:endParaRPr lang="en-US" dirty="0">
              <a:solidFill>
                <a:srgbClr val="119FD5"/>
              </a:solidFill>
              <a:latin typeface="Avenir Next Medium"/>
              <a:cs typeface="Avenir Next Medium"/>
            </a:endParaRPr>
          </a:p>
          <a:p>
            <a:r>
              <a:rPr lang="en-US" b="1" dirty="0" smtClean="0">
                <a:solidFill>
                  <a:srgbClr val="119FD5"/>
                </a:solidFill>
                <a:latin typeface="Avenir Next Medium"/>
                <a:cs typeface="Avenir Next Medium"/>
              </a:rPr>
              <a:t>in case an ODH event</a:t>
            </a:r>
            <a:endParaRPr lang="en-US" dirty="0" smtClean="0">
              <a:solidFill>
                <a:srgbClr val="119FD5"/>
              </a:solidFill>
              <a:latin typeface="Avenir Next Medium"/>
              <a:cs typeface="Avenir Next Medium"/>
            </a:endParaRPr>
          </a:p>
        </p:txBody>
      </p:sp>
      <p:pic>
        <p:nvPicPr>
          <p:cNvPr id="14" name="Picture 13" descr="Screen Shot 2017-09-14 at 08.04.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39" y="1250236"/>
            <a:ext cx="4735875" cy="3664664"/>
          </a:xfrm>
          <a:prstGeom prst="rect">
            <a:avLst/>
          </a:prstGeom>
          <a:ln>
            <a:noFill/>
          </a:ln>
          <a:effectLst>
            <a:outerShdw blurRad="292100" dist="139700" dir="2700000" algn="tl" rotWithShape="0">
              <a:srgbClr val="333333">
                <a:alpha val="65000"/>
              </a:srgbClr>
            </a:outerShdw>
          </a:effectLst>
        </p:spPr>
      </p:pic>
      <p:sp>
        <p:nvSpPr>
          <p:cNvPr id="20" name="TextBox 258"/>
          <p:cNvSpPr txBox="1">
            <a:spLocks noChangeArrowheads="1"/>
          </p:cNvSpPr>
          <p:nvPr/>
        </p:nvSpPr>
        <p:spPr bwMode="auto">
          <a:xfrm>
            <a:off x="3771680" y="1250236"/>
            <a:ext cx="1094634" cy="194077"/>
          </a:xfrm>
          <a:prstGeom prst="rect">
            <a:avLst/>
          </a:prstGeom>
          <a:solidFill>
            <a:srgbClr val="356797"/>
          </a:solidFill>
          <a:ln>
            <a:noFill/>
          </a:ln>
          <a:extLst/>
        </p:spPr>
        <p:txBody>
          <a:bodyPr wrap="none" lIns="72000" tIns="7200" rIns="72000" bIns="720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pPr>
            <a:r>
              <a:rPr lang="is-IS" sz="1400" b="1" dirty="0">
                <a:solidFill>
                  <a:schemeClr val="bg1"/>
                </a:solidFill>
                <a:latin typeface="Calibri" charset="0"/>
                <a:cs typeface="Calibri" charset="0"/>
              </a:rPr>
              <a:t>ESS-0123173</a:t>
            </a:r>
          </a:p>
        </p:txBody>
      </p:sp>
      <p:sp>
        <p:nvSpPr>
          <p:cNvPr id="6" name="Rectangle 5"/>
          <p:cNvSpPr/>
          <p:nvPr/>
        </p:nvSpPr>
        <p:spPr>
          <a:xfrm rot="20044446">
            <a:off x="5248647" y="4066358"/>
            <a:ext cx="3287184" cy="372714"/>
          </a:xfrm>
          <a:prstGeom prst="rect">
            <a:avLst/>
          </a:prstGeom>
          <a:solidFill>
            <a:schemeClr val="accent6">
              <a:lumMod val="20000"/>
              <a:lumOff val="80000"/>
            </a:schemeClr>
          </a:solid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rgbClr val="FF0000"/>
                </a:solidFill>
              </a:rPr>
              <a:t>Evacuation procedure for G02 to be prepared</a:t>
            </a:r>
            <a:endParaRPr lang="en-US" sz="1200" b="1" dirty="0">
              <a:solidFill>
                <a:srgbClr val="FF0000"/>
              </a:solidFill>
            </a:endParaRPr>
          </a:p>
        </p:txBody>
      </p:sp>
    </p:spTree>
    <p:extLst>
      <p:ext uri="{BB962C8B-B14F-4D97-AF65-F5344CB8AC3E}">
        <p14:creationId xmlns:p14="http://schemas.microsoft.com/office/powerpoint/2010/main" val="190204848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9072</TotalTime>
  <Words>748</Words>
  <Application>Microsoft Macintosh PowerPoint</Application>
  <PresentationFormat>On-screen Show (4:3)</PresentationFormat>
  <Paragraphs>72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AD REQUIREMENTS FOR  THE ODH DETECTION SYSTEM   HCB, DOG SHED, CXB AND CTL 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European Spallation Source ESS 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Duy Phan</dc:creator>
  <cp:lastModifiedBy>Duy Phan</cp:lastModifiedBy>
  <cp:revision>379</cp:revision>
  <cp:lastPrinted>2016-11-18T16:39:07Z</cp:lastPrinted>
  <dcterms:created xsi:type="dcterms:W3CDTF">2016-11-18T09:17:50Z</dcterms:created>
  <dcterms:modified xsi:type="dcterms:W3CDTF">2017-09-19T09:48:04Z</dcterms:modified>
</cp:coreProperties>
</file>