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 id="2147483659" r:id="rId3"/>
    <p:sldMasterId id="2147483664" r:id="rId4"/>
  </p:sldMasterIdLst>
  <p:notesMasterIdLst>
    <p:notesMasterId r:id="rId24"/>
  </p:notesMasterIdLst>
  <p:sldIdLst>
    <p:sldId id="256" r:id="rId5"/>
    <p:sldId id="257" r:id="rId6"/>
    <p:sldId id="271" r:id="rId7"/>
    <p:sldId id="274" r:id="rId8"/>
    <p:sldId id="258" r:id="rId9"/>
    <p:sldId id="263" r:id="rId10"/>
    <p:sldId id="267" r:id="rId11"/>
    <p:sldId id="268" r:id="rId12"/>
    <p:sldId id="269" r:id="rId13"/>
    <p:sldId id="272" r:id="rId14"/>
    <p:sldId id="270" r:id="rId15"/>
    <p:sldId id="275" r:id="rId16"/>
    <p:sldId id="273" r:id="rId17"/>
    <p:sldId id="259" r:id="rId18"/>
    <p:sldId id="260" r:id="rId19"/>
    <p:sldId id="261" r:id="rId20"/>
    <p:sldId id="262" r:id="rId21"/>
    <p:sldId id="264" r:id="rId22"/>
    <p:sldId id="265"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251" autoAdjust="0"/>
  </p:normalViewPr>
  <p:slideViewPr>
    <p:cSldViewPr>
      <p:cViewPr varScale="1">
        <p:scale>
          <a:sx n="169" d="100"/>
          <a:sy n="169" d="100"/>
        </p:scale>
        <p:origin x="-180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2017-09-19</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2017-09-19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rPr>
              <a:pPr/>
              <a:t>2017-09-19</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428386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rPr>
              <a:pPr/>
              <a:t>2017-09-19</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095270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rPr>
              <a:pPr/>
              <a:t>2017-09-19</a:t>
            </a:fld>
            <a:endParaRPr lang="sv-SE"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325772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rPr>
              <a:pPr/>
              <a:t>2017-09-19</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150522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rPr>
              <a:pPr/>
              <a:t>2017-09-19</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256846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rPr>
              <a:pPr/>
              <a:t>2017-09-19</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347680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rPr>
              <a:pPr/>
              <a:t>2017-09-19</a:t>
            </a:fld>
            <a:endParaRPr lang="sv-SE"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342082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2017-09-19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2017-09-19</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2017-09-19</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2017-09-19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302099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2017-09-19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3503813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2017-09-19</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340475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2017-09-19</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34744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rPr>
              <a:pPr/>
              <a:t>2017-09-19</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3693872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2017-09-19</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2017-09-19</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22334176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solidFill>
                  <a:prstClr val="black">
                    <a:tint val="75000"/>
                  </a:prstClr>
                </a:solidFill>
              </a:rPr>
              <a:pPr/>
              <a:t>2017-09-19</a:t>
            </a:fld>
            <a:endParaRPr lang="sv-SE"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50227513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solidFill>
                  <a:prstClr val="black">
                    <a:tint val="75000"/>
                  </a:prstClr>
                </a:solidFill>
              </a:rPr>
              <a:pPr/>
              <a:t>2017-09-19</a:t>
            </a:fld>
            <a:endParaRPr lang="sv-SE"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70405563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jira.esss.lu.se/browse/ICSPS-116"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jira.esss.lu.se/browse/ICSPS-115" TargetMode="External"/><Relationship Id="rId2" Type="http://schemas.openxmlformats.org/officeDocument/2006/relationships/hyperlink" Target="https://chess.esss.lu.se/enovia/link/ESS-0101777.2/21308.51166.15872.58980"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noProof="0" dirty="0" smtClean="0"/>
              <a:t>ODH Detection System Hardware and Architecture</a:t>
            </a:r>
            <a:endParaRPr lang="en-GB" sz="4000" noProof="0" dirty="0"/>
          </a:p>
        </p:txBody>
      </p:sp>
      <p:sp>
        <p:nvSpPr>
          <p:cNvPr id="3" name="Subtitle 2"/>
          <p:cNvSpPr>
            <a:spLocks noGrp="1"/>
          </p:cNvSpPr>
          <p:nvPr>
            <p:ph type="subTitle" idx="1"/>
          </p:nvPr>
        </p:nvSpPr>
        <p:spPr/>
        <p:txBody>
          <a:bodyPr>
            <a:noAutofit/>
          </a:bodyPr>
          <a:lstStyle/>
          <a:p>
            <a:r>
              <a:rPr lang="en-GB" sz="2000" noProof="0" dirty="0" smtClean="0">
                <a:solidFill>
                  <a:schemeClr val="bg1"/>
                </a:solidFill>
              </a:rPr>
              <a:t>Morteza Mansouri</a:t>
            </a:r>
          </a:p>
          <a:p>
            <a:r>
              <a:rPr lang="en-GB" sz="2000" noProof="0" dirty="0" smtClean="0">
                <a:solidFill>
                  <a:schemeClr val="bg1"/>
                </a:solidFill>
              </a:rPr>
              <a:t>Engineer for Safety Critical Systems</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fld id="{656E358F-28A8-D04A-99E6-206C49444CD4}" type="datetime3">
              <a:rPr lang="sv-SE" sz="1400" smtClean="0">
                <a:solidFill>
                  <a:srgbClr val="FFFFFF"/>
                </a:solidFill>
              </a:rPr>
              <a:t>17-09-19</a:t>
            </a:fld>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Rack Design</a:t>
            </a:r>
            <a:endParaRPr lang="sv-SE" dirty="0"/>
          </a:p>
        </p:txBody>
      </p:sp>
      <p:sp>
        <p:nvSpPr>
          <p:cNvPr id="3" name="Content Placeholder 2"/>
          <p:cNvSpPr>
            <a:spLocks noGrp="1"/>
          </p:cNvSpPr>
          <p:nvPr>
            <p:ph idx="1"/>
          </p:nvPr>
        </p:nvSpPr>
        <p:spPr>
          <a:xfrm>
            <a:off x="457200" y="1628801"/>
            <a:ext cx="4474840" cy="1152128"/>
          </a:xfrm>
          <a:ln>
            <a:noFill/>
          </a:ln>
        </p:spPr>
        <p:txBody>
          <a:bodyPr>
            <a:normAutofit/>
          </a:bodyPr>
          <a:lstStyle/>
          <a:p>
            <a:pPr algn="just"/>
            <a:r>
              <a:rPr lang="en-US" sz="1400" dirty="0" smtClean="0"/>
              <a:t>EMC (</a:t>
            </a:r>
            <a:r>
              <a:rPr lang="sv-SE" sz="1400" dirty="0" smtClean="0"/>
              <a:t>shielding </a:t>
            </a:r>
            <a:r>
              <a:rPr lang="sv-SE" sz="1400" dirty="0"/>
              <a:t>50 dB at 1 </a:t>
            </a:r>
            <a:r>
              <a:rPr lang="sv-SE" sz="1400" dirty="0" smtClean="0"/>
              <a:t>GHz)</a:t>
            </a:r>
          </a:p>
          <a:p>
            <a:pPr algn="just"/>
            <a:r>
              <a:rPr lang="en-US" sz="1400" dirty="0" smtClean="0"/>
              <a:t>Painted in </a:t>
            </a:r>
            <a:r>
              <a:rPr lang="en-US" sz="1400" dirty="0" smtClean="0">
                <a:solidFill>
                  <a:srgbClr val="FF9933"/>
                </a:solidFill>
              </a:rPr>
              <a:t>RAL 2000</a:t>
            </a:r>
            <a:r>
              <a:rPr lang="en-US" sz="1400" dirty="0" smtClean="0"/>
              <a:t>, and labeled “PSS”.</a:t>
            </a:r>
          </a:p>
          <a:p>
            <a:pPr algn="just"/>
            <a:r>
              <a:rPr lang="en-US" sz="1400" dirty="0" smtClean="0"/>
              <a:t>Air-cooled (half-perforated EMC front door as air inlet, and fans on top as air outlet.)</a:t>
            </a:r>
            <a:endParaRPr lang="sv-SE" sz="1400"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494057"/>
            <a:ext cx="1728192" cy="5219434"/>
          </a:xfrm>
          <a:prstGeom prst="rect">
            <a:avLst/>
          </a:prstGeom>
        </p:spPr>
      </p:pic>
      <p:sp>
        <p:nvSpPr>
          <p:cNvPr id="6" name="Rectangle 5"/>
          <p:cNvSpPr/>
          <p:nvPr/>
        </p:nvSpPr>
        <p:spPr>
          <a:xfrm>
            <a:off x="5652120" y="1700808"/>
            <a:ext cx="1224136" cy="576064"/>
          </a:xfrm>
          <a:prstGeom prst="rect">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Box 6"/>
          <p:cNvSpPr txBox="1"/>
          <p:nvPr/>
        </p:nvSpPr>
        <p:spPr>
          <a:xfrm>
            <a:off x="7308305" y="1700808"/>
            <a:ext cx="1656184" cy="830997"/>
          </a:xfrm>
          <a:prstGeom prst="rect">
            <a:avLst/>
          </a:prstGeom>
          <a:noFill/>
        </p:spPr>
        <p:txBody>
          <a:bodyPr wrap="square" rtlCol="0">
            <a:spAutoFit/>
          </a:bodyPr>
          <a:lstStyle/>
          <a:p>
            <a:r>
              <a:rPr lang="en-US" sz="1200" dirty="0" smtClean="0">
                <a:solidFill>
                  <a:srgbClr val="FF0000"/>
                </a:solidFill>
              </a:rPr>
              <a:t>230 VAC only available on the first row of rear side of the mounting plate!</a:t>
            </a:r>
            <a:endParaRPr lang="sv-SE" sz="1200" dirty="0">
              <a:solidFill>
                <a:srgbClr val="FF0000"/>
              </a:solidFill>
            </a:endParaRPr>
          </a:p>
        </p:txBody>
      </p:sp>
      <p:sp>
        <p:nvSpPr>
          <p:cNvPr id="8" name="TextBox 7"/>
          <p:cNvSpPr txBox="1"/>
          <p:nvPr/>
        </p:nvSpPr>
        <p:spPr>
          <a:xfrm>
            <a:off x="460569" y="2840912"/>
            <a:ext cx="4464496" cy="738664"/>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t>AC and DC signals completely separated</a:t>
            </a:r>
            <a:r>
              <a:rPr lang="en-US" sz="1400" dirty="0" smtClean="0"/>
              <a:t>.</a:t>
            </a:r>
          </a:p>
          <a:p>
            <a:pPr marL="285750" indent="-285750" algn="just">
              <a:buFont typeface="Arial" panose="020B0604020202020204" pitchFamily="34" charset="0"/>
              <a:buChar char="•"/>
            </a:pPr>
            <a:r>
              <a:rPr lang="en-US" sz="1400" dirty="0"/>
              <a:t>Isolator switches for LOTO foreseen for AC and DC (battery) sources during maintenance</a:t>
            </a:r>
            <a:r>
              <a:rPr lang="en-US" sz="1400" dirty="0" smtClean="0"/>
              <a:t>.</a:t>
            </a:r>
            <a:endParaRPr lang="en-US" sz="1400" dirty="0"/>
          </a:p>
        </p:txBody>
      </p:sp>
      <p:sp>
        <p:nvSpPr>
          <p:cNvPr id="9" name="TextBox 8"/>
          <p:cNvSpPr txBox="1"/>
          <p:nvPr/>
        </p:nvSpPr>
        <p:spPr>
          <a:xfrm>
            <a:off x="445262" y="3645024"/>
            <a:ext cx="4464497" cy="523220"/>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smtClean="0"/>
              <a:t>The top 300 mm of the rack reserved for the FO patch panel (to be delivered by </a:t>
            </a:r>
            <a:r>
              <a:rPr lang="en-US" sz="1400" dirty="0" err="1" smtClean="0"/>
              <a:t>Coromatic</a:t>
            </a:r>
            <a:r>
              <a:rPr lang="en-US" sz="1400" dirty="0" smtClean="0"/>
              <a:t>).</a:t>
            </a:r>
            <a:endParaRPr lang="sv-SE"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0039" y="2708920"/>
            <a:ext cx="832715" cy="1256928"/>
          </a:xfrm>
          <a:prstGeom prst="rect">
            <a:avLst/>
          </a:prstGeom>
          <a:ln>
            <a:solidFill>
              <a:schemeClr val="bg1">
                <a:lumMod val="75000"/>
              </a:schemeClr>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1493491"/>
            <a:ext cx="1728379" cy="5220000"/>
          </a:xfrm>
          <a:prstGeom prst="rect">
            <a:avLst/>
          </a:prstGeom>
        </p:spPr>
      </p:pic>
      <p:sp>
        <p:nvSpPr>
          <p:cNvPr id="14" name="Rectangle 13"/>
          <p:cNvSpPr/>
          <p:nvPr/>
        </p:nvSpPr>
        <p:spPr>
          <a:xfrm>
            <a:off x="5508104" y="1556792"/>
            <a:ext cx="1512355" cy="792088"/>
          </a:xfrm>
          <a:prstGeom prst="rect">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Box 14"/>
          <p:cNvSpPr txBox="1"/>
          <p:nvPr/>
        </p:nvSpPr>
        <p:spPr>
          <a:xfrm>
            <a:off x="460569" y="4221088"/>
            <a:ext cx="4464496" cy="1169551"/>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t>A </a:t>
            </a:r>
            <a:r>
              <a:rPr lang="en-US" sz="1400" u="sng" dirty="0"/>
              <a:t>temporary</a:t>
            </a:r>
            <a:r>
              <a:rPr lang="en-US" sz="1400" dirty="0"/>
              <a:t> solution to </a:t>
            </a:r>
            <a:r>
              <a:rPr lang="en-US" sz="1400" dirty="0" smtClean="0"/>
              <a:t>provide UPS back-up power to PLC modules, lights and sounders has been implemented in the three ODH racks by installing UPS and battery in each rack. Siemens SITOP selection tool was used to size the UPS and battery.</a:t>
            </a:r>
            <a:endParaRPr lang="sv-SE" sz="1400"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69" y="5494391"/>
            <a:ext cx="4572002" cy="1230722"/>
          </a:xfrm>
          <a:prstGeom prst="rect">
            <a:avLst/>
          </a:prstGeom>
          <a:ln>
            <a:solidFill>
              <a:schemeClr val="bg1">
                <a:lumMod val="75000"/>
              </a:schemeClr>
            </a:solidFill>
          </a:ln>
        </p:spPr>
      </p:pic>
      <p:sp>
        <p:nvSpPr>
          <p:cNvPr id="17" name="Rectangle 16"/>
          <p:cNvSpPr/>
          <p:nvPr/>
        </p:nvSpPr>
        <p:spPr>
          <a:xfrm>
            <a:off x="5940152" y="2531805"/>
            <a:ext cx="936104" cy="609163"/>
          </a:xfrm>
          <a:prstGeom prst="rect">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Box 17"/>
          <p:cNvSpPr txBox="1"/>
          <p:nvPr/>
        </p:nvSpPr>
        <p:spPr>
          <a:xfrm>
            <a:off x="7308305" y="4725144"/>
            <a:ext cx="1656184" cy="1384995"/>
          </a:xfrm>
          <a:prstGeom prst="rect">
            <a:avLst/>
          </a:prstGeom>
          <a:noFill/>
        </p:spPr>
        <p:txBody>
          <a:bodyPr wrap="square" rtlCol="0">
            <a:spAutoFit/>
          </a:bodyPr>
          <a:lstStyle/>
          <a:p>
            <a:r>
              <a:rPr lang="en-US" sz="1200" b="1" dirty="0">
                <a:solidFill>
                  <a:srgbClr val="FF0000"/>
                </a:solidFill>
              </a:rPr>
              <a:t>Note</a:t>
            </a:r>
            <a:r>
              <a:rPr lang="en-US" sz="1200" dirty="0">
                <a:solidFill>
                  <a:srgbClr val="FF0000"/>
                </a:solidFill>
              </a:rPr>
              <a:t>:</a:t>
            </a:r>
          </a:p>
          <a:p>
            <a:pPr algn="just"/>
            <a:r>
              <a:rPr lang="en-US" sz="1200" dirty="0">
                <a:solidFill>
                  <a:srgbClr val="FF0000"/>
                </a:solidFill>
              </a:rPr>
              <a:t>The ODH monitors will </a:t>
            </a:r>
            <a:r>
              <a:rPr lang="en-US" sz="1200" u="sng" dirty="0">
                <a:solidFill>
                  <a:srgbClr val="FF0000"/>
                </a:solidFill>
              </a:rPr>
              <a:t>not</a:t>
            </a:r>
            <a:r>
              <a:rPr lang="en-US" sz="1200" dirty="0">
                <a:solidFill>
                  <a:srgbClr val="FF0000"/>
                </a:solidFill>
              </a:rPr>
              <a:t> be </a:t>
            </a:r>
            <a:r>
              <a:rPr lang="en-US" sz="1200" dirty="0" smtClean="0">
                <a:solidFill>
                  <a:srgbClr val="FF0000"/>
                </a:solidFill>
              </a:rPr>
              <a:t>backed up by any emergency power until the PDBs will be connected to UPS and diesel generators. </a:t>
            </a:r>
            <a:endParaRPr lang="sv-SE" sz="1200" dirty="0">
              <a:solidFill>
                <a:srgbClr val="FF0000"/>
              </a:solidFill>
            </a:endParaRPr>
          </a:p>
        </p:txBody>
      </p:sp>
    </p:spTree>
    <p:extLst>
      <p:ext uri="{BB962C8B-B14F-4D97-AF65-F5344CB8AC3E}">
        <p14:creationId xmlns:p14="http://schemas.microsoft.com/office/powerpoint/2010/main" val="359369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7" grpId="0"/>
      <p:bldP spid="7" grpId="1"/>
      <p:bldP spid="8" grpId="0"/>
      <p:bldP spid="9" grpId="0"/>
      <p:bldP spid="14" grpId="0" animBg="1"/>
      <p:bldP spid="14" grpId="1" animBg="1"/>
      <p:bldP spid="15"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Lights &amp; Sounders</a:t>
            </a:r>
            <a:endParaRPr lang="sv-SE" dirty="0"/>
          </a:p>
        </p:txBody>
      </p:sp>
      <p:sp>
        <p:nvSpPr>
          <p:cNvPr id="3" name="Content Placeholder 2"/>
          <p:cNvSpPr>
            <a:spLocks noGrp="1"/>
          </p:cNvSpPr>
          <p:nvPr>
            <p:ph idx="1"/>
          </p:nvPr>
        </p:nvSpPr>
        <p:spPr>
          <a:xfrm>
            <a:off x="457200" y="1600200"/>
            <a:ext cx="5410944" cy="4525963"/>
          </a:xfrm>
        </p:spPr>
        <p:txBody>
          <a:bodyPr/>
          <a:lstStyle/>
          <a:p>
            <a:pPr algn="just"/>
            <a:r>
              <a:rPr lang="en-US" sz="1800" dirty="0" smtClean="0"/>
              <a:t>According to the noise maps provided by AD the maximum sound power level at 1 meter distance (without insulation) from equipment in Helium compressor hall is 108 </a:t>
            </a:r>
            <a:r>
              <a:rPr lang="en-US" sz="1800" dirty="0" err="1" smtClean="0"/>
              <a:t>dB.</a:t>
            </a:r>
            <a:endParaRPr lang="en-US" sz="1800" dirty="0"/>
          </a:p>
          <a:p>
            <a:pPr algn="just"/>
            <a:r>
              <a:rPr lang="en-US" sz="1800" dirty="0" smtClean="0"/>
              <a:t>The sound output of the selected/installed sounder is 115 dB with the possibility of 32 tones.</a:t>
            </a:r>
          </a:p>
          <a:p>
            <a:pPr algn="just"/>
            <a:r>
              <a:rPr lang="en-US" sz="1800" dirty="0" smtClean="0"/>
              <a:t>Xenon flash light, with single/double flash rate @ 1Hz. Installed indoors (on the walls) and outdoors (IP 65).</a:t>
            </a:r>
            <a:endParaRPr lang="en-US" sz="1800" dirty="0"/>
          </a:p>
          <a:p>
            <a:pPr algn="just"/>
            <a:r>
              <a:rPr lang="en-US" sz="1800" dirty="0" smtClean="0"/>
              <a:t>Rotating beacon to be installed in the middle of the halls.</a:t>
            </a:r>
          </a:p>
          <a:p>
            <a:pPr marL="0" indent="0" algn="just">
              <a:buNone/>
            </a:pPr>
            <a:endParaRPr lang="en-US" sz="1800"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0933" y="1600200"/>
            <a:ext cx="1532138" cy="31920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076" y="4974819"/>
            <a:ext cx="977851" cy="1564093"/>
          </a:xfrm>
          <a:prstGeom prst="rect">
            <a:avLst/>
          </a:prstGeom>
        </p:spPr>
      </p:pic>
    </p:spTree>
    <p:extLst>
      <p:ext uri="{BB962C8B-B14F-4D97-AF65-F5344CB8AC3E}">
        <p14:creationId xmlns:p14="http://schemas.microsoft.com/office/powerpoint/2010/main" val="1233573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Optics Infrastructure</a:t>
            </a:r>
            <a:endParaRPr lang="sv-SE" dirty="0"/>
          </a:p>
        </p:txBody>
      </p:sp>
      <p:sp>
        <p:nvSpPr>
          <p:cNvPr id="3" name="Content Placeholder 2"/>
          <p:cNvSpPr>
            <a:spLocks noGrp="1"/>
          </p:cNvSpPr>
          <p:nvPr>
            <p:ph idx="1"/>
          </p:nvPr>
        </p:nvSpPr>
        <p:spPr/>
        <p:txBody>
          <a:bodyPr>
            <a:normAutofit/>
          </a:bodyPr>
          <a:lstStyle/>
          <a:p>
            <a:r>
              <a:rPr lang="en-US" sz="1500" dirty="0" smtClean="0"/>
              <a:t>Single mode </a:t>
            </a:r>
            <a:r>
              <a:rPr lang="en-US" sz="1500" dirty="0" smtClean="0"/>
              <a:t>(glass type) FO </a:t>
            </a:r>
            <a:r>
              <a:rPr lang="en-US" sz="1500" dirty="0" smtClean="0"/>
              <a:t>will be used for the ODH Detection System infrastructure</a:t>
            </a:r>
            <a:r>
              <a:rPr lang="en-US" sz="1500" dirty="0" smtClean="0"/>
              <a:t>. Typically </a:t>
            </a:r>
            <a:r>
              <a:rPr lang="en-US" sz="1500" smtClean="0"/>
              <a:t>for distances between </a:t>
            </a:r>
            <a:r>
              <a:rPr lang="en-US" sz="1500" dirty="0" smtClean="0"/>
              <a:t>3 to 15 </a:t>
            </a:r>
            <a:r>
              <a:rPr lang="en-US" sz="1500" smtClean="0"/>
              <a:t>km (without repeater).</a:t>
            </a:r>
            <a:endParaRPr lang="en-US" sz="1500" dirty="0" smtClean="0"/>
          </a:p>
          <a:p>
            <a:pPr lvl="0"/>
            <a:r>
              <a:rPr lang="en-US" sz="1500" dirty="0" smtClean="0"/>
              <a:t>Thanks to ICS infrastructure group efforts, there is a framework agreement (with </a:t>
            </a:r>
            <a:r>
              <a:rPr lang="en-US" sz="1500" dirty="0" err="1" smtClean="0"/>
              <a:t>Coromatic</a:t>
            </a:r>
            <a:r>
              <a:rPr lang="en-US" sz="1500" dirty="0" smtClean="0"/>
              <a:t>) in place for network infrastructure installations.</a:t>
            </a:r>
          </a:p>
          <a:p>
            <a:pPr lvl="0"/>
            <a:r>
              <a:rPr lang="en-US" sz="1500" dirty="0" smtClean="0"/>
              <a:t>The contractor has been provided with the drawings for ODH Detection system architecture and physical topology, and scope of work.</a:t>
            </a:r>
          </a:p>
          <a:p>
            <a:pPr lvl="1"/>
            <a:r>
              <a:rPr lang="en-US" sz="1500" dirty="0" smtClean="0"/>
              <a:t>Provide </a:t>
            </a:r>
            <a:r>
              <a:rPr lang="en-US" sz="1500" dirty="0"/>
              <a:t>and pull single mode FO cables between G04 and G02 (CXB, Klystron gallery and local control room) for ODH detection system. It includes FO cables up to the racks patch panels and SCALANCE </a:t>
            </a:r>
            <a:r>
              <a:rPr lang="en-US" sz="1500" dirty="0" smtClean="0"/>
              <a:t>switches.</a:t>
            </a:r>
            <a:endParaRPr lang="sv-SE" sz="1500" dirty="0"/>
          </a:p>
          <a:p>
            <a:pPr lvl="1"/>
            <a:r>
              <a:rPr lang="en-US" sz="1500" dirty="0" smtClean="0"/>
              <a:t>Provide </a:t>
            </a:r>
            <a:r>
              <a:rPr lang="en-US" sz="1500" dirty="0"/>
              <a:t>and install the FO patch panel in three ODH Detection System 19” </a:t>
            </a:r>
            <a:r>
              <a:rPr lang="en-US" sz="1500" dirty="0" smtClean="0"/>
              <a:t>racks.</a:t>
            </a:r>
            <a:endParaRPr lang="sv-SE" sz="1500" dirty="0"/>
          </a:p>
          <a:p>
            <a:pPr lvl="1"/>
            <a:r>
              <a:rPr lang="en-US" sz="1500" dirty="0" smtClean="0"/>
              <a:t>Terminate </a:t>
            </a:r>
            <a:r>
              <a:rPr lang="en-US" sz="1500" dirty="0"/>
              <a:t>the FO cable in the ODH Detection System 19” racks (FO patch panel &amp; SCALANCE switch</a:t>
            </a:r>
            <a:r>
              <a:rPr lang="en-US" sz="1500" dirty="0" smtClean="0"/>
              <a:t>)</a:t>
            </a:r>
          </a:p>
          <a:p>
            <a:pPr lvl="0"/>
            <a:r>
              <a:rPr lang="en-US" sz="1500" dirty="0" smtClean="0"/>
              <a:t>The estimated date to have the ODH Detection System FO infrastructure ready is week 1743. </a:t>
            </a:r>
            <a:endParaRPr lang="sv-SE" sz="1500"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Tree>
    <p:extLst>
      <p:ext uri="{BB962C8B-B14F-4D97-AF65-F5344CB8AC3E}">
        <p14:creationId xmlns:p14="http://schemas.microsoft.com/office/powerpoint/2010/main" val="96089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pPr algn="ctr"/>
            <a:r>
              <a:rPr lang="en-US" sz="4800" dirty="0" smtClean="0"/>
              <a:t>Thank </a:t>
            </a:r>
            <a:r>
              <a:rPr lang="en-US" sz="4800" dirty="0"/>
              <a:t>y</a:t>
            </a:r>
            <a:r>
              <a:rPr lang="en-US" sz="4800" dirty="0" smtClean="0"/>
              <a:t>ou for your attention!</a:t>
            </a:r>
            <a:endParaRPr lang="en-GB" sz="4800" noProof="0" dirty="0"/>
          </a:p>
        </p:txBody>
      </p:sp>
    </p:spTree>
    <p:extLst>
      <p:ext uri="{BB962C8B-B14F-4D97-AF65-F5344CB8AC3E}">
        <p14:creationId xmlns:p14="http://schemas.microsoft.com/office/powerpoint/2010/main" val="2313832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ODH Detection System </a:t>
            </a:r>
            <a:r>
              <a:rPr lang="en-US" dirty="0" smtClean="0"/>
              <a:t>Architecture (Accelerator Buildings)</a:t>
            </a:r>
            <a:endParaRPr lang="en-GB" noProof="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96744"/>
            <a:ext cx="9144000" cy="3780500"/>
          </a:xfrm>
          <a:prstGeom prst="rect">
            <a:avLst/>
          </a:prstGeom>
        </p:spPr>
      </p:pic>
      <p:sp>
        <p:nvSpPr>
          <p:cNvPr id="6" name="Rectangle 5">
            <a:hlinkClick r:id="rId3" action="ppaction://hlinksldjump"/>
          </p:cNvPr>
          <p:cNvSpPr/>
          <p:nvPr/>
        </p:nvSpPr>
        <p:spPr>
          <a:xfrm>
            <a:off x="107504" y="2060848"/>
            <a:ext cx="8856984" cy="3716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59940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ODH Detection System </a:t>
            </a:r>
            <a:r>
              <a:rPr lang="en-US" dirty="0" smtClean="0"/>
              <a:t>Architecture (Target Buildings)</a:t>
            </a:r>
            <a:endParaRPr lang="en-GB" noProof="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6705"/>
            <a:ext cx="9144000" cy="3860577"/>
          </a:xfrm>
          <a:prstGeom prst="rect">
            <a:avLst/>
          </a:prstGeom>
        </p:spPr>
      </p:pic>
      <p:sp>
        <p:nvSpPr>
          <p:cNvPr id="6" name="Rectangle 5">
            <a:hlinkClick r:id="rId3" action="ppaction://hlinksldjump"/>
          </p:cNvPr>
          <p:cNvSpPr/>
          <p:nvPr/>
        </p:nvSpPr>
        <p:spPr>
          <a:xfrm>
            <a:off x="251520" y="1956705"/>
            <a:ext cx="8784976" cy="3704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09121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ODH Detection System </a:t>
            </a:r>
            <a:r>
              <a:rPr lang="en-US" dirty="0" smtClean="0"/>
              <a:t>Architecture (Neutron Instruments)</a:t>
            </a:r>
            <a:endParaRPr lang="en-GB" noProof="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82486"/>
            <a:ext cx="9144000" cy="3009016"/>
          </a:xfrm>
          <a:prstGeom prst="rect">
            <a:avLst/>
          </a:prstGeom>
        </p:spPr>
      </p:pic>
      <p:sp>
        <p:nvSpPr>
          <p:cNvPr id="7" name="Rectangle 6">
            <a:hlinkClick r:id="rId3" action="ppaction://hlinksldjump"/>
          </p:cNvPr>
          <p:cNvSpPr/>
          <p:nvPr/>
        </p:nvSpPr>
        <p:spPr>
          <a:xfrm>
            <a:off x="107504" y="2382486"/>
            <a:ext cx="8856984" cy="3009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2271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ODH Detection System </a:t>
            </a:r>
            <a:r>
              <a:rPr lang="en-US" dirty="0" smtClean="0"/>
              <a:t>Architecture (Potential Monitoring Locations/Systems)</a:t>
            </a:r>
            <a:endParaRPr lang="en-GB" noProof="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10486"/>
            <a:ext cx="9144000" cy="3353015"/>
          </a:xfrm>
          <a:prstGeom prst="rect">
            <a:avLst/>
          </a:prstGeom>
          <a:ln>
            <a:solidFill>
              <a:schemeClr val="tx1"/>
            </a:solidFill>
          </a:ln>
        </p:spPr>
      </p:pic>
      <p:sp>
        <p:nvSpPr>
          <p:cNvPr id="6" name="Rectangle 5">
            <a:hlinkClick r:id="rId3" action="ppaction://hlinksldjump"/>
          </p:cNvPr>
          <p:cNvSpPr/>
          <p:nvPr/>
        </p:nvSpPr>
        <p:spPr>
          <a:xfrm>
            <a:off x="107504" y="2210486"/>
            <a:ext cx="8928992" cy="3234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14394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ODH Detection System Physical </a:t>
            </a:r>
            <a:r>
              <a:rPr lang="en-US" dirty="0" smtClean="0"/>
              <a:t>Topology (Remote I/O </a:t>
            </a:r>
            <a:r>
              <a:rPr lang="en-US" dirty="0"/>
              <a:t>Rack)</a:t>
            </a:r>
            <a:endParaRPr lang="en-GB" noProof="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474427"/>
            <a:ext cx="7164288" cy="5247048"/>
          </a:xfrm>
          <a:prstGeom prst="rect">
            <a:avLst/>
          </a:prstGeom>
        </p:spPr>
      </p:pic>
      <p:sp>
        <p:nvSpPr>
          <p:cNvPr id="7" name="Rectangle 6">
            <a:hlinkClick r:id="rId3" action="ppaction://hlinksldjump"/>
          </p:cNvPr>
          <p:cNvSpPr/>
          <p:nvPr/>
        </p:nvSpPr>
        <p:spPr>
          <a:xfrm>
            <a:off x="971600" y="1474427"/>
            <a:ext cx="7164288" cy="5247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998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ODH Detection System Physical </a:t>
            </a:r>
            <a:r>
              <a:rPr lang="en-US" dirty="0" smtClean="0"/>
              <a:t>Topology (Main </a:t>
            </a:r>
            <a:r>
              <a:rPr lang="en-US" dirty="0"/>
              <a:t>Rack)</a:t>
            </a:r>
            <a:endParaRPr lang="en-GB" noProof="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4297" y="1477581"/>
            <a:ext cx="4764941" cy="5380419"/>
          </a:xfrm>
          <a:prstGeom prst="rect">
            <a:avLst/>
          </a:prstGeom>
        </p:spPr>
      </p:pic>
      <p:sp>
        <p:nvSpPr>
          <p:cNvPr id="6" name="Rectangle 5">
            <a:hlinkClick r:id="rId3" action="ppaction://hlinksldjump"/>
          </p:cNvPr>
          <p:cNvSpPr/>
          <p:nvPr/>
        </p:nvSpPr>
        <p:spPr>
          <a:xfrm>
            <a:off x="1644297" y="1477581"/>
            <a:ext cx="4908903" cy="5380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21521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Content</a:t>
            </a:r>
            <a:endParaRPr lang="en-US" dirty="0"/>
          </a:p>
        </p:txBody>
      </p:sp>
      <p:sp>
        <p:nvSpPr>
          <p:cNvPr id="9" name="Content Placeholder 8"/>
          <p:cNvSpPr>
            <a:spLocks noGrp="1"/>
          </p:cNvSpPr>
          <p:nvPr>
            <p:ph idx="1"/>
          </p:nvPr>
        </p:nvSpPr>
        <p:spPr/>
        <p:txBody>
          <a:bodyPr/>
          <a:lstStyle/>
          <a:p>
            <a:r>
              <a:rPr lang="en-US" sz="2000" dirty="0"/>
              <a:t>Answers to PDR (2016-09-16</a:t>
            </a:r>
            <a:r>
              <a:rPr lang="en-US" sz="2000" dirty="0" smtClean="0"/>
              <a:t>)</a:t>
            </a:r>
          </a:p>
          <a:p>
            <a:r>
              <a:rPr lang="en-US" sz="2000" dirty="0"/>
              <a:t>ODH Detection System </a:t>
            </a:r>
            <a:r>
              <a:rPr lang="en-US" sz="2000" dirty="0" smtClean="0"/>
              <a:t>Architecture and Physical Topology</a:t>
            </a:r>
          </a:p>
          <a:p>
            <a:r>
              <a:rPr lang="en-US" sz="2000" dirty="0"/>
              <a:t>ODH </a:t>
            </a:r>
            <a:r>
              <a:rPr lang="en-US" sz="2000" dirty="0" smtClean="0"/>
              <a:t>Detector Specifications</a:t>
            </a:r>
          </a:p>
          <a:p>
            <a:r>
              <a:rPr lang="en-US" sz="2000" dirty="0"/>
              <a:t>ODH Detector Calibration and Maintenance</a:t>
            </a:r>
            <a:endParaRPr lang="en-US" sz="2000" dirty="0" smtClean="0"/>
          </a:p>
          <a:p>
            <a:r>
              <a:rPr lang="en-US" sz="2000" dirty="0" smtClean="0"/>
              <a:t>ODH Rack(s) Design</a:t>
            </a:r>
          </a:p>
          <a:p>
            <a:r>
              <a:rPr lang="en-US" sz="2000" dirty="0"/>
              <a:t>Lights &amp; </a:t>
            </a:r>
            <a:r>
              <a:rPr lang="en-US" sz="2000" dirty="0" smtClean="0"/>
              <a:t>Sounders Specifications</a:t>
            </a:r>
          </a:p>
          <a:p>
            <a:endParaRPr lang="en-US" sz="2000" dirty="0" smtClean="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2</a:t>
            </a:fld>
            <a:endParaRPr lang="en-GB"/>
          </a:p>
        </p:txBody>
      </p:sp>
    </p:spTree>
    <p:extLst>
      <p:ext uri="{BB962C8B-B14F-4D97-AF65-F5344CB8AC3E}">
        <p14:creationId xmlns:p14="http://schemas.microsoft.com/office/powerpoint/2010/main" val="148902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to </a:t>
            </a:r>
            <a:r>
              <a:rPr lang="en-US" dirty="0"/>
              <a:t>PDR (2016-09-16)</a:t>
            </a:r>
            <a:endParaRPr lang="sv-SE" dirty="0"/>
          </a:p>
        </p:txBody>
      </p:sp>
      <p:sp>
        <p:nvSpPr>
          <p:cNvPr id="3" name="Content Placeholder 2"/>
          <p:cNvSpPr>
            <a:spLocks noGrp="1"/>
          </p:cNvSpPr>
          <p:nvPr>
            <p:ph idx="1"/>
          </p:nvPr>
        </p:nvSpPr>
        <p:spPr/>
        <p:txBody>
          <a:bodyPr>
            <a:normAutofit fontScale="92500" lnSpcReduction="10000"/>
          </a:bodyPr>
          <a:lstStyle/>
          <a:p>
            <a:pPr algn="just"/>
            <a:r>
              <a:rPr lang="en-US" sz="1600" b="1" dirty="0" smtClean="0"/>
              <a:t>Answers to requirements/recommendations by the </a:t>
            </a:r>
            <a:r>
              <a:rPr lang="en-US" sz="1600" b="1" dirty="0"/>
              <a:t>PDR review </a:t>
            </a:r>
            <a:r>
              <a:rPr lang="en-US" sz="1600" b="1" dirty="0" smtClean="0"/>
              <a:t>committee</a:t>
            </a:r>
            <a:r>
              <a:rPr lang="en-US" sz="1600" dirty="0" smtClean="0"/>
              <a:t>:</a:t>
            </a:r>
          </a:p>
          <a:p>
            <a:pPr lvl="1" algn="just"/>
            <a:r>
              <a:rPr lang="en-GB" sz="1600" dirty="0"/>
              <a:t>The need to have public address system in other areas than the accelerator tunnel should also be evaluated by </a:t>
            </a:r>
            <a:r>
              <a:rPr lang="en-GB" sz="1600" dirty="0" smtClean="0"/>
              <a:t>ESS. </a:t>
            </a:r>
            <a:r>
              <a:rPr lang="en-GB" sz="1600" dirty="0" smtClean="0">
                <a:solidFill>
                  <a:srgbClr val="0070C0"/>
                </a:solidFill>
              </a:rPr>
              <a:t>According </a:t>
            </a:r>
            <a:r>
              <a:rPr lang="en-GB" sz="1600" dirty="0">
                <a:solidFill>
                  <a:srgbClr val="0070C0"/>
                </a:solidFill>
              </a:rPr>
              <a:t>to the discussion with AD, no public address system is needed for ODH </a:t>
            </a:r>
            <a:r>
              <a:rPr lang="en-GB" sz="1600" dirty="0" smtClean="0">
                <a:solidFill>
                  <a:srgbClr val="0070C0"/>
                </a:solidFill>
              </a:rPr>
              <a:t>Detection System </a:t>
            </a:r>
            <a:r>
              <a:rPr lang="en-GB" sz="1600" dirty="0">
                <a:solidFill>
                  <a:srgbClr val="0070C0"/>
                </a:solidFill>
              </a:rPr>
              <a:t>in accelerator buildings, except the accelerator </a:t>
            </a:r>
            <a:r>
              <a:rPr lang="en-GB" sz="1600" dirty="0" smtClean="0">
                <a:solidFill>
                  <a:srgbClr val="0070C0"/>
                </a:solidFill>
              </a:rPr>
              <a:t>tunnel. PSS </a:t>
            </a:r>
            <a:r>
              <a:rPr lang="en-GB" sz="1600" dirty="0">
                <a:solidFill>
                  <a:srgbClr val="0070C0"/>
                </a:solidFill>
              </a:rPr>
              <a:t>will install a </a:t>
            </a:r>
            <a:r>
              <a:rPr lang="en-GB" sz="1600" dirty="0" smtClean="0">
                <a:solidFill>
                  <a:srgbClr val="0070C0"/>
                </a:solidFill>
              </a:rPr>
              <a:t>PA system </a:t>
            </a:r>
            <a:r>
              <a:rPr lang="en-GB" sz="1600" dirty="0">
                <a:solidFill>
                  <a:srgbClr val="0070C0"/>
                </a:solidFill>
              </a:rPr>
              <a:t>in accelerator tunnel, mainly aimed for radiation protection purposes, but we can benefit from this system for ODH </a:t>
            </a:r>
            <a:r>
              <a:rPr lang="en-GB" sz="1600" dirty="0" smtClean="0">
                <a:solidFill>
                  <a:srgbClr val="0070C0"/>
                </a:solidFill>
              </a:rPr>
              <a:t>Detection </a:t>
            </a:r>
            <a:r>
              <a:rPr lang="en-GB" sz="1600" dirty="0">
                <a:solidFill>
                  <a:srgbClr val="0070C0"/>
                </a:solidFill>
              </a:rPr>
              <a:t>S</a:t>
            </a:r>
            <a:r>
              <a:rPr lang="en-GB" sz="1600" dirty="0" smtClean="0">
                <a:solidFill>
                  <a:srgbClr val="0070C0"/>
                </a:solidFill>
              </a:rPr>
              <a:t>ystem </a:t>
            </a:r>
            <a:r>
              <a:rPr lang="en-GB" sz="1600" dirty="0">
                <a:solidFill>
                  <a:srgbClr val="0070C0"/>
                </a:solidFill>
              </a:rPr>
              <a:t>as well</a:t>
            </a:r>
            <a:r>
              <a:rPr lang="en-GB" sz="1600" dirty="0" smtClean="0">
                <a:solidFill>
                  <a:srgbClr val="0070C0"/>
                </a:solidFill>
              </a:rPr>
              <a:t>. </a:t>
            </a:r>
            <a:r>
              <a:rPr lang="en-GB" sz="1600" dirty="0" smtClean="0">
                <a:solidFill>
                  <a:srgbClr val="0070C0"/>
                </a:solidFill>
                <a:hlinkClick r:id="rId2"/>
              </a:rPr>
              <a:t>ICSPS-116</a:t>
            </a:r>
            <a:endParaRPr lang="en-GB" sz="1600" dirty="0">
              <a:solidFill>
                <a:srgbClr val="0070C0"/>
              </a:solidFill>
            </a:endParaRPr>
          </a:p>
          <a:p>
            <a:pPr lvl="1" algn="just"/>
            <a:r>
              <a:rPr lang="en-GB" sz="1600" dirty="0" smtClean="0"/>
              <a:t>ESS </a:t>
            </a:r>
            <a:r>
              <a:rPr lang="en-GB" sz="1600" dirty="0"/>
              <a:t>should install additional and clearly visible flashing lights in the middle of areas housing high equipment to improve reaction time in case of an emergency as well as signs at each entrance warning people not to enter the building if the evacuation alarm goes </a:t>
            </a:r>
            <a:r>
              <a:rPr lang="en-GB" sz="1600" dirty="0" smtClean="0"/>
              <a:t>off. </a:t>
            </a:r>
            <a:r>
              <a:rPr lang="en-GB" sz="1600" dirty="0" smtClean="0">
                <a:solidFill>
                  <a:srgbClr val="0070C0"/>
                </a:solidFill>
              </a:rPr>
              <a:t>Lights </a:t>
            </a:r>
            <a:r>
              <a:rPr lang="en-GB" sz="1600" dirty="0">
                <a:solidFill>
                  <a:srgbClr val="0070C0"/>
                </a:solidFill>
              </a:rPr>
              <a:t>and sounders installed at all entrance points to designated buildings. In order to avoid collisions with other systems installations, the lights and sounders in the middle of the halls (in the designated buildings) will be installed as soon as other installations are finalized</a:t>
            </a:r>
            <a:r>
              <a:rPr lang="en-GB" sz="1600" dirty="0" smtClean="0">
                <a:solidFill>
                  <a:srgbClr val="0070C0"/>
                </a:solidFill>
              </a:rPr>
              <a:t>.</a:t>
            </a:r>
          </a:p>
          <a:p>
            <a:pPr lvl="1" algn="just"/>
            <a:r>
              <a:rPr lang="en-GB" sz="1600" dirty="0"/>
              <a:t>ESS should align the ODH and fire alarms and strobe lights, and consider reducing the number of lights of the beam-off </a:t>
            </a:r>
            <a:r>
              <a:rPr lang="en-GB" sz="1600" dirty="0" smtClean="0"/>
              <a:t>stations. </a:t>
            </a:r>
            <a:r>
              <a:rPr lang="en-GB" sz="1600" dirty="0" smtClean="0">
                <a:solidFill>
                  <a:srgbClr val="0070C0"/>
                </a:solidFill>
              </a:rPr>
              <a:t>As the Fire Detection System was installed by CF long time before ODH installation, this did not happen in G04, CXB and CTLG. Personnel will be trained to differentiate between them. The beam-off station and its ODH lights is being re-designed.</a:t>
            </a:r>
          </a:p>
          <a:p>
            <a:pPr lvl="1" algn="just"/>
            <a:r>
              <a:rPr lang="en-GB" sz="1600" dirty="0"/>
              <a:t>ESS should also consider implementing evacuation push buttons in the accelerator tunnel in order to manually trigger the evacuation in case of an ODH </a:t>
            </a:r>
            <a:r>
              <a:rPr lang="en-GB" sz="1600" dirty="0" smtClean="0"/>
              <a:t>event. </a:t>
            </a:r>
            <a:r>
              <a:rPr lang="en-GB" sz="1600" dirty="0" smtClean="0">
                <a:solidFill>
                  <a:srgbClr val="0070C0"/>
                </a:solidFill>
              </a:rPr>
              <a:t>Ongoing discussion with ESH to prepare a ESS alarm strategy to figure out the best solution to implement shared (between Fire and ODH detection systems) evacuation buttons, alarms, etc.</a:t>
            </a:r>
          </a:p>
          <a:p>
            <a:pPr marL="457200" lvl="1" indent="0" algn="just">
              <a:buNone/>
            </a:pPr>
            <a:endParaRPr lang="en-GB" sz="1400" dirty="0">
              <a:solidFill>
                <a:srgbClr val="0070C0"/>
              </a:solidFill>
            </a:endParaRPr>
          </a:p>
          <a:p>
            <a:pPr lvl="1" algn="just"/>
            <a:endParaRPr lang="en-GB" sz="1000" dirty="0" smtClean="0">
              <a:solidFill>
                <a:srgbClr val="0070C0"/>
              </a:solidFill>
            </a:endParaRPr>
          </a:p>
          <a:p>
            <a:pPr lvl="1" algn="just"/>
            <a:endParaRPr lang="en-GB" sz="1000" dirty="0">
              <a:solidFill>
                <a:srgbClr val="0070C0"/>
              </a:solidFill>
            </a:endParaRPr>
          </a:p>
          <a:p>
            <a:pPr lvl="2" algn="just"/>
            <a:endParaRPr lang="en-GB" sz="600"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3</a:t>
            </a:fld>
            <a:endParaRPr lang="sv-SE" dirty="0">
              <a:solidFill>
                <a:prstClr val="black">
                  <a:tint val="75000"/>
                </a:prstClr>
              </a:solidFill>
            </a:endParaRPr>
          </a:p>
        </p:txBody>
      </p:sp>
    </p:spTree>
    <p:extLst>
      <p:ext uri="{BB962C8B-B14F-4D97-AF65-F5344CB8AC3E}">
        <p14:creationId xmlns:p14="http://schemas.microsoft.com/office/powerpoint/2010/main" val="3018178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to PDR (2016-09-16)</a:t>
            </a:r>
            <a:endParaRPr lang="sv-SE" dirty="0"/>
          </a:p>
        </p:txBody>
      </p:sp>
      <p:sp>
        <p:nvSpPr>
          <p:cNvPr id="3" name="Content Placeholder 2"/>
          <p:cNvSpPr>
            <a:spLocks noGrp="1"/>
          </p:cNvSpPr>
          <p:nvPr>
            <p:ph idx="1"/>
          </p:nvPr>
        </p:nvSpPr>
        <p:spPr/>
        <p:txBody>
          <a:bodyPr/>
          <a:lstStyle/>
          <a:p>
            <a:pPr lvl="1" algn="just"/>
            <a:r>
              <a:rPr lang="en-GB" sz="1500" dirty="0"/>
              <a:t>ESS should re-evaluate the needs for back-up generators (UPS) for oxygen monitors as well as strobe lights, sirens and beam-off stations in all accelerator buildings as one-hour back-up might not be sufficient from a safety perspective. </a:t>
            </a:r>
            <a:r>
              <a:rPr lang="en-GB" sz="1500" dirty="0">
                <a:solidFill>
                  <a:srgbClr val="0070C0"/>
                </a:solidFill>
              </a:rPr>
              <a:t>The back up power (UPS/diesel generator) to the ODH Detection System and PSS is agreed to be provided by AD (</a:t>
            </a:r>
            <a:r>
              <a:rPr lang="en-GB" sz="1500" dirty="0">
                <a:solidFill>
                  <a:srgbClr val="0070C0"/>
                </a:solidFill>
                <a:hlinkClick r:id="rId2"/>
              </a:rPr>
              <a:t>ESS-0101777</a:t>
            </a:r>
            <a:r>
              <a:rPr lang="en-GB" sz="1500" dirty="0">
                <a:solidFill>
                  <a:srgbClr val="0070C0"/>
                </a:solidFill>
              </a:rPr>
              <a:t>). Since this is not ready yet, a temporary solution for back-up power to ODH Detection System PLCs and alarms is in place now. See the </a:t>
            </a:r>
            <a:r>
              <a:rPr lang="en-GB" sz="1500" dirty="0" smtClean="0">
                <a:solidFill>
                  <a:srgbClr val="0070C0"/>
                </a:solidFill>
              </a:rPr>
              <a:t>Rack design </a:t>
            </a:r>
            <a:r>
              <a:rPr lang="en-GB" sz="1500" dirty="0">
                <a:solidFill>
                  <a:srgbClr val="0070C0"/>
                </a:solidFill>
              </a:rPr>
              <a:t>slide for details.</a:t>
            </a:r>
          </a:p>
          <a:p>
            <a:pPr lvl="1" algn="just"/>
            <a:r>
              <a:rPr lang="en-GB" sz="1500" dirty="0"/>
              <a:t>ESS should evaluate the necessity for keeping records of the data from the oxygen monitors at ESS, as it might be useful post-mortem to understand causes of incident (e.g. location and duration of leaks). </a:t>
            </a:r>
            <a:r>
              <a:rPr lang="en-GB" sz="1500" dirty="0">
                <a:solidFill>
                  <a:srgbClr val="0070C0"/>
                </a:solidFill>
              </a:rPr>
              <a:t>There are two ways of collecting data from O2iM units: </a:t>
            </a:r>
            <a:r>
              <a:rPr lang="en-GB" sz="1500" dirty="0">
                <a:solidFill>
                  <a:srgbClr val="0070C0"/>
                </a:solidFill>
                <a:hlinkClick r:id="rId3"/>
              </a:rPr>
              <a:t>ICSPS-115</a:t>
            </a:r>
            <a:endParaRPr lang="en-GB" sz="1500" dirty="0">
              <a:solidFill>
                <a:srgbClr val="0070C0"/>
              </a:solidFill>
            </a:endParaRPr>
          </a:p>
          <a:p>
            <a:pPr lvl="2" algn="just"/>
            <a:r>
              <a:rPr lang="en-GB" sz="1500" dirty="0">
                <a:solidFill>
                  <a:srgbClr val="0070C0"/>
                </a:solidFill>
              </a:rPr>
              <a:t>Communication via RS-232 or RS-485. There is a software tool, </a:t>
            </a:r>
            <a:r>
              <a:rPr lang="en-GB" sz="1500" dirty="0" err="1">
                <a:solidFill>
                  <a:srgbClr val="0070C0"/>
                </a:solidFill>
              </a:rPr>
              <a:t>OxiSafe</a:t>
            </a:r>
            <a:r>
              <a:rPr lang="en-GB" sz="1500" dirty="0">
                <a:solidFill>
                  <a:srgbClr val="0070C0"/>
                </a:solidFill>
              </a:rPr>
              <a:t>, that communicates with the RS-232 port to provide remote viewing and logging of the O2iM units. </a:t>
            </a:r>
            <a:r>
              <a:rPr lang="en-GB" sz="1500" dirty="0" err="1">
                <a:solidFill>
                  <a:srgbClr val="0070C0"/>
                </a:solidFill>
              </a:rPr>
              <a:t>OxiSafe</a:t>
            </a:r>
            <a:r>
              <a:rPr lang="en-GB" sz="1500" dirty="0">
                <a:solidFill>
                  <a:srgbClr val="0070C0"/>
                </a:solidFill>
              </a:rPr>
              <a:t> will ONLY work with one (1) unit. </a:t>
            </a:r>
            <a:r>
              <a:rPr lang="en-GB" sz="1500" dirty="0" err="1">
                <a:solidFill>
                  <a:srgbClr val="0070C0"/>
                </a:solidFill>
              </a:rPr>
              <a:t>Oxigraf</a:t>
            </a:r>
            <a:r>
              <a:rPr lang="en-GB" sz="1500" dirty="0">
                <a:solidFill>
                  <a:srgbClr val="0070C0"/>
                </a:solidFill>
              </a:rPr>
              <a:t> had looked at a multiple channel version (maybe 10 units at most) at one time, but did not ever have a reason to finish that update. The </a:t>
            </a:r>
            <a:r>
              <a:rPr lang="en-GB" sz="1500" dirty="0" err="1">
                <a:solidFill>
                  <a:srgbClr val="0070C0"/>
                </a:solidFill>
              </a:rPr>
              <a:t>OxiSafe</a:t>
            </a:r>
            <a:r>
              <a:rPr lang="en-GB" sz="1500" dirty="0">
                <a:solidFill>
                  <a:srgbClr val="0070C0"/>
                </a:solidFill>
              </a:rPr>
              <a:t> software is </a:t>
            </a:r>
            <a:r>
              <a:rPr lang="en-GB" sz="1500" dirty="0" err="1">
                <a:solidFill>
                  <a:srgbClr val="0070C0"/>
                </a:solidFill>
              </a:rPr>
              <a:t>LabView</a:t>
            </a:r>
            <a:r>
              <a:rPr lang="en-GB" sz="1500" dirty="0">
                <a:solidFill>
                  <a:srgbClr val="0070C0"/>
                </a:solidFill>
              </a:rPr>
              <a:t> runtime.</a:t>
            </a:r>
          </a:p>
          <a:p>
            <a:pPr lvl="2" algn="just"/>
            <a:r>
              <a:rPr lang="en-GB" sz="1500" dirty="0">
                <a:solidFill>
                  <a:srgbClr val="0070C0"/>
                </a:solidFill>
              </a:rPr>
              <a:t>Communication via 4-20 mA output which provides the O2 levels and this is also in the RS-232/485 information. Here we need to add AI PLC modules to the distributed I/</a:t>
            </a:r>
            <a:r>
              <a:rPr lang="en-GB" sz="1500" dirty="0" err="1">
                <a:solidFill>
                  <a:srgbClr val="0070C0"/>
                </a:solidFill>
              </a:rPr>
              <a:t>Os</a:t>
            </a:r>
            <a:r>
              <a:rPr lang="en-GB" sz="1500" dirty="0">
                <a:solidFill>
                  <a:srgbClr val="0070C0"/>
                </a:solidFill>
              </a:rPr>
              <a:t>. The graphic user interface and archiving of data should be done separately as well. See Software presentation for more details.</a:t>
            </a:r>
          </a:p>
          <a:p>
            <a:pPr marL="0" indent="0">
              <a:buNone/>
            </a:pP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4</a:t>
            </a:fld>
            <a:endParaRPr lang="sv-SE" dirty="0">
              <a:solidFill>
                <a:prstClr val="black">
                  <a:tint val="75000"/>
                </a:prstClr>
              </a:solidFill>
            </a:endParaRPr>
          </a:p>
        </p:txBody>
      </p:sp>
    </p:spTree>
    <p:extLst>
      <p:ext uri="{BB962C8B-B14F-4D97-AF65-F5344CB8AC3E}">
        <p14:creationId xmlns:p14="http://schemas.microsoft.com/office/powerpoint/2010/main" val="203497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ODH Detection System </a:t>
            </a:r>
            <a:r>
              <a:rPr lang="en-US" dirty="0" smtClean="0"/>
              <a:t>Architecture</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5</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556792"/>
            <a:ext cx="8964488" cy="5112300"/>
          </a:xfrm>
          <a:prstGeom prst="rect">
            <a:avLst/>
          </a:prstGeom>
        </p:spPr>
      </p:pic>
      <p:sp>
        <p:nvSpPr>
          <p:cNvPr id="6" name="Rectangle 5">
            <a:hlinkClick r:id="rId3" action="ppaction://hlinksldjump"/>
          </p:cNvPr>
          <p:cNvSpPr/>
          <p:nvPr/>
        </p:nvSpPr>
        <p:spPr>
          <a:xfrm>
            <a:off x="179512" y="1844824"/>
            <a:ext cx="4824536"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a:hlinkClick r:id="rId4" action="ppaction://hlinksldjump"/>
          </p:cNvPr>
          <p:cNvSpPr/>
          <p:nvPr/>
        </p:nvSpPr>
        <p:spPr>
          <a:xfrm>
            <a:off x="251520" y="3573016"/>
            <a:ext cx="4752528"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a:hlinkClick r:id="rId5" action="ppaction://hlinksldjump"/>
          </p:cNvPr>
          <p:cNvSpPr/>
          <p:nvPr/>
        </p:nvSpPr>
        <p:spPr>
          <a:xfrm>
            <a:off x="179512" y="5373216"/>
            <a:ext cx="4824536"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a:hlinkClick r:id="rId6" action="ppaction://hlinksldjump"/>
          </p:cNvPr>
          <p:cNvSpPr/>
          <p:nvPr/>
        </p:nvSpPr>
        <p:spPr>
          <a:xfrm>
            <a:off x="5220072" y="1844824"/>
            <a:ext cx="374441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24815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ODH Detection System </a:t>
            </a:r>
            <a:r>
              <a:rPr lang="en-US" dirty="0" smtClean="0"/>
              <a:t>Physical Topology</a:t>
            </a:r>
            <a:br>
              <a:rPr lang="en-US" dirty="0" smtClean="0"/>
            </a:br>
            <a:r>
              <a:rPr lang="en-US" dirty="0" smtClean="0"/>
              <a:t>(Accelerator Buildings)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583263"/>
            <a:ext cx="8964000" cy="5138212"/>
          </a:xfrm>
          <a:prstGeom prst="rect">
            <a:avLst/>
          </a:prstGeom>
        </p:spPr>
      </p:pic>
      <p:sp>
        <p:nvSpPr>
          <p:cNvPr id="6" name="TextBox 5"/>
          <p:cNvSpPr txBox="1"/>
          <p:nvPr/>
        </p:nvSpPr>
        <p:spPr>
          <a:xfrm>
            <a:off x="2321252" y="5434639"/>
            <a:ext cx="4536504" cy="954107"/>
          </a:xfrm>
          <a:prstGeom prst="rect">
            <a:avLst/>
          </a:prstGeom>
          <a:noFill/>
          <a:ln>
            <a:solidFill>
              <a:srgbClr val="FF0000"/>
            </a:solidFill>
            <a:prstDash val="dash"/>
          </a:ln>
        </p:spPr>
        <p:txBody>
          <a:bodyPr wrap="square" rtlCol="0">
            <a:spAutoFit/>
          </a:bodyPr>
          <a:lstStyle/>
          <a:p>
            <a:pPr algn="just"/>
            <a:r>
              <a:rPr lang="en-US" sz="1400" dirty="0">
                <a:solidFill>
                  <a:srgbClr val="FF0000"/>
                </a:solidFill>
              </a:rPr>
              <a:t>This is the physical topology of the ODH </a:t>
            </a:r>
            <a:r>
              <a:rPr lang="en-US" sz="1400" dirty="0" smtClean="0">
                <a:solidFill>
                  <a:srgbClr val="FF0000"/>
                </a:solidFill>
              </a:rPr>
              <a:t>Detection System network</a:t>
            </a:r>
            <a:r>
              <a:rPr lang="en-US" sz="1400" dirty="0">
                <a:solidFill>
                  <a:srgbClr val="FF0000"/>
                </a:solidFill>
              </a:rPr>
              <a:t>. This refers to the </a:t>
            </a:r>
            <a:r>
              <a:rPr lang="en-US" sz="1400" dirty="0" smtClean="0">
                <a:solidFill>
                  <a:srgbClr val="FF0000"/>
                </a:solidFill>
              </a:rPr>
              <a:t>layout of </a:t>
            </a:r>
            <a:r>
              <a:rPr lang="en-US" sz="1400" dirty="0">
                <a:solidFill>
                  <a:srgbClr val="FF0000"/>
                </a:solidFill>
              </a:rPr>
              <a:t>cabling, the locations of nodes, and the interconnections between the nodes </a:t>
            </a:r>
            <a:r>
              <a:rPr lang="en-US" sz="1400" dirty="0" smtClean="0">
                <a:solidFill>
                  <a:srgbClr val="FF0000"/>
                </a:solidFill>
              </a:rPr>
              <a:t>and the </a:t>
            </a:r>
            <a:r>
              <a:rPr lang="en-US" sz="1400" dirty="0">
                <a:solidFill>
                  <a:srgbClr val="FF0000"/>
                </a:solidFill>
              </a:rPr>
              <a:t>cabling.</a:t>
            </a:r>
            <a:endParaRPr lang="sv-SE" sz="1400" dirty="0">
              <a:solidFill>
                <a:srgbClr val="FF0000"/>
              </a:solidFill>
            </a:endParaRPr>
          </a:p>
        </p:txBody>
      </p:sp>
      <p:sp>
        <p:nvSpPr>
          <p:cNvPr id="7" name="Rectangle 6">
            <a:hlinkClick r:id="rId3" action="ppaction://hlinksldjump"/>
          </p:cNvPr>
          <p:cNvSpPr/>
          <p:nvPr/>
        </p:nvSpPr>
        <p:spPr>
          <a:xfrm>
            <a:off x="899592" y="1700808"/>
            <a:ext cx="2664296"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a:hlinkClick r:id="rId4" action="ppaction://hlinksldjump"/>
          </p:cNvPr>
          <p:cNvSpPr/>
          <p:nvPr/>
        </p:nvSpPr>
        <p:spPr>
          <a:xfrm>
            <a:off x="251520" y="3573016"/>
            <a:ext cx="2592288"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Oval 8"/>
          <p:cNvSpPr/>
          <p:nvPr/>
        </p:nvSpPr>
        <p:spPr>
          <a:xfrm>
            <a:off x="870704" y="1583263"/>
            <a:ext cx="720080" cy="69360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p:cNvSpPr/>
          <p:nvPr/>
        </p:nvSpPr>
        <p:spPr>
          <a:xfrm>
            <a:off x="4951162" y="1583263"/>
            <a:ext cx="720080" cy="69360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p:cNvSpPr/>
          <p:nvPr/>
        </p:nvSpPr>
        <p:spPr>
          <a:xfrm>
            <a:off x="179512" y="3226211"/>
            <a:ext cx="720080" cy="69360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Oval 11"/>
          <p:cNvSpPr/>
          <p:nvPr/>
        </p:nvSpPr>
        <p:spPr>
          <a:xfrm>
            <a:off x="251520" y="5153726"/>
            <a:ext cx="720080" cy="69360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Box 12"/>
          <p:cNvSpPr txBox="1"/>
          <p:nvPr/>
        </p:nvSpPr>
        <p:spPr>
          <a:xfrm>
            <a:off x="2729934" y="5507940"/>
            <a:ext cx="922047" cy="369332"/>
          </a:xfrm>
          <a:prstGeom prst="rect">
            <a:avLst/>
          </a:prstGeom>
          <a:noFill/>
        </p:spPr>
        <p:txBody>
          <a:bodyPr wrap="none" rtlCol="0">
            <a:spAutoFit/>
          </a:bodyPr>
          <a:lstStyle/>
          <a:p>
            <a:r>
              <a:rPr lang="en-US" b="1" dirty="0" smtClean="0">
                <a:solidFill>
                  <a:srgbClr val="FF0000"/>
                </a:solidFill>
              </a:rPr>
              <a:t>Phase 1</a:t>
            </a:r>
            <a:endParaRPr lang="sv-SE" b="1" dirty="0">
              <a:solidFill>
                <a:srgbClr val="FF0000"/>
              </a:solidFill>
            </a:endParaRPr>
          </a:p>
        </p:txBody>
      </p:sp>
      <p:sp>
        <p:nvSpPr>
          <p:cNvPr id="14" name="Oval 13"/>
          <p:cNvSpPr/>
          <p:nvPr/>
        </p:nvSpPr>
        <p:spPr>
          <a:xfrm>
            <a:off x="3059832" y="3226211"/>
            <a:ext cx="720080" cy="693609"/>
          </a:xfrm>
          <a:prstGeom prst="ellipse">
            <a:avLst/>
          </a:prstGeom>
          <a:noFill/>
          <a:ln>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Oval 14"/>
          <p:cNvSpPr/>
          <p:nvPr/>
        </p:nvSpPr>
        <p:spPr>
          <a:xfrm>
            <a:off x="6137676" y="3226211"/>
            <a:ext cx="720080" cy="693609"/>
          </a:xfrm>
          <a:prstGeom prst="ellipse">
            <a:avLst/>
          </a:prstGeom>
          <a:noFill/>
          <a:ln>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Box 15"/>
          <p:cNvSpPr txBox="1"/>
          <p:nvPr/>
        </p:nvSpPr>
        <p:spPr>
          <a:xfrm>
            <a:off x="5854509" y="5478003"/>
            <a:ext cx="922047" cy="369332"/>
          </a:xfrm>
          <a:prstGeom prst="rect">
            <a:avLst/>
          </a:prstGeom>
          <a:noFill/>
        </p:spPr>
        <p:txBody>
          <a:bodyPr wrap="none" rtlCol="0">
            <a:spAutoFit/>
          </a:bodyPr>
          <a:lstStyle/>
          <a:p>
            <a:r>
              <a:rPr lang="en-US" b="1" dirty="0" smtClean="0">
                <a:solidFill>
                  <a:srgbClr val="FFC000"/>
                </a:solidFill>
              </a:rPr>
              <a:t>Phase 2</a:t>
            </a:r>
            <a:endParaRPr lang="sv-SE" b="1" dirty="0">
              <a:solidFill>
                <a:srgbClr val="FFC000"/>
              </a:solidFill>
            </a:endParaRPr>
          </a:p>
        </p:txBody>
      </p:sp>
    </p:spTree>
    <p:extLst>
      <p:ext uri="{BB962C8B-B14F-4D97-AF65-F5344CB8AC3E}">
        <p14:creationId xmlns:p14="http://schemas.microsoft.com/office/powerpoint/2010/main" val="21116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animBg="1"/>
      <p:bldP spid="11" grpId="0" animBg="1"/>
      <p:bldP spid="12" grpId="0" animBg="1"/>
      <p:bldP spid="13" grpId="0"/>
      <p:bldP spid="14" grpId="0" animBg="1"/>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ODH Detector Specifications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28800"/>
            <a:ext cx="1938908" cy="2562128"/>
          </a:xfrm>
          <a:prstGeom prst="rect">
            <a:avLst/>
          </a:prstGeom>
        </p:spPr>
      </p:pic>
      <p:sp>
        <p:nvSpPr>
          <p:cNvPr id="6" name="TextBox 5"/>
          <p:cNvSpPr txBox="1"/>
          <p:nvPr/>
        </p:nvSpPr>
        <p:spPr>
          <a:xfrm>
            <a:off x="2627784" y="1772816"/>
            <a:ext cx="6192688" cy="181588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charset="0"/>
              <a:buChar char="•"/>
              <a:tabLst/>
              <a:defRPr/>
            </a:pPr>
            <a:r>
              <a:rPr kumimoji="0" lang="en-US" sz="1400" b="0" i="0" u="none" strike="noStrike" kern="1200" cap="none" spc="0" normalizeH="0" baseline="0" noProof="0" dirty="0" err="1" smtClean="0">
                <a:ln>
                  <a:noFill/>
                </a:ln>
                <a:solidFill>
                  <a:prstClr val="black"/>
                </a:solidFill>
                <a:effectLst/>
                <a:uLnTx/>
                <a:uFillTx/>
              </a:rPr>
              <a:t>Oxigraf</a:t>
            </a:r>
            <a:r>
              <a:rPr kumimoji="0" lang="en-US" sz="1400" b="0" i="0" u="none" strike="noStrike" kern="1200" cap="none" spc="0" normalizeH="0" baseline="0" noProof="0" dirty="0" smtClean="0">
                <a:ln>
                  <a:noFill/>
                </a:ln>
                <a:solidFill>
                  <a:prstClr val="black"/>
                </a:solidFill>
                <a:effectLst/>
                <a:uLnTx/>
                <a:uFillTx/>
              </a:rPr>
              <a:t> </a:t>
            </a:r>
            <a:r>
              <a:rPr kumimoji="0" lang="en-US" sz="1400" b="0" i="0" u="none" strike="noStrike" kern="1200" cap="none" spc="0" normalizeH="0" baseline="0" noProof="0" dirty="0">
                <a:ln>
                  <a:noFill/>
                </a:ln>
                <a:solidFill>
                  <a:prstClr val="black"/>
                </a:solidFill>
                <a:effectLst/>
                <a:uLnTx/>
                <a:uFillTx/>
              </a:rPr>
              <a:t>O2iM </a:t>
            </a:r>
            <a:r>
              <a:rPr kumimoji="0" lang="en-US" sz="1400" b="0" i="0" u="none" strike="noStrike" kern="1200" cap="none" spc="0" normalizeH="0" baseline="0" noProof="0" dirty="0" smtClean="0">
                <a:ln>
                  <a:noFill/>
                </a:ln>
                <a:solidFill>
                  <a:prstClr val="black"/>
                </a:solidFill>
                <a:effectLst/>
                <a:uLnTx/>
                <a:uFillTx/>
              </a:rPr>
              <a:t>oxygen </a:t>
            </a:r>
            <a:r>
              <a:rPr kumimoji="0" lang="en-US" sz="1400" b="0" i="0" u="none" strike="noStrike" kern="1200" cap="none" spc="0" normalizeH="0" baseline="0" noProof="0" dirty="0">
                <a:ln>
                  <a:noFill/>
                </a:ln>
                <a:solidFill>
                  <a:prstClr val="black"/>
                </a:solidFill>
                <a:effectLst/>
                <a:uLnTx/>
                <a:uFillTx/>
              </a:rPr>
              <a:t>deficiency </a:t>
            </a:r>
            <a:r>
              <a:rPr kumimoji="0" lang="en-US" sz="1400" b="0" i="0" u="none" strike="noStrike" kern="1200" cap="none" spc="0" normalizeH="0" baseline="0" noProof="0" dirty="0" smtClean="0">
                <a:ln>
                  <a:noFill/>
                </a:ln>
                <a:solidFill>
                  <a:prstClr val="black"/>
                </a:solidFill>
                <a:effectLst/>
                <a:uLnTx/>
                <a:uFillTx/>
              </a:rPr>
              <a:t>monitor (</a:t>
            </a:r>
            <a:r>
              <a:rPr kumimoji="0" lang="en-US" sz="1400" b="0" i="0" u="none" strike="noStrike" kern="1200" cap="none" spc="0" normalizeH="0" baseline="0" noProof="0" dirty="0">
                <a:ln>
                  <a:noFill/>
                </a:ln>
                <a:solidFill>
                  <a:prstClr val="black"/>
                </a:solidFill>
                <a:effectLst/>
                <a:uLnTx/>
                <a:uFillTx/>
              </a:rPr>
              <a:t> The </a:t>
            </a:r>
            <a:r>
              <a:rPr kumimoji="0" lang="en-US" sz="1400" b="0" i="0" u="none" strike="noStrike" kern="1200" cap="none" spc="0" normalizeH="0" baseline="0" noProof="0" dirty="0" err="1">
                <a:ln>
                  <a:noFill/>
                </a:ln>
                <a:solidFill>
                  <a:prstClr val="black"/>
                </a:solidFill>
                <a:effectLst/>
                <a:uLnTx/>
                <a:uFillTx/>
              </a:rPr>
              <a:t>Oxigraf</a:t>
            </a:r>
            <a:r>
              <a:rPr kumimoji="0" lang="en-US" sz="1400" b="0" i="0" u="none" strike="noStrike" kern="1200" cap="none" spc="0" normalizeH="0" baseline="0" noProof="0" dirty="0">
                <a:ln>
                  <a:noFill/>
                </a:ln>
                <a:solidFill>
                  <a:prstClr val="black"/>
                </a:solidFill>
                <a:effectLst/>
                <a:uLnTx/>
                <a:uFillTx/>
              </a:rPr>
              <a:t> sensor uses laser diode absorption technology to measure </a:t>
            </a:r>
            <a:r>
              <a:rPr kumimoji="0" lang="en-US" sz="1400" b="0" i="0" u="none" strike="noStrike" kern="1200" cap="none" spc="0" normalizeH="0" baseline="0" noProof="0" dirty="0" smtClean="0">
                <a:ln>
                  <a:noFill/>
                </a:ln>
                <a:solidFill>
                  <a:prstClr val="black"/>
                </a:solidFill>
                <a:effectLst/>
                <a:uLnTx/>
                <a:uFillTx/>
              </a:rPr>
              <a:t>oxygen concentration </a:t>
            </a:r>
            <a:r>
              <a:rPr kumimoji="0" lang="en-US" sz="1400" b="0" i="0" u="none" strike="noStrike" kern="1200" cap="none" spc="0" normalizeH="0" baseline="0" noProof="0" dirty="0">
                <a:ln>
                  <a:noFill/>
                </a:ln>
                <a:solidFill>
                  <a:prstClr val="black"/>
                </a:solidFill>
                <a:effectLst/>
                <a:uLnTx/>
                <a:uFillTx/>
              </a:rPr>
              <a:t>in </a:t>
            </a:r>
            <a:r>
              <a:rPr kumimoji="0" lang="en-US" sz="1400" b="0" i="0" u="none" strike="noStrike" kern="1200" cap="none" spc="0" normalizeH="0" baseline="0" noProof="0" dirty="0" smtClean="0">
                <a:ln>
                  <a:noFill/>
                </a:ln>
                <a:solidFill>
                  <a:prstClr val="black"/>
                </a:solidFill>
                <a:effectLst/>
                <a:uLnTx/>
                <a:uFillTx/>
              </a:rPr>
              <a:t>the gas </a:t>
            </a:r>
            <a:r>
              <a:rPr kumimoji="0" lang="en-US" sz="1400" b="0" i="0" u="none" strike="noStrike" kern="1200" cap="none" spc="0" normalizeH="0" baseline="0" noProof="0" dirty="0">
                <a:ln>
                  <a:noFill/>
                </a:ln>
                <a:solidFill>
                  <a:prstClr val="black"/>
                </a:solidFill>
                <a:effectLst/>
                <a:uLnTx/>
                <a:uFillTx/>
              </a:rPr>
              <a:t>sample</a:t>
            </a:r>
            <a:r>
              <a:rPr kumimoji="0" lang="en-US" sz="1400" b="0" i="0" u="none" strike="noStrike" kern="1200" cap="none" spc="0" normalizeH="0" baseline="0" noProof="0" dirty="0" smtClean="0">
                <a:ln>
                  <a:noFill/>
                </a:ln>
                <a:solidFill>
                  <a:prstClr val="black"/>
                </a:solidFill>
                <a:effectLst/>
                <a:uLnTx/>
                <a:uFillTx/>
              </a:rPr>
              <a:t>.)</a:t>
            </a:r>
            <a:endParaRPr kumimoji="0" lang="en-US" sz="1400" b="0" i="0" u="none" strike="noStrike" kern="1200" cap="none" spc="0" normalizeH="0" baseline="0" noProof="0" dirty="0">
              <a:ln>
                <a:noFill/>
              </a:ln>
              <a:solidFill>
                <a:prstClr val="black"/>
              </a:solidFill>
              <a:effectLst/>
              <a:uLnTx/>
              <a:uFillTx/>
            </a:endParaRPr>
          </a:p>
          <a:p>
            <a:pPr marL="285750" marR="0" lvl="0" indent="-285750" algn="just" defTabSz="914400" rtl="0" eaLnBrk="1" fontAlgn="auto" latinLnBrk="0" hangingPunct="1">
              <a:lnSpc>
                <a:spcPct val="100000"/>
              </a:lnSpc>
              <a:spcBef>
                <a:spcPts val="0"/>
              </a:spcBef>
              <a:spcAft>
                <a:spcPts val="0"/>
              </a:spcAft>
              <a:buClrTx/>
              <a:buSzTx/>
              <a:buFont typeface="Arial" charset="0"/>
              <a:buChar char="•"/>
              <a:tabLst/>
              <a:defRPr/>
            </a:pPr>
            <a:r>
              <a:rPr kumimoji="0" lang="en-US" sz="1400" b="0" i="0" u="none" strike="noStrike" kern="1200" cap="none" spc="0" normalizeH="0" baseline="0" noProof="0" dirty="0" smtClean="0">
                <a:ln>
                  <a:noFill/>
                </a:ln>
                <a:solidFill>
                  <a:prstClr val="black"/>
                </a:solidFill>
                <a:effectLst/>
                <a:uLnTx/>
                <a:uFillTx/>
              </a:rPr>
              <a:t>The </a:t>
            </a:r>
            <a:r>
              <a:rPr kumimoji="0" lang="en-US" sz="1400" b="0" i="0" u="none" strike="noStrike" kern="1200" cap="none" spc="0" normalizeH="0" baseline="0" noProof="0" dirty="0">
                <a:ln>
                  <a:noFill/>
                </a:ln>
                <a:solidFill>
                  <a:prstClr val="black"/>
                </a:solidFill>
                <a:effectLst/>
                <a:uLnTx/>
                <a:uFillTx/>
              </a:rPr>
              <a:t>O2iM measures and displays the oxygen </a:t>
            </a:r>
            <a:r>
              <a:rPr kumimoji="0" lang="en-US" sz="1400" b="0" i="0" u="none" strike="noStrike" kern="1200" cap="none" spc="0" normalizeH="0" baseline="0" noProof="0" dirty="0" smtClean="0">
                <a:ln>
                  <a:noFill/>
                </a:ln>
                <a:solidFill>
                  <a:prstClr val="black"/>
                </a:solidFill>
                <a:effectLst/>
                <a:uLnTx/>
                <a:uFillTx/>
              </a:rPr>
              <a:t>concentration in </a:t>
            </a:r>
            <a:r>
              <a:rPr kumimoji="0" lang="en-US" sz="1400" b="0" i="0" u="none" strike="noStrike" kern="1200" cap="none" spc="0" normalizeH="0" baseline="0" noProof="0" dirty="0">
                <a:ln>
                  <a:noFill/>
                </a:ln>
                <a:solidFill>
                  <a:prstClr val="black"/>
                </a:solidFill>
                <a:effectLst/>
                <a:uLnTx/>
                <a:uFillTx/>
              </a:rPr>
              <a:t>a gas sample drawn through </a:t>
            </a:r>
            <a:r>
              <a:rPr kumimoji="0" lang="en-US" sz="1400" b="0" i="0" u="none" strike="noStrike" kern="1200" cap="none" spc="0" normalizeH="0" baseline="0" noProof="0" dirty="0" smtClean="0">
                <a:ln>
                  <a:noFill/>
                </a:ln>
                <a:solidFill>
                  <a:prstClr val="black"/>
                </a:solidFill>
                <a:effectLst/>
                <a:uLnTx/>
                <a:uFillTx/>
              </a:rPr>
              <a:t>the instrument</a:t>
            </a:r>
            <a:r>
              <a:rPr kumimoji="0" lang="en-US" sz="1400" b="0" i="0" u="none" strike="noStrike" kern="1200" cap="none" spc="0" normalizeH="0" baseline="0" noProof="0" dirty="0">
                <a:ln>
                  <a:noFill/>
                </a:ln>
                <a:solidFill>
                  <a:prstClr val="black"/>
                </a:solidFill>
                <a:effectLst/>
                <a:uLnTx/>
                <a:uFillTx/>
              </a:rPr>
              <a:t>. Gas is pumped sequentially from up to four input sample ports, through the </a:t>
            </a:r>
            <a:r>
              <a:rPr kumimoji="0" lang="en-US" sz="1400" b="0" i="0" u="none" strike="noStrike" kern="1200" cap="none" spc="0" normalizeH="0" baseline="0" noProof="0" dirty="0" smtClean="0">
                <a:ln>
                  <a:noFill/>
                </a:ln>
                <a:solidFill>
                  <a:prstClr val="black"/>
                </a:solidFill>
                <a:effectLst/>
                <a:uLnTx/>
                <a:uFillTx/>
              </a:rPr>
              <a:t>oxygen sample </a:t>
            </a:r>
            <a:r>
              <a:rPr kumimoji="0" lang="en-US" sz="1400" b="0" i="0" u="none" strike="noStrike" kern="1200" cap="none" spc="0" normalizeH="0" baseline="0" noProof="0" dirty="0">
                <a:ln>
                  <a:noFill/>
                </a:ln>
                <a:solidFill>
                  <a:prstClr val="black"/>
                </a:solidFill>
                <a:effectLst/>
                <a:uLnTx/>
                <a:uFillTx/>
              </a:rPr>
              <a:t>cell, and out the exhaust port</a:t>
            </a:r>
            <a:r>
              <a:rPr kumimoji="0" lang="en-US" sz="1400" b="0" i="0" u="none" strike="noStrike" kern="1200" cap="none" spc="0" normalizeH="0" baseline="0" noProof="0" dirty="0" smtClean="0">
                <a:ln>
                  <a:noFill/>
                </a:ln>
                <a:solidFill>
                  <a:prstClr val="black"/>
                </a:solidFill>
                <a:effectLst/>
                <a:uLnTx/>
                <a:uFillTx/>
              </a:rPr>
              <a:t>.</a:t>
            </a:r>
          </a:p>
          <a:p>
            <a:pPr marL="285750" lvl="0" indent="-285750" algn="just">
              <a:buFont typeface="Arial" charset="0"/>
              <a:buChar char="•"/>
            </a:pPr>
            <a:r>
              <a:rPr lang="en-US" sz="1400" dirty="0" smtClean="0">
                <a:solidFill>
                  <a:prstClr val="black"/>
                </a:solidFill>
              </a:rPr>
              <a:t>IP66 </a:t>
            </a:r>
            <a:r>
              <a:rPr lang="en-US" sz="1400" dirty="0">
                <a:solidFill>
                  <a:prstClr val="black"/>
                </a:solidFill>
              </a:rPr>
              <a:t>rated for exposure to water and dust</a:t>
            </a:r>
            <a:endParaRPr lang="sv-SE" sz="1400" dirty="0">
              <a:solidFill>
                <a:prstClr val="black"/>
              </a:solidFill>
            </a:endParaRPr>
          </a:p>
          <a:p>
            <a:pPr marL="285750" lvl="0" indent="-285750" algn="just">
              <a:buFont typeface="Arial" charset="0"/>
              <a:buChar char="•"/>
            </a:pPr>
            <a:r>
              <a:rPr lang="sv-SE" sz="1400" dirty="0" smtClean="0"/>
              <a:t>Class 1 laser </a:t>
            </a:r>
            <a:r>
              <a:rPr lang="sv-SE" sz="1400" dirty="0" err="1" smtClean="0"/>
              <a:t>product</a:t>
            </a:r>
            <a:r>
              <a:rPr lang="sv-SE" sz="1400" dirty="0" smtClean="0"/>
              <a:t>. </a:t>
            </a:r>
            <a:r>
              <a:rPr lang="en-US" sz="1400" dirty="0"/>
              <a:t>It contains an embedded laser </a:t>
            </a:r>
            <a:r>
              <a:rPr lang="en-US" sz="1400" dirty="0" smtClean="0"/>
              <a:t>diode, so the </a:t>
            </a:r>
            <a:r>
              <a:rPr lang="en-US" sz="1400" dirty="0"/>
              <a:t>user cannot come into contact with the emission of laser </a:t>
            </a:r>
            <a:r>
              <a:rPr lang="en-US" sz="1400" dirty="0" smtClean="0"/>
              <a:t>radiation.</a:t>
            </a:r>
          </a:p>
        </p:txBody>
      </p:sp>
      <p:graphicFrame>
        <p:nvGraphicFramePr>
          <p:cNvPr id="3" name="Table 2"/>
          <p:cNvGraphicFramePr>
            <a:graphicFrameLocks noGrp="1"/>
          </p:cNvGraphicFramePr>
          <p:nvPr>
            <p:extLst>
              <p:ext uri="{D42A27DB-BD31-4B8C-83A1-F6EECF244321}">
                <p14:modId xmlns:p14="http://schemas.microsoft.com/office/powerpoint/2010/main" val="596790812"/>
              </p:ext>
            </p:extLst>
          </p:nvPr>
        </p:nvGraphicFramePr>
        <p:xfrm>
          <a:off x="2555776" y="4437112"/>
          <a:ext cx="6096000" cy="1854200"/>
        </p:xfrm>
        <a:graphic>
          <a:graphicData uri="http://schemas.openxmlformats.org/drawingml/2006/table">
            <a:tbl>
              <a:tblPr bandRow="1">
                <a:tableStyleId>{073A0DAA-6AF3-43AB-8588-CEC1D06C72B9}</a:tableStyleId>
              </a:tblPr>
              <a:tblGrid>
                <a:gridCol w="2075991">
                  <a:extLst>
                    <a:ext uri="{9D8B030D-6E8A-4147-A177-3AD203B41FA5}">
                      <a16:colId xmlns:a16="http://schemas.microsoft.com/office/drawing/2014/main" xmlns="" val="2318689574"/>
                    </a:ext>
                  </a:extLst>
                </a:gridCol>
                <a:gridCol w="4020009">
                  <a:extLst>
                    <a:ext uri="{9D8B030D-6E8A-4147-A177-3AD203B41FA5}">
                      <a16:colId xmlns:a16="http://schemas.microsoft.com/office/drawing/2014/main" xmlns="" val="547298518"/>
                    </a:ext>
                  </a:extLst>
                </a:gridCol>
              </a:tblGrid>
              <a:tr h="370840">
                <a:tc>
                  <a:txBody>
                    <a:bodyPr/>
                    <a:lstStyle/>
                    <a:p>
                      <a:r>
                        <a:rPr lang="sv-SE" sz="1200" b="0" i="0" u="none" strike="noStrike" kern="1200" baseline="0" dirty="0" smtClean="0">
                          <a:solidFill>
                            <a:schemeClr val="dk1"/>
                          </a:solidFill>
                          <a:latin typeface="+mn-lt"/>
                          <a:ea typeface="+mn-ea"/>
                          <a:cs typeface="+mn-cs"/>
                        </a:rPr>
                        <a:t>Ambient </a:t>
                      </a:r>
                      <a:r>
                        <a:rPr lang="sv-SE" sz="1200" b="0" i="0" u="none" strike="noStrike" kern="1200" baseline="0" dirty="0" err="1" smtClean="0">
                          <a:solidFill>
                            <a:schemeClr val="dk1"/>
                          </a:solidFill>
                          <a:latin typeface="+mn-lt"/>
                          <a:ea typeface="+mn-ea"/>
                          <a:cs typeface="+mn-cs"/>
                        </a:rPr>
                        <a:t>temperature</a:t>
                      </a:r>
                      <a:endParaRPr lang="sv-SE" sz="1200" b="0" i="0" u="none" strike="noStrike" kern="1200" baseline="0" dirty="0">
                        <a:solidFill>
                          <a:schemeClr val="dk1"/>
                        </a:solidFill>
                        <a:latin typeface="+mn-lt"/>
                        <a:ea typeface="+mn-ea"/>
                        <a:cs typeface="+mn-cs"/>
                      </a:endParaRPr>
                    </a:p>
                  </a:txBody>
                  <a:tcPr/>
                </a:tc>
                <a:tc>
                  <a:txBody>
                    <a:bodyPr/>
                    <a:lstStyle/>
                    <a:p>
                      <a:r>
                        <a:rPr lang="en-US" sz="1200" b="0" i="0" u="none" strike="noStrike" kern="1200" baseline="0" dirty="0" smtClean="0">
                          <a:solidFill>
                            <a:schemeClr val="dk1"/>
                          </a:solidFill>
                          <a:latin typeface="+mn-lt"/>
                          <a:ea typeface="+mn-ea"/>
                          <a:cs typeface="+mn-cs"/>
                        </a:rPr>
                        <a:t>-10º to 50º C operating; -20 º to 60 º C </a:t>
                      </a:r>
                      <a:r>
                        <a:rPr lang="sv-SE" sz="1200" b="0" i="0" u="none" strike="noStrike" kern="1200" baseline="0" dirty="0" err="1" smtClean="0">
                          <a:solidFill>
                            <a:schemeClr val="dk1"/>
                          </a:solidFill>
                          <a:latin typeface="+mn-lt"/>
                          <a:ea typeface="+mn-ea"/>
                          <a:cs typeface="+mn-cs"/>
                        </a:rPr>
                        <a:t>storage</a:t>
                      </a:r>
                      <a:endParaRPr lang="sv-SE" sz="1200" dirty="0"/>
                    </a:p>
                  </a:txBody>
                  <a:tcPr/>
                </a:tc>
                <a:extLst>
                  <a:ext uri="{0D108BD9-81ED-4DB2-BD59-A6C34878D82A}">
                    <a16:rowId xmlns:a16="http://schemas.microsoft.com/office/drawing/2014/main" xmlns="" val="2563869805"/>
                  </a:ext>
                </a:extLst>
              </a:tr>
              <a:tr h="370840">
                <a:tc>
                  <a:txBody>
                    <a:bodyPr/>
                    <a:lstStyle/>
                    <a:p>
                      <a:pPr marL="0" algn="l" defTabSz="914400" rtl="0" eaLnBrk="1" latinLnBrk="0" hangingPunct="1"/>
                      <a:r>
                        <a:rPr lang="sv-SE" sz="1200" b="0" i="0" u="none" strike="noStrike" kern="1200" baseline="0" dirty="0" err="1" smtClean="0">
                          <a:solidFill>
                            <a:schemeClr val="dk1"/>
                          </a:solidFill>
                          <a:latin typeface="+mn-lt"/>
                          <a:ea typeface="+mn-ea"/>
                          <a:cs typeface="+mn-cs"/>
                        </a:rPr>
                        <a:t>Warm-up</a:t>
                      </a:r>
                      <a:r>
                        <a:rPr lang="sv-SE" sz="1200" b="0" i="0" u="none" strike="noStrike" kern="1200" baseline="0" dirty="0" smtClean="0">
                          <a:solidFill>
                            <a:schemeClr val="dk1"/>
                          </a:solidFill>
                          <a:latin typeface="+mn-lt"/>
                          <a:ea typeface="+mn-ea"/>
                          <a:cs typeface="+mn-cs"/>
                        </a:rPr>
                        <a:t> for full </a:t>
                      </a:r>
                      <a:r>
                        <a:rPr lang="sv-SE" sz="1200" b="0" i="0" u="none" strike="noStrike" kern="1200" baseline="0" dirty="0" err="1" smtClean="0">
                          <a:solidFill>
                            <a:schemeClr val="dk1"/>
                          </a:solidFill>
                          <a:latin typeface="+mn-lt"/>
                          <a:ea typeface="+mn-ea"/>
                          <a:cs typeface="+mn-cs"/>
                        </a:rPr>
                        <a:t>accuracy</a:t>
                      </a:r>
                      <a:endParaRPr lang="sv-SE" sz="1200" b="0" i="0" u="none" strike="noStrike" kern="1200" baseline="0" dirty="0">
                        <a:solidFill>
                          <a:schemeClr val="dk1"/>
                        </a:solidFill>
                        <a:latin typeface="+mn-lt"/>
                        <a:ea typeface="+mn-ea"/>
                        <a:cs typeface="+mn-cs"/>
                      </a:endParaRPr>
                    </a:p>
                  </a:txBody>
                  <a:tcPr/>
                </a:tc>
                <a:tc>
                  <a:txBody>
                    <a:bodyPr/>
                    <a:lstStyle/>
                    <a:p>
                      <a:r>
                        <a:rPr lang="en-US" sz="1200" b="0" i="0" u="none" strike="noStrike" kern="1200" baseline="0" dirty="0" smtClean="0">
                          <a:solidFill>
                            <a:schemeClr val="dk1"/>
                          </a:solidFill>
                          <a:latin typeface="+mn-lt"/>
                          <a:ea typeface="+mn-ea"/>
                          <a:cs typeface="+mn-cs"/>
                        </a:rPr>
                        <a:t>10 minutes (Cold Start &gt;0ºC)</a:t>
                      </a:r>
                      <a:endParaRPr lang="sv-SE" sz="12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2708301839"/>
                  </a:ext>
                </a:extLst>
              </a:tr>
              <a:tr h="370840">
                <a:tc>
                  <a:txBody>
                    <a:bodyPr/>
                    <a:lstStyle/>
                    <a:p>
                      <a:r>
                        <a:rPr lang="sv-SE" sz="1200" b="0" i="0" u="none" strike="noStrike" kern="1200" baseline="0" dirty="0" smtClean="0">
                          <a:solidFill>
                            <a:schemeClr val="dk1"/>
                          </a:solidFill>
                          <a:latin typeface="+mn-lt"/>
                          <a:ea typeface="+mn-ea"/>
                          <a:cs typeface="+mn-cs"/>
                        </a:rPr>
                        <a:t>O2 Range</a:t>
                      </a:r>
                      <a:endParaRPr lang="sv-SE" sz="1200" b="0" i="0" u="none" strike="noStrike" kern="1200" baseline="0" dirty="0">
                        <a:solidFill>
                          <a:schemeClr val="dk1"/>
                        </a:solidFill>
                        <a:latin typeface="+mn-lt"/>
                        <a:ea typeface="+mn-ea"/>
                        <a:cs typeface="+mn-cs"/>
                      </a:endParaRPr>
                    </a:p>
                  </a:txBody>
                  <a:tcPr/>
                </a:tc>
                <a:tc>
                  <a:txBody>
                    <a:bodyPr/>
                    <a:lstStyle/>
                    <a:p>
                      <a:r>
                        <a:rPr lang="sv-SE" sz="1200" b="0" i="0" u="none" strike="noStrike" kern="1200" baseline="0" dirty="0" smtClean="0">
                          <a:solidFill>
                            <a:schemeClr val="dk1"/>
                          </a:solidFill>
                          <a:latin typeface="+mn-lt"/>
                          <a:ea typeface="+mn-ea"/>
                          <a:cs typeface="+mn-cs"/>
                        </a:rPr>
                        <a:t>5 to 100%</a:t>
                      </a:r>
                      <a:endParaRPr lang="sv-SE" sz="12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3798472313"/>
                  </a:ext>
                </a:extLst>
              </a:tr>
              <a:tr h="370840">
                <a:tc>
                  <a:txBody>
                    <a:bodyPr/>
                    <a:lstStyle/>
                    <a:p>
                      <a:r>
                        <a:rPr lang="sv-SE" sz="1200" b="0" i="0" u="none" strike="noStrike" kern="1200" baseline="0" dirty="0" smtClean="0">
                          <a:solidFill>
                            <a:schemeClr val="dk1"/>
                          </a:solidFill>
                          <a:latin typeface="+mn-lt"/>
                          <a:ea typeface="+mn-ea"/>
                          <a:cs typeface="+mn-cs"/>
                        </a:rPr>
                        <a:t>Resolution</a:t>
                      </a:r>
                      <a:endParaRPr lang="sv-SE" sz="1200" b="0" i="0" u="none" strike="noStrike" kern="1200" baseline="0" dirty="0">
                        <a:solidFill>
                          <a:schemeClr val="dk1"/>
                        </a:solidFill>
                        <a:latin typeface="+mn-lt"/>
                        <a:ea typeface="+mn-ea"/>
                        <a:cs typeface="+mn-cs"/>
                      </a:endParaRPr>
                    </a:p>
                  </a:txBody>
                  <a:tcPr/>
                </a:tc>
                <a:tc>
                  <a:txBody>
                    <a:bodyPr/>
                    <a:lstStyle/>
                    <a:p>
                      <a:r>
                        <a:rPr lang="sv-SE" sz="1200" b="0" i="0" u="none" strike="noStrike" kern="1200" baseline="0" dirty="0" smtClean="0">
                          <a:solidFill>
                            <a:schemeClr val="dk1"/>
                          </a:solidFill>
                          <a:latin typeface="+mn-lt"/>
                          <a:ea typeface="+mn-ea"/>
                          <a:cs typeface="+mn-cs"/>
                        </a:rPr>
                        <a:t>O2: 0.1%</a:t>
                      </a:r>
                      <a:endParaRPr lang="sv-SE" sz="12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2448976287"/>
                  </a:ext>
                </a:extLst>
              </a:tr>
              <a:tr h="370840">
                <a:tc>
                  <a:txBody>
                    <a:bodyPr/>
                    <a:lstStyle/>
                    <a:p>
                      <a:r>
                        <a:rPr lang="sv-SE" sz="1200" b="0" i="0" u="none" strike="noStrike" kern="1200" baseline="0" dirty="0" err="1" smtClean="0">
                          <a:solidFill>
                            <a:schemeClr val="dk1"/>
                          </a:solidFill>
                          <a:latin typeface="+mn-lt"/>
                          <a:ea typeface="+mn-ea"/>
                          <a:cs typeface="+mn-cs"/>
                        </a:rPr>
                        <a:t>Response</a:t>
                      </a:r>
                      <a:r>
                        <a:rPr lang="sv-SE" sz="1200" b="0" i="0" u="none" strike="noStrike" kern="1200" baseline="0" dirty="0" smtClean="0">
                          <a:solidFill>
                            <a:schemeClr val="dk1"/>
                          </a:solidFill>
                          <a:latin typeface="+mn-lt"/>
                          <a:ea typeface="+mn-ea"/>
                          <a:cs typeface="+mn-cs"/>
                        </a:rPr>
                        <a:t> </a:t>
                      </a:r>
                      <a:r>
                        <a:rPr lang="sv-SE" sz="1200" b="0" i="0" u="none" strike="noStrike" kern="1200" baseline="0" dirty="0" err="1" smtClean="0">
                          <a:solidFill>
                            <a:schemeClr val="dk1"/>
                          </a:solidFill>
                          <a:latin typeface="+mn-lt"/>
                          <a:ea typeface="+mn-ea"/>
                          <a:cs typeface="+mn-cs"/>
                        </a:rPr>
                        <a:t>time</a:t>
                      </a:r>
                      <a:endParaRPr lang="sv-SE" sz="1200" b="0" i="0" u="none" strike="noStrike" kern="1200" baseline="0" dirty="0">
                        <a:solidFill>
                          <a:schemeClr val="dk1"/>
                        </a:solidFill>
                        <a:latin typeface="+mn-lt"/>
                        <a:ea typeface="+mn-ea"/>
                        <a:cs typeface="+mn-cs"/>
                      </a:endParaRPr>
                    </a:p>
                  </a:txBody>
                  <a:tcPr/>
                </a:tc>
                <a:tc>
                  <a:txBody>
                    <a:bodyPr/>
                    <a:lstStyle/>
                    <a:p>
                      <a:r>
                        <a:rPr lang="en-US" sz="1200" b="0" i="0" u="none" strike="noStrike" kern="1200" baseline="0" dirty="0" smtClean="0">
                          <a:solidFill>
                            <a:schemeClr val="dk1"/>
                          </a:solidFill>
                          <a:latin typeface="+mn-lt"/>
                          <a:ea typeface="+mn-ea"/>
                          <a:cs typeface="+mn-cs"/>
                        </a:rPr>
                        <a:t>1s @150 ml/min flow</a:t>
                      </a:r>
                      <a:endParaRPr lang="sv-SE" sz="12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2215182979"/>
                  </a:ext>
                </a:extLst>
              </a:tr>
            </a:tbl>
          </a:graphicData>
        </a:graphic>
      </p:graphicFrame>
      <p:sp>
        <p:nvSpPr>
          <p:cNvPr id="7" name="TextBox 6"/>
          <p:cNvSpPr txBox="1"/>
          <p:nvPr/>
        </p:nvSpPr>
        <p:spPr>
          <a:xfrm>
            <a:off x="3845729" y="4021651"/>
            <a:ext cx="3317768" cy="307777"/>
          </a:xfrm>
          <a:prstGeom prst="rect">
            <a:avLst/>
          </a:prstGeom>
          <a:noFill/>
        </p:spPr>
        <p:txBody>
          <a:bodyPr wrap="none" rtlCol="0">
            <a:spAutoFit/>
          </a:bodyPr>
          <a:lstStyle/>
          <a:p>
            <a:r>
              <a:rPr lang="en-US" sz="1400" dirty="0" smtClean="0"/>
              <a:t>Performance conditions and specifications:</a:t>
            </a:r>
            <a:endParaRPr lang="sv-SE" sz="1400" dirty="0"/>
          </a:p>
        </p:txBody>
      </p:sp>
    </p:spTree>
    <p:extLst>
      <p:ext uri="{BB962C8B-B14F-4D97-AF65-F5344CB8AC3E}">
        <p14:creationId xmlns:p14="http://schemas.microsoft.com/office/powerpoint/2010/main" val="3493537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ODH Detector </a:t>
            </a:r>
            <a:r>
              <a:rPr lang="en-US" dirty="0" smtClean="0"/>
              <a:t>Calibration and Maintenance</a:t>
            </a:r>
            <a:endParaRPr lang="sv-SE" dirty="0"/>
          </a:p>
        </p:txBody>
      </p:sp>
      <p:sp>
        <p:nvSpPr>
          <p:cNvPr id="3" name="Content Placeholder 2"/>
          <p:cNvSpPr>
            <a:spLocks noGrp="1"/>
          </p:cNvSpPr>
          <p:nvPr>
            <p:ph idx="1"/>
          </p:nvPr>
        </p:nvSpPr>
        <p:spPr/>
        <p:txBody>
          <a:bodyPr>
            <a:normAutofit/>
          </a:bodyPr>
          <a:lstStyle/>
          <a:p>
            <a:r>
              <a:rPr lang="en-US" sz="1400" dirty="0"/>
              <a:t>Calibration must be performed before use and at regular intervals</a:t>
            </a:r>
            <a:r>
              <a:rPr lang="en-US" sz="1400" dirty="0" smtClean="0"/>
              <a:t>.</a:t>
            </a:r>
            <a:endParaRPr lang="en-GB" sz="1400" dirty="0" smtClean="0"/>
          </a:p>
          <a:p>
            <a:pPr algn="just"/>
            <a:r>
              <a:rPr lang="en-US" sz="1400" dirty="0" smtClean="0"/>
              <a:t>Calibration Modes:</a:t>
            </a:r>
          </a:p>
          <a:p>
            <a:pPr lvl="1" algn="just"/>
            <a:r>
              <a:rPr lang="en-US" sz="1400" dirty="0" err="1" smtClean="0"/>
              <a:t>Autocal</a:t>
            </a:r>
            <a:r>
              <a:rPr lang="en-US" sz="1400" dirty="0" smtClean="0"/>
              <a:t> </a:t>
            </a:r>
            <a:r>
              <a:rPr lang="en-US" sz="1400" dirty="0"/>
              <a:t>enables the O2iM to operate unattended for extended periods. With nothing to deteriorate, wear out or degrade over time, the O2iM is virtually </a:t>
            </a:r>
            <a:r>
              <a:rPr lang="en-US" sz="1400" dirty="0" smtClean="0"/>
              <a:t>maintenance-free.</a:t>
            </a:r>
          </a:p>
          <a:p>
            <a:pPr lvl="2" algn="just"/>
            <a:r>
              <a:rPr lang="en-US" sz="1400" dirty="0"/>
              <a:t>The inlet will be put in a nearby room where there are no possible sources of liquefied gases and the environment is maintained by a normal HVAC </a:t>
            </a:r>
            <a:r>
              <a:rPr lang="en-US" sz="1400" dirty="0" smtClean="0"/>
              <a:t>system, </a:t>
            </a:r>
            <a:r>
              <a:rPr lang="en-US" sz="1400" dirty="0"/>
              <a:t>and gas sources that could affect the quality of the air should not be present.</a:t>
            </a:r>
          </a:p>
          <a:p>
            <a:pPr lvl="1" algn="just"/>
            <a:r>
              <a:rPr lang="en-US" sz="1400" dirty="0" smtClean="0"/>
              <a:t>Manual calibration:</a:t>
            </a:r>
          </a:p>
          <a:p>
            <a:pPr lvl="2" algn="just"/>
            <a:r>
              <a:rPr lang="en-US" sz="1400" dirty="0"/>
              <a:t>Using CAL 1 key to set Low Point </a:t>
            </a:r>
            <a:r>
              <a:rPr lang="en-US" sz="1400" dirty="0" smtClean="0"/>
              <a:t>value. </a:t>
            </a:r>
            <a:r>
              <a:rPr lang="en-US" sz="1400" dirty="0"/>
              <a:t>A </a:t>
            </a:r>
            <a:r>
              <a:rPr lang="en-US" sz="1400" dirty="0" err="1"/>
              <a:t>cal</a:t>
            </a:r>
            <a:r>
              <a:rPr lang="en-US" sz="1400" dirty="0"/>
              <a:t> gas with an O2 </a:t>
            </a:r>
            <a:r>
              <a:rPr lang="en-US" sz="1400" dirty="0" smtClean="0"/>
              <a:t>concentration (</a:t>
            </a:r>
            <a:r>
              <a:rPr lang="en-GB" sz="1400" dirty="0"/>
              <a:t>21</a:t>
            </a:r>
            <a:r>
              <a:rPr lang="en-GB" sz="1400" dirty="0" smtClean="0"/>
              <a:t>%)</a:t>
            </a:r>
            <a:r>
              <a:rPr lang="en-US" sz="1400" dirty="0" smtClean="0"/>
              <a:t> </a:t>
            </a:r>
            <a:r>
              <a:rPr lang="en-US" sz="1400" dirty="0"/>
              <a:t>equal to the </a:t>
            </a:r>
            <a:r>
              <a:rPr lang="en-US" sz="1400" dirty="0" err="1"/>
              <a:t>cal</a:t>
            </a:r>
            <a:r>
              <a:rPr lang="en-US" sz="1400" dirty="0"/>
              <a:t> point value should be connected to the CAL gas inlet and flowing through the analyzer. </a:t>
            </a:r>
            <a:endParaRPr lang="en-US" sz="1400" dirty="0" smtClean="0"/>
          </a:p>
          <a:p>
            <a:pPr lvl="2" algn="just"/>
            <a:r>
              <a:rPr lang="en-US" sz="1400" dirty="0"/>
              <a:t>Using CAL </a:t>
            </a:r>
            <a:r>
              <a:rPr lang="en-US" sz="1400" dirty="0" smtClean="0"/>
              <a:t>2 </a:t>
            </a:r>
            <a:r>
              <a:rPr lang="en-US" sz="1400" dirty="0"/>
              <a:t>key to set </a:t>
            </a:r>
            <a:r>
              <a:rPr lang="en-US" sz="1400" dirty="0" smtClean="0"/>
              <a:t>High </a:t>
            </a:r>
            <a:r>
              <a:rPr lang="en-US" sz="1400" dirty="0"/>
              <a:t>Point value. A </a:t>
            </a:r>
            <a:r>
              <a:rPr lang="en-US" sz="1400" dirty="0" err="1"/>
              <a:t>cal</a:t>
            </a:r>
            <a:r>
              <a:rPr lang="en-US" sz="1400" dirty="0"/>
              <a:t> gas with an O2 concentration </a:t>
            </a:r>
            <a:r>
              <a:rPr lang="en-US" sz="1400" dirty="0" smtClean="0"/>
              <a:t>(</a:t>
            </a:r>
            <a:r>
              <a:rPr lang="en-GB" sz="1400" dirty="0" smtClean="0"/>
              <a:t>100%)</a:t>
            </a:r>
            <a:r>
              <a:rPr lang="en-US" sz="1400" dirty="0" smtClean="0"/>
              <a:t> </a:t>
            </a:r>
            <a:r>
              <a:rPr lang="en-US" sz="1400" dirty="0"/>
              <a:t>equal to the </a:t>
            </a:r>
            <a:r>
              <a:rPr lang="en-US" sz="1400" dirty="0" err="1"/>
              <a:t>cal</a:t>
            </a:r>
            <a:r>
              <a:rPr lang="en-US" sz="1400" dirty="0"/>
              <a:t> point value should be connected to the CAL gas inlet and flowing through the analyzer</a:t>
            </a:r>
            <a:r>
              <a:rPr lang="en-US" sz="1400" dirty="0" smtClean="0"/>
              <a:t>.</a:t>
            </a:r>
          </a:p>
          <a:p>
            <a:pPr lvl="2" algn="just"/>
            <a:r>
              <a:rPr lang="en-US" sz="1400" dirty="0"/>
              <a:t>Calibration gases should be instrumentation grade and be supplied with a Certificate of Analysis (COA) indicating an accuracy of +- 0.05% or better</a:t>
            </a:r>
            <a:r>
              <a:rPr lang="en-US" sz="1400" dirty="0" smtClean="0"/>
              <a:t>.</a:t>
            </a:r>
            <a:endParaRPr lang="en-US" sz="1400" dirty="0"/>
          </a:p>
          <a:p>
            <a:pPr algn="just"/>
            <a:r>
              <a:rPr lang="en-US" sz="1400" dirty="0"/>
              <a:t>The </a:t>
            </a:r>
            <a:r>
              <a:rPr lang="en-US" sz="1400" dirty="0" smtClean="0"/>
              <a:t>sensor (ODH monitor) </a:t>
            </a:r>
            <a:r>
              <a:rPr lang="en-US" sz="1400" dirty="0"/>
              <a:t>must always be protected from water and dust by using the included hydrophobic gas filter on the sample inlet. This filter should be replaced at regular intervals as it clogs with contaminants. The internal hydrophobic filter should also be inspected and replaced as </a:t>
            </a:r>
            <a:r>
              <a:rPr lang="sv-SE" sz="1400" dirty="0"/>
              <a:t>needed.</a:t>
            </a:r>
            <a:endParaRPr lang="en-GB" sz="1400" dirty="0"/>
          </a:p>
          <a:p>
            <a:pPr algn="just"/>
            <a:endParaRPr lang="en-US" sz="1200" dirty="0" smtClean="0"/>
          </a:p>
          <a:p>
            <a:pPr algn="just"/>
            <a:endParaRPr lang="sv-SE" sz="1200"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Tree>
    <p:extLst>
      <p:ext uri="{BB962C8B-B14F-4D97-AF65-F5344CB8AC3E}">
        <p14:creationId xmlns:p14="http://schemas.microsoft.com/office/powerpoint/2010/main" val="2121097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Time</a:t>
            </a:r>
            <a:endParaRPr lang="sv-SE" dirty="0"/>
          </a:p>
        </p:txBody>
      </p:sp>
      <p:sp>
        <p:nvSpPr>
          <p:cNvPr id="3" name="Content Placeholder 2"/>
          <p:cNvSpPr>
            <a:spLocks noGrp="1"/>
          </p:cNvSpPr>
          <p:nvPr>
            <p:ph idx="1"/>
          </p:nvPr>
        </p:nvSpPr>
        <p:spPr>
          <a:xfrm>
            <a:off x="457200" y="1600200"/>
            <a:ext cx="8229600" cy="1108719"/>
          </a:xfrm>
        </p:spPr>
        <p:txBody>
          <a:bodyPr>
            <a:normAutofit/>
          </a:bodyPr>
          <a:lstStyle/>
          <a:p>
            <a:pPr algn="just"/>
            <a:r>
              <a:rPr lang="en-US" sz="1400" dirty="0"/>
              <a:t>The High Flow pump option is used in conjunction with the built-in sampling pump to provide </a:t>
            </a:r>
            <a:r>
              <a:rPr lang="en-US" sz="1400" dirty="0" err="1"/>
              <a:t>presampling</a:t>
            </a:r>
            <a:r>
              <a:rPr lang="en-US" sz="1400" dirty="0"/>
              <a:t> of long or larger diameter sample lines (&gt;50 </a:t>
            </a:r>
            <a:r>
              <a:rPr lang="en-US" sz="1400" dirty="0" smtClean="0"/>
              <a:t>feet) for </a:t>
            </a:r>
            <a:r>
              <a:rPr lang="en-US" sz="1400" dirty="0"/>
              <a:t>improved response times when using four (4) </a:t>
            </a:r>
            <a:r>
              <a:rPr lang="sv-SE" sz="1400" dirty="0"/>
              <a:t>port sample </a:t>
            </a:r>
            <a:r>
              <a:rPr lang="sv-SE" sz="1400" dirty="0" smtClean="0"/>
              <a:t>configuration.</a:t>
            </a:r>
          </a:p>
          <a:p>
            <a:pPr algn="just"/>
            <a:r>
              <a:rPr lang="en-US" sz="1400" dirty="0" smtClean="0"/>
              <a:t>The ODH monitor </a:t>
            </a:r>
            <a:r>
              <a:rPr lang="en-US" sz="1400" dirty="0" err="1" smtClean="0"/>
              <a:t>monitor</a:t>
            </a:r>
            <a:r>
              <a:rPr lang="en-US" sz="1400" dirty="0" smtClean="0"/>
              <a:t> response time is </a:t>
            </a:r>
            <a:r>
              <a:rPr lang="en-US" sz="1400" dirty="0">
                <a:solidFill>
                  <a:schemeClr val="dk1"/>
                </a:solidFill>
              </a:rPr>
              <a:t>1s @150 ml/min </a:t>
            </a:r>
            <a:r>
              <a:rPr lang="en-US" sz="1400" dirty="0" smtClean="0">
                <a:solidFill>
                  <a:schemeClr val="dk1"/>
                </a:solidFill>
              </a:rPr>
              <a:t>flow.</a:t>
            </a:r>
            <a:endParaRPr lang="sv-SE" sz="1400" dirty="0">
              <a:solidFill>
                <a:schemeClr val="dk1"/>
              </a:solidFill>
            </a:endParaRPr>
          </a:p>
          <a:p>
            <a:pPr algn="just"/>
            <a:endParaRPr lang="sv-SE" sz="1400" dirty="0" smtClean="0"/>
          </a:p>
          <a:p>
            <a:pPr algn="just"/>
            <a:endParaRPr lang="sv-SE" sz="1400" dirty="0" smtClean="0"/>
          </a:p>
          <a:p>
            <a:pPr marL="0" indent="0" algn="just">
              <a:buNone/>
            </a:pPr>
            <a:endParaRPr lang="sv-SE" sz="1200"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924944"/>
            <a:ext cx="8858250" cy="2562225"/>
          </a:xfrm>
          <a:prstGeom prst="rect">
            <a:avLst/>
          </a:prstGeom>
        </p:spPr>
      </p:pic>
      <p:sp>
        <p:nvSpPr>
          <p:cNvPr id="6" name="TextBox 5"/>
          <p:cNvSpPr txBox="1"/>
          <p:nvPr/>
        </p:nvSpPr>
        <p:spPr>
          <a:xfrm>
            <a:off x="1069714" y="5590910"/>
            <a:ext cx="6454614" cy="646331"/>
          </a:xfrm>
          <a:prstGeom prst="rect">
            <a:avLst/>
          </a:prstGeom>
          <a:noFill/>
        </p:spPr>
        <p:txBody>
          <a:bodyPr wrap="square" rtlCol="0">
            <a:spAutoFit/>
          </a:bodyPr>
          <a:lstStyle/>
          <a:p>
            <a:r>
              <a:rPr lang="en-US" dirty="0" smtClean="0"/>
              <a:t>In phase 1 installation, the maximum length of sampling pipes is 16 meters </a:t>
            </a:r>
            <a:r>
              <a:rPr lang="x-none" dirty="0" smtClean="0"/>
              <a:t>≈</a:t>
            </a:r>
            <a:r>
              <a:rPr lang="en-US" dirty="0" smtClean="0"/>
              <a:t> 52.5 feet</a:t>
            </a:r>
            <a:endParaRPr lang="sv-SE" dirty="0"/>
          </a:p>
        </p:txBody>
      </p:sp>
      <p:sp>
        <p:nvSpPr>
          <p:cNvPr id="8" name="Oval 7"/>
          <p:cNvSpPr/>
          <p:nvPr/>
        </p:nvSpPr>
        <p:spPr>
          <a:xfrm>
            <a:off x="1421450" y="429309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58590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SS Core Powerpoint" id="{F02C5803-D437-4A4B-B279-84472F47EB33}" vid="{77746F4A-52A9-724A-84EC-D1436FAAE3A0}"/>
    </a:ext>
  </a:extLst>
</a:theme>
</file>

<file path=ppt/theme/theme2.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SS Core Powerpoint" id="{F02C5803-D437-4A4B-B279-84472F47EB33}" vid="{77746F4A-52A9-724A-84EC-D1436FAAE3A0}"/>
    </a:ext>
  </a:extLst>
</a:theme>
</file>

<file path=ppt/theme/theme3.xml><?xml version="1.0" encoding="utf-8"?>
<a:theme xmlns:a="http://schemas.openxmlformats.org/drawingml/2006/main" name="1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SS Core Powerpoint" id="{F02C5803-D437-4A4B-B279-84472F47EB33}" vid="{77746F4A-52A9-724A-84EC-D1436FAAE3A0}"/>
    </a:ext>
  </a:extLst>
</a:theme>
</file>

<file path=ppt/theme/theme4.xml><?xml version="1.0" encoding="utf-8"?>
<a:theme xmlns:a="http://schemas.openxmlformats.org/drawingml/2006/main" name="2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SS Core Powerpoint" id="{F02C5803-D437-4A4B-B279-84472F47EB33}" vid="{77746F4A-52A9-724A-84EC-D1436FAAE3A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Template>
  <TotalTime>692</TotalTime>
  <Words>1303</Words>
  <Application>Microsoft Office PowerPoint</Application>
  <PresentationFormat>On-screen Show (4:3)</PresentationFormat>
  <Paragraphs>109</Paragraphs>
  <Slides>19</Slides>
  <Notes>0</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ESS Core Powerpoint</vt:lpstr>
      <vt:lpstr>1_ESS Core Powerpoint</vt:lpstr>
      <vt:lpstr>2_ESS Core Powerpoint</vt:lpstr>
      <vt:lpstr>ODH Detection System Hardware and Architecture</vt:lpstr>
      <vt:lpstr>Content</vt:lpstr>
      <vt:lpstr>Answers to PDR (2016-09-16)</vt:lpstr>
      <vt:lpstr>Answers to PDR (2016-09-16)</vt:lpstr>
      <vt:lpstr>ODH Detection System Architecture</vt:lpstr>
      <vt:lpstr>ODH Detection System Physical Topology (Accelerator Buildings)</vt:lpstr>
      <vt:lpstr>ODH Detector Specifications</vt:lpstr>
      <vt:lpstr>ODH Detector Calibration and Maintenance</vt:lpstr>
      <vt:lpstr>Response Time</vt:lpstr>
      <vt:lpstr>Rack Design</vt:lpstr>
      <vt:lpstr>Lights &amp; Sounders</vt:lpstr>
      <vt:lpstr>Fiber Optics Infrastructure</vt:lpstr>
      <vt:lpstr>Thank you for your attention!</vt:lpstr>
      <vt:lpstr>ODH Detection System Architecture (Accelerator Buildings)</vt:lpstr>
      <vt:lpstr>ODH Detection System Architecture (Target Buildings)</vt:lpstr>
      <vt:lpstr>ODH Detection System Architecture (Neutron Instruments)</vt:lpstr>
      <vt:lpstr>ODH Detection System Architecture (Potential Monitoring Locations/Systems)</vt:lpstr>
      <vt:lpstr>ODH Detection System Physical Topology (Remote I/O Rack)</vt:lpstr>
      <vt:lpstr>ODH Detection System Physical Topology (Main Rack)</vt:lpstr>
    </vt:vector>
  </TitlesOfParts>
  <Company>European Spallation Source ERIC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ODH Detection System Hardware and Architecture</dc:title>
  <dc:creator>Morteza Mansouri</dc:creator>
  <cp:lastModifiedBy>Morteza Mansouri</cp:lastModifiedBy>
  <cp:revision>50</cp:revision>
  <dcterms:created xsi:type="dcterms:W3CDTF">2017-09-17T18:41:37Z</dcterms:created>
  <dcterms:modified xsi:type="dcterms:W3CDTF">2017-09-19T11:37:53Z</dcterms:modified>
</cp:coreProperties>
</file>