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301" r:id="rId4"/>
    <p:sldId id="302" r:id="rId5"/>
    <p:sldId id="303" r:id="rId6"/>
    <p:sldId id="30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E9EDF4"/>
    <a:srgbClr val="119FD5"/>
    <a:srgbClr val="0F397C"/>
    <a:srgbClr val="953735"/>
    <a:srgbClr val="0053A1"/>
    <a:srgbClr val="060606"/>
    <a:srgbClr val="000000"/>
    <a:srgbClr val="020303"/>
    <a:srgbClr val="AF8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8" autoAdjust="0"/>
    <p:restoredTop sz="92398" autoAdjust="0"/>
  </p:normalViewPr>
  <p:slideViewPr>
    <p:cSldViewPr snapToGrid="0" snapToObjects="1">
      <p:cViewPr varScale="1">
        <p:scale>
          <a:sx n="169" d="100"/>
          <a:sy n="169" d="100"/>
        </p:scale>
        <p:origin x="-13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65428"/>
            <a:ext cx="9144000" cy="705600"/>
          </a:xfrm>
          <a:prstGeom prst="rect">
            <a:avLst/>
          </a:prstGeom>
          <a:gradFill flip="none" rotWithShape="1">
            <a:gsLst>
              <a:gs pos="72000">
                <a:schemeClr val="tx2">
                  <a:lumMod val="40000"/>
                  <a:lumOff val="60000"/>
                </a:schemeClr>
              </a:gs>
              <a:gs pos="8000">
                <a:srgbClr val="FFFFFF">
                  <a:alpha val="52000"/>
                </a:srgbClr>
              </a:gs>
            </a:gsLst>
            <a:lin ang="2064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/>
          </a:p>
        </p:txBody>
      </p:sp>
      <p:pic>
        <p:nvPicPr>
          <p:cNvPr id="8" name="Picture 7" descr="ess_logo_frugal_blue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" y="6199718"/>
            <a:ext cx="1151468" cy="6195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563824" y="6292963"/>
            <a:ext cx="13901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Accelerator Division</a:t>
            </a:r>
          </a:p>
          <a:p>
            <a:r>
              <a:rPr lang="en-US" sz="1100" kern="0" spc="-30" dirty="0" err="1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D.Phan</a:t>
            </a:r>
            <a:r>
              <a:rPr lang="en-US" sz="1100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, </a:t>
            </a:r>
            <a:r>
              <a:rPr lang="en-US" sz="1100" kern="0" spc="-30" dirty="0" err="1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P.Arnold</a:t>
            </a:r>
            <a:endParaRPr lang="en-US" sz="1100" kern="0" spc="-70" dirty="0">
              <a:solidFill>
                <a:srgbClr val="119FD5"/>
              </a:solidFill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2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0961-C21C-764A-BED4-6E419FC42A8D}" type="datetimeFigureOut">
              <a:rPr lang="en-US" smtClean="0"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62CF-D3DA-6742-A865-DC71B1741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-809" y="963601"/>
            <a:ext cx="9144000" cy="2533552"/>
          </a:xfrm>
          <a:effectLst/>
        </p:spPr>
        <p:txBody>
          <a:bodyPr>
            <a:normAutofit fontScale="90000"/>
          </a:bodyPr>
          <a:lstStyle/>
          <a:p>
            <a:pPr algn="r"/>
            <a:r>
              <a:rPr lang="en-US" sz="7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O</a:t>
            </a: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>VERVIEW</a:t>
            </a:r>
            <a:r>
              <a:rPr lang="en-US" sz="7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 O</a:t>
            </a: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>F </a:t>
            </a:r>
            <a:r>
              <a:rPr lang="en-US" sz="4400" b="1" dirty="0">
                <a:solidFill>
                  <a:srgbClr val="119FD5"/>
                </a:solidFill>
                <a:latin typeface="Avenir Next Medium"/>
                <a:cs typeface="Avenir Next Medium"/>
              </a:rPr>
              <a:t> </a:t>
            </a:r>
            <a:r>
              <a:rPr lang="en-US" sz="7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T</a:t>
            </a: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>HE </a:t>
            </a:r>
            <a:r>
              <a:rPr lang="en-US" sz="7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N</a:t>
            </a: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>EXT </a:t>
            </a:r>
            <a:r>
              <a:rPr lang="en-US" sz="7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C</a:t>
            </a: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>RYOGENIC </a:t>
            </a:r>
            <a:r>
              <a:rPr lang="en-US" sz="7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M</a:t>
            </a: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>ILESTONES </a:t>
            </a:r>
            <a:r>
              <a:rPr lang="en-US" sz="7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A</a:t>
            </a: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>ND </a:t>
            </a:r>
            <a:r>
              <a:rPr lang="en-US" sz="7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A</a:t>
            </a: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>SSOCIATED </a:t>
            </a:r>
            <a:r>
              <a:rPr lang="en-US" sz="7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ODH</a:t>
            </a: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/>
            </a:r>
            <a:b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</a:br>
            <a: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  <a:t/>
            </a:r>
            <a:br>
              <a:rPr lang="en-US" b="1" dirty="0">
                <a:solidFill>
                  <a:srgbClr val="119FD5"/>
                </a:solidFill>
                <a:latin typeface="Avenir Next Medium"/>
                <a:cs typeface="Avenir Next Medium"/>
              </a:rPr>
            </a:br>
            <a:r>
              <a:rPr lang="en-US" sz="2200" b="1" dirty="0">
                <a:solidFill>
                  <a:srgbClr val="119FD5"/>
                </a:solidFill>
                <a:latin typeface="Avenir Next Medium"/>
                <a:cs typeface="Avenir Next Medium"/>
              </a:rPr>
              <a:t>HCB, DOG SHED, CXB AND CTL GALLERY</a:t>
            </a:r>
            <a:endParaRPr lang="en-US" sz="1200" b="1" dirty="0">
              <a:solidFill>
                <a:srgbClr val="119FD5"/>
              </a:solidFill>
              <a:latin typeface="Avenir Next Medium"/>
              <a:cs typeface="Avenir Next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5608" y="4975852"/>
            <a:ext cx="434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>
                <a:solidFill>
                  <a:srgbClr val="119FD5"/>
                </a:solidFill>
                <a:latin typeface="Avenir Next Medium"/>
                <a:cs typeface="Avenir Next Medium"/>
              </a:rPr>
              <a:t>Internal CDR for ODH detection system</a:t>
            </a:r>
            <a:endParaRPr lang="en-US" i="1" dirty="0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4775200" y="5337273"/>
            <a:ext cx="4367996" cy="7914"/>
          </a:xfrm>
          <a:prstGeom prst="line">
            <a:avLst/>
          </a:prstGeom>
          <a:ln w="12700" cmpd="sng">
            <a:solidFill>
              <a:srgbClr val="178DC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25082017-281-88-RE_External 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66" y="4348853"/>
            <a:ext cx="2023530" cy="1350687"/>
          </a:xfrm>
          <a:prstGeom prst="rect">
            <a:avLst/>
          </a:prstGeom>
        </p:spPr>
      </p:pic>
      <p:pic>
        <p:nvPicPr>
          <p:cNvPr id="18" name="Picture 17" descr="P1090741_Internal Use On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7" y="3739251"/>
            <a:ext cx="1896534" cy="1355563"/>
          </a:xfrm>
          <a:prstGeom prst="rect">
            <a:avLst/>
          </a:prstGeom>
        </p:spPr>
      </p:pic>
      <p:pic>
        <p:nvPicPr>
          <p:cNvPr id="19" name="Picture 18" descr="P1090747_Internal Use Onl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6" y="2818504"/>
            <a:ext cx="2077154" cy="13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7"/>
    </mc:Choice>
    <mc:Fallback xmlns="">
      <p:transition xmlns:p14="http://schemas.microsoft.com/office/powerpoint/2010/main" spd="slow" advTm="327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240" y="73834"/>
            <a:ext cx="865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9FD5"/>
                </a:solidFill>
                <a:latin typeface="Avenir Next Medium"/>
                <a:cs typeface="Avenir Next Medium"/>
              </a:rPr>
              <a:t>Timeline – Helium Compressor Building (G04) 1/2</a:t>
            </a:r>
            <a:endParaRPr lang="sv-SE" sz="700" dirty="0">
              <a:solidFill>
                <a:srgbClr val="119FD5"/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926ECFE9-C1E3-43A7-BAA2-063C838E7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84166"/>
              </p:ext>
            </p:extLst>
          </p:nvPr>
        </p:nvGraphicFramePr>
        <p:xfrm>
          <a:off x="69673" y="622935"/>
          <a:ext cx="8889756" cy="532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03">
                  <a:extLst>
                    <a:ext uri="{9D8B030D-6E8A-4147-A177-3AD203B41FA5}">
                      <a16:colId xmlns:a16="http://schemas.microsoft.com/office/drawing/2014/main" xmlns="" val="1127368726"/>
                    </a:ext>
                  </a:extLst>
                </a:gridCol>
                <a:gridCol w="1716722">
                  <a:extLst>
                    <a:ext uri="{9D8B030D-6E8A-4147-A177-3AD203B41FA5}">
                      <a16:colId xmlns:a16="http://schemas.microsoft.com/office/drawing/2014/main" xmlns="" val="4123848560"/>
                    </a:ext>
                  </a:extLst>
                </a:gridCol>
                <a:gridCol w="941819">
                  <a:extLst>
                    <a:ext uri="{9D8B030D-6E8A-4147-A177-3AD203B41FA5}">
                      <a16:colId xmlns:a16="http://schemas.microsoft.com/office/drawing/2014/main" xmlns="" val="3113737050"/>
                    </a:ext>
                  </a:extLst>
                </a:gridCol>
                <a:gridCol w="1057933">
                  <a:extLst>
                    <a:ext uri="{9D8B030D-6E8A-4147-A177-3AD203B41FA5}">
                      <a16:colId xmlns:a16="http://schemas.microsoft.com/office/drawing/2014/main" xmlns="" val="1689274642"/>
                    </a:ext>
                  </a:extLst>
                </a:gridCol>
                <a:gridCol w="954720">
                  <a:extLst>
                    <a:ext uri="{9D8B030D-6E8A-4147-A177-3AD203B41FA5}">
                      <a16:colId xmlns:a16="http://schemas.microsoft.com/office/drawing/2014/main" xmlns="" val="3367069685"/>
                    </a:ext>
                  </a:extLst>
                </a:gridCol>
                <a:gridCol w="975271">
                  <a:extLst>
                    <a:ext uri="{9D8B030D-6E8A-4147-A177-3AD203B41FA5}">
                      <a16:colId xmlns:a16="http://schemas.microsoft.com/office/drawing/2014/main" xmlns="" val="1449977745"/>
                    </a:ext>
                  </a:extLst>
                </a:gridCol>
                <a:gridCol w="934170">
                  <a:extLst>
                    <a:ext uri="{9D8B030D-6E8A-4147-A177-3AD203B41FA5}">
                      <a16:colId xmlns:a16="http://schemas.microsoft.com/office/drawing/2014/main" xmlns="" val="1972092824"/>
                    </a:ext>
                  </a:extLst>
                </a:gridCol>
                <a:gridCol w="1805618">
                  <a:extLst>
                    <a:ext uri="{9D8B030D-6E8A-4147-A177-3AD203B41FA5}">
                      <a16:colId xmlns:a16="http://schemas.microsoft.com/office/drawing/2014/main" xmlns="" val="404655621"/>
                    </a:ext>
                  </a:extLst>
                </a:gridCol>
              </a:tblGrid>
              <a:tr h="823757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Installation and </a:t>
                      </a:r>
                      <a:r>
                        <a:rPr lang="fr-FR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commissioning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phases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Date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Medium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Personal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Fixed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UPS and emergency back-up power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24566"/>
                  </a:ext>
                </a:extLst>
              </a:tr>
              <a:tr h="271184">
                <a:tc rowSpan="2">
                  <a:txBody>
                    <a:bodyPr/>
                    <a:lstStyle/>
                    <a:p>
                      <a:pPr algn="ctr"/>
                      <a:r>
                        <a:rPr lang="fr-FR" sz="105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Installation</a:t>
                      </a:r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Pressure and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leak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tests </a:t>
                      </a:r>
                    </a:p>
                    <a:p>
                      <a:pPr algn="ctr"/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(</a:t>
                      </a: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outside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working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hours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G04 (ACH)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Nov.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 and N</a:t>
                      </a:r>
                      <a:r>
                        <a:rPr lang="fr-FR" sz="120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72614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G04 (TCH)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TICP: </a:t>
                      </a:r>
                      <a:r>
                        <a:rPr lang="fr-FR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Oct. 2017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Avenir Next Medium"/>
                          <a:ea typeface="+mn-ea"/>
                          <a:cs typeface="+mn-cs"/>
                        </a:rPr>
                        <a:t>TMCP: 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Avenir Next Medium"/>
                          <a:ea typeface="+mn-ea"/>
                          <a:cs typeface="+mn-cs"/>
                        </a:rPr>
                        <a:t>Q1 2018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 and N</a:t>
                      </a:r>
                      <a:r>
                        <a:rPr lang="fr-FR" sz="120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555971"/>
                  </a:ext>
                </a:extLst>
              </a:tr>
              <a:tr h="823757">
                <a:tc rowSpan="4"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Pre-commissioning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Adsorber drying </a:t>
                      </a:r>
                    </a:p>
                    <a:p>
                      <a:pPr algn="ctr"/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(N</a:t>
                      </a:r>
                      <a:r>
                        <a:rPr lang="fr-FR" sz="105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connection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and </a:t>
                      </a: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heating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G04 (ACH)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1</a:t>
                      </a:r>
                      <a:r>
                        <a:rPr lang="fr-FR" sz="1200" b="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st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week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Dec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</a:t>
                      </a:r>
                      <a:r>
                        <a:rPr lang="fr-FR" sz="120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74679"/>
                  </a:ext>
                </a:extLst>
              </a:tr>
              <a:tr h="785228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G04 (TCH)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Nov. 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</a:t>
                      </a:r>
                      <a:r>
                        <a:rPr lang="fr-FR" sz="120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0746729"/>
                  </a:ext>
                </a:extLst>
              </a:tr>
              <a:tr h="785228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System clean-up</a:t>
                      </a:r>
                    </a:p>
                    <a:p>
                      <a:pPr algn="ctr"/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(He injection  and vacuum </a:t>
                      </a: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pumping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G04 (ACH)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1</a:t>
                      </a:r>
                      <a:r>
                        <a:rPr lang="fr-FR" sz="1200" b="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st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half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Dec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. 2017</a:t>
                      </a:r>
                    </a:p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18073"/>
                  </a:ext>
                </a:extLst>
              </a:tr>
              <a:tr h="785228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G04 (TCH)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  <a:ea typeface="+mn-ea"/>
                          <a:cs typeface="+mn-cs"/>
                        </a:rPr>
                        <a:t>End Oct.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9588011"/>
                  </a:ext>
                </a:extLst>
              </a:tr>
            </a:tbl>
          </a:graphicData>
        </a:graphic>
      </p:graphicFrame>
      <p:pic>
        <p:nvPicPr>
          <p:cNvPr id="1026" name="Picture 2" descr="Image result for yes picto">
            <a:extLst>
              <a:ext uri="{FF2B5EF4-FFF2-40B4-BE49-F238E27FC236}">
                <a16:creationId xmlns:a16="http://schemas.microsoft.com/office/drawing/2014/main" xmlns="" id="{60E3DF40-5CFD-45D7-8A50-A08BE1BB3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13973" y="1571307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yes picto">
            <a:extLst>
              <a:ext uri="{FF2B5EF4-FFF2-40B4-BE49-F238E27FC236}">
                <a16:creationId xmlns:a16="http://schemas.microsoft.com/office/drawing/2014/main" xmlns="" id="{130DFBA9-1B02-4E8F-ADBC-5C623F6D6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6544906" y="1576070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yes picto">
            <a:extLst>
              <a:ext uri="{FF2B5EF4-FFF2-40B4-BE49-F238E27FC236}">
                <a16:creationId xmlns:a16="http://schemas.microsoft.com/office/drawing/2014/main" xmlns="" id="{724E43E9-326E-4477-9E53-222218678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13973" y="2264178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yes picto">
            <a:extLst>
              <a:ext uri="{FF2B5EF4-FFF2-40B4-BE49-F238E27FC236}">
                <a16:creationId xmlns:a16="http://schemas.microsoft.com/office/drawing/2014/main" xmlns="" id="{0A5908FD-E80A-4A92-89B9-1F9291228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6550240" y="3865036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 result for yes picto">
            <a:extLst>
              <a:ext uri="{FF2B5EF4-FFF2-40B4-BE49-F238E27FC236}">
                <a16:creationId xmlns:a16="http://schemas.microsoft.com/office/drawing/2014/main" xmlns="" id="{C7EA911E-8A04-48A0-8578-8ADE485F7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4906" y="3060231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question mark picto">
            <a:extLst>
              <a:ext uri="{FF2B5EF4-FFF2-40B4-BE49-F238E27FC236}">
                <a16:creationId xmlns:a16="http://schemas.microsoft.com/office/drawing/2014/main" xmlns="" id="{2392E866-961A-400D-A564-0C497176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3037398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Image result for yes picto">
            <a:extLst>
              <a:ext uri="{FF2B5EF4-FFF2-40B4-BE49-F238E27FC236}">
                <a16:creationId xmlns:a16="http://schemas.microsoft.com/office/drawing/2014/main" xmlns="" id="{89555FB9-835D-4820-86BA-DDCDFDA4F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13973" y="3883945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Image result for yes picto">
            <a:extLst>
              <a:ext uri="{FF2B5EF4-FFF2-40B4-BE49-F238E27FC236}">
                <a16:creationId xmlns:a16="http://schemas.microsoft.com/office/drawing/2014/main" xmlns="" id="{CCCE8045-3D6B-4AEB-ABC7-E6B7B2D9B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13973" y="5477645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mage result for yes picto">
            <a:extLst>
              <a:ext uri="{FF2B5EF4-FFF2-40B4-BE49-F238E27FC236}">
                <a16:creationId xmlns:a16="http://schemas.microsoft.com/office/drawing/2014/main" xmlns="" id="{5A1BBCE2-ED88-4036-8723-997862F70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13403" y="3064994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mage result for yes picto">
            <a:extLst>
              <a:ext uri="{FF2B5EF4-FFF2-40B4-BE49-F238E27FC236}">
                <a16:creationId xmlns:a16="http://schemas.microsoft.com/office/drawing/2014/main" xmlns="" id="{727F9672-993A-4B35-BAF8-6F787AF82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4907" y="4665078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 result for yes picto">
            <a:extLst>
              <a:ext uri="{FF2B5EF4-FFF2-40B4-BE49-F238E27FC236}">
                <a16:creationId xmlns:a16="http://schemas.microsoft.com/office/drawing/2014/main" xmlns="" id="{36A97521-05AE-47D8-B74F-915D9A942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13403" y="4653931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mage result for yes picto">
            <a:extLst>
              <a:ext uri="{FF2B5EF4-FFF2-40B4-BE49-F238E27FC236}">
                <a16:creationId xmlns:a16="http://schemas.microsoft.com/office/drawing/2014/main" xmlns="" id="{C757F140-C38C-4C4E-9F11-E3A2A6046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6550240" y="5482408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 result for yes picto">
            <a:extLst>
              <a:ext uri="{FF2B5EF4-FFF2-40B4-BE49-F238E27FC236}">
                <a16:creationId xmlns:a16="http://schemas.microsoft.com/office/drawing/2014/main" xmlns="" id="{B897E0EB-5162-48AA-88A6-1F51DC4E1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6544906" y="2264178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question mark picto">
            <a:extLst>
              <a:ext uri="{FF2B5EF4-FFF2-40B4-BE49-F238E27FC236}">
                <a16:creationId xmlns:a16="http://schemas.microsoft.com/office/drawing/2014/main" xmlns="" id="{089F97CB-CDE9-4CC6-A2C4-F05C83C0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3865036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Image result for question mark picto">
            <a:extLst>
              <a:ext uri="{FF2B5EF4-FFF2-40B4-BE49-F238E27FC236}">
                <a16:creationId xmlns:a16="http://schemas.microsoft.com/office/drawing/2014/main" xmlns="" id="{8CF08472-9E7D-4462-9BEB-FF76C108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5" y="4627754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Image result for question mark picto">
            <a:extLst>
              <a:ext uri="{FF2B5EF4-FFF2-40B4-BE49-F238E27FC236}">
                <a16:creationId xmlns:a16="http://schemas.microsoft.com/office/drawing/2014/main" xmlns="" id="{F6623367-BEB5-4790-8CF3-8D2B4391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5451861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Image result for question mark picto">
            <a:extLst>
              <a:ext uri="{FF2B5EF4-FFF2-40B4-BE49-F238E27FC236}">
                <a16:creationId xmlns:a16="http://schemas.microsoft.com/office/drawing/2014/main" xmlns="" id="{F1AE3A37-D11D-494E-AFD8-064B3C2E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2209760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question mark picto">
            <a:extLst>
              <a:ext uri="{FF2B5EF4-FFF2-40B4-BE49-F238E27FC236}">
                <a16:creationId xmlns:a16="http://schemas.microsoft.com/office/drawing/2014/main" xmlns="" id="{538442AF-4AB5-4784-8342-8F354BEB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1567807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7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240" y="73834"/>
            <a:ext cx="865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9FD5"/>
                </a:solidFill>
                <a:latin typeface="Avenir Next Medium"/>
                <a:cs typeface="Avenir Next Medium"/>
              </a:rPr>
              <a:t>Timeline – Helium Compressor Building (G04) 2/2</a:t>
            </a:r>
            <a:endParaRPr lang="sv-SE" sz="700" dirty="0">
              <a:solidFill>
                <a:srgbClr val="119FD5"/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926ECFE9-C1E3-43A7-BAA2-063C838E7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38756"/>
              </p:ext>
            </p:extLst>
          </p:nvPr>
        </p:nvGraphicFramePr>
        <p:xfrm>
          <a:off x="69673" y="622935"/>
          <a:ext cx="8889756" cy="2394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03">
                  <a:extLst>
                    <a:ext uri="{9D8B030D-6E8A-4147-A177-3AD203B41FA5}">
                      <a16:colId xmlns:a16="http://schemas.microsoft.com/office/drawing/2014/main" xmlns="" val="1127368726"/>
                    </a:ext>
                  </a:extLst>
                </a:gridCol>
                <a:gridCol w="1716722">
                  <a:extLst>
                    <a:ext uri="{9D8B030D-6E8A-4147-A177-3AD203B41FA5}">
                      <a16:colId xmlns:a16="http://schemas.microsoft.com/office/drawing/2014/main" xmlns="" val="4123848560"/>
                    </a:ext>
                  </a:extLst>
                </a:gridCol>
                <a:gridCol w="941819">
                  <a:extLst>
                    <a:ext uri="{9D8B030D-6E8A-4147-A177-3AD203B41FA5}">
                      <a16:colId xmlns:a16="http://schemas.microsoft.com/office/drawing/2014/main" xmlns="" val="3113737050"/>
                    </a:ext>
                  </a:extLst>
                </a:gridCol>
                <a:gridCol w="1057933">
                  <a:extLst>
                    <a:ext uri="{9D8B030D-6E8A-4147-A177-3AD203B41FA5}">
                      <a16:colId xmlns:a16="http://schemas.microsoft.com/office/drawing/2014/main" xmlns="" val="1689274642"/>
                    </a:ext>
                  </a:extLst>
                </a:gridCol>
                <a:gridCol w="954720">
                  <a:extLst>
                    <a:ext uri="{9D8B030D-6E8A-4147-A177-3AD203B41FA5}">
                      <a16:colId xmlns:a16="http://schemas.microsoft.com/office/drawing/2014/main" xmlns="" val="3367069685"/>
                    </a:ext>
                  </a:extLst>
                </a:gridCol>
                <a:gridCol w="963402">
                  <a:extLst>
                    <a:ext uri="{9D8B030D-6E8A-4147-A177-3AD203B41FA5}">
                      <a16:colId xmlns:a16="http://schemas.microsoft.com/office/drawing/2014/main" xmlns="" val="1449977745"/>
                    </a:ext>
                  </a:extLst>
                </a:gridCol>
                <a:gridCol w="946039">
                  <a:extLst>
                    <a:ext uri="{9D8B030D-6E8A-4147-A177-3AD203B41FA5}">
                      <a16:colId xmlns:a16="http://schemas.microsoft.com/office/drawing/2014/main" xmlns="" val="1972092824"/>
                    </a:ext>
                  </a:extLst>
                </a:gridCol>
                <a:gridCol w="1805618">
                  <a:extLst>
                    <a:ext uri="{9D8B030D-6E8A-4147-A177-3AD203B41FA5}">
                      <a16:colId xmlns:a16="http://schemas.microsoft.com/office/drawing/2014/main" xmlns="" val="404655621"/>
                    </a:ext>
                  </a:extLst>
                </a:gridCol>
              </a:tblGrid>
              <a:tr h="823757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Installation and </a:t>
                      </a:r>
                      <a:r>
                        <a:rPr lang="fr-FR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commissioning</a:t>
                      </a:r>
                      <a:endParaRPr lang="fr-FR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phases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Date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Medium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Personal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Fixed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UPS and emergency back-up power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24566"/>
                  </a:ext>
                </a:extLst>
              </a:tr>
              <a:tr h="271184">
                <a:tc rowSpan="3">
                  <a:txBody>
                    <a:bodyPr/>
                    <a:lstStyle/>
                    <a:p>
                      <a:pPr algn="ctr"/>
                      <a:r>
                        <a:rPr lang="fr-FR" sz="105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Commissioning</a:t>
                      </a:r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Helium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purifier commissioning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G04</a:t>
                      </a:r>
                    </a:p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(ACH)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Nov.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LN</a:t>
                      </a:r>
                      <a:r>
                        <a:rPr lang="fr-FR" sz="120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833277"/>
                  </a:ext>
                </a:extLst>
              </a:tr>
              <a:tr h="271184">
                <a:tc vMerge="1">
                  <a:txBody>
                    <a:bodyPr/>
                    <a:lstStyle/>
                    <a:p>
                      <a:pPr algn="ctr"/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Compressor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start-up</a:t>
                      </a:r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G04 (ACH)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nd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week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Dec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72614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G04 (TCH)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Nov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  <a:endParaRPr lang="fr-FR" sz="1200" b="0" baseline="-25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55971"/>
                  </a:ext>
                </a:extLst>
              </a:tr>
            </a:tbl>
          </a:graphicData>
        </a:graphic>
      </p:graphicFrame>
      <p:pic>
        <p:nvPicPr>
          <p:cNvPr id="1028" name="Picture 4" descr="Image result for question mark picto">
            <a:extLst>
              <a:ext uri="{FF2B5EF4-FFF2-40B4-BE49-F238E27FC236}">
                <a16:creationId xmlns:a16="http://schemas.microsoft.com/office/drawing/2014/main" xmlns="" id="{2392E866-961A-400D-A564-0C497176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2549718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Image result for question mark picto">
            <a:extLst>
              <a:ext uri="{FF2B5EF4-FFF2-40B4-BE49-F238E27FC236}">
                <a16:creationId xmlns:a16="http://schemas.microsoft.com/office/drawing/2014/main" xmlns="" id="{F1AE3A37-D11D-494E-AFD8-064B3C2E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2049740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question mark picto">
            <a:extLst>
              <a:ext uri="{FF2B5EF4-FFF2-40B4-BE49-F238E27FC236}">
                <a16:creationId xmlns:a16="http://schemas.microsoft.com/office/drawing/2014/main" xmlns="" id="{538442AF-4AB5-4784-8342-8F354BEB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1514467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yes picto">
            <a:extLst>
              <a:ext uri="{FF2B5EF4-FFF2-40B4-BE49-F238E27FC236}">
                <a16:creationId xmlns:a16="http://schemas.microsoft.com/office/drawing/2014/main" xmlns="" id="{61A56A71-61B0-409F-9E3D-71A6BC2DB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4906" y="1598591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yes picto">
            <a:extLst>
              <a:ext uri="{FF2B5EF4-FFF2-40B4-BE49-F238E27FC236}">
                <a16:creationId xmlns:a16="http://schemas.microsoft.com/office/drawing/2014/main" xmlns="" id="{04165FEA-3EC0-4AF4-9044-4C6DAEA15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13403" y="1603354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yes picto">
            <a:extLst>
              <a:ext uri="{FF2B5EF4-FFF2-40B4-BE49-F238E27FC236}">
                <a16:creationId xmlns:a16="http://schemas.microsoft.com/office/drawing/2014/main" xmlns="" id="{3CC29010-2C7E-49E2-822B-407F6E135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4906" y="2103121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yes picto">
            <a:extLst>
              <a:ext uri="{FF2B5EF4-FFF2-40B4-BE49-F238E27FC236}">
                <a16:creationId xmlns:a16="http://schemas.microsoft.com/office/drawing/2014/main" xmlns="" id="{8861D2F8-C352-4185-8D62-2A1E02A1C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13403" y="2107884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yes picto">
            <a:extLst>
              <a:ext uri="{FF2B5EF4-FFF2-40B4-BE49-F238E27FC236}">
                <a16:creationId xmlns:a16="http://schemas.microsoft.com/office/drawing/2014/main" xmlns="" id="{919600AF-9E26-4F0B-9248-589C8C2B6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4906" y="2646046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yes picto">
            <a:extLst>
              <a:ext uri="{FF2B5EF4-FFF2-40B4-BE49-F238E27FC236}">
                <a16:creationId xmlns:a16="http://schemas.microsoft.com/office/drawing/2014/main" xmlns="" id="{1282177F-0728-45CE-9976-75DEDE2FB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13403" y="2650809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4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240" y="73834"/>
            <a:ext cx="865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9FD5"/>
                </a:solidFill>
                <a:latin typeface="Avenir Next Medium"/>
                <a:cs typeface="Avenir Next Medium"/>
              </a:rPr>
              <a:t>Timeline – </a:t>
            </a:r>
            <a:r>
              <a:rPr lang="en-US" sz="2800" b="1" dirty="0" err="1">
                <a:solidFill>
                  <a:srgbClr val="119FD5"/>
                </a:solidFill>
                <a:latin typeface="Avenir Next Medium"/>
                <a:cs typeface="Avenir Next Medium"/>
              </a:rPr>
              <a:t>Coldbox</a:t>
            </a:r>
            <a:r>
              <a:rPr lang="en-US" sz="2800" b="1" dirty="0">
                <a:solidFill>
                  <a:srgbClr val="119FD5"/>
                </a:solidFill>
                <a:latin typeface="Avenir Next Medium"/>
                <a:cs typeface="Avenir Next Medium"/>
              </a:rPr>
              <a:t> Hall (G02) 1/2</a:t>
            </a:r>
            <a:endParaRPr lang="sv-SE" sz="700" dirty="0">
              <a:solidFill>
                <a:srgbClr val="119FD5"/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926ECFE9-C1E3-43A7-BAA2-063C838E7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2736"/>
              </p:ext>
            </p:extLst>
          </p:nvPr>
        </p:nvGraphicFramePr>
        <p:xfrm>
          <a:off x="69673" y="546735"/>
          <a:ext cx="8884635" cy="557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82">
                  <a:extLst>
                    <a:ext uri="{9D8B030D-6E8A-4147-A177-3AD203B41FA5}">
                      <a16:colId xmlns:a16="http://schemas.microsoft.com/office/drawing/2014/main" xmlns="" val="1127368726"/>
                    </a:ext>
                  </a:extLst>
                </a:gridCol>
                <a:gridCol w="1716722">
                  <a:extLst>
                    <a:ext uri="{9D8B030D-6E8A-4147-A177-3AD203B41FA5}">
                      <a16:colId xmlns:a16="http://schemas.microsoft.com/office/drawing/2014/main" xmlns="" val="4123848560"/>
                    </a:ext>
                  </a:extLst>
                </a:gridCol>
                <a:gridCol w="941819">
                  <a:extLst>
                    <a:ext uri="{9D8B030D-6E8A-4147-A177-3AD203B41FA5}">
                      <a16:colId xmlns:a16="http://schemas.microsoft.com/office/drawing/2014/main" xmlns="" val="3113737050"/>
                    </a:ext>
                  </a:extLst>
                </a:gridCol>
                <a:gridCol w="1057933">
                  <a:extLst>
                    <a:ext uri="{9D8B030D-6E8A-4147-A177-3AD203B41FA5}">
                      <a16:colId xmlns:a16="http://schemas.microsoft.com/office/drawing/2014/main" xmlns="" val="1689274642"/>
                    </a:ext>
                  </a:extLst>
                </a:gridCol>
                <a:gridCol w="954720">
                  <a:extLst>
                    <a:ext uri="{9D8B030D-6E8A-4147-A177-3AD203B41FA5}">
                      <a16:colId xmlns:a16="http://schemas.microsoft.com/office/drawing/2014/main" xmlns="" val="3367069685"/>
                    </a:ext>
                  </a:extLst>
                </a:gridCol>
                <a:gridCol w="956653">
                  <a:extLst>
                    <a:ext uri="{9D8B030D-6E8A-4147-A177-3AD203B41FA5}">
                      <a16:colId xmlns:a16="http://schemas.microsoft.com/office/drawing/2014/main" xmlns="" val="1449977745"/>
                    </a:ext>
                  </a:extLst>
                </a:gridCol>
                <a:gridCol w="952788">
                  <a:extLst>
                    <a:ext uri="{9D8B030D-6E8A-4147-A177-3AD203B41FA5}">
                      <a16:colId xmlns:a16="http://schemas.microsoft.com/office/drawing/2014/main" xmlns="" val="1972092824"/>
                    </a:ext>
                  </a:extLst>
                </a:gridCol>
                <a:gridCol w="1805618">
                  <a:extLst>
                    <a:ext uri="{9D8B030D-6E8A-4147-A177-3AD203B41FA5}">
                      <a16:colId xmlns:a16="http://schemas.microsoft.com/office/drawing/2014/main" xmlns="" val="404655621"/>
                    </a:ext>
                  </a:extLst>
                </a:gridCol>
              </a:tblGrid>
              <a:tr h="823757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Installation and </a:t>
                      </a:r>
                      <a:r>
                        <a:rPr lang="fr-FR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commissioning</a:t>
                      </a:r>
                      <a:endParaRPr lang="fr-FR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phases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Date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Medium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Personal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Fixed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UPS and emergency back-up power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24566"/>
                  </a:ext>
                </a:extLst>
              </a:tr>
              <a:tr h="823757">
                <a:tc rowSpan="4"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Pre-commissioning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Adsorber drying </a:t>
                      </a:r>
                    </a:p>
                    <a:p>
                      <a:pPr algn="ctr"/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(N</a:t>
                      </a:r>
                      <a:r>
                        <a:rPr lang="fr-FR" sz="105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connection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and </a:t>
                      </a: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heating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G02 (ACCP)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Jan. 2018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</a:t>
                      </a:r>
                      <a:r>
                        <a:rPr lang="fr-FR" sz="120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74679"/>
                  </a:ext>
                </a:extLst>
              </a:tr>
              <a:tr h="785228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G02 (TICP)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Nov.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</a:t>
                      </a:r>
                      <a:r>
                        <a:rPr lang="fr-FR" sz="120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0746729"/>
                  </a:ext>
                </a:extLst>
              </a:tr>
              <a:tr h="785228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System clean-up</a:t>
                      </a:r>
                    </a:p>
                    <a:p>
                      <a:pPr algn="ctr"/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(He injection  and vacuum </a:t>
                      </a: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pumping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G02 (ACCP)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Jan. 2018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18073"/>
                  </a:ext>
                </a:extLst>
              </a:tr>
              <a:tr h="785228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G02 (TICP)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Nov.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9588011"/>
                  </a:ext>
                </a:extLst>
              </a:tr>
              <a:tr h="785228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Commissioning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Compressor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start-up</a:t>
                      </a:r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G02 (ACCP)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nd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week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Dec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287302"/>
                  </a:ext>
                </a:extLst>
              </a:tr>
              <a:tr h="785228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G02 (TICP)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Nov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  <a:endParaRPr lang="fr-FR" sz="1200" b="0" baseline="-25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7715827"/>
                  </a:ext>
                </a:extLst>
              </a:tr>
            </a:tbl>
          </a:graphicData>
        </a:graphic>
      </p:graphicFrame>
      <p:pic>
        <p:nvPicPr>
          <p:cNvPr id="1026" name="Picture 2" descr="Image result for yes picto">
            <a:extLst>
              <a:ext uri="{FF2B5EF4-FFF2-40B4-BE49-F238E27FC236}">
                <a16:creationId xmlns:a16="http://schemas.microsoft.com/office/drawing/2014/main" xmlns="" id="{60E3DF40-5CFD-45D7-8A50-A08BE1BB3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1073" y="1716087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yes picto">
            <a:extLst>
              <a:ext uri="{FF2B5EF4-FFF2-40B4-BE49-F238E27FC236}">
                <a16:creationId xmlns:a16="http://schemas.microsoft.com/office/drawing/2014/main" xmlns="" id="{130DFBA9-1B02-4E8F-ADBC-5C623F6D6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05106" y="1716087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yes picto">
            <a:extLst>
              <a:ext uri="{FF2B5EF4-FFF2-40B4-BE49-F238E27FC236}">
                <a16:creationId xmlns:a16="http://schemas.microsoft.com/office/drawing/2014/main" xmlns="" id="{724E43E9-326E-4477-9E53-222218678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1073" y="2454678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question mark picto">
            <a:extLst>
              <a:ext uri="{FF2B5EF4-FFF2-40B4-BE49-F238E27FC236}">
                <a16:creationId xmlns:a16="http://schemas.microsoft.com/office/drawing/2014/main" xmlns="" id="{2392E866-961A-400D-A564-0C497176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3227898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 result for yes picto">
            <a:extLst>
              <a:ext uri="{FF2B5EF4-FFF2-40B4-BE49-F238E27FC236}">
                <a16:creationId xmlns:a16="http://schemas.microsoft.com/office/drawing/2014/main" xmlns="" id="{B897E0EB-5162-48AA-88A6-1F51DC4E1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05106" y="2454678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question mark picto">
            <a:extLst>
              <a:ext uri="{FF2B5EF4-FFF2-40B4-BE49-F238E27FC236}">
                <a16:creationId xmlns:a16="http://schemas.microsoft.com/office/drawing/2014/main" xmlns="" id="{089F97CB-CDE9-4CC6-A2C4-F05C83C0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4055536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Image result for question mark picto">
            <a:extLst>
              <a:ext uri="{FF2B5EF4-FFF2-40B4-BE49-F238E27FC236}">
                <a16:creationId xmlns:a16="http://schemas.microsoft.com/office/drawing/2014/main" xmlns="" id="{F1AE3A37-D11D-494E-AFD8-064B3C2E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2400260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question mark picto">
            <a:extLst>
              <a:ext uri="{FF2B5EF4-FFF2-40B4-BE49-F238E27FC236}">
                <a16:creationId xmlns:a16="http://schemas.microsoft.com/office/drawing/2014/main" xmlns="" id="{538442AF-4AB5-4784-8342-8F354BEB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1605907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yes picto">
            <a:extLst>
              <a:ext uri="{FF2B5EF4-FFF2-40B4-BE49-F238E27FC236}">
                <a16:creationId xmlns:a16="http://schemas.microsoft.com/office/drawing/2014/main" xmlns="" id="{85E89156-4339-450E-AB16-C85720FAA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05106" y="3264272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yes picto">
            <a:extLst>
              <a:ext uri="{FF2B5EF4-FFF2-40B4-BE49-F238E27FC236}">
                <a16:creationId xmlns:a16="http://schemas.microsoft.com/office/drawing/2014/main" xmlns="" id="{D3DC0B37-3634-4F45-86B2-38E48B97D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05106" y="4002863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yes picto">
            <a:extLst>
              <a:ext uri="{FF2B5EF4-FFF2-40B4-BE49-F238E27FC236}">
                <a16:creationId xmlns:a16="http://schemas.microsoft.com/office/drawing/2014/main" xmlns="" id="{A3D10FD4-BB55-4E59-AC7D-46ACAFD73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1073" y="3249235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yes picto">
            <a:extLst>
              <a:ext uri="{FF2B5EF4-FFF2-40B4-BE49-F238E27FC236}">
                <a16:creationId xmlns:a16="http://schemas.microsoft.com/office/drawing/2014/main" xmlns="" id="{CB2EF464-0D47-464C-AB90-18B745467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1073" y="3987826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yes picto">
            <a:extLst>
              <a:ext uri="{FF2B5EF4-FFF2-40B4-BE49-F238E27FC236}">
                <a16:creationId xmlns:a16="http://schemas.microsoft.com/office/drawing/2014/main" xmlns="" id="{C8A6110F-9DCB-48AF-B493-060C30990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05106" y="4859705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yes picto">
            <a:extLst>
              <a:ext uri="{FF2B5EF4-FFF2-40B4-BE49-F238E27FC236}">
                <a16:creationId xmlns:a16="http://schemas.microsoft.com/office/drawing/2014/main" xmlns="" id="{087DAEEA-6DC3-4141-B402-E30A152C4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605106" y="5598296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yes picto">
            <a:extLst>
              <a:ext uri="{FF2B5EF4-FFF2-40B4-BE49-F238E27FC236}">
                <a16:creationId xmlns:a16="http://schemas.microsoft.com/office/drawing/2014/main" xmlns="" id="{9042807A-3EC5-4795-B29C-3AA73833A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1073" y="4844668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yes picto">
            <a:extLst>
              <a:ext uri="{FF2B5EF4-FFF2-40B4-BE49-F238E27FC236}">
                <a16:creationId xmlns:a16="http://schemas.microsoft.com/office/drawing/2014/main" xmlns="" id="{2EFB0603-C60B-46EC-A42C-A1299798A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1073" y="5583259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question mark picto">
            <a:extLst>
              <a:ext uri="{FF2B5EF4-FFF2-40B4-BE49-F238E27FC236}">
                <a16:creationId xmlns:a16="http://schemas.microsoft.com/office/drawing/2014/main" xmlns="" id="{ADE28E66-9FD3-4C2A-B8AB-CE93D5A7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4790042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question mark picto">
            <a:extLst>
              <a:ext uri="{FF2B5EF4-FFF2-40B4-BE49-F238E27FC236}">
                <a16:creationId xmlns:a16="http://schemas.microsoft.com/office/drawing/2014/main" xmlns="" id="{A29BCF96-C835-449C-A809-BA757AF6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5528633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5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240" y="73834"/>
            <a:ext cx="865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9FD5"/>
                </a:solidFill>
                <a:latin typeface="Avenir Next Medium"/>
                <a:cs typeface="Avenir Next Medium"/>
              </a:rPr>
              <a:t>Timeline – </a:t>
            </a:r>
            <a:r>
              <a:rPr lang="en-US" sz="2800" b="1" dirty="0" err="1">
                <a:solidFill>
                  <a:srgbClr val="119FD5"/>
                </a:solidFill>
                <a:latin typeface="Avenir Next Medium"/>
                <a:cs typeface="Avenir Next Medium"/>
              </a:rPr>
              <a:t>Coldbox</a:t>
            </a:r>
            <a:r>
              <a:rPr lang="en-US" sz="2800" b="1" dirty="0">
                <a:solidFill>
                  <a:srgbClr val="119FD5"/>
                </a:solidFill>
                <a:latin typeface="Avenir Next Medium"/>
                <a:cs typeface="Avenir Next Medium"/>
              </a:rPr>
              <a:t> Hall (G02) 2/2</a:t>
            </a:r>
            <a:endParaRPr lang="sv-SE" sz="700" dirty="0">
              <a:solidFill>
                <a:srgbClr val="119FD5"/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926ECFE9-C1E3-43A7-BAA2-063C838E7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59735"/>
              </p:ext>
            </p:extLst>
          </p:nvPr>
        </p:nvGraphicFramePr>
        <p:xfrm>
          <a:off x="69673" y="1341428"/>
          <a:ext cx="8816917" cy="2471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82">
                  <a:extLst>
                    <a:ext uri="{9D8B030D-6E8A-4147-A177-3AD203B41FA5}">
                      <a16:colId xmlns:a16="http://schemas.microsoft.com/office/drawing/2014/main" xmlns="" val="1127368726"/>
                    </a:ext>
                  </a:extLst>
                </a:gridCol>
                <a:gridCol w="1716722">
                  <a:extLst>
                    <a:ext uri="{9D8B030D-6E8A-4147-A177-3AD203B41FA5}">
                      <a16:colId xmlns:a16="http://schemas.microsoft.com/office/drawing/2014/main" xmlns="" val="4123848560"/>
                    </a:ext>
                  </a:extLst>
                </a:gridCol>
                <a:gridCol w="941819">
                  <a:extLst>
                    <a:ext uri="{9D8B030D-6E8A-4147-A177-3AD203B41FA5}">
                      <a16:colId xmlns:a16="http://schemas.microsoft.com/office/drawing/2014/main" xmlns="" val="3113737050"/>
                    </a:ext>
                  </a:extLst>
                </a:gridCol>
                <a:gridCol w="1057933">
                  <a:extLst>
                    <a:ext uri="{9D8B030D-6E8A-4147-A177-3AD203B41FA5}">
                      <a16:colId xmlns:a16="http://schemas.microsoft.com/office/drawing/2014/main" xmlns="" val="1689274642"/>
                    </a:ext>
                  </a:extLst>
                </a:gridCol>
                <a:gridCol w="887002">
                  <a:extLst>
                    <a:ext uri="{9D8B030D-6E8A-4147-A177-3AD203B41FA5}">
                      <a16:colId xmlns:a16="http://schemas.microsoft.com/office/drawing/2014/main" xmlns="" val="3367069685"/>
                    </a:ext>
                  </a:extLst>
                </a:gridCol>
                <a:gridCol w="965023">
                  <a:extLst>
                    <a:ext uri="{9D8B030D-6E8A-4147-A177-3AD203B41FA5}">
                      <a16:colId xmlns:a16="http://schemas.microsoft.com/office/drawing/2014/main" xmlns="" val="1449977745"/>
                    </a:ext>
                  </a:extLst>
                </a:gridCol>
                <a:gridCol w="944418">
                  <a:extLst>
                    <a:ext uri="{9D8B030D-6E8A-4147-A177-3AD203B41FA5}">
                      <a16:colId xmlns:a16="http://schemas.microsoft.com/office/drawing/2014/main" xmlns="" val="1972092824"/>
                    </a:ext>
                  </a:extLst>
                </a:gridCol>
                <a:gridCol w="1805618">
                  <a:extLst>
                    <a:ext uri="{9D8B030D-6E8A-4147-A177-3AD203B41FA5}">
                      <a16:colId xmlns:a16="http://schemas.microsoft.com/office/drawing/2014/main" xmlns="" val="404655621"/>
                    </a:ext>
                  </a:extLst>
                </a:gridCol>
              </a:tblGrid>
              <a:tr h="823757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Installation and </a:t>
                      </a:r>
                      <a:r>
                        <a:rPr lang="fr-FR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commissioning</a:t>
                      </a:r>
                      <a:endParaRPr lang="fr-FR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phases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Date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Medium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Personal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Fixed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UPS and emergency back-up power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24566"/>
                  </a:ext>
                </a:extLst>
              </a:tr>
              <a:tr h="8237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Commissioning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5000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LHe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Dewar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filling</a:t>
                      </a:r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G02 (TICP)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Jan. 2018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LHe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74679"/>
                  </a:ext>
                </a:extLst>
              </a:tr>
              <a:tr h="8237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20 000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LHe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Dewar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filling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G02 (ACCP)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March 2018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LHe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191588"/>
                  </a:ext>
                </a:extLst>
              </a:tr>
            </a:tbl>
          </a:graphicData>
        </a:graphic>
      </p:graphicFrame>
      <p:pic>
        <p:nvPicPr>
          <p:cNvPr id="1026" name="Picture 2" descr="Image result for yes picto">
            <a:extLst>
              <a:ext uri="{FF2B5EF4-FFF2-40B4-BE49-F238E27FC236}">
                <a16:creationId xmlns:a16="http://schemas.microsoft.com/office/drawing/2014/main" xmlns="" id="{60E3DF40-5CFD-45D7-8A50-A08BE1BB3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7573" y="2510780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yes picto">
            <a:extLst>
              <a:ext uri="{FF2B5EF4-FFF2-40B4-BE49-F238E27FC236}">
                <a16:creationId xmlns:a16="http://schemas.microsoft.com/office/drawing/2014/main" xmlns="" id="{130DFBA9-1B02-4E8F-ADBC-5C623F6D6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541606" y="2510780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yes picto">
            <a:extLst>
              <a:ext uri="{FF2B5EF4-FFF2-40B4-BE49-F238E27FC236}">
                <a16:creationId xmlns:a16="http://schemas.microsoft.com/office/drawing/2014/main" xmlns="" id="{724E43E9-326E-4477-9E53-222218678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7573" y="3249371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 result for yes picto">
            <a:extLst>
              <a:ext uri="{FF2B5EF4-FFF2-40B4-BE49-F238E27FC236}">
                <a16:creationId xmlns:a16="http://schemas.microsoft.com/office/drawing/2014/main" xmlns="" id="{B897E0EB-5162-48AA-88A6-1F51DC4E1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5541606" y="3249371"/>
            <a:ext cx="20566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Image result for question mark picto">
            <a:extLst>
              <a:ext uri="{FF2B5EF4-FFF2-40B4-BE49-F238E27FC236}">
                <a16:creationId xmlns:a16="http://schemas.microsoft.com/office/drawing/2014/main" xmlns="" id="{F1AE3A37-D11D-494E-AFD8-064B3C2E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3194953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question mark picto">
            <a:extLst>
              <a:ext uri="{FF2B5EF4-FFF2-40B4-BE49-F238E27FC236}">
                <a16:creationId xmlns:a16="http://schemas.microsoft.com/office/drawing/2014/main" xmlns="" id="{538442AF-4AB5-4784-8342-8F354BEB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2400600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5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240" y="73834"/>
            <a:ext cx="865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9FD5"/>
                </a:solidFill>
                <a:latin typeface="Avenir Next Medium"/>
                <a:cs typeface="Avenir Next Medium"/>
              </a:rPr>
              <a:t>Timeline – Cryogenic Transfer Line Gallery (CTLG)</a:t>
            </a:r>
            <a:endParaRPr lang="sv-SE" sz="700" dirty="0">
              <a:solidFill>
                <a:srgbClr val="119FD5"/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926ECFE9-C1E3-43A7-BAA2-063C838E7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90477"/>
              </p:ext>
            </p:extLst>
          </p:nvPr>
        </p:nvGraphicFramePr>
        <p:xfrm>
          <a:off x="69673" y="1778003"/>
          <a:ext cx="8884635" cy="239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82">
                  <a:extLst>
                    <a:ext uri="{9D8B030D-6E8A-4147-A177-3AD203B41FA5}">
                      <a16:colId xmlns:a16="http://schemas.microsoft.com/office/drawing/2014/main" xmlns="" val="1127368726"/>
                    </a:ext>
                  </a:extLst>
                </a:gridCol>
                <a:gridCol w="1716722">
                  <a:extLst>
                    <a:ext uri="{9D8B030D-6E8A-4147-A177-3AD203B41FA5}">
                      <a16:colId xmlns:a16="http://schemas.microsoft.com/office/drawing/2014/main" xmlns="" val="4123848560"/>
                    </a:ext>
                  </a:extLst>
                </a:gridCol>
                <a:gridCol w="941819">
                  <a:extLst>
                    <a:ext uri="{9D8B030D-6E8A-4147-A177-3AD203B41FA5}">
                      <a16:colId xmlns:a16="http://schemas.microsoft.com/office/drawing/2014/main" xmlns="" val="3113737050"/>
                    </a:ext>
                  </a:extLst>
                </a:gridCol>
                <a:gridCol w="1057933">
                  <a:extLst>
                    <a:ext uri="{9D8B030D-6E8A-4147-A177-3AD203B41FA5}">
                      <a16:colId xmlns:a16="http://schemas.microsoft.com/office/drawing/2014/main" xmlns="" val="1689274642"/>
                    </a:ext>
                  </a:extLst>
                </a:gridCol>
                <a:gridCol w="954720">
                  <a:extLst>
                    <a:ext uri="{9D8B030D-6E8A-4147-A177-3AD203B41FA5}">
                      <a16:colId xmlns:a16="http://schemas.microsoft.com/office/drawing/2014/main" xmlns="" val="3367069685"/>
                    </a:ext>
                  </a:extLst>
                </a:gridCol>
                <a:gridCol w="956653">
                  <a:extLst>
                    <a:ext uri="{9D8B030D-6E8A-4147-A177-3AD203B41FA5}">
                      <a16:colId xmlns:a16="http://schemas.microsoft.com/office/drawing/2014/main" xmlns="" val="1449977745"/>
                    </a:ext>
                  </a:extLst>
                </a:gridCol>
                <a:gridCol w="952788">
                  <a:extLst>
                    <a:ext uri="{9D8B030D-6E8A-4147-A177-3AD203B41FA5}">
                      <a16:colId xmlns:a16="http://schemas.microsoft.com/office/drawing/2014/main" xmlns="" val="1972092824"/>
                    </a:ext>
                  </a:extLst>
                </a:gridCol>
                <a:gridCol w="1805618">
                  <a:extLst>
                    <a:ext uri="{9D8B030D-6E8A-4147-A177-3AD203B41FA5}">
                      <a16:colId xmlns:a16="http://schemas.microsoft.com/office/drawing/2014/main" xmlns="" val="404655621"/>
                    </a:ext>
                  </a:extLst>
                </a:gridCol>
              </a:tblGrid>
              <a:tr h="823757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Installation and </a:t>
                      </a:r>
                      <a:r>
                        <a:rPr lang="fr-FR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commissioning</a:t>
                      </a:r>
                      <a:endParaRPr lang="fr-FR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phases</a:t>
                      </a:r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Date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Medium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Personal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Fixed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O</a:t>
                      </a:r>
                      <a:r>
                        <a:rPr lang="fr-FR" sz="1200" b="1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monitors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UPS and emergency back-up power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24566"/>
                  </a:ext>
                </a:extLst>
              </a:tr>
              <a:tr h="785228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Commissioning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Compressor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start-up</a:t>
                      </a:r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CTLG (ACCP)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2</a:t>
                      </a:r>
                      <a:r>
                        <a:rPr lang="fr-FR" sz="1200" b="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nd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week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Dec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287302"/>
                  </a:ext>
                </a:extLst>
              </a:tr>
              <a:tr h="785228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CTLG (TICP)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Nov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. 2017</a:t>
                      </a: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Medium"/>
                        </a:rPr>
                        <a:t>He</a:t>
                      </a:r>
                      <a:endParaRPr lang="fr-FR" sz="1200" b="0" baseline="-25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Medium"/>
                        <a:ea typeface="+mn-ea"/>
                        <a:cs typeface="+mn-cs"/>
                      </a:endParaRPr>
                    </a:p>
                  </a:txBody>
                  <a:tcPr marL="157751" marR="157751" marT="78876" marB="7887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7715827"/>
                  </a:ext>
                </a:extLst>
              </a:tr>
            </a:tbl>
          </a:graphicData>
        </a:graphic>
      </p:graphicFrame>
      <p:pic>
        <p:nvPicPr>
          <p:cNvPr id="1026" name="Picture 2" descr="Image result for yes picto">
            <a:extLst>
              <a:ext uri="{FF2B5EF4-FFF2-40B4-BE49-F238E27FC236}">
                <a16:creationId xmlns:a16="http://schemas.microsoft.com/office/drawing/2014/main" xmlns="" id="{60E3DF40-5CFD-45D7-8A50-A08BE1BB3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1073" y="2947355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yes picto">
            <a:extLst>
              <a:ext uri="{FF2B5EF4-FFF2-40B4-BE49-F238E27FC236}">
                <a16:creationId xmlns:a16="http://schemas.microsoft.com/office/drawing/2014/main" xmlns="" id="{724E43E9-326E-4477-9E53-222218678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41073" y="3685946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Image result for question mark picto">
            <a:extLst>
              <a:ext uri="{FF2B5EF4-FFF2-40B4-BE49-F238E27FC236}">
                <a16:creationId xmlns:a16="http://schemas.microsoft.com/office/drawing/2014/main" xmlns="" id="{F1AE3A37-D11D-494E-AFD8-064B3C2E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3631528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question mark picto">
            <a:extLst>
              <a:ext uri="{FF2B5EF4-FFF2-40B4-BE49-F238E27FC236}">
                <a16:creationId xmlns:a16="http://schemas.microsoft.com/office/drawing/2014/main" xmlns="" id="{538442AF-4AB5-4784-8342-8F354BEB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26" y="2837175"/>
            <a:ext cx="392159" cy="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yes picto">
            <a:extLst>
              <a:ext uri="{FF2B5EF4-FFF2-40B4-BE49-F238E27FC236}">
                <a16:creationId xmlns:a16="http://schemas.microsoft.com/office/drawing/2014/main" xmlns="" id="{89D23A28-C948-4324-BC4C-955C90500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04025" y="2952643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yes picto">
            <a:extLst>
              <a:ext uri="{FF2B5EF4-FFF2-40B4-BE49-F238E27FC236}">
                <a16:creationId xmlns:a16="http://schemas.microsoft.com/office/drawing/2014/main" xmlns="" id="{AE90EC56-B9EC-4291-AE57-D43AD6E0A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04025" y="3691234"/>
            <a:ext cx="216325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5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9214</TotalTime>
  <Words>420</Words>
  <Application>Microsoft Macintosh PowerPoint</Application>
  <PresentationFormat>On-screen Show (4:3)</PresentationFormat>
  <Paragraphs>130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OVERVIEW OF  THE NEXT CRYOGENIC MILESTONES AND ASSOCIATED ODH  HCB, DOG SHED, CXB AND CTL 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 Phan</dc:creator>
  <cp:lastModifiedBy>Duy Phan</cp:lastModifiedBy>
  <cp:revision>399</cp:revision>
  <cp:lastPrinted>2016-11-18T16:39:07Z</cp:lastPrinted>
  <dcterms:created xsi:type="dcterms:W3CDTF">2016-11-18T09:17:50Z</dcterms:created>
  <dcterms:modified xsi:type="dcterms:W3CDTF">2017-09-18T13:55:19Z</dcterms:modified>
</cp:coreProperties>
</file>