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88" r:id="rId4"/>
    <p:sldId id="258" r:id="rId5"/>
    <p:sldId id="285" r:id="rId6"/>
    <p:sldId id="290" r:id="rId7"/>
    <p:sldId id="302" r:id="rId8"/>
    <p:sldId id="296" r:id="rId9"/>
    <p:sldId id="298" r:id="rId10"/>
    <p:sldId id="299" r:id="rId11"/>
    <p:sldId id="301" r:id="rId12"/>
    <p:sldId id="300" r:id="rId13"/>
    <p:sldId id="284" r:id="rId14"/>
    <p:sldId id="289" r:id="rId15"/>
    <p:sldId id="281" r:id="rId16"/>
    <p:sldId id="282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6" autoAdjust="0"/>
    <p:restoredTop sz="92295" autoAdjust="0"/>
  </p:normalViewPr>
  <p:slideViewPr>
    <p:cSldViewPr>
      <p:cViewPr varScale="1">
        <p:scale>
          <a:sx n="106" d="100"/>
          <a:sy n="106" d="100"/>
        </p:scale>
        <p:origin x="13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2017-09-19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71529"/>
            <a:ext cx="1656184" cy="886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4" t="5882" r="47738" b="5882"/>
          <a:stretch/>
        </p:blipFill>
        <p:spPr>
          <a:xfrm>
            <a:off x="563880" y="399521"/>
            <a:ext cx="945706" cy="101325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375832" y="615545"/>
            <a:ext cx="8199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en-GB" sz="1300" b="1" dirty="0" smtClean="0">
                <a:solidFill>
                  <a:srgbClr val="FFFFFF"/>
                </a:solidFill>
              </a:rPr>
              <a:t>P</a:t>
            </a:r>
            <a:r>
              <a:rPr lang="en-GB" sz="1200" dirty="0" smtClean="0">
                <a:solidFill>
                  <a:srgbClr val="FFFFFF"/>
                </a:solidFill>
              </a:rPr>
              <a:t>ersonnel</a:t>
            </a:r>
          </a:p>
          <a:p>
            <a:pPr>
              <a:lnSpc>
                <a:spcPts val="1200"/>
              </a:lnSpc>
            </a:pPr>
            <a:r>
              <a:rPr lang="en-US" sz="1300" b="1" dirty="0" smtClean="0">
                <a:solidFill>
                  <a:srgbClr val="FFFFFF"/>
                </a:solidFill>
              </a:rPr>
              <a:t>S</a:t>
            </a:r>
            <a:r>
              <a:rPr lang="en-US" sz="1200" dirty="0" smtClean="0">
                <a:solidFill>
                  <a:srgbClr val="FFFFFF"/>
                </a:solidFill>
              </a:rPr>
              <a:t>afety</a:t>
            </a:r>
          </a:p>
          <a:p>
            <a:pPr>
              <a:lnSpc>
                <a:spcPts val="1200"/>
              </a:lnSpc>
            </a:pPr>
            <a:r>
              <a:rPr lang="en-US" sz="1300" b="1" dirty="0" smtClean="0">
                <a:solidFill>
                  <a:srgbClr val="FFFFFF"/>
                </a:solidFill>
              </a:rPr>
              <a:t>S</a:t>
            </a:r>
            <a:r>
              <a:rPr lang="en-US" sz="1200" dirty="0" smtClean="0">
                <a:solidFill>
                  <a:srgbClr val="FFFFFF"/>
                </a:solidFill>
              </a:rPr>
              <a:t>ystems</a:t>
            </a:r>
            <a:endParaRPr lang="en-GB" sz="12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FAT for ODH </a:t>
            </a:r>
            <a:r>
              <a:rPr lang="sv-SE" dirty="0" err="1" smtClean="0"/>
              <a:t>detection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6864" y="6428316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FAT for ODH </a:t>
            </a:r>
            <a:r>
              <a:rPr lang="sv-SE" dirty="0" err="1" smtClean="0"/>
              <a:t>detection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428316"/>
            <a:ext cx="52204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4" y="6420553"/>
            <a:ext cx="681420" cy="364559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6372200" y="6428316"/>
            <a:ext cx="1703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ICS-PSS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sv-S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Rektangel 6"/>
          <p:cNvSpPr/>
          <p:nvPr userDrawn="1"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428316"/>
            <a:ext cx="2133600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28316"/>
            <a:ext cx="2895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FAT for ODH </a:t>
            </a:r>
            <a:r>
              <a:rPr lang="sv-SE" dirty="0" err="1" smtClean="0"/>
              <a:t>detection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428316"/>
            <a:ext cx="52204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4" y="6420553"/>
            <a:ext cx="681420" cy="364559"/>
          </a:xfrm>
          <a:prstGeom prst="rect">
            <a:avLst/>
          </a:prstGeom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6372200" y="6428316"/>
            <a:ext cx="1703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ICS-PSS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_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96952"/>
            <a:ext cx="1656184" cy="88605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965082" y="6237312"/>
            <a:ext cx="2709780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dirty="0">
                <a:solidFill>
                  <a:srgbClr val="FFFFFF"/>
                </a:solidFill>
              </a:rPr>
              <a:t>www.europeanspallationsource.se</a:t>
            </a:r>
          </a:p>
        </p:txBody>
      </p:sp>
    </p:spTree>
    <p:extLst>
      <p:ext uri="{BB962C8B-B14F-4D97-AF65-F5344CB8AC3E}">
        <p14:creationId xmlns:p14="http://schemas.microsoft.com/office/powerpoint/2010/main" val="26990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7253-3846-40A7-B0B6-48F1C34B465C}" type="datetime4">
              <a:rPr lang="en-GB" smtClean="0"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2088231"/>
          </a:xfrm>
        </p:spPr>
        <p:txBody>
          <a:bodyPr>
            <a:noAutofit/>
          </a:bodyPr>
          <a:lstStyle/>
          <a:p>
            <a:pPr algn="ctr">
              <a:lnSpc>
                <a:spcPts val="5300"/>
              </a:lnSpc>
            </a:pPr>
            <a:r>
              <a:rPr lang="en-GB" sz="4000" dirty="0" smtClean="0"/>
              <a:t>Factory Acceptance Test document for ODH </a:t>
            </a:r>
            <a:r>
              <a:rPr lang="en-GB" sz="4000" dirty="0"/>
              <a:t>detection </a:t>
            </a:r>
            <a:r>
              <a:rPr lang="en-GB" sz="4000" dirty="0" smtClean="0"/>
              <a:t>system</a:t>
            </a:r>
            <a:br>
              <a:rPr lang="en-GB" sz="4000" dirty="0" smtClean="0"/>
            </a:br>
            <a:r>
              <a:rPr lang="en-GB" sz="4000" dirty="0" smtClean="0"/>
              <a:t>in HCB, CTLG &amp; CXH</a:t>
            </a:r>
            <a:endParaRPr lang="en-GB" sz="4000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5564832"/>
            <a:ext cx="6512768" cy="816496"/>
          </a:xfrm>
        </p:spPr>
        <p:txBody>
          <a:bodyPr>
            <a:noAutofit/>
          </a:bodyPr>
          <a:lstStyle/>
          <a:p>
            <a:pPr algn="l"/>
            <a:r>
              <a:rPr lang="en-GB" sz="1200" noProof="0" dirty="0" smtClean="0">
                <a:solidFill>
                  <a:schemeClr val="bg1"/>
                </a:solidFill>
              </a:rPr>
              <a:t>Author			Team			Supervisor</a:t>
            </a:r>
          </a:p>
          <a:p>
            <a:pPr algn="l"/>
            <a:r>
              <a:rPr lang="en-GB" sz="1800" i="1" noProof="0" dirty="0" smtClean="0">
                <a:solidFill>
                  <a:schemeClr val="bg1"/>
                </a:solidFill>
              </a:rPr>
              <a:t>A. Toral</a:t>
            </a:r>
            <a:r>
              <a:rPr lang="en-GB" sz="1800" noProof="0" dirty="0" smtClean="0">
                <a:solidFill>
                  <a:schemeClr val="bg1"/>
                </a:solidFill>
              </a:rPr>
              <a:t>			</a:t>
            </a:r>
            <a:r>
              <a:rPr lang="en-GB" sz="1800" i="1" noProof="0" dirty="0" smtClean="0">
                <a:solidFill>
                  <a:schemeClr val="bg1"/>
                </a:solidFill>
              </a:rPr>
              <a:t>M. Mansouri		S.L. Birch</a:t>
            </a:r>
          </a:p>
          <a:p>
            <a:pPr algn="l"/>
            <a:r>
              <a:rPr lang="en-GB" sz="1800" noProof="0" dirty="0" smtClean="0">
                <a:solidFill>
                  <a:schemeClr val="bg1"/>
                </a:solidFill>
              </a:rPr>
              <a:t>			</a:t>
            </a:r>
            <a:r>
              <a:rPr lang="en-GB" sz="1800" i="1" noProof="0" dirty="0" smtClean="0">
                <a:solidFill>
                  <a:schemeClr val="bg1"/>
                </a:solidFill>
              </a:rPr>
              <a:t>Y.K. Sin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291264" cy="5721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Checks: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Functions</a:t>
            </a:r>
          </a:p>
          <a:p>
            <a:pPr lvl="1"/>
            <a:r>
              <a:rPr lang="en-US" dirty="0"/>
              <a:t>Disconnecting device </a:t>
            </a:r>
            <a:r>
              <a:rPr lang="en-US" b="1" dirty="0"/>
              <a:t>ON</a:t>
            </a:r>
            <a:r>
              <a:rPr lang="en-US" dirty="0"/>
              <a:t>: </a:t>
            </a:r>
            <a:r>
              <a:rPr lang="en-GB" i="1" dirty="0"/>
              <a:t>all electrical components shall be electrically supplied, and CPU shall go into RUN mode.</a:t>
            </a:r>
            <a:endParaRPr lang="en-US" dirty="0"/>
          </a:p>
          <a:p>
            <a:pPr lvl="1"/>
            <a:r>
              <a:rPr lang="en-US" dirty="0"/>
              <a:t> Disconnecting device </a:t>
            </a:r>
            <a:r>
              <a:rPr lang="en-US" b="1" dirty="0"/>
              <a:t>OFF</a:t>
            </a:r>
            <a:r>
              <a:rPr lang="en-US" dirty="0"/>
              <a:t>: </a:t>
            </a:r>
            <a:r>
              <a:rPr lang="en-GB" i="1" dirty="0"/>
              <a:t>all electrical supply to the controlled equipment shall be isolated.</a:t>
            </a:r>
          </a:p>
          <a:p>
            <a:pPr lvl="1"/>
            <a:r>
              <a:rPr lang="en-GB" dirty="0"/>
              <a:t>PLC test of: </a:t>
            </a:r>
          </a:p>
          <a:p>
            <a:pPr lvl="2"/>
            <a:r>
              <a:rPr lang="en-GB" b="1" dirty="0"/>
              <a:t>Digital inputs </a:t>
            </a:r>
            <a:r>
              <a:rPr lang="en-GB" b="1" dirty="0">
                <a:sym typeface="Wingdings" panose="05000000000000000000" pitchFamily="2" charset="2"/>
              </a:rPr>
              <a:t> </a:t>
            </a:r>
            <a:r>
              <a:rPr lang="en-GB" i="1" dirty="0">
                <a:sym typeface="Wingdings" panose="05000000000000000000" pitchFamily="2" charset="2"/>
              </a:rPr>
              <a:t>S</a:t>
            </a:r>
            <a:r>
              <a:rPr lang="en-GB" i="1" dirty="0"/>
              <a:t>imulating an </a:t>
            </a:r>
            <a:r>
              <a:rPr lang="en-GB" i="1" dirty="0" smtClean="0"/>
              <a:t>activation and checking feedback via the programing tool.</a:t>
            </a:r>
            <a:endParaRPr lang="en-GB" b="1" dirty="0"/>
          </a:p>
          <a:p>
            <a:pPr lvl="2"/>
            <a:r>
              <a:rPr lang="en-GB" b="1" dirty="0"/>
              <a:t>Digital outputs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i="1" dirty="0"/>
              <a:t>By forcing the outputs via </a:t>
            </a:r>
            <a:r>
              <a:rPr lang="en-GB" i="1" dirty="0" smtClean="0"/>
              <a:t>the programming </a:t>
            </a:r>
            <a:r>
              <a:rPr lang="en-GB" i="1" dirty="0"/>
              <a:t>tool.</a:t>
            </a:r>
            <a:endParaRPr lang="en-GB" dirty="0"/>
          </a:p>
          <a:p>
            <a:pPr lvl="2"/>
            <a:r>
              <a:rPr lang="en-GB" b="1" dirty="0"/>
              <a:t>Analog inputs </a:t>
            </a:r>
            <a:r>
              <a:rPr lang="en-GB" dirty="0">
                <a:sym typeface="Wingdings" panose="05000000000000000000" pitchFamily="2" charset="2"/>
              </a:rPr>
              <a:t> Via current generator. </a:t>
            </a:r>
            <a:r>
              <a:rPr lang="en-GB" i="1" dirty="0"/>
              <a:t>Maximum value, minimum value, and </a:t>
            </a:r>
            <a:r>
              <a:rPr lang="en-GB" i="1" dirty="0" err="1"/>
              <a:t>center</a:t>
            </a:r>
            <a:r>
              <a:rPr lang="en-GB" i="1" dirty="0"/>
              <a:t> value is to be simulated for each signal.</a:t>
            </a:r>
            <a:endParaRPr lang="en-GB" dirty="0"/>
          </a:p>
          <a:p>
            <a:pPr lvl="2"/>
            <a:r>
              <a:rPr lang="en-GB" b="1" dirty="0"/>
              <a:t>Analog outputs </a:t>
            </a:r>
            <a:r>
              <a:rPr lang="en-GB" dirty="0">
                <a:sym typeface="Wingdings" panose="05000000000000000000" pitchFamily="2" charset="2"/>
              </a:rPr>
              <a:t> N/A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331868"/>
            <a:ext cx="2133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9C5205-82D0-4A92-B1EB-A021E3D18CDF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 September 2017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331868"/>
            <a:ext cx="2895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FAT for ODH detection system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31868"/>
            <a:ext cx="522040" cy="46157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47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FAT for ODH </a:t>
            </a:r>
            <a:r>
              <a:rPr lang="sv-SE" dirty="0" err="1" smtClean="0"/>
              <a:t>detection</a:t>
            </a:r>
            <a:r>
              <a:rPr lang="sv-SE" dirty="0" smtClean="0"/>
              <a:t>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10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8244" y="116632"/>
            <a:ext cx="5158012" cy="620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219256" cy="5721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Checks: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Punch list.</a:t>
            </a:r>
          </a:p>
          <a:p>
            <a:pPr lvl="1" indent="-342900"/>
            <a:r>
              <a:rPr lang="en-GB" dirty="0"/>
              <a:t>Any incomplete work or non-conformances detected during the FAT shall be recorded on a punch list.</a:t>
            </a:r>
          </a:p>
          <a:p>
            <a:pPr lvl="1"/>
            <a:r>
              <a:rPr lang="en-GB" dirty="0"/>
              <a:t>Punch list will be categorized as follows:</a:t>
            </a:r>
            <a:br>
              <a:rPr lang="en-GB" dirty="0"/>
            </a:br>
            <a:endParaRPr lang="en-GB" dirty="0"/>
          </a:p>
          <a:p>
            <a:pPr lvl="2"/>
            <a:r>
              <a:rPr lang="en-GB" dirty="0"/>
              <a:t>to be cleared on the spot, FAT to continue after rectification.</a:t>
            </a:r>
          </a:p>
          <a:p>
            <a:pPr lvl="2"/>
            <a:r>
              <a:rPr lang="en-GB" dirty="0"/>
              <a:t>on-going rectification during FAT.</a:t>
            </a:r>
          </a:p>
          <a:p>
            <a:pPr lvl="2"/>
            <a:r>
              <a:rPr lang="en-GB" dirty="0"/>
              <a:t>FAT to be repeated.</a:t>
            </a:r>
          </a:p>
          <a:p>
            <a:pPr lvl="2"/>
            <a:r>
              <a:rPr lang="en-GB" dirty="0"/>
              <a:t>modifications to be made after FAT, before the rack is shipped to the site.</a:t>
            </a:r>
          </a:p>
          <a:p>
            <a:pPr lvl="2"/>
            <a:r>
              <a:rPr lang="en-GB" dirty="0"/>
              <a:t>remaining work to be rectified, i.e. at site.</a:t>
            </a:r>
          </a:p>
          <a:p>
            <a:pPr marL="400050" lvl="1" indent="0">
              <a:buNone/>
            </a:pP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331868"/>
            <a:ext cx="2133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9C5205-82D0-4A92-B1EB-A021E3D18CDF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 September 2017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331868"/>
            <a:ext cx="2895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FAT for ODH detection system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31868"/>
            <a:ext cx="522040" cy="46157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9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FAT Certificate: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FAT shall be considered complete when the manufacturer has successfully proven all necessary </a:t>
            </a:r>
            <a:r>
              <a:rPr lang="en-GB" dirty="0" smtClean="0"/>
              <a:t>test </a:t>
            </a:r>
            <a:r>
              <a:rPr lang="en-GB" dirty="0"/>
              <a:t>according to the FAT </a:t>
            </a:r>
            <a:r>
              <a:rPr lang="en-GB" dirty="0" smtClean="0"/>
              <a:t>document.</a:t>
            </a:r>
            <a:endParaRPr lang="en-GB" dirty="0"/>
          </a:p>
          <a:p>
            <a:r>
              <a:rPr lang="en-GB" dirty="0"/>
              <a:t>Upon successful completion of the FAT, authorized representatives of the ESS and the manufacturer shall sign the </a:t>
            </a:r>
            <a:r>
              <a:rPr lang="en-GB" b="1" dirty="0"/>
              <a:t>FAT certificate</a:t>
            </a:r>
            <a:r>
              <a:rPr lang="en-GB" dirty="0" smtClean="0"/>
              <a:t>.</a:t>
            </a:r>
          </a:p>
          <a:p>
            <a:r>
              <a:rPr lang="en-US" dirty="0"/>
              <a:t>This FAT document (ESS-009064) might be modified in the future in order to include additional details from the test carried out by </a:t>
            </a:r>
            <a:r>
              <a:rPr lang="en-US" dirty="0" err="1"/>
              <a:t>Processkontroll</a:t>
            </a:r>
            <a:r>
              <a:rPr lang="en-US" dirty="0"/>
              <a:t> AB.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71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838"/>
          <a:stretch/>
        </p:blipFill>
        <p:spPr>
          <a:xfrm>
            <a:off x="2123728" y="620688"/>
            <a:ext cx="4879901" cy="568791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14</a:t>
            </a:fld>
            <a:endParaRPr lang="sv-SE" dirty="0"/>
          </a:p>
        </p:txBody>
      </p:sp>
      <p:pic>
        <p:nvPicPr>
          <p:cNvPr id="9" name="Content Placeholder 6"/>
          <p:cNvPicPr>
            <a:picLocks noChangeAspect="1"/>
          </p:cNvPicPr>
          <p:nvPr/>
        </p:nvPicPr>
        <p:blipFill rotWithShape="1">
          <a:blip r:embed="rId2"/>
          <a:srcRect l="32292" r="29343" b="93718"/>
          <a:stretch/>
        </p:blipFill>
        <p:spPr>
          <a:xfrm>
            <a:off x="3491880" y="226864"/>
            <a:ext cx="1872209" cy="3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15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9328" y="620688"/>
            <a:ext cx="6768752" cy="1012974"/>
          </a:xfrm>
          <a:prstGeom prst="rect">
            <a:avLst/>
          </a:prstGeom>
        </p:spPr>
        <p:txBody>
          <a:bodyPr lIns="91372" tIns="45686" rIns="91372" bIns="45686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3741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Thank you for your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attention, </a:t>
            </a:r>
          </a:p>
          <a:p>
            <a:pPr algn="ctr" defTabSz="913741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urier New" panose="02070309020205020404" pitchFamily="49" charset="0"/>
              </a:rPr>
              <a:t>any questions?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a typeface="Calibri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2204864"/>
            <a:ext cx="3531841" cy="353184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03CE-55BA-4114-9BFD-93884207A87A}" type="datetime4">
              <a:rPr lang="en-GB" smtClean="0"/>
              <a:t>19 September 2017</a:t>
            </a:fld>
            <a:endParaRPr lang="sv-S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840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27788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09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 smtClean="0"/>
              <a:t>Introduction:</a:t>
            </a:r>
            <a:endParaRPr lang="en-GB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1A75EF-285A-49D0-9094-D487831C2825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 September 2017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FAT for ODH detection system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 wrap="square">
            <a:normAutofit fontScale="85000" lnSpcReduction="20000"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What’s is going to be tested?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Three racks for ODH detection system related to cryogenics infrastructure, HCB + CTLG + CXH.</a:t>
            </a:r>
          </a:p>
          <a:p>
            <a:endParaRPr lang="en-GB" dirty="0" smtClean="0"/>
          </a:p>
          <a:p>
            <a:r>
              <a:rPr lang="en-US" dirty="0">
                <a:solidFill>
                  <a:schemeClr val="accent6"/>
                </a:solidFill>
              </a:rPr>
              <a:t>Who is going to perform the </a:t>
            </a:r>
            <a:r>
              <a:rPr lang="en-US" dirty="0" smtClean="0">
                <a:solidFill>
                  <a:schemeClr val="accent6"/>
                </a:solidFill>
              </a:rPr>
              <a:t>test?</a:t>
            </a:r>
            <a:r>
              <a:rPr lang="en-US" dirty="0">
                <a:solidFill>
                  <a:schemeClr val="accent6"/>
                </a:solidFill>
              </a:rPr>
              <a:t/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 smtClean="0"/>
              <a:t>The </a:t>
            </a:r>
            <a:r>
              <a:rPr lang="en-US" dirty="0"/>
              <a:t>subcontractor </a:t>
            </a:r>
            <a:r>
              <a:rPr lang="en-US" dirty="0" smtClean="0"/>
              <a:t>Processkontroll AB with MM and ATD as witnesses.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What’s the purpose of testing</a:t>
            </a:r>
            <a:r>
              <a:rPr lang="en-US" dirty="0" smtClean="0">
                <a:solidFill>
                  <a:schemeClr val="accent6"/>
                </a:solidFill>
              </a:rPr>
              <a:t>?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/>
              <a:t>To validate the compliance of the delivered equipment's with European </a:t>
            </a:r>
            <a:r>
              <a:rPr lang="en-GB" dirty="0" smtClean="0"/>
              <a:t>standards and ESS rules:</a:t>
            </a:r>
            <a:br>
              <a:rPr lang="en-GB" dirty="0" smtClean="0"/>
            </a:b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SS-EN 62381:2012 &amp; </a:t>
            </a:r>
            <a:r>
              <a:rPr lang="en-GB" dirty="0"/>
              <a:t>SS-EN </a:t>
            </a:r>
            <a:r>
              <a:rPr lang="en-GB" dirty="0" smtClean="0"/>
              <a:t>60204-1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ESS-0094204 &amp; ESS-0015433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3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SS-EN &amp; ESS rules: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SS-EN </a:t>
            </a:r>
            <a:r>
              <a:rPr lang="en-GB" u="sng" dirty="0" smtClean="0"/>
              <a:t>62381:2012 </a:t>
            </a:r>
            <a:r>
              <a:rPr lang="en-GB" dirty="0"/>
              <a:t>Automation systems in the process industry </a:t>
            </a:r>
            <a:r>
              <a:rPr lang="en-GB" dirty="0" smtClean="0"/>
              <a:t>– FAT, SAT and SIT.</a:t>
            </a:r>
          </a:p>
          <a:p>
            <a:r>
              <a:rPr lang="en-GB" u="sng" dirty="0"/>
              <a:t>SS-EN </a:t>
            </a:r>
            <a:r>
              <a:rPr lang="en-GB" u="sng" dirty="0" smtClean="0"/>
              <a:t>60204-1 </a:t>
            </a:r>
            <a:r>
              <a:rPr lang="en-GB" dirty="0"/>
              <a:t>Safety of machinery - Electrical equipment of machines - Part 1: General </a:t>
            </a:r>
            <a:r>
              <a:rPr lang="en-GB" dirty="0" smtClean="0"/>
              <a:t>requirements.</a:t>
            </a:r>
          </a:p>
          <a:p>
            <a:r>
              <a:rPr lang="en-US" u="sng" dirty="0" smtClean="0"/>
              <a:t>ESS-0094204</a:t>
            </a:r>
            <a:r>
              <a:rPr lang="en-US" dirty="0" smtClean="0"/>
              <a:t> </a:t>
            </a:r>
            <a:r>
              <a:rPr lang="en-GB" dirty="0" smtClean="0"/>
              <a:t>Guideline </a:t>
            </a:r>
            <a:r>
              <a:rPr lang="en-GB" dirty="0"/>
              <a:t>for Validation Factory Acceptance Test (FAT) and Site Acceptance Test (SAT</a:t>
            </a:r>
            <a:r>
              <a:rPr lang="en-GB" dirty="0" smtClean="0"/>
              <a:t>).</a:t>
            </a:r>
          </a:p>
          <a:p>
            <a:r>
              <a:rPr lang="en-US" u="sng" dirty="0" smtClean="0"/>
              <a:t>ESS-0015433</a:t>
            </a:r>
            <a:r>
              <a:rPr lang="en-US" dirty="0" smtClean="0"/>
              <a:t> </a:t>
            </a:r>
            <a:r>
              <a:rPr lang="en-GB" dirty="0" smtClean="0"/>
              <a:t>Rules </a:t>
            </a:r>
            <a:r>
              <a:rPr lang="en-GB" dirty="0"/>
              <a:t>for electrical </a:t>
            </a:r>
            <a:r>
              <a:rPr lang="en-GB" dirty="0" smtClean="0"/>
              <a:t>design.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2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Dedicated FAT document:</a:t>
            </a:r>
            <a:endParaRPr lang="en-GB" b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75EF-285A-49D0-9094-D487831C2825}" type="datetime4">
              <a:rPr lang="en-GB" smtClean="0"/>
              <a:t>19 September 2017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prepared a single FAT document (</a:t>
            </a:r>
            <a:r>
              <a:rPr lang="en-GB" dirty="0" smtClean="0"/>
              <a:t>ESS-0099064</a:t>
            </a:r>
            <a:r>
              <a:rPr lang="en-US" dirty="0" smtClean="0"/>
              <a:t>) to test the three racks of the ODH system, that are the following:</a:t>
            </a:r>
            <a:br>
              <a:rPr lang="en-US" dirty="0" smtClean="0"/>
            </a:br>
            <a:endParaRPr lang="en-US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1" dirty="0" smtClean="0"/>
              <a:t>=ACC.F02.K01-U1</a:t>
            </a:r>
            <a:r>
              <a:rPr lang="en-US" dirty="0" smtClean="0"/>
              <a:t>, ODH PLC rack in GTA/TS2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1" dirty="0"/>
              <a:t>=</a:t>
            </a:r>
            <a:r>
              <a:rPr lang="en-GB" b="1" dirty="0" smtClean="0"/>
              <a:t>ACC.F02.K01-U2, </a:t>
            </a:r>
            <a:r>
              <a:rPr lang="en-GB" dirty="0"/>
              <a:t>ODH Remote IO </a:t>
            </a:r>
            <a:r>
              <a:rPr lang="en-GB" dirty="0" smtClean="0"/>
              <a:t>rack in HCB/ACH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b="1" dirty="0"/>
              <a:t>=</a:t>
            </a:r>
            <a:r>
              <a:rPr lang="en-GB" b="1" dirty="0" smtClean="0"/>
              <a:t>ACC.F02.K01-U3, </a:t>
            </a:r>
            <a:r>
              <a:rPr lang="en-GB" dirty="0"/>
              <a:t>ODH Remote IO </a:t>
            </a:r>
            <a:r>
              <a:rPr lang="en-GB" dirty="0" smtClean="0"/>
              <a:t>rack in CXH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This FAT document has been developed from an </a:t>
            </a:r>
            <a:r>
              <a:rPr lang="en-GB" dirty="0"/>
              <a:t>existing template </a:t>
            </a:r>
            <a:r>
              <a:rPr lang="en-GB" dirty="0" smtClean="0"/>
              <a:t>for FAT procedures created by Electrical and I&amp;C section, ESS-0113710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FAT document: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Roles definition and responsibilities.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List of equipment for test and reference documentation.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Checks, for each rack: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Compliance with manufacturing documentation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Protection against indirect contacts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Insulation resistance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Disruptive discharge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Residual voltages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Functions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Punch list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FAT Certificate.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2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507288" cy="57214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Roles and responsibilities:</a:t>
            </a:r>
          </a:p>
          <a:p>
            <a:endParaRPr lang="en-GB" dirty="0" smtClean="0"/>
          </a:p>
          <a:p>
            <a:pPr lvl="1"/>
            <a:r>
              <a:rPr lang="sv-SE" dirty="0"/>
              <a:t>Test and </a:t>
            </a:r>
            <a:r>
              <a:rPr lang="sv-SE" dirty="0" err="1" smtClean="0"/>
              <a:t>validation</a:t>
            </a:r>
            <a:r>
              <a:rPr lang="sv-SE" dirty="0" smtClean="0"/>
              <a:t> </a:t>
            </a:r>
            <a:r>
              <a:rPr lang="sv-SE" dirty="0" err="1" smtClean="0"/>
              <a:t>coordinators</a:t>
            </a:r>
            <a:r>
              <a:rPr lang="sv-SE" dirty="0"/>
              <a:t>: </a:t>
            </a:r>
            <a:r>
              <a:rPr lang="sv-SE" dirty="0" smtClean="0"/>
              <a:t>MM </a:t>
            </a:r>
            <a:r>
              <a:rPr lang="sv-SE" dirty="0"/>
              <a:t>&amp; </a:t>
            </a:r>
            <a:r>
              <a:rPr lang="sv-SE" dirty="0" smtClean="0"/>
              <a:t>ATD</a:t>
            </a:r>
            <a:endParaRPr lang="sv-SE" dirty="0"/>
          </a:p>
          <a:p>
            <a:pPr lvl="1"/>
            <a:r>
              <a:rPr lang="sv-SE" dirty="0"/>
              <a:t>Test </a:t>
            </a:r>
            <a:r>
              <a:rPr lang="sv-SE" dirty="0" smtClean="0"/>
              <a:t>leader</a:t>
            </a:r>
            <a:r>
              <a:rPr lang="sv-SE" dirty="0"/>
              <a:t>: </a:t>
            </a:r>
            <a:r>
              <a:rPr lang="sv-SE" dirty="0" smtClean="0"/>
              <a:t>ATD</a:t>
            </a:r>
            <a:endParaRPr lang="sv-SE" dirty="0"/>
          </a:p>
          <a:p>
            <a:pPr lvl="1"/>
            <a:r>
              <a:rPr lang="sv-SE" dirty="0"/>
              <a:t>PLC </a:t>
            </a:r>
            <a:r>
              <a:rPr lang="sv-SE" dirty="0" smtClean="0"/>
              <a:t>programmer</a:t>
            </a:r>
            <a:r>
              <a:rPr lang="sv-SE" dirty="0"/>
              <a:t>: </a:t>
            </a:r>
            <a:r>
              <a:rPr lang="sv-SE" dirty="0" smtClean="0"/>
              <a:t>YKS</a:t>
            </a:r>
            <a:endParaRPr lang="sv-SE" dirty="0"/>
          </a:p>
          <a:p>
            <a:pPr lvl="1"/>
            <a:endParaRPr lang="sv-SE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Reference documentation:</a:t>
            </a:r>
          </a:p>
          <a:p>
            <a:endParaRPr lang="en-GB" dirty="0"/>
          </a:p>
          <a:p>
            <a:pPr lvl="1"/>
            <a:r>
              <a:rPr lang="en-GB" dirty="0"/>
              <a:t>Circuit </a:t>
            </a:r>
            <a:r>
              <a:rPr lang="en-GB" dirty="0" smtClean="0"/>
              <a:t>diagrams (ESS-0089356)</a:t>
            </a:r>
            <a:endParaRPr lang="en-GB" dirty="0"/>
          </a:p>
          <a:p>
            <a:pPr lvl="2"/>
            <a:r>
              <a:rPr lang="en-GB" dirty="0"/>
              <a:t>Cabinet lay-out</a:t>
            </a:r>
          </a:p>
          <a:p>
            <a:pPr lvl="2"/>
            <a:r>
              <a:rPr lang="en-GB" dirty="0"/>
              <a:t>Part list</a:t>
            </a:r>
          </a:p>
          <a:p>
            <a:pPr lvl="2"/>
            <a:r>
              <a:rPr lang="en-GB" dirty="0"/>
              <a:t>Cable </a:t>
            </a:r>
            <a:r>
              <a:rPr lang="en-GB" dirty="0" smtClean="0"/>
              <a:t>list</a:t>
            </a:r>
          </a:p>
          <a:p>
            <a:pPr lvl="1"/>
            <a:r>
              <a:rPr lang="en-US" dirty="0" smtClean="0"/>
              <a:t>ESS rules for electrical </a:t>
            </a:r>
            <a:r>
              <a:rPr lang="en-US" dirty="0"/>
              <a:t>design (</a:t>
            </a:r>
            <a:r>
              <a:rPr lang="en-GB" dirty="0"/>
              <a:t>ESS-0015433 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ESS </a:t>
            </a:r>
            <a:r>
              <a:rPr lang="en-GB" dirty="0"/>
              <a:t>Generic </a:t>
            </a:r>
            <a:r>
              <a:rPr lang="en-GB" dirty="0" smtClean="0"/>
              <a:t>requirements </a:t>
            </a:r>
            <a:r>
              <a:rPr lang="en-GB" dirty="0"/>
              <a:t>for </a:t>
            </a:r>
            <a:r>
              <a:rPr lang="en-GB" dirty="0" smtClean="0"/>
              <a:t>marking </a:t>
            </a:r>
            <a:r>
              <a:rPr lang="en-GB" dirty="0"/>
              <a:t>and l</a:t>
            </a:r>
            <a:r>
              <a:rPr lang="en-GB" dirty="0" smtClean="0"/>
              <a:t>abelling (ESS-009409)</a:t>
            </a:r>
            <a:endParaRPr lang="en-GB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331868"/>
            <a:ext cx="2133600" cy="461573"/>
          </a:xfrm>
        </p:spPr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331868"/>
            <a:ext cx="2895600" cy="461573"/>
          </a:xfrm>
        </p:spPr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31868"/>
            <a:ext cx="522040" cy="461573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16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205-82D0-4A92-B1EB-A021E3D18CDF}" type="datetime4">
              <a:rPr lang="en-GB" smtClean="0"/>
              <a:pPr/>
              <a:t>19 September 2017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FAT for ODH detection system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9036496" cy="588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147248" cy="57214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000" dirty="0" smtClean="0"/>
              <a:t>Checks</a:t>
            </a:r>
            <a:r>
              <a:rPr lang="en-GB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Compliance with manufacturing </a:t>
            </a:r>
            <a:r>
              <a:rPr lang="en-US" dirty="0" smtClean="0"/>
              <a:t>documentation</a:t>
            </a:r>
          </a:p>
          <a:p>
            <a:pPr lvl="1" indent="-342900"/>
            <a:r>
              <a:rPr lang="sv-SE" dirty="0" smtClean="0"/>
              <a:t>Conductors, </a:t>
            </a:r>
            <a:r>
              <a:rPr lang="sv-SE" dirty="0" err="1" smtClean="0"/>
              <a:t>marking</a:t>
            </a:r>
            <a:r>
              <a:rPr lang="sv-SE" dirty="0" smtClean="0"/>
              <a:t>, </a:t>
            </a:r>
            <a:r>
              <a:rPr lang="sv-SE" dirty="0" err="1" smtClean="0"/>
              <a:t>components</a:t>
            </a:r>
            <a:r>
              <a:rPr lang="sv-SE" dirty="0" smtClean="0"/>
              <a:t>, IP-</a:t>
            </a:r>
            <a:r>
              <a:rPr lang="sv-SE" dirty="0" err="1" smtClean="0"/>
              <a:t>class</a:t>
            </a:r>
            <a:r>
              <a:rPr lang="sv-SE" dirty="0" smtClean="0"/>
              <a:t>, </a:t>
            </a:r>
            <a:r>
              <a:rPr lang="sv-SE" dirty="0" err="1" smtClean="0"/>
              <a:t>functional</a:t>
            </a:r>
            <a:r>
              <a:rPr lang="sv-SE" dirty="0" smtClean="0"/>
              <a:t> </a:t>
            </a:r>
            <a:r>
              <a:rPr lang="sv-SE" dirty="0" err="1" smtClean="0"/>
              <a:t>bounding</a:t>
            </a:r>
            <a:r>
              <a:rPr lang="sv-SE" dirty="0" smtClean="0"/>
              <a:t>, </a:t>
            </a:r>
            <a:r>
              <a:rPr lang="sv-SE" dirty="0" err="1" smtClean="0"/>
              <a:t>routing</a:t>
            </a:r>
            <a:r>
              <a:rPr lang="sv-SE" dirty="0" smtClean="0"/>
              <a:t>, </a:t>
            </a:r>
            <a:r>
              <a:rPr lang="sv-SE" dirty="0" err="1" smtClean="0"/>
              <a:t>connections</a:t>
            </a:r>
            <a:r>
              <a:rPr lang="sv-SE" dirty="0" smtClean="0"/>
              <a:t>…</a:t>
            </a:r>
            <a:endParaRPr lang="sv-SE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Protection against indirect </a:t>
            </a:r>
            <a:r>
              <a:rPr lang="en-US" dirty="0" smtClean="0"/>
              <a:t>contacts</a:t>
            </a:r>
          </a:p>
          <a:p>
            <a:pPr lvl="1" indent="-342900"/>
            <a:r>
              <a:rPr lang="en-US" dirty="0" smtClean="0"/>
              <a:t>Continuity </a:t>
            </a:r>
            <a:r>
              <a:rPr lang="en-US" dirty="0" smtClean="0"/>
              <a:t>between protection bonding circuit and </a:t>
            </a:r>
            <a:r>
              <a:rPr lang="en-US" dirty="0" smtClean="0"/>
              <a:t>PE terminal.</a:t>
            </a:r>
            <a:endParaRPr lang="en-US" dirty="0" smtClean="0"/>
          </a:p>
          <a:p>
            <a:pPr lvl="1" indent="-342900"/>
            <a:r>
              <a:rPr lang="en-US" dirty="0"/>
              <a:t>S</a:t>
            </a:r>
            <a:r>
              <a:rPr lang="en-US" dirty="0" smtClean="0"/>
              <a:t>etting </a:t>
            </a:r>
            <a:r>
              <a:rPr lang="en-US" dirty="0"/>
              <a:t>and characteristics</a:t>
            </a:r>
            <a:r>
              <a:rPr lang="en-US" dirty="0" smtClean="0"/>
              <a:t> of overcurrent protection devices.</a:t>
            </a:r>
          </a:p>
          <a:p>
            <a:pPr lvl="1" indent="-342900">
              <a:buFontTx/>
              <a:buChar char="-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Insulation </a:t>
            </a:r>
            <a:r>
              <a:rPr lang="en-US" dirty="0" smtClean="0"/>
              <a:t>resistance</a:t>
            </a:r>
          </a:p>
          <a:p>
            <a:pPr lvl="1" indent="-342900"/>
            <a:r>
              <a:rPr lang="en-US" dirty="0" smtClean="0"/>
              <a:t>Between </a:t>
            </a:r>
            <a:r>
              <a:rPr lang="en-US" dirty="0"/>
              <a:t>the power circuit conductors and the protective bonding </a:t>
            </a:r>
            <a:r>
              <a:rPr lang="en-US" dirty="0" smtClean="0"/>
              <a:t>circuit, e.g. at 500VDC should not be less than 1M</a:t>
            </a:r>
            <a:r>
              <a:rPr lang="el-GR" dirty="0" smtClean="0"/>
              <a:t>Ω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331868"/>
            <a:ext cx="2133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9C5205-82D0-4A92-B1EB-A021E3D18CDF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 September 2017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331868"/>
            <a:ext cx="2895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FAT for ODH detection system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31868"/>
            <a:ext cx="522040" cy="46157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78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7931224" cy="5721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Checks: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Disruptive discharge (Max. voltage test)</a:t>
            </a:r>
          </a:p>
          <a:p>
            <a:pPr lvl="1" indent="-342900"/>
            <a:r>
              <a:rPr lang="en-US" dirty="0"/>
              <a:t>Shall have a value of twice the rated supply voltage of the </a:t>
            </a:r>
            <a:r>
              <a:rPr lang="en-US" dirty="0" smtClean="0"/>
              <a:t>equipment or 1000V, approx. for 1 second.</a:t>
            </a:r>
            <a:endParaRPr lang="en-US" dirty="0"/>
          </a:p>
          <a:p>
            <a:pPr lvl="1"/>
            <a:r>
              <a:rPr lang="en-US" dirty="0"/>
              <a:t>The requirements are satisfied if no disruptive discharge occurs.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Residual voltages </a:t>
            </a:r>
            <a:r>
              <a:rPr lang="en-US" dirty="0">
                <a:sym typeface="Wingdings" panose="05000000000000000000" pitchFamily="2" charset="2"/>
              </a:rPr>
              <a:t> N/A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Only for live parts having a residual voltage &gt; 60 V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80" y="6331868"/>
            <a:ext cx="2133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9C5205-82D0-4A92-B1EB-A021E3D18CDF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 September 2017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331868"/>
            <a:ext cx="2895600" cy="46157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FAT for ODH </a:t>
            </a:r>
            <a:r>
              <a:rPr kumimoji="0" lang="sv-S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detection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system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31868"/>
            <a:ext cx="522040" cy="46157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1115BC-487E-4422-894C-CB7CD3E7922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102346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</Template>
  <TotalTime>5274</TotalTime>
  <Words>620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ESS Core Powerpoint</vt:lpstr>
      <vt:lpstr>Factory Acceptance Test document for ODH detection system in HCB, CTLG &amp; CXH</vt:lpstr>
      <vt:lpstr>Introduction:</vt:lpstr>
      <vt:lpstr>SS-EN &amp; ESS rules:</vt:lpstr>
      <vt:lpstr>Dedicated FAT document:</vt:lpstr>
      <vt:lpstr>Structure of the FAT document: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FAT Certificate:</vt:lpstr>
      <vt:lpstr>PowerPoint Presentation</vt:lpstr>
      <vt:lpstr>PowerPoint Presentation</vt:lpstr>
      <vt:lpstr>PowerPoint Presentation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Safety systems</dc:title>
  <dc:creator>Morteza Mansouri</dc:creator>
  <cp:lastModifiedBy>Alberto Toral Diez</cp:lastModifiedBy>
  <cp:revision>196</cp:revision>
  <dcterms:created xsi:type="dcterms:W3CDTF">2016-09-20T13:32:11Z</dcterms:created>
  <dcterms:modified xsi:type="dcterms:W3CDTF">2017-09-19T13:58:48Z</dcterms:modified>
</cp:coreProperties>
</file>